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20"/>
  </p:notesMasterIdLst>
  <p:sldIdLst>
    <p:sldId id="256" r:id="rId2"/>
    <p:sldId id="281" r:id="rId3"/>
    <p:sldId id="282" r:id="rId4"/>
    <p:sldId id="283" r:id="rId5"/>
    <p:sldId id="298" r:id="rId6"/>
    <p:sldId id="284" r:id="rId7"/>
    <p:sldId id="285" r:id="rId8"/>
    <p:sldId id="297" r:id="rId9"/>
    <p:sldId id="363"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3" r:id="rId24"/>
    <p:sldId id="314" r:id="rId25"/>
    <p:sldId id="315" r:id="rId26"/>
    <p:sldId id="316" r:id="rId27"/>
    <p:sldId id="317" r:id="rId28"/>
    <p:sldId id="318" r:id="rId29"/>
    <p:sldId id="320" r:id="rId30"/>
    <p:sldId id="443" r:id="rId31"/>
    <p:sldId id="319" r:id="rId32"/>
    <p:sldId id="444" r:id="rId33"/>
    <p:sldId id="445" r:id="rId34"/>
    <p:sldId id="446" r:id="rId35"/>
    <p:sldId id="447" r:id="rId36"/>
    <p:sldId id="321" r:id="rId37"/>
    <p:sldId id="322" r:id="rId38"/>
    <p:sldId id="323" r:id="rId39"/>
    <p:sldId id="324" r:id="rId40"/>
    <p:sldId id="325" r:id="rId41"/>
    <p:sldId id="326" r:id="rId42"/>
    <p:sldId id="327" r:id="rId43"/>
    <p:sldId id="328" r:id="rId44"/>
    <p:sldId id="329" r:id="rId45"/>
    <p:sldId id="448" r:id="rId46"/>
    <p:sldId id="261" r:id="rId47"/>
    <p:sldId id="434" r:id="rId48"/>
    <p:sldId id="435" r:id="rId49"/>
    <p:sldId id="436" r:id="rId50"/>
    <p:sldId id="438" r:id="rId51"/>
    <p:sldId id="439" r:id="rId52"/>
    <p:sldId id="449" r:id="rId53"/>
    <p:sldId id="450" r:id="rId54"/>
    <p:sldId id="451" r:id="rId55"/>
    <p:sldId id="452" r:id="rId56"/>
    <p:sldId id="453" r:id="rId57"/>
    <p:sldId id="454" r:id="rId58"/>
    <p:sldId id="455" r:id="rId59"/>
    <p:sldId id="456" r:id="rId60"/>
    <p:sldId id="457" r:id="rId61"/>
    <p:sldId id="458" r:id="rId62"/>
    <p:sldId id="459" r:id="rId63"/>
    <p:sldId id="460" r:id="rId64"/>
    <p:sldId id="461" r:id="rId65"/>
    <p:sldId id="462" r:id="rId66"/>
    <p:sldId id="464" r:id="rId67"/>
    <p:sldId id="465" r:id="rId68"/>
    <p:sldId id="466" r:id="rId69"/>
    <p:sldId id="467" r:id="rId70"/>
    <p:sldId id="469" r:id="rId71"/>
    <p:sldId id="470" r:id="rId72"/>
    <p:sldId id="468" r:id="rId73"/>
    <p:sldId id="471" r:id="rId74"/>
    <p:sldId id="472" r:id="rId75"/>
    <p:sldId id="473" r:id="rId76"/>
    <p:sldId id="290" r:id="rId77"/>
    <p:sldId id="291" r:id="rId78"/>
    <p:sldId id="292" r:id="rId79"/>
    <p:sldId id="474" r:id="rId80"/>
    <p:sldId id="483" r:id="rId81"/>
    <p:sldId id="475" r:id="rId82"/>
    <p:sldId id="476" r:id="rId83"/>
    <p:sldId id="477" r:id="rId84"/>
    <p:sldId id="479" r:id="rId85"/>
    <p:sldId id="480" r:id="rId86"/>
    <p:sldId id="482" r:id="rId87"/>
    <p:sldId id="289" r:id="rId88"/>
    <p:sldId id="440" r:id="rId89"/>
    <p:sldId id="441" r:id="rId90"/>
    <p:sldId id="442" r:id="rId91"/>
    <p:sldId id="293" r:id="rId92"/>
    <p:sldId id="484" r:id="rId93"/>
    <p:sldId id="485" r:id="rId94"/>
    <p:sldId id="486" r:id="rId95"/>
    <p:sldId id="504" r:id="rId96"/>
    <p:sldId id="487" r:id="rId97"/>
    <p:sldId id="488" r:id="rId98"/>
    <p:sldId id="489" r:id="rId99"/>
    <p:sldId id="490" r:id="rId100"/>
    <p:sldId id="491" r:id="rId101"/>
    <p:sldId id="492" r:id="rId102"/>
    <p:sldId id="493" r:id="rId103"/>
    <p:sldId id="505" r:id="rId104"/>
    <p:sldId id="495" r:id="rId105"/>
    <p:sldId id="506" r:id="rId106"/>
    <p:sldId id="494" r:id="rId107"/>
    <p:sldId id="507" r:id="rId108"/>
    <p:sldId id="496" r:id="rId109"/>
    <p:sldId id="508" r:id="rId110"/>
    <p:sldId id="497" r:id="rId111"/>
    <p:sldId id="498" r:id="rId112"/>
    <p:sldId id="499" r:id="rId113"/>
    <p:sldId id="500" r:id="rId114"/>
    <p:sldId id="501" r:id="rId115"/>
    <p:sldId id="502" r:id="rId116"/>
    <p:sldId id="503" r:id="rId117"/>
    <p:sldId id="509" r:id="rId118"/>
    <p:sldId id="330"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1538" autoAdjust="0"/>
  </p:normalViewPr>
  <p:slideViewPr>
    <p:cSldViewPr snapToGrid="0">
      <p:cViewPr varScale="1">
        <p:scale>
          <a:sx n="118" d="100"/>
          <a:sy n="118" d="100"/>
        </p:scale>
        <p:origin x="125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A3F56-5AA3-4B04-8EFA-4FCB9A21FE4D}"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EABCB88E-2103-41BE-84B5-3734E0870772}">
      <dgm:prSet/>
      <dgm:spPr/>
      <dgm:t>
        <a:bodyPr/>
        <a:lstStyle/>
        <a:p>
          <a:r>
            <a:rPr lang="en-US"/>
            <a:t>Background</a:t>
          </a:r>
        </a:p>
      </dgm:t>
    </dgm:pt>
    <dgm:pt modelId="{27D6EE37-C86F-43DD-AD77-5B00910AA6F0}" type="parTrans" cxnId="{8E015E50-FB60-4C28-AD63-A703D7E9E02B}">
      <dgm:prSet/>
      <dgm:spPr/>
      <dgm:t>
        <a:bodyPr/>
        <a:lstStyle/>
        <a:p>
          <a:endParaRPr lang="en-US"/>
        </a:p>
      </dgm:t>
    </dgm:pt>
    <dgm:pt modelId="{21B44D8D-328E-4E28-9F27-69409E5FFB09}" type="sibTrans" cxnId="{8E015E50-FB60-4C28-AD63-A703D7E9E02B}">
      <dgm:prSet/>
      <dgm:spPr/>
      <dgm:t>
        <a:bodyPr/>
        <a:lstStyle/>
        <a:p>
          <a:endParaRPr lang="en-US"/>
        </a:p>
      </dgm:t>
    </dgm:pt>
    <dgm:pt modelId="{FF3FF1B2-29EA-4D7E-943B-69987BE75D25}">
      <dgm:prSet/>
      <dgm:spPr/>
      <dgm:t>
        <a:bodyPr/>
        <a:lstStyle/>
        <a:p>
          <a:r>
            <a:rPr lang="en-US"/>
            <a:t>Life &amp; Death (470-399 B.C.)	</a:t>
          </a:r>
        </a:p>
      </dgm:t>
    </dgm:pt>
    <dgm:pt modelId="{BB95D44B-BCA1-4641-AF04-0583A9D80072}" type="parTrans" cxnId="{CEDBB831-6950-4DEF-BAE1-21E6038BC6AB}">
      <dgm:prSet/>
      <dgm:spPr/>
      <dgm:t>
        <a:bodyPr/>
        <a:lstStyle/>
        <a:p>
          <a:endParaRPr lang="en-US"/>
        </a:p>
      </dgm:t>
    </dgm:pt>
    <dgm:pt modelId="{BD77D296-4E50-48F1-902B-F17C259F87B4}" type="sibTrans" cxnId="{CEDBB831-6950-4DEF-BAE1-21E6038BC6AB}">
      <dgm:prSet/>
      <dgm:spPr/>
      <dgm:t>
        <a:bodyPr/>
        <a:lstStyle/>
        <a:p>
          <a:endParaRPr lang="en-US"/>
        </a:p>
      </dgm:t>
    </dgm:pt>
    <dgm:pt modelId="{FC13C739-C4ED-4CA4-A8C7-2C3D82BED9D4}">
      <dgm:prSet/>
      <dgm:spPr/>
      <dgm:t>
        <a:bodyPr/>
        <a:lstStyle/>
        <a:p>
          <a:r>
            <a:rPr lang="en-US"/>
            <a:t>Wisdom</a:t>
          </a:r>
        </a:p>
      </dgm:t>
    </dgm:pt>
    <dgm:pt modelId="{ABCC7FFA-CE28-4F34-AFF2-BB4BB74ED957}" type="parTrans" cxnId="{72F118F7-AE45-47CC-B64A-2ACDCD436829}">
      <dgm:prSet/>
      <dgm:spPr/>
      <dgm:t>
        <a:bodyPr/>
        <a:lstStyle/>
        <a:p>
          <a:endParaRPr lang="en-US"/>
        </a:p>
      </dgm:t>
    </dgm:pt>
    <dgm:pt modelId="{4769B13F-A074-4CE5-BDFF-75F99805D30F}" type="sibTrans" cxnId="{72F118F7-AE45-47CC-B64A-2ACDCD436829}">
      <dgm:prSet/>
      <dgm:spPr/>
      <dgm:t>
        <a:bodyPr/>
        <a:lstStyle/>
        <a:p>
          <a:endParaRPr lang="en-US"/>
        </a:p>
      </dgm:t>
    </dgm:pt>
    <dgm:pt modelId="{4335E259-E08B-4D22-A8F5-6DD86F3F97E7}">
      <dgm:prSet/>
      <dgm:spPr/>
      <dgm:t>
        <a:bodyPr/>
        <a:lstStyle/>
        <a:p>
          <a:r>
            <a:rPr lang="en-US"/>
            <a:t>The Real Socrates?</a:t>
          </a:r>
        </a:p>
      </dgm:t>
    </dgm:pt>
    <dgm:pt modelId="{D73419C4-7EA5-435C-B49F-ADB5A638D83A}" type="parTrans" cxnId="{FA418FBF-8F17-4AA4-B0CA-E6C450944DCA}">
      <dgm:prSet/>
      <dgm:spPr/>
      <dgm:t>
        <a:bodyPr/>
        <a:lstStyle/>
        <a:p>
          <a:endParaRPr lang="en-US"/>
        </a:p>
      </dgm:t>
    </dgm:pt>
    <dgm:pt modelId="{650F4702-8487-4101-A6CB-0CE475E5EFCD}" type="sibTrans" cxnId="{FA418FBF-8F17-4AA4-B0CA-E6C450944DCA}">
      <dgm:prSet/>
      <dgm:spPr/>
      <dgm:t>
        <a:bodyPr/>
        <a:lstStyle/>
        <a:p>
          <a:endParaRPr lang="en-US"/>
        </a:p>
      </dgm:t>
    </dgm:pt>
    <dgm:pt modelId="{794D5DDD-99A3-4FE2-B29D-C7E81B1E6AC0}">
      <dgm:prSet/>
      <dgm:spPr/>
      <dgm:t>
        <a:bodyPr/>
        <a:lstStyle/>
        <a:p>
          <a:r>
            <a:rPr lang="en-US"/>
            <a:t>Socrates &amp; the Sophists</a:t>
          </a:r>
        </a:p>
      </dgm:t>
    </dgm:pt>
    <dgm:pt modelId="{5FCD2DA4-69B3-4188-8856-860AC6A221CD}" type="parTrans" cxnId="{7FC46BCA-CFEC-4DCE-B9CA-EDEF3E72CB15}">
      <dgm:prSet/>
      <dgm:spPr/>
      <dgm:t>
        <a:bodyPr/>
        <a:lstStyle/>
        <a:p>
          <a:endParaRPr lang="en-US"/>
        </a:p>
      </dgm:t>
    </dgm:pt>
    <dgm:pt modelId="{6D5F78B2-77E0-470C-9568-C60B51FBD85D}" type="sibTrans" cxnId="{7FC46BCA-CFEC-4DCE-B9CA-EDEF3E72CB15}">
      <dgm:prSet/>
      <dgm:spPr/>
      <dgm:t>
        <a:bodyPr/>
        <a:lstStyle/>
        <a:p>
          <a:endParaRPr lang="en-US"/>
        </a:p>
      </dgm:t>
    </dgm:pt>
    <dgm:pt modelId="{F673E3E0-D5F1-489E-A148-FEF7436DE7B8}">
      <dgm:prSet/>
      <dgm:spPr/>
      <dgm:t>
        <a:bodyPr/>
        <a:lstStyle/>
        <a:p>
          <a:r>
            <a:rPr lang="en-US"/>
            <a:t>Ignorance</a:t>
          </a:r>
        </a:p>
      </dgm:t>
    </dgm:pt>
    <dgm:pt modelId="{4D782C00-065F-47FC-AC74-ADD8B9D904FE}" type="parTrans" cxnId="{22F7CE73-0582-40B0-8125-9435CEC3057E}">
      <dgm:prSet/>
      <dgm:spPr/>
      <dgm:t>
        <a:bodyPr/>
        <a:lstStyle/>
        <a:p>
          <a:endParaRPr lang="en-US"/>
        </a:p>
      </dgm:t>
    </dgm:pt>
    <dgm:pt modelId="{57AD508E-27E6-46EB-BFE4-6BB8446BF4F5}" type="sibTrans" cxnId="{22F7CE73-0582-40B0-8125-9435CEC3057E}">
      <dgm:prSet/>
      <dgm:spPr/>
      <dgm:t>
        <a:bodyPr/>
        <a:lstStyle/>
        <a:p>
          <a:endParaRPr lang="en-US"/>
        </a:p>
      </dgm:t>
    </dgm:pt>
    <dgm:pt modelId="{6910ED85-7569-475A-B9C1-77EC32F4E898}">
      <dgm:prSet/>
      <dgm:spPr/>
      <dgm:t>
        <a:bodyPr/>
        <a:lstStyle/>
        <a:p>
          <a:r>
            <a:rPr lang="en-US"/>
            <a:t>The Socratic Method: Questioning</a:t>
          </a:r>
        </a:p>
      </dgm:t>
    </dgm:pt>
    <dgm:pt modelId="{700DE543-4AB5-44D9-B9A6-B2BE07A41589}" type="parTrans" cxnId="{4531DA47-6550-48EF-912B-2D133A907A68}">
      <dgm:prSet/>
      <dgm:spPr/>
      <dgm:t>
        <a:bodyPr/>
        <a:lstStyle/>
        <a:p>
          <a:endParaRPr lang="en-US"/>
        </a:p>
      </dgm:t>
    </dgm:pt>
    <dgm:pt modelId="{E908E4D1-BD7F-4C36-AD57-7A6AD37F1209}" type="sibTrans" cxnId="{4531DA47-6550-48EF-912B-2D133A907A68}">
      <dgm:prSet/>
      <dgm:spPr/>
      <dgm:t>
        <a:bodyPr/>
        <a:lstStyle/>
        <a:p>
          <a:endParaRPr lang="en-US"/>
        </a:p>
      </dgm:t>
    </dgm:pt>
    <dgm:pt modelId="{D2E732ED-3026-43CB-84AA-166277EA36F7}">
      <dgm:prSet/>
      <dgm:spPr/>
      <dgm:t>
        <a:bodyPr/>
        <a:lstStyle/>
        <a:p>
          <a:r>
            <a:rPr lang="en-US"/>
            <a:t>The Dialectic</a:t>
          </a:r>
        </a:p>
      </dgm:t>
    </dgm:pt>
    <dgm:pt modelId="{DEF57C57-12A9-4DF3-A9DA-8F08E0AAB851}" type="parTrans" cxnId="{1F8C3343-8E5E-4692-A011-AFD9AF51FD14}">
      <dgm:prSet/>
      <dgm:spPr/>
      <dgm:t>
        <a:bodyPr/>
        <a:lstStyle/>
        <a:p>
          <a:endParaRPr lang="en-US"/>
        </a:p>
      </dgm:t>
    </dgm:pt>
    <dgm:pt modelId="{06F51497-3452-4D7D-BCC2-A05B3FEE2F58}" type="sibTrans" cxnId="{1F8C3343-8E5E-4692-A011-AFD9AF51FD14}">
      <dgm:prSet/>
      <dgm:spPr/>
      <dgm:t>
        <a:bodyPr/>
        <a:lstStyle/>
        <a:p>
          <a:endParaRPr lang="en-US"/>
        </a:p>
      </dgm:t>
    </dgm:pt>
    <dgm:pt modelId="{CBE71567-585F-47DD-B0CF-0C3D3738FF0F}">
      <dgm:prSet/>
      <dgm:spPr/>
      <dgm:t>
        <a:bodyPr/>
        <a:lstStyle/>
        <a:p>
          <a:r>
            <a:rPr lang="en-US"/>
            <a:t>Stages</a:t>
          </a:r>
        </a:p>
      </dgm:t>
    </dgm:pt>
    <dgm:pt modelId="{69695803-0760-4639-8CB2-6504B3D58540}" type="parTrans" cxnId="{9AFACB3D-C97B-41C8-929A-127CBE43B7A0}">
      <dgm:prSet/>
      <dgm:spPr/>
      <dgm:t>
        <a:bodyPr/>
        <a:lstStyle/>
        <a:p>
          <a:endParaRPr lang="en-US"/>
        </a:p>
      </dgm:t>
    </dgm:pt>
    <dgm:pt modelId="{47369091-F8BC-404F-A76B-C8D8BBBA13F3}" type="sibTrans" cxnId="{9AFACB3D-C97B-41C8-929A-127CBE43B7A0}">
      <dgm:prSet/>
      <dgm:spPr/>
      <dgm:t>
        <a:bodyPr/>
        <a:lstStyle/>
        <a:p>
          <a:endParaRPr lang="en-US"/>
        </a:p>
      </dgm:t>
    </dgm:pt>
    <dgm:pt modelId="{647EA27D-A3C7-4FCB-89F5-AAA2AF8AECBD}">
      <dgm:prSet/>
      <dgm:spPr/>
      <dgm:t>
        <a:bodyPr/>
        <a:lstStyle/>
        <a:p>
          <a:r>
            <a:rPr lang="en-US"/>
            <a:t>Philosophical conversation</a:t>
          </a:r>
        </a:p>
      </dgm:t>
    </dgm:pt>
    <dgm:pt modelId="{394BB5E2-961B-44EF-82B9-2C359C9AB093}" type="parTrans" cxnId="{5D408AF2-F74F-413A-A276-C4EFF79FEC41}">
      <dgm:prSet/>
      <dgm:spPr/>
      <dgm:t>
        <a:bodyPr/>
        <a:lstStyle/>
        <a:p>
          <a:endParaRPr lang="en-US"/>
        </a:p>
      </dgm:t>
    </dgm:pt>
    <dgm:pt modelId="{CAF81B8E-FE13-4623-817A-469250D737B7}" type="sibTrans" cxnId="{5D408AF2-F74F-413A-A276-C4EFF79FEC41}">
      <dgm:prSet/>
      <dgm:spPr/>
      <dgm:t>
        <a:bodyPr/>
        <a:lstStyle/>
        <a:p>
          <a:endParaRPr lang="en-US"/>
        </a:p>
      </dgm:t>
    </dgm:pt>
    <dgm:pt modelId="{F1AEE743-2817-438E-A1EC-AC6C47C113CC}">
      <dgm:prSet/>
      <dgm:spPr/>
      <dgm:t>
        <a:bodyPr/>
        <a:lstStyle/>
        <a:p>
          <a:r>
            <a:rPr lang="en-US"/>
            <a:t>A key concept</a:t>
          </a:r>
        </a:p>
      </dgm:t>
    </dgm:pt>
    <dgm:pt modelId="{C891F5F3-2728-48A9-AE4B-576BDE93681A}" type="parTrans" cxnId="{DD50CC8A-29C7-44AC-B963-F1B01B48095F}">
      <dgm:prSet/>
      <dgm:spPr/>
      <dgm:t>
        <a:bodyPr/>
        <a:lstStyle/>
        <a:p>
          <a:endParaRPr lang="en-US"/>
        </a:p>
      </dgm:t>
    </dgm:pt>
    <dgm:pt modelId="{C3313AE5-EAC7-4A2F-8BC1-9E8280878BD4}" type="sibTrans" cxnId="{DD50CC8A-29C7-44AC-B963-F1B01B48095F}">
      <dgm:prSet/>
      <dgm:spPr/>
      <dgm:t>
        <a:bodyPr/>
        <a:lstStyle/>
        <a:p>
          <a:endParaRPr lang="en-US"/>
        </a:p>
      </dgm:t>
    </dgm:pt>
    <dgm:pt modelId="{A5BF68D5-EDA2-4385-9AE1-9A2DBA6FE847}">
      <dgm:prSet/>
      <dgm:spPr/>
      <dgm:t>
        <a:bodyPr/>
        <a:lstStyle/>
        <a:p>
          <a:r>
            <a:rPr lang="en-US"/>
            <a:t>Ignorance &amp; confusion</a:t>
          </a:r>
        </a:p>
      </dgm:t>
    </dgm:pt>
    <dgm:pt modelId="{7B00EC60-2AE4-43FE-B6B5-75D3C3C50CA3}" type="parTrans" cxnId="{43844AF8-F916-4B5C-9255-AC553005A90A}">
      <dgm:prSet/>
      <dgm:spPr/>
      <dgm:t>
        <a:bodyPr/>
        <a:lstStyle/>
        <a:p>
          <a:endParaRPr lang="en-US"/>
        </a:p>
      </dgm:t>
    </dgm:pt>
    <dgm:pt modelId="{E9F0D408-8EA4-4EDE-AC59-588C2A3834C0}" type="sibTrans" cxnId="{43844AF8-F916-4B5C-9255-AC553005A90A}">
      <dgm:prSet/>
      <dgm:spPr/>
      <dgm:t>
        <a:bodyPr/>
        <a:lstStyle/>
        <a:p>
          <a:endParaRPr lang="en-US"/>
        </a:p>
      </dgm:t>
    </dgm:pt>
    <dgm:pt modelId="{0B14F13D-5783-4802-B8C8-E2F064A9CB67}">
      <dgm:prSet/>
      <dgm:spPr/>
      <dgm:t>
        <a:bodyPr/>
        <a:lstStyle/>
        <a:p>
          <a:r>
            <a:rPr lang="en-US"/>
            <a:t>Clarification</a:t>
          </a:r>
        </a:p>
      </dgm:t>
    </dgm:pt>
    <dgm:pt modelId="{D4025A99-92CD-4D0D-9041-592C7E577E65}" type="parTrans" cxnId="{7F719F20-DE13-4801-AF6E-D34CB06E7918}">
      <dgm:prSet/>
      <dgm:spPr/>
      <dgm:t>
        <a:bodyPr/>
        <a:lstStyle/>
        <a:p>
          <a:endParaRPr lang="en-US"/>
        </a:p>
      </dgm:t>
    </dgm:pt>
    <dgm:pt modelId="{04902789-1F83-4EC8-AE75-4FA75067B956}" type="sibTrans" cxnId="{7F719F20-DE13-4801-AF6E-D34CB06E7918}">
      <dgm:prSet/>
      <dgm:spPr/>
      <dgm:t>
        <a:bodyPr/>
        <a:lstStyle/>
        <a:p>
          <a:endParaRPr lang="en-US"/>
        </a:p>
      </dgm:t>
    </dgm:pt>
    <dgm:pt modelId="{01255A42-0799-426F-AC16-6ABA8EBB251A}">
      <dgm:prSet/>
      <dgm:spPr/>
      <dgm:t>
        <a:bodyPr/>
        <a:lstStyle/>
        <a:p>
          <a:r>
            <a:rPr lang="en-US"/>
            <a:t>A better definition &amp; repetition</a:t>
          </a:r>
        </a:p>
      </dgm:t>
    </dgm:pt>
    <dgm:pt modelId="{B0AD8C72-68A0-4090-9F91-E2C0C21FCA15}" type="parTrans" cxnId="{0C257153-E35C-4383-89AD-EE14A8D821B4}">
      <dgm:prSet/>
      <dgm:spPr/>
      <dgm:t>
        <a:bodyPr/>
        <a:lstStyle/>
        <a:p>
          <a:endParaRPr lang="en-US"/>
        </a:p>
      </dgm:t>
    </dgm:pt>
    <dgm:pt modelId="{BDB4C485-245F-4838-A252-016E693E35F4}" type="sibTrans" cxnId="{0C257153-E35C-4383-89AD-EE14A8D821B4}">
      <dgm:prSet/>
      <dgm:spPr/>
      <dgm:t>
        <a:bodyPr/>
        <a:lstStyle/>
        <a:p>
          <a:endParaRPr lang="en-US"/>
        </a:p>
      </dgm:t>
    </dgm:pt>
    <dgm:pt modelId="{FAE0DB32-1C6E-43EF-82F4-22DCC6EAD28E}">
      <dgm:prSet/>
      <dgm:spPr/>
      <dgm:t>
        <a:bodyPr/>
        <a:lstStyle/>
        <a:p>
          <a:r>
            <a:rPr lang="en-US"/>
            <a:t>Realization of ignorance</a:t>
          </a:r>
        </a:p>
      </dgm:t>
    </dgm:pt>
    <dgm:pt modelId="{B96F17F2-80BE-489B-B9D7-51C9D9C16F8E}" type="parTrans" cxnId="{0151BC1A-9879-4CD1-A821-6E2754B6FE62}">
      <dgm:prSet/>
      <dgm:spPr/>
      <dgm:t>
        <a:bodyPr/>
        <a:lstStyle/>
        <a:p>
          <a:endParaRPr lang="en-US"/>
        </a:p>
      </dgm:t>
    </dgm:pt>
    <dgm:pt modelId="{16A74013-7AF9-475D-A36B-210E10F6AF63}" type="sibTrans" cxnId="{0151BC1A-9879-4CD1-A821-6E2754B6FE62}">
      <dgm:prSet/>
      <dgm:spPr/>
      <dgm:t>
        <a:bodyPr/>
        <a:lstStyle/>
        <a:p>
          <a:endParaRPr lang="en-US"/>
        </a:p>
      </dgm:t>
    </dgm:pt>
    <dgm:pt modelId="{938798D2-075C-4D54-AB1E-A30A0A408DA1}" type="pres">
      <dgm:prSet presAssocID="{C09A3F56-5AA3-4B04-8EFA-4FCB9A21FE4D}" presName="linear" presStyleCnt="0">
        <dgm:presLayoutVars>
          <dgm:animLvl val="lvl"/>
          <dgm:resizeHandles val="exact"/>
        </dgm:presLayoutVars>
      </dgm:prSet>
      <dgm:spPr/>
    </dgm:pt>
    <dgm:pt modelId="{D7D65BF3-8897-4652-BFD2-749FA08AC0AA}" type="pres">
      <dgm:prSet presAssocID="{EABCB88E-2103-41BE-84B5-3734E0870772}" presName="parentText" presStyleLbl="node1" presStyleIdx="0" presStyleCnt="2">
        <dgm:presLayoutVars>
          <dgm:chMax val="0"/>
          <dgm:bulletEnabled val="1"/>
        </dgm:presLayoutVars>
      </dgm:prSet>
      <dgm:spPr/>
    </dgm:pt>
    <dgm:pt modelId="{73A0E767-B199-48A3-B947-2F6EE3D79C2F}" type="pres">
      <dgm:prSet presAssocID="{EABCB88E-2103-41BE-84B5-3734E0870772}" presName="childText" presStyleLbl="revTx" presStyleIdx="0" presStyleCnt="2">
        <dgm:presLayoutVars>
          <dgm:bulletEnabled val="1"/>
        </dgm:presLayoutVars>
      </dgm:prSet>
      <dgm:spPr/>
    </dgm:pt>
    <dgm:pt modelId="{0B0B730E-49DC-48A9-9939-4E7F60E23BE6}" type="pres">
      <dgm:prSet presAssocID="{6910ED85-7569-475A-B9C1-77EC32F4E898}" presName="parentText" presStyleLbl="node1" presStyleIdx="1" presStyleCnt="2">
        <dgm:presLayoutVars>
          <dgm:chMax val="0"/>
          <dgm:bulletEnabled val="1"/>
        </dgm:presLayoutVars>
      </dgm:prSet>
      <dgm:spPr/>
    </dgm:pt>
    <dgm:pt modelId="{F7D3A11B-725F-4EA0-A50F-1A572F9B7302}" type="pres">
      <dgm:prSet presAssocID="{6910ED85-7569-475A-B9C1-77EC32F4E898}" presName="childText" presStyleLbl="revTx" presStyleIdx="1" presStyleCnt="2">
        <dgm:presLayoutVars>
          <dgm:bulletEnabled val="1"/>
        </dgm:presLayoutVars>
      </dgm:prSet>
      <dgm:spPr/>
    </dgm:pt>
  </dgm:ptLst>
  <dgm:cxnLst>
    <dgm:cxn modelId="{F790910B-8B62-46EF-B0BF-CF6FF2E082C0}" type="presOf" srcId="{F673E3E0-D5F1-489E-A148-FEF7436DE7B8}" destId="{73A0E767-B199-48A3-B947-2F6EE3D79C2F}" srcOrd="0" destOrd="4" presId="urn:microsoft.com/office/officeart/2005/8/layout/vList2"/>
    <dgm:cxn modelId="{2D37EF10-A58F-4FBE-A2A6-0B115B854354}" type="presOf" srcId="{6910ED85-7569-475A-B9C1-77EC32F4E898}" destId="{0B0B730E-49DC-48A9-9939-4E7F60E23BE6}" srcOrd="0" destOrd="0" presId="urn:microsoft.com/office/officeart/2005/8/layout/vList2"/>
    <dgm:cxn modelId="{0151BC1A-9879-4CD1-A821-6E2754B6FE62}" srcId="{CBE71567-585F-47DD-B0CF-0C3D3738FF0F}" destId="{FAE0DB32-1C6E-43EF-82F4-22DCC6EAD28E}" srcOrd="5" destOrd="0" parTransId="{B96F17F2-80BE-489B-B9D7-51C9D9C16F8E}" sibTransId="{16A74013-7AF9-475D-A36B-210E10F6AF63}"/>
    <dgm:cxn modelId="{7A3D0B1B-A9C5-49D9-B181-C09378C7FF1F}" type="presOf" srcId="{FF3FF1B2-29EA-4D7E-943B-69987BE75D25}" destId="{73A0E767-B199-48A3-B947-2F6EE3D79C2F}" srcOrd="0" destOrd="0" presId="urn:microsoft.com/office/officeart/2005/8/layout/vList2"/>
    <dgm:cxn modelId="{3079661B-6CE0-4B89-A826-1CEB16C0133E}" type="presOf" srcId="{0B14F13D-5783-4802-B8C8-E2F064A9CB67}" destId="{F7D3A11B-725F-4EA0-A50F-1A572F9B7302}" srcOrd="0" destOrd="5" presId="urn:microsoft.com/office/officeart/2005/8/layout/vList2"/>
    <dgm:cxn modelId="{C9FB841C-7D38-484C-9163-45F9FD9B924A}" type="presOf" srcId="{C09A3F56-5AA3-4B04-8EFA-4FCB9A21FE4D}" destId="{938798D2-075C-4D54-AB1E-A30A0A408DA1}" srcOrd="0" destOrd="0" presId="urn:microsoft.com/office/officeart/2005/8/layout/vList2"/>
    <dgm:cxn modelId="{78F8CF1D-E7B1-4B3E-8495-585565ED94DA}" type="presOf" srcId="{F1AEE743-2817-438E-A1EC-AC6C47C113CC}" destId="{F7D3A11B-725F-4EA0-A50F-1A572F9B7302}" srcOrd="0" destOrd="3" presId="urn:microsoft.com/office/officeart/2005/8/layout/vList2"/>
    <dgm:cxn modelId="{7F719F20-DE13-4801-AF6E-D34CB06E7918}" srcId="{CBE71567-585F-47DD-B0CF-0C3D3738FF0F}" destId="{0B14F13D-5783-4802-B8C8-E2F064A9CB67}" srcOrd="3" destOrd="0" parTransId="{D4025A99-92CD-4D0D-9041-592C7E577E65}" sibTransId="{04902789-1F83-4EC8-AE75-4FA75067B956}"/>
    <dgm:cxn modelId="{F839BB26-1D31-4428-AF4B-0EBAAC18C132}" type="presOf" srcId="{EABCB88E-2103-41BE-84B5-3734E0870772}" destId="{D7D65BF3-8897-4652-BFD2-749FA08AC0AA}" srcOrd="0" destOrd="0" presId="urn:microsoft.com/office/officeart/2005/8/layout/vList2"/>
    <dgm:cxn modelId="{6DE97F28-AB66-460D-866D-E8FD0F0A9343}" type="presOf" srcId="{A5BF68D5-EDA2-4385-9AE1-9A2DBA6FE847}" destId="{F7D3A11B-725F-4EA0-A50F-1A572F9B7302}" srcOrd="0" destOrd="4" presId="urn:microsoft.com/office/officeart/2005/8/layout/vList2"/>
    <dgm:cxn modelId="{CEDBB831-6950-4DEF-BAE1-21E6038BC6AB}" srcId="{EABCB88E-2103-41BE-84B5-3734E0870772}" destId="{FF3FF1B2-29EA-4D7E-943B-69987BE75D25}" srcOrd="0" destOrd="0" parTransId="{BB95D44B-BCA1-4641-AF04-0583A9D80072}" sibTransId="{BD77D296-4E50-48F1-902B-F17C259F87B4}"/>
    <dgm:cxn modelId="{6F282F37-49E1-4B1E-951E-962D866B6238}" type="presOf" srcId="{647EA27D-A3C7-4FCB-89F5-AAA2AF8AECBD}" destId="{F7D3A11B-725F-4EA0-A50F-1A572F9B7302}" srcOrd="0" destOrd="2" presId="urn:microsoft.com/office/officeart/2005/8/layout/vList2"/>
    <dgm:cxn modelId="{9AFACB3D-C97B-41C8-929A-127CBE43B7A0}" srcId="{6910ED85-7569-475A-B9C1-77EC32F4E898}" destId="{CBE71567-585F-47DD-B0CF-0C3D3738FF0F}" srcOrd="1" destOrd="0" parTransId="{69695803-0760-4639-8CB2-6504B3D58540}" sibTransId="{47369091-F8BC-404F-A76B-C8D8BBBA13F3}"/>
    <dgm:cxn modelId="{1F8C3343-8E5E-4692-A011-AFD9AF51FD14}" srcId="{6910ED85-7569-475A-B9C1-77EC32F4E898}" destId="{D2E732ED-3026-43CB-84AA-166277EA36F7}" srcOrd="0" destOrd="0" parTransId="{DEF57C57-12A9-4DF3-A9DA-8F08E0AAB851}" sibTransId="{06F51497-3452-4D7D-BCC2-A05B3FEE2F58}"/>
    <dgm:cxn modelId="{30D91964-504F-4D69-8692-D8465C62C3AB}" type="presOf" srcId="{D2E732ED-3026-43CB-84AA-166277EA36F7}" destId="{F7D3A11B-725F-4EA0-A50F-1A572F9B7302}" srcOrd="0" destOrd="0" presId="urn:microsoft.com/office/officeart/2005/8/layout/vList2"/>
    <dgm:cxn modelId="{4531DA47-6550-48EF-912B-2D133A907A68}" srcId="{C09A3F56-5AA3-4B04-8EFA-4FCB9A21FE4D}" destId="{6910ED85-7569-475A-B9C1-77EC32F4E898}" srcOrd="1" destOrd="0" parTransId="{700DE543-4AB5-44D9-B9A6-B2BE07A41589}" sibTransId="{E908E4D1-BD7F-4C36-AD57-7A6AD37F1209}"/>
    <dgm:cxn modelId="{8E015E50-FB60-4C28-AD63-A703D7E9E02B}" srcId="{C09A3F56-5AA3-4B04-8EFA-4FCB9A21FE4D}" destId="{EABCB88E-2103-41BE-84B5-3734E0870772}" srcOrd="0" destOrd="0" parTransId="{27D6EE37-C86F-43DD-AD77-5B00910AA6F0}" sibTransId="{21B44D8D-328E-4E28-9F27-69409E5FFB09}"/>
    <dgm:cxn modelId="{0C257153-E35C-4383-89AD-EE14A8D821B4}" srcId="{CBE71567-585F-47DD-B0CF-0C3D3738FF0F}" destId="{01255A42-0799-426F-AC16-6ABA8EBB251A}" srcOrd="4" destOrd="0" parTransId="{B0AD8C72-68A0-4090-9F91-E2C0C21FCA15}" sibTransId="{BDB4C485-245F-4838-A252-016E693E35F4}"/>
    <dgm:cxn modelId="{22F7CE73-0582-40B0-8125-9435CEC3057E}" srcId="{EABCB88E-2103-41BE-84B5-3734E0870772}" destId="{F673E3E0-D5F1-489E-A148-FEF7436DE7B8}" srcOrd="4" destOrd="0" parTransId="{4D782C00-065F-47FC-AC74-ADD8B9D904FE}" sibTransId="{57AD508E-27E6-46EB-BFE4-6BB8446BF4F5}"/>
    <dgm:cxn modelId="{B6F38776-08E4-411E-9E8C-51C52C4373EF}" type="presOf" srcId="{794D5DDD-99A3-4FE2-B29D-C7E81B1E6AC0}" destId="{73A0E767-B199-48A3-B947-2F6EE3D79C2F}" srcOrd="0" destOrd="3" presId="urn:microsoft.com/office/officeart/2005/8/layout/vList2"/>
    <dgm:cxn modelId="{4ECDEA7B-523C-4447-AC5F-FC6F0CA13995}" type="presOf" srcId="{01255A42-0799-426F-AC16-6ABA8EBB251A}" destId="{F7D3A11B-725F-4EA0-A50F-1A572F9B7302}" srcOrd="0" destOrd="6" presId="urn:microsoft.com/office/officeart/2005/8/layout/vList2"/>
    <dgm:cxn modelId="{18FA1E85-F1A0-45CB-80A7-E9391810EE0C}" type="presOf" srcId="{CBE71567-585F-47DD-B0CF-0C3D3738FF0F}" destId="{F7D3A11B-725F-4EA0-A50F-1A572F9B7302}" srcOrd="0" destOrd="1" presId="urn:microsoft.com/office/officeart/2005/8/layout/vList2"/>
    <dgm:cxn modelId="{DD50CC8A-29C7-44AC-B963-F1B01B48095F}" srcId="{CBE71567-585F-47DD-B0CF-0C3D3738FF0F}" destId="{F1AEE743-2817-438E-A1EC-AC6C47C113CC}" srcOrd="1" destOrd="0" parTransId="{C891F5F3-2728-48A9-AE4B-576BDE93681A}" sibTransId="{C3313AE5-EAC7-4A2F-8BC1-9E8280878BD4}"/>
    <dgm:cxn modelId="{7CD5A996-724F-4C23-88D1-AB86E6AA0D75}" type="presOf" srcId="{4335E259-E08B-4D22-A8F5-6DD86F3F97E7}" destId="{73A0E767-B199-48A3-B947-2F6EE3D79C2F}" srcOrd="0" destOrd="2" presId="urn:microsoft.com/office/officeart/2005/8/layout/vList2"/>
    <dgm:cxn modelId="{6A73FAB1-5C6A-4A12-930A-5405FE63C989}" type="presOf" srcId="{FAE0DB32-1C6E-43EF-82F4-22DCC6EAD28E}" destId="{F7D3A11B-725F-4EA0-A50F-1A572F9B7302}" srcOrd="0" destOrd="7" presId="urn:microsoft.com/office/officeart/2005/8/layout/vList2"/>
    <dgm:cxn modelId="{FA418FBF-8F17-4AA4-B0CA-E6C450944DCA}" srcId="{EABCB88E-2103-41BE-84B5-3734E0870772}" destId="{4335E259-E08B-4D22-A8F5-6DD86F3F97E7}" srcOrd="2" destOrd="0" parTransId="{D73419C4-7EA5-435C-B49F-ADB5A638D83A}" sibTransId="{650F4702-8487-4101-A6CB-0CE475E5EFCD}"/>
    <dgm:cxn modelId="{69230FC4-3F48-4FE7-AC62-2A2F321926C3}" type="presOf" srcId="{FC13C739-C4ED-4CA4-A8C7-2C3D82BED9D4}" destId="{73A0E767-B199-48A3-B947-2F6EE3D79C2F}" srcOrd="0" destOrd="1" presId="urn:microsoft.com/office/officeart/2005/8/layout/vList2"/>
    <dgm:cxn modelId="{7FC46BCA-CFEC-4DCE-B9CA-EDEF3E72CB15}" srcId="{EABCB88E-2103-41BE-84B5-3734E0870772}" destId="{794D5DDD-99A3-4FE2-B29D-C7E81B1E6AC0}" srcOrd="3" destOrd="0" parTransId="{5FCD2DA4-69B3-4188-8856-860AC6A221CD}" sibTransId="{6D5F78B2-77E0-470C-9568-C60B51FBD85D}"/>
    <dgm:cxn modelId="{5D408AF2-F74F-413A-A276-C4EFF79FEC41}" srcId="{CBE71567-585F-47DD-B0CF-0C3D3738FF0F}" destId="{647EA27D-A3C7-4FCB-89F5-AAA2AF8AECBD}" srcOrd="0" destOrd="0" parTransId="{394BB5E2-961B-44EF-82B9-2C359C9AB093}" sibTransId="{CAF81B8E-FE13-4623-817A-469250D737B7}"/>
    <dgm:cxn modelId="{72F118F7-AE45-47CC-B64A-2ACDCD436829}" srcId="{EABCB88E-2103-41BE-84B5-3734E0870772}" destId="{FC13C739-C4ED-4CA4-A8C7-2C3D82BED9D4}" srcOrd="1" destOrd="0" parTransId="{ABCC7FFA-CE28-4F34-AFF2-BB4BB74ED957}" sibTransId="{4769B13F-A074-4CE5-BDFF-75F99805D30F}"/>
    <dgm:cxn modelId="{43844AF8-F916-4B5C-9255-AC553005A90A}" srcId="{CBE71567-585F-47DD-B0CF-0C3D3738FF0F}" destId="{A5BF68D5-EDA2-4385-9AE1-9A2DBA6FE847}" srcOrd="2" destOrd="0" parTransId="{7B00EC60-2AE4-43FE-B6B5-75D3C3C50CA3}" sibTransId="{E9F0D408-8EA4-4EDE-AC59-588C2A3834C0}"/>
    <dgm:cxn modelId="{62DB0BB4-2217-425C-A835-C10E40DC0207}" type="presParOf" srcId="{938798D2-075C-4D54-AB1E-A30A0A408DA1}" destId="{D7D65BF3-8897-4652-BFD2-749FA08AC0AA}" srcOrd="0" destOrd="0" presId="urn:microsoft.com/office/officeart/2005/8/layout/vList2"/>
    <dgm:cxn modelId="{40A27C61-C880-45C7-9F0E-EE35877DBF54}" type="presParOf" srcId="{938798D2-075C-4D54-AB1E-A30A0A408DA1}" destId="{73A0E767-B199-48A3-B947-2F6EE3D79C2F}" srcOrd="1" destOrd="0" presId="urn:microsoft.com/office/officeart/2005/8/layout/vList2"/>
    <dgm:cxn modelId="{9A36B723-B8C1-4CA1-88DA-CD11D4275F08}" type="presParOf" srcId="{938798D2-075C-4D54-AB1E-A30A0A408DA1}" destId="{0B0B730E-49DC-48A9-9939-4E7F60E23BE6}" srcOrd="2" destOrd="0" presId="urn:microsoft.com/office/officeart/2005/8/layout/vList2"/>
    <dgm:cxn modelId="{DCBC965C-F35B-4923-9E99-1254B15316D1}" type="presParOf" srcId="{938798D2-075C-4D54-AB1E-A30A0A408DA1}" destId="{F7D3A11B-725F-4EA0-A50F-1A572F9B730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2CF42-9D38-46E9-8854-B41755051307}" type="doc">
      <dgm:prSet loTypeId="urn:microsoft.com/office/officeart/2005/8/layout/hierarchy1" loCatId="hierarchy" qsTypeId="urn:microsoft.com/office/officeart/2005/8/quickstyle/simple2" qsCatId="simple" csTypeId="urn:microsoft.com/office/officeart/2005/8/colors/accent6_2" csCatId="accent6"/>
      <dgm:spPr/>
      <dgm:t>
        <a:bodyPr/>
        <a:lstStyle/>
        <a:p>
          <a:endParaRPr lang="en-US"/>
        </a:p>
      </dgm:t>
    </dgm:pt>
    <dgm:pt modelId="{A1F735B8-31EF-4607-A070-8926D158F6D0}">
      <dgm:prSet/>
      <dgm:spPr/>
      <dgm:t>
        <a:bodyPr/>
        <a:lstStyle/>
        <a:p>
          <a:r>
            <a:rPr lang="en-US"/>
            <a:t>The Method of Counterexample</a:t>
          </a:r>
        </a:p>
      </dgm:t>
    </dgm:pt>
    <dgm:pt modelId="{735EEB4E-A7C8-457A-9498-7E3DEE2E8C21}" type="parTrans" cxnId="{3FE01027-DCB7-4D81-8A90-F851E330EE86}">
      <dgm:prSet/>
      <dgm:spPr/>
      <dgm:t>
        <a:bodyPr/>
        <a:lstStyle/>
        <a:p>
          <a:endParaRPr lang="en-US" sz="2800"/>
        </a:p>
      </dgm:t>
    </dgm:pt>
    <dgm:pt modelId="{1F2E74C1-C9FD-401C-BD15-FBA08EE9A1B8}" type="sibTrans" cxnId="{3FE01027-DCB7-4D81-8A90-F851E330EE86}">
      <dgm:prSet/>
      <dgm:spPr/>
      <dgm:t>
        <a:bodyPr/>
        <a:lstStyle/>
        <a:p>
          <a:endParaRPr lang="en-US"/>
        </a:p>
      </dgm:t>
    </dgm:pt>
    <dgm:pt modelId="{A4C818B3-5FDC-4530-B844-895B61543A9E}">
      <dgm:prSet/>
      <dgm:spPr/>
      <dgm:t>
        <a:bodyPr/>
        <a:lstStyle/>
        <a:p>
          <a:r>
            <a:rPr lang="en-US"/>
            <a:t>Too broad</a:t>
          </a:r>
        </a:p>
      </dgm:t>
    </dgm:pt>
    <dgm:pt modelId="{8CFC9F42-E1AA-4659-B9DC-52DEEBFDC60F}" type="parTrans" cxnId="{BD20A8A6-B12E-4A43-8CDE-9B670A89159E}">
      <dgm:prSet/>
      <dgm:spPr/>
      <dgm:t>
        <a:bodyPr/>
        <a:lstStyle/>
        <a:p>
          <a:endParaRPr lang="en-US" sz="2800"/>
        </a:p>
      </dgm:t>
    </dgm:pt>
    <dgm:pt modelId="{36DE0266-678C-43C2-869A-D711D452374F}" type="sibTrans" cxnId="{BD20A8A6-B12E-4A43-8CDE-9B670A89159E}">
      <dgm:prSet/>
      <dgm:spPr/>
      <dgm:t>
        <a:bodyPr/>
        <a:lstStyle/>
        <a:p>
          <a:endParaRPr lang="en-US"/>
        </a:p>
      </dgm:t>
    </dgm:pt>
    <dgm:pt modelId="{6300CBA8-9801-4BD6-B019-B7ABBCB2EFAB}">
      <dgm:prSet/>
      <dgm:spPr/>
      <dgm:t>
        <a:bodyPr/>
        <a:lstStyle/>
        <a:p>
          <a:r>
            <a:rPr lang="en-US"/>
            <a:t>Too narrow	</a:t>
          </a:r>
        </a:p>
      </dgm:t>
    </dgm:pt>
    <dgm:pt modelId="{AFC6C6B8-4DEF-4BFD-B62E-D9BFEFD5A406}" type="parTrans" cxnId="{7340957B-4F73-4894-8FC9-B98E803AFB62}">
      <dgm:prSet/>
      <dgm:spPr/>
      <dgm:t>
        <a:bodyPr/>
        <a:lstStyle/>
        <a:p>
          <a:endParaRPr lang="en-US" sz="2800"/>
        </a:p>
      </dgm:t>
    </dgm:pt>
    <dgm:pt modelId="{D4F3E26F-CB6F-4D69-A9FF-E99B404FD538}" type="sibTrans" cxnId="{7340957B-4F73-4894-8FC9-B98E803AFB62}">
      <dgm:prSet/>
      <dgm:spPr/>
      <dgm:t>
        <a:bodyPr/>
        <a:lstStyle/>
        <a:p>
          <a:endParaRPr lang="en-US"/>
        </a:p>
      </dgm:t>
    </dgm:pt>
    <dgm:pt modelId="{74D40114-695A-4BA7-B35D-F007F6540030}">
      <dgm:prSet/>
      <dgm:spPr/>
      <dgm:t>
        <a:bodyPr/>
        <a:lstStyle/>
        <a:p>
          <a:r>
            <a:rPr lang="en-US"/>
            <a:t>Reasoning &amp; Definitions</a:t>
          </a:r>
        </a:p>
      </dgm:t>
    </dgm:pt>
    <dgm:pt modelId="{2BCB4DB2-39AF-4B62-9DE3-4E5120ED3688}" type="parTrans" cxnId="{D696EC8E-3FDE-4D54-A470-0B9279A6B339}">
      <dgm:prSet/>
      <dgm:spPr/>
      <dgm:t>
        <a:bodyPr/>
        <a:lstStyle/>
        <a:p>
          <a:endParaRPr lang="en-US" sz="2800"/>
        </a:p>
      </dgm:t>
    </dgm:pt>
    <dgm:pt modelId="{18CC4F5C-0FAB-4237-B227-CB1B9C875D2A}" type="sibTrans" cxnId="{D696EC8E-3FDE-4D54-A470-0B9279A6B339}">
      <dgm:prSet/>
      <dgm:spPr/>
      <dgm:t>
        <a:bodyPr/>
        <a:lstStyle/>
        <a:p>
          <a:endParaRPr lang="en-US"/>
        </a:p>
      </dgm:t>
    </dgm:pt>
    <dgm:pt modelId="{932FED8C-3158-4075-875D-246FDE4C42C7}">
      <dgm:prSet/>
      <dgm:spPr/>
      <dgm:t>
        <a:bodyPr/>
        <a:lstStyle/>
        <a:p>
          <a:r>
            <a:rPr lang="en-US"/>
            <a:t>Inductive Reasoning</a:t>
          </a:r>
        </a:p>
      </dgm:t>
    </dgm:pt>
    <dgm:pt modelId="{4B8E7142-90B3-4F0F-942C-944BD586890F}" type="parTrans" cxnId="{2104A5B6-CCD0-4BF3-94D6-A9697A479649}">
      <dgm:prSet/>
      <dgm:spPr/>
      <dgm:t>
        <a:bodyPr/>
        <a:lstStyle/>
        <a:p>
          <a:endParaRPr lang="en-US" sz="2800"/>
        </a:p>
      </dgm:t>
    </dgm:pt>
    <dgm:pt modelId="{563B24E0-BE21-42DD-B255-FD17D83EB6DF}" type="sibTrans" cxnId="{2104A5B6-CCD0-4BF3-94D6-A9697A479649}">
      <dgm:prSet/>
      <dgm:spPr/>
      <dgm:t>
        <a:bodyPr/>
        <a:lstStyle/>
        <a:p>
          <a:endParaRPr lang="en-US"/>
        </a:p>
      </dgm:t>
    </dgm:pt>
    <dgm:pt modelId="{32345E11-4086-4E4D-AA45-24366E917CC4}">
      <dgm:prSet/>
      <dgm:spPr/>
      <dgm:t>
        <a:bodyPr/>
        <a:lstStyle/>
        <a:p>
          <a:r>
            <a:rPr lang="en-US"/>
            <a:t>Generalization</a:t>
          </a:r>
        </a:p>
      </dgm:t>
    </dgm:pt>
    <dgm:pt modelId="{A54DADD6-F11B-4339-A4AB-2C32753926F3}" type="parTrans" cxnId="{9C9667E8-53B3-44CE-B774-2708F770CB69}">
      <dgm:prSet/>
      <dgm:spPr/>
      <dgm:t>
        <a:bodyPr/>
        <a:lstStyle/>
        <a:p>
          <a:endParaRPr lang="en-US" sz="2800"/>
        </a:p>
      </dgm:t>
    </dgm:pt>
    <dgm:pt modelId="{34DECBA3-9B4E-4272-9743-24BB30DFA694}" type="sibTrans" cxnId="{9C9667E8-53B3-44CE-B774-2708F770CB69}">
      <dgm:prSet/>
      <dgm:spPr/>
      <dgm:t>
        <a:bodyPr/>
        <a:lstStyle/>
        <a:p>
          <a:endParaRPr lang="en-US"/>
        </a:p>
      </dgm:t>
    </dgm:pt>
    <dgm:pt modelId="{A3768E02-BAC3-4491-B3B3-FE98D8478698}">
      <dgm:prSet/>
      <dgm:spPr/>
      <dgm:t>
        <a:bodyPr/>
        <a:lstStyle/>
        <a:p>
          <a:r>
            <a:rPr lang="en-US"/>
            <a:t>Universal Definitions</a:t>
          </a:r>
        </a:p>
      </dgm:t>
    </dgm:pt>
    <dgm:pt modelId="{D005BD27-36DE-4FC2-BEFF-1E0373F5D8E3}" type="parTrans" cxnId="{3B12CB7C-0422-4ECF-B6C0-DF2896E527F7}">
      <dgm:prSet/>
      <dgm:spPr/>
      <dgm:t>
        <a:bodyPr/>
        <a:lstStyle/>
        <a:p>
          <a:endParaRPr lang="en-US" sz="2800"/>
        </a:p>
      </dgm:t>
    </dgm:pt>
    <dgm:pt modelId="{E4C78919-6E54-48B0-A46C-0DF2D0D6D9C9}" type="sibTrans" cxnId="{3B12CB7C-0422-4ECF-B6C0-DF2896E527F7}">
      <dgm:prSet/>
      <dgm:spPr/>
      <dgm:t>
        <a:bodyPr/>
        <a:lstStyle/>
        <a:p>
          <a:endParaRPr lang="en-US"/>
        </a:p>
      </dgm:t>
    </dgm:pt>
    <dgm:pt modelId="{DAA797CF-0283-4A52-B516-41C23B93A8A3}">
      <dgm:prSet/>
      <dgm:spPr/>
      <dgm:t>
        <a:bodyPr/>
        <a:lstStyle/>
        <a:p>
          <a:r>
            <a:rPr lang="en-US"/>
            <a:t>Natural categories</a:t>
          </a:r>
        </a:p>
      </dgm:t>
    </dgm:pt>
    <dgm:pt modelId="{FEBA4E64-6835-4D7A-B105-4322AC096178}" type="parTrans" cxnId="{A624FBF3-C511-4010-85BC-4A4DF4E100DC}">
      <dgm:prSet/>
      <dgm:spPr/>
      <dgm:t>
        <a:bodyPr/>
        <a:lstStyle/>
        <a:p>
          <a:endParaRPr lang="en-US" sz="2800"/>
        </a:p>
      </dgm:t>
    </dgm:pt>
    <dgm:pt modelId="{4D8C5E24-B574-4EC7-B135-A52BCB9BF34C}" type="sibTrans" cxnId="{A624FBF3-C511-4010-85BC-4A4DF4E100DC}">
      <dgm:prSet/>
      <dgm:spPr/>
      <dgm:t>
        <a:bodyPr/>
        <a:lstStyle/>
        <a:p>
          <a:endParaRPr lang="en-US"/>
        </a:p>
      </dgm:t>
    </dgm:pt>
    <dgm:pt modelId="{38A6A756-DC4F-499A-B325-9D22671325D9}" type="pres">
      <dgm:prSet presAssocID="{9382CF42-9D38-46E9-8854-B41755051307}" presName="hierChild1" presStyleCnt="0">
        <dgm:presLayoutVars>
          <dgm:chPref val="1"/>
          <dgm:dir/>
          <dgm:animOne val="branch"/>
          <dgm:animLvl val="lvl"/>
          <dgm:resizeHandles/>
        </dgm:presLayoutVars>
      </dgm:prSet>
      <dgm:spPr/>
    </dgm:pt>
    <dgm:pt modelId="{9374842D-1719-4CF2-8BC1-387FA4D64C2B}" type="pres">
      <dgm:prSet presAssocID="{A1F735B8-31EF-4607-A070-8926D158F6D0}" presName="hierRoot1" presStyleCnt="0"/>
      <dgm:spPr/>
    </dgm:pt>
    <dgm:pt modelId="{9E0F467E-D2B5-4F45-9837-6E734A3CDEBC}" type="pres">
      <dgm:prSet presAssocID="{A1F735B8-31EF-4607-A070-8926D158F6D0}" presName="composite" presStyleCnt="0"/>
      <dgm:spPr/>
    </dgm:pt>
    <dgm:pt modelId="{D64F5CDF-9FCF-4179-B634-1002A826FEC9}" type="pres">
      <dgm:prSet presAssocID="{A1F735B8-31EF-4607-A070-8926D158F6D0}" presName="background" presStyleLbl="node0" presStyleIdx="0" presStyleCnt="4"/>
      <dgm:spPr/>
    </dgm:pt>
    <dgm:pt modelId="{224CA16C-D242-4D0B-9B7E-3103F1D386F5}" type="pres">
      <dgm:prSet presAssocID="{A1F735B8-31EF-4607-A070-8926D158F6D0}" presName="text" presStyleLbl="fgAcc0" presStyleIdx="0" presStyleCnt="4">
        <dgm:presLayoutVars>
          <dgm:chPref val="3"/>
        </dgm:presLayoutVars>
      </dgm:prSet>
      <dgm:spPr/>
    </dgm:pt>
    <dgm:pt modelId="{AC0BFB48-B83F-4A98-9F8B-F3C91D4DB668}" type="pres">
      <dgm:prSet presAssocID="{A1F735B8-31EF-4607-A070-8926D158F6D0}" presName="hierChild2" presStyleCnt="0"/>
      <dgm:spPr/>
    </dgm:pt>
    <dgm:pt modelId="{F9E39C31-8B0B-428C-95DC-290F8ED2120B}" type="pres">
      <dgm:prSet presAssocID="{8CFC9F42-E1AA-4659-B9DC-52DEEBFDC60F}" presName="Name10" presStyleLbl="parChTrans1D2" presStyleIdx="0" presStyleCnt="4"/>
      <dgm:spPr/>
    </dgm:pt>
    <dgm:pt modelId="{482920BB-B524-4324-A313-88A206909A4D}" type="pres">
      <dgm:prSet presAssocID="{A4C818B3-5FDC-4530-B844-895B61543A9E}" presName="hierRoot2" presStyleCnt="0"/>
      <dgm:spPr/>
    </dgm:pt>
    <dgm:pt modelId="{A116C936-A35B-4850-B129-A8BF87A16DB4}" type="pres">
      <dgm:prSet presAssocID="{A4C818B3-5FDC-4530-B844-895B61543A9E}" presName="composite2" presStyleCnt="0"/>
      <dgm:spPr/>
    </dgm:pt>
    <dgm:pt modelId="{E269F3D4-BB93-488C-BEED-396419E3F83D}" type="pres">
      <dgm:prSet presAssocID="{A4C818B3-5FDC-4530-B844-895B61543A9E}" presName="background2" presStyleLbl="node2" presStyleIdx="0" presStyleCnt="4"/>
      <dgm:spPr/>
    </dgm:pt>
    <dgm:pt modelId="{5AD8E196-C71E-4D3D-A992-935C853A88E1}" type="pres">
      <dgm:prSet presAssocID="{A4C818B3-5FDC-4530-B844-895B61543A9E}" presName="text2" presStyleLbl="fgAcc2" presStyleIdx="0" presStyleCnt="4">
        <dgm:presLayoutVars>
          <dgm:chPref val="3"/>
        </dgm:presLayoutVars>
      </dgm:prSet>
      <dgm:spPr/>
    </dgm:pt>
    <dgm:pt modelId="{B2240EB2-656B-49D4-B20E-1D2AF7F14DDD}" type="pres">
      <dgm:prSet presAssocID="{A4C818B3-5FDC-4530-B844-895B61543A9E}" presName="hierChild3" presStyleCnt="0"/>
      <dgm:spPr/>
    </dgm:pt>
    <dgm:pt modelId="{83DD3363-E6BF-4FE8-AC46-872F9D012B26}" type="pres">
      <dgm:prSet presAssocID="{AFC6C6B8-4DEF-4BFD-B62E-D9BFEFD5A406}" presName="Name10" presStyleLbl="parChTrans1D2" presStyleIdx="1" presStyleCnt="4"/>
      <dgm:spPr/>
    </dgm:pt>
    <dgm:pt modelId="{9061F83D-0891-4EC6-800B-E911DB2819E8}" type="pres">
      <dgm:prSet presAssocID="{6300CBA8-9801-4BD6-B019-B7ABBCB2EFAB}" presName="hierRoot2" presStyleCnt="0"/>
      <dgm:spPr/>
    </dgm:pt>
    <dgm:pt modelId="{71118113-410C-4F09-8E71-EEFC67D950BB}" type="pres">
      <dgm:prSet presAssocID="{6300CBA8-9801-4BD6-B019-B7ABBCB2EFAB}" presName="composite2" presStyleCnt="0"/>
      <dgm:spPr/>
    </dgm:pt>
    <dgm:pt modelId="{5D942486-4C63-4FBB-8E53-7F34EF7D812F}" type="pres">
      <dgm:prSet presAssocID="{6300CBA8-9801-4BD6-B019-B7ABBCB2EFAB}" presName="background2" presStyleLbl="node2" presStyleIdx="1" presStyleCnt="4"/>
      <dgm:spPr/>
    </dgm:pt>
    <dgm:pt modelId="{74800D25-3276-410F-9E27-496C283C000C}" type="pres">
      <dgm:prSet presAssocID="{6300CBA8-9801-4BD6-B019-B7ABBCB2EFAB}" presName="text2" presStyleLbl="fgAcc2" presStyleIdx="1" presStyleCnt="4">
        <dgm:presLayoutVars>
          <dgm:chPref val="3"/>
        </dgm:presLayoutVars>
      </dgm:prSet>
      <dgm:spPr/>
    </dgm:pt>
    <dgm:pt modelId="{4B896884-992E-470B-8AD0-7D1209A19302}" type="pres">
      <dgm:prSet presAssocID="{6300CBA8-9801-4BD6-B019-B7ABBCB2EFAB}" presName="hierChild3" presStyleCnt="0"/>
      <dgm:spPr/>
    </dgm:pt>
    <dgm:pt modelId="{97363FD0-4E85-46CC-97A1-AA189A391D1D}" type="pres">
      <dgm:prSet presAssocID="{74D40114-695A-4BA7-B35D-F007F6540030}" presName="hierRoot1" presStyleCnt="0"/>
      <dgm:spPr/>
    </dgm:pt>
    <dgm:pt modelId="{F213C45A-EEB4-41C2-B604-B1A495FDB161}" type="pres">
      <dgm:prSet presAssocID="{74D40114-695A-4BA7-B35D-F007F6540030}" presName="composite" presStyleCnt="0"/>
      <dgm:spPr/>
    </dgm:pt>
    <dgm:pt modelId="{49CA1792-9ADC-4BA6-8B2A-C42A5C9F757E}" type="pres">
      <dgm:prSet presAssocID="{74D40114-695A-4BA7-B35D-F007F6540030}" presName="background" presStyleLbl="node0" presStyleIdx="1" presStyleCnt="4"/>
      <dgm:spPr/>
    </dgm:pt>
    <dgm:pt modelId="{400B776D-88F6-4575-8969-37FAB2757BF7}" type="pres">
      <dgm:prSet presAssocID="{74D40114-695A-4BA7-B35D-F007F6540030}" presName="text" presStyleLbl="fgAcc0" presStyleIdx="1" presStyleCnt="4">
        <dgm:presLayoutVars>
          <dgm:chPref val="3"/>
        </dgm:presLayoutVars>
      </dgm:prSet>
      <dgm:spPr/>
    </dgm:pt>
    <dgm:pt modelId="{D2323BDB-CD29-437D-A0DB-A923F16E1569}" type="pres">
      <dgm:prSet presAssocID="{74D40114-695A-4BA7-B35D-F007F6540030}" presName="hierChild2" presStyleCnt="0"/>
      <dgm:spPr/>
    </dgm:pt>
    <dgm:pt modelId="{7B328C41-FCB7-4433-827C-1F76CA6949C6}" type="pres">
      <dgm:prSet presAssocID="{932FED8C-3158-4075-875D-246FDE4C42C7}" presName="hierRoot1" presStyleCnt="0"/>
      <dgm:spPr/>
    </dgm:pt>
    <dgm:pt modelId="{AFF07930-2FE3-4689-B6CE-3E80B529EB96}" type="pres">
      <dgm:prSet presAssocID="{932FED8C-3158-4075-875D-246FDE4C42C7}" presName="composite" presStyleCnt="0"/>
      <dgm:spPr/>
    </dgm:pt>
    <dgm:pt modelId="{C1F81827-65FC-4B42-8317-2815F9EE1DA2}" type="pres">
      <dgm:prSet presAssocID="{932FED8C-3158-4075-875D-246FDE4C42C7}" presName="background" presStyleLbl="node0" presStyleIdx="2" presStyleCnt="4"/>
      <dgm:spPr/>
    </dgm:pt>
    <dgm:pt modelId="{0C819725-EC71-40E9-9F10-A231C2F0F756}" type="pres">
      <dgm:prSet presAssocID="{932FED8C-3158-4075-875D-246FDE4C42C7}" presName="text" presStyleLbl="fgAcc0" presStyleIdx="2" presStyleCnt="4">
        <dgm:presLayoutVars>
          <dgm:chPref val="3"/>
        </dgm:presLayoutVars>
      </dgm:prSet>
      <dgm:spPr/>
    </dgm:pt>
    <dgm:pt modelId="{46641B8E-BCEC-4B3C-85EF-5DCA8EB9AA26}" type="pres">
      <dgm:prSet presAssocID="{932FED8C-3158-4075-875D-246FDE4C42C7}" presName="hierChild2" presStyleCnt="0"/>
      <dgm:spPr/>
    </dgm:pt>
    <dgm:pt modelId="{4B04D436-35D1-47EF-A593-1274379458F4}" type="pres">
      <dgm:prSet presAssocID="{A54DADD6-F11B-4339-A4AB-2C32753926F3}" presName="Name10" presStyleLbl="parChTrans1D2" presStyleIdx="2" presStyleCnt="4"/>
      <dgm:spPr/>
    </dgm:pt>
    <dgm:pt modelId="{17FE0F1E-28C3-428D-BE23-8640AD5092E9}" type="pres">
      <dgm:prSet presAssocID="{32345E11-4086-4E4D-AA45-24366E917CC4}" presName="hierRoot2" presStyleCnt="0"/>
      <dgm:spPr/>
    </dgm:pt>
    <dgm:pt modelId="{0D8BEF5F-3355-4D96-9295-C192461BC14A}" type="pres">
      <dgm:prSet presAssocID="{32345E11-4086-4E4D-AA45-24366E917CC4}" presName="composite2" presStyleCnt="0"/>
      <dgm:spPr/>
    </dgm:pt>
    <dgm:pt modelId="{31ECB72C-5FD1-495A-BC5A-EDEBCFB16CF1}" type="pres">
      <dgm:prSet presAssocID="{32345E11-4086-4E4D-AA45-24366E917CC4}" presName="background2" presStyleLbl="node2" presStyleIdx="2" presStyleCnt="4"/>
      <dgm:spPr/>
    </dgm:pt>
    <dgm:pt modelId="{6A124A47-C535-4F1A-BB20-7692D779CFC4}" type="pres">
      <dgm:prSet presAssocID="{32345E11-4086-4E4D-AA45-24366E917CC4}" presName="text2" presStyleLbl="fgAcc2" presStyleIdx="2" presStyleCnt="4">
        <dgm:presLayoutVars>
          <dgm:chPref val="3"/>
        </dgm:presLayoutVars>
      </dgm:prSet>
      <dgm:spPr/>
    </dgm:pt>
    <dgm:pt modelId="{F98492A6-F46E-4879-B741-4D43DB609994}" type="pres">
      <dgm:prSet presAssocID="{32345E11-4086-4E4D-AA45-24366E917CC4}" presName="hierChild3" presStyleCnt="0"/>
      <dgm:spPr/>
    </dgm:pt>
    <dgm:pt modelId="{C603C132-796A-4B12-9A74-9D0B86790BE4}" type="pres">
      <dgm:prSet presAssocID="{A3768E02-BAC3-4491-B3B3-FE98D8478698}" presName="hierRoot1" presStyleCnt="0"/>
      <dgm:spPr/>
    </dgm:pt>
    <dgm:pt modelId="{AE28E4DB-443C-4B94-8A0E-EC2A322129CD}" type="pres">
      <dgm:prSet presAssocID="{A3768E02-BAC3-4491-B3B3-FE98D8478698}" presName="composite" presStyleCnt="0"/>
      <dgm:spPr/>
    </dgm:pt>
    <dgm:pt modelId="{B1DB3BDB-EE5B-4BE9-8041-5EC34209082A}" type="pres">
      <dgm:prSet presAssocID="{A3768E02-BAC3-4491-B3B3-FE98D8478698}" presName="background" presStyleLbl="node0" presStyleIdx="3" presStyleCnt="4"/>
      <dgm:spPr/>
    </dgm:pt>
    <dgm:pt modelId="{53640B07-6864-409B-9B35-0E382272EFBF}" type="pres">
      <dgm:prSet presAssocID="{A3768E02-BAC3-4491-B3B3-FE98D8478698}" presName="text" presStyleLbl="fgAcc0" presStyleIdx="3" presStyleCnt="4">
        <dgm:presLayoutVars>
          <dgm:chPref val="3"/>
        </dgm:presLayoutVars>
      </dgm:prSet>
      <dgm:spPr/>
    </dgm:pt>
    <dgm:pt modelId="{39FCDC21-61F0-4A71-86C8-D5573B9D9AD0}" type="pres">
      <dgm:prSet presAssocID="{A3768E02-BAC3-4491-B3B3-FE98D8478698}" presName="hierChild2" presStyleCnt="0"/>
      <dgm:spPr/>
    </dgm:pt>
    <dgm:pt modelId="{140DB56B-7BAC-4593-B9F6-08705C54D4C8}" type="pres">
      <dgm:prSet presAssocID="{FEBA4E64-6835-4D7A-B105-4322AC096178}" presName="Name10" presStyleLbl="parChTrans1D2" presStyleIdx="3" presStyleCnt="4"/>
      <dgm:spPr/>
    </dgm:pt>
    <dgm:pt modelId="{2E599142-6CDC-46A2-8D32-7F7108EC7C3D}" type="pres">
      <dgm:prSet presAssocID="{DAA797CF-0283-4A52-B516-41C23B93A8A3}" presName="hierRoot2" presStyleCnt="0"/>
      <dgm:spPr/>
    </dgm:pt>
    <dgm:pt modelId="{1CF68EF6-0E9F-4ED7-821D-8AA4AB725B00}" type="pres">
      <dgm:prSet presAssocID="{DAA797CF-0283-4A52-B516-41C23B93A8A3}" presName="composite2" presStyleCnt="0"/>
      <dgm:spPr/>
    </dgm:pt>
    <dgm:pt modelId="{A88B1437-4A4B-485F-ABB1-75A37F16B28E}" type="pres">
      <dgm:prSet presAssocID="{DAA797CF-0283-4A52-B516-41C23B93A8A3}" presName="background2" presStyleLbl="node2" presStyleIdx="3" presStyleCnt="4"/>
      <dgm:spPr/>
    </dgm:pt>
    <dgm:pt modelId="{EDF182AB-EBBE-489F-B028-AAE8E1B2A881}" type="pres">
      <dgm:prSet presAssocID="{DAA797CF-0283-4A52-B516-41C23B93A8A3}" presName="text2" presStyleLbl="fgAcc2" presStyleIdx="3" presStyleCnt="4">
        <dgm:presLayoutVars>
          <dgm:chPref val="3"/>
        </dgm:presLayoutVars>
      </dgm:prSet>
      <dgm:spPr/>
    </dgm:pt>
    <dgm:pt modelId="{CCF32D56-466F-4CFA-8DB4-1DCF2373B1CD}" type="pres">
      <dgm:prSet presAssocID="{DAA797CF-0283-4A52-B516-41C23B93A8A3}" presName="hierChild3" presStyleCnt="0"/>
      <dgm:spPr/>
    </dgm:pt>
  </dgm:ptLst>
  <dgm:cxnLst>
    <dgm:cxn modelId="{3FE01027-DCB7-4D81-8A90-F851E330EE86}" srcId="{9382CF42-9D38-46E9-8854-B41755051307}" destId="{A1F735B8-31EF-4607-A070-8926D158F6D0}" srcOrd="0" destOrd="0" parTransId="{735EEB4E-A7C8-457A-9498-7E3DEE2E8C21}" sibTransId="{1F2E74C1-C9FD-401C-BD15-FBA08EE9A1B8}"/>
    <dgm:cxn modelId="{AF2D432E-7385-4E3E-921B-36791E28667F}" type="presOf" srcId="{932FED8C-3158-4075-875D-246FDE4C42C7}" destId="{0C819725-EC71-40E9-9F10-A231C2F0F756}" srcOrd="0" destOrd="0" presId="urn:microsoft.com/office/officeart/2005/8/layout/hierarchy1"/>
    <dgm:cxn modelId="{31109644-4E56-4A22-8DB2-6F7D57F8A29F}" type="presOf" srcId="{32345E11-4086-4E4D-AA45-24366E917CC4}" destId="{6A124A47-C535-4F1A-BB20-7692D779CFC4}" srcOrd="0" destOrd="0" presId="urn:microsoft.com/office/officeart/2005/8/layout/hierarchy1"/>
    <dgm:cxn modelId="{342E4D49-0954-4BE3-A2DC-039A883F0827}" type="presOf" srcId="{AFC6C6B8-4DEF-4BFD-B62E-D9BFEFD5A406}" destId="{83DD3363-E6BF-4FE8-AC46-872F9D012B26}" srcOrd="0" destOrd="0" presId="urn:microsoft.com/office/officeart/2005/8/layout/hierarchy1"/>
    <dgm:cxn modelId="{0F39424B-3912-4ED1-97DC-ECD66C52F5F5}" type="presOf" srcId="{8CFC9F42-E1AA-4659-B9DC-52DEEBFDC60F}" destId="{F9E39C31-8B0B-428C-95DC-290F8ED2120B}" srcOrd="0" destOrd="0" presId="urn:microsoft.com/office/officeart/2005/8/layout/hierarchy1"/>
    <dgm:cxn modelId="{7340957B-4F73-4894-8FC9-B98E803AFB62}" srcId="{A1F735B8-31EF-4607-A070-8926D158F6D0}" destId="{6300CBA8-9801-4BD6-B019-B7ABBCB2EFAB}" srcOrd="1" destOrd="0" parTransId="{AFC6C6B8-4DEF-4BFD-B62E-D9BFEFD5A406}" sibTransId="{D4F3E26F-CB6F-4D69-A9FF-E99B404FD538}"/>
    <dgm:cxn modelId="{3B12CB7C-0422-4ECF-B6C0-DF2896E527F7}" srcId="{9382CF42-9D38-46E9-8854-B41755051307}" destId="{A3768E02-BAC3-4491-B3B3-FE98D8478698}" srcOrd="3" destOrd="0" parTransId="{D005BD27-36DE-4FC2-BEFF-1E0373F5D8E3}" sibTransId="{E4C78919-6E54-48B0-A46C-0DF2D0D6D9C9}"/>
    <dgm:cxn modelId="{8DD2327D-C9AF-45FE-A3BE-921A22B67F39}" type="presOf" srcId="{A54DADD6-F11B-4339-A4AB-2C32753926F3}" destId="{4B04D436-35D1-47EF-A593-1274379458F4}" srcOrd="0" destOrd="0" presId="urn:microsoft.com/office/officeart/2005/8/layout/hierarchy1"/>
    <dgm:cxn modelId="{77EC5D7E-8928-400E-ADB9-96C34F655749}" type="presOf" srcId="{9382CF42-9D38-46E9-8854-B41755051307}" destId="{38A6A756-DC4F-499A-B325-9D22671325D9}" srcOrd="0" destOrd="0" presId="urn:microsoft.com/office/officeart/2005/8/layout/hierarchy1"/>
    <dgm:cxn modelId="{AB2FDD88-D2C0-4F8E-92B1-1B22C12478D8}" type="presOf" srcId="{6300CBA8-9801-4BD6-B019-B7ABBCB2EFAB}" destId="{74800D25-3276-410F-9E27-496C283C000C}" srcOrd="0" destOrd="0" presId="urn:microsoft.com/office/officeart/2005/8/layout/hierarchy1"/>
    <dgm:cxn modelId="{D696EC8E-3FDE-4D54-A470-0B9279A6B339}" srcId="{9382CF42-9D38-46E9-8854-B41755051307}" destId="{74D40114-695A-4BA7-B35D-F007F6540030}" srcOrd="1" destOrd="0" parTransId="{2BCB4DB2-39AF-4B62-9DE3-4E5120ED3688}" sibTransId="{18CC4F5C-0FAB-4237-B227-CB1B9C875D2A}"/>
    <dgm:cxn modelId="{BD20A8A6-B12E-4A43-8CDE-9B670A89159E}" srcId="{A1F735B8-31EF-4607-A070-8926D158F6D0}" destId="{A4C818B3-5FDC-4530-B844-895B61543A9E}" srcOrd="0" destOrd="0" parTransId="{8CFC9F42-E1AA-4659-B9DC-52DEEBFDC60F}" sibTransId="{36DE0266-678C-43C2-869A-D711D452374F}"/>
    <dgm:cxn modelId="{2104A5B6-CCD0-4BF3-94D6-A9697A479649}" srcId="{9382CF42-9D38-46E9-8854-B41755051307}" destId="{932FED8C-3158-4075-875D-246FDE4C42C7}" srcOrd="2" destOrd="0" parTransId="{4B8E7142-90B3-4F0F-942C-944BD586890F}" sibTransId="{563B24E0-BE21-42DD-B255-FD17D83EB6DF}"/>
    <dgm:cxn modelId="{249ED3BC-16F8-4752-B3DE-628AD49787FD}" type="presOf" srcId="{DAA797CF-0283-4A52-B516-41C23B93A8A3}" destId="{EDF182AB-EBBE-489F-B028-AAE8E1B2A881}" srcOrd="0" destOrd="0" presId="urn:microsoft.com/office/officeart/2005/8/layout/hierarchy1"/>
    <dgm:cxn modelId="{394362D1-1C31-4D68-8BB7-05D2C9403139}" type="presOf" srcId="{FEBA4E64-6835-4D7A-B105-4322AC096178}" destId="{140DB56B-7BAC-4593-B9F6-08705C54D4C8}" srcOrd="0" destOrd="0" presId="urn:microsoft.com/office/officeart/2005/8/layout/hierarchy1"/>
    <dgm:cxn modelId="{9C9667E8-53B3-44CE-B774-2708F770CB69}" srcId="{932FED8C-3158-4075-875D-246FDE4C42C7}" destId="{32345E11-4086-4E4D-AA45-24366E917CC4}" srcOrd="0" destOrd="0" parTransId="{A54DADD6-F11B-4339-A4AB-2C32753926F3}" sibTransId="{34DECBA3-9B4E-4272-9743-24BB30DFA694}"/>
    <dgm:cxn modelId="{1D2523EE-054F-4863-B895-ECF23393C2E6}" type="presOf" srcId="{A3768E02-BAC3-4491-B3B3-FE98D8478698}" destId="{53640B07-6864-409B-9B35-0E382272EFBF}" srcOrd="0" destOrd="0" presId="urn:microsoft.com/office/officeart/2005/8/layout/hierarchy1"/>
    <dgm:cxn modelId="{ED40C2EE-F221-41C0-9C3A-EB9F1459828C}" type="presOf" srcId="{A4C818B3-5FDC-4530-B844-895B61543A9E}" destId="{5AD8E196-C71E-4D3D-A992-935C853A88E1}" srcOrd="0" destOrd="0" presId="urn:microsoft.com/office/officeart/2005/8/layout/hierarchy1"/>
    <dgm:cxn modelId="{A624FBF3-C511-4010-85BC-4A4DF4E100DC}" srcId="{A3768E02-BAC3-4491-B3B3-FE98D8478698}" destId="{DAA797CF-0283-4A52-B516-41C23B93A8A3}" srcOrd="0" destOrd="0" parTransId="{FEBA4E64-6835-4D7A-B105-4322AC096178}" sibTransId="{4D8C5E24-B574-4EC7-B135-A52BCB9BF34C}"/>
    <dgm:cxn modelId="{0BF316FC-BCF1-44FF-99BE-4E66887E07C6}" type="presOf" srcId="{74D40114-695A-4BA7-B35D-F007F6540030}" destId="{400B776D-88F6-4575-8969-37FAB2757BF7}" srcOrd="0" destOrd="0" presId="urn:microsoft.com/office/officeart/2005/8/layout/hierarchy1"/>
    <dgm:cxn modelId="{2E62CFFE-D0D6-4A72-9E32-5BB786D074C6}" type="presOf" srcId="{A1F735B8-31EF-4607-A070-8926D158F6D0}" destId="{224CA16C-D242-4D0B-9B7E-3103F1D386F5}" srcOrd="0" destOrd="0" presId="urn:microsoft.com/office/officeart/2005/8/layout/hierarchy1"/>
    <dgm:cxn modelId="{19745419-5D2A-473B-B9ED-B24B7EA33291}" type="presParOf" srcId="{38A6A756-DC4F-499A-B325-9D22671325D9}" destId="{9374842D-1719-4CF2-8BC1-387FA4D64C2B}" srcOrd="0" destOrd="0" presId="urn:microsoft.com/office/officeart/2005/8/layout/hierarchy1"/>
    <dgm:cxn modelId="{F16FE0C3-BA35-4C9C-8ACC-1B97F718AC41}" type="presParOf" srcId="{9374842D-1719-4CF2-8BC1-387FA4D64C2B}" destId="{9E0F467E-D2B5-4F45-9837-6E734A3CDEBC}" srcOrd="0" destOrd="0" presId="urn:microsoft.com/office/officeart/2005/8/layout/hierarchy1"/>
    <dgm:cxn modelId="{00320335-2CFA-42F4-8C00-0C1D55BB1228}" type="presParOf" srcId="{9E0F467E-D2B5-4F45-9837-6E734A3CDEBC}" destId="{D64F5CDF-9FCF-4179-B634-1002A826FEC9}" srcOrd="0" destOrd="0" presId="urn:microsoft.com/office/officeart/2005/8/layout/hierarchy1"/>
    <dgm:cxn modelId="{7EF39A3A-C924-4066-8625-CEA6FDBAAAC9}" type="presParOf" srcId="{9E0F467E-D2B5-4F45-9837-6E734A3CDEBC}" destId="{224CA16C-D242-4D0B-9B7E-3103F1D386F5}" srcOrd="1" destOrd="0" presId="urn:microsoft.com/office/officeart/2005/8/layout/hierarchy1"/>
    <dgm:cxn modelId="{29AEF8C0-DB40-4DF4-A207-37D8F1F8E984}" type="presParOf" srcId="{9374842D-1719-4CF2-8BC1-387FA4D64C2B}" destId="{AC0BFB48-B83F-4A98-9F8B-F3C91D4DB668}" srcOrd="1" destOrd="0" presId="urn:microsoft.com/office/officeart/2005/8/layout/hierarchy1"/>
    <dgm:cxn modelId="{01C1BAC9-531D-464C-8636-A9B7A7041F46}" type="presParOf" srcId="{AC0BFB48-B83F-4A98-9F8B-F3C91D4DB668}" destId="{F9E39C31-8B0B-428C-95DC-290F8ED2120B}" srcOrd="0" destOrd="0" presId="urn:microsoft.com/office/officeart/2005/8/layout/hierarchy1"/>
    <dgm:cxn modelId="{4364A08C-B449-481D-B988-25D26EBD25E4}" type="presParOf" srcId="{AC0BFB48-B83F-4A98-9F8B-F3C91D4DB668}" destId="{482920BB-B524-4324-A313-88A206909A4D}" srcOrd="1" destOrd="0" presId="urn:microsoft.com/office/officeart/2005/8/layout/hierarchy1"/>
    <dgm:cxn modelId="{0F54BED9-B020-4894-A39D-0A3CD0266929}" type="presParOf" srcId="{482920BB-B524-4324-A313-88A206909A4D}" destId="{A116C936-A35B-4850-B129-A8BF87A16DB4}" srcOrd="0" destOrd="0" presId="urn:microsoft.com/office/officeart/2005/8/layout/hierarchy1"/>
    <dgm:cxn modelId="{5D1A29DA-D8F8-467E-B118-6C1A6801D886}" type="presParOf" srcId="{A116C936-A35B-4850-B129-A8BF87A16DB4}" destId="{E269F3D4-BB93-488C-BEED-396419E3F83D}" srcOrd="0" destOrd="0" presId="urn:microsoft.com/office/officeart/2005/8/layout/hierarchy1"/>
    <dgm:cxn modelId="{570E3528-F7C4-4CF2-9139-92C690E082B4}" type="presParOf" srcId="{A116C936-A35B-4850-B129-A8BF87A16DB4}" destId="{5AD8E196-C71E-4D3D-A992-935C853A88E1}" srcOrd="1" destOrd="0" presId="urn:microsoft.com/office/officeart/2005/8/layout/hierarchy1"/>
    <dgm:cxn modelId="{731F154B-A2BB-4743-B114-29B63CC3CE2A}" type="presParOf" srcId="{482920BB-B524-4324-A313-88A206909A4D}" destId="{B2240EB2-656B-49D4-B20E-1D2AF7F14DDD}" srcOrd="1" destOrd="0" presId="urn:microsoft.com/office/officeart/2005/8/layout/hierarchy1"/>
    <dgm:cxn modelId="{8D2FF3C6-A803-48E3-9A3D-08D28CC187CE}" type="presParOf" srcId="{AC0BFB48-B83F-4A98-9F8B-F3C91D4DB668}" destId="{83DD3363-E6BF-4FE8-AC46-872F9D012B26}" srcOrd="2" destOrd="0" presId="urn:microsoft.com/office/officeart/2005/8/layout/hierarchy1"/>
    <dgm:cxn modelId="{9738B454-F6C7-42CB-A970-59952B24A0CF}" type="presParOf" srcId="{AC0BFB48-B83F-4A98-9F8B-F3C91D4DB668}" destId="{9061F83D-0891-4EC6-800B-E911DB2819E8}" srcOrd="3" destOrd="0" presId="urn:microsoft.com/office/officeart/2005/8/layout/hierarchy1"/>
    <dgm:cxn modelId="{C3DF349D-1BE4-48B4-B335-A91377CB82E1}" type="presParOf" srcId="{9061F83D-0891-4EC6-800B-E911DB2819E8}" destId="{71118113-410C-4F09-8E71-EEFC67D950BB}" srcOrd="0" destOrd="0" presId="urn:microsoft.com/office/officeart/2005/8/layout/hierarchy1"/>
    <dgm:cxn modelId="{F03447D1-6B8A-4E7F-BA88-1AD8B3F68DD1}" type="presParOf" srcId="{71118113-410C-4F09-8E71-EEFC67D950BB}" destId="{5D942486-4C63-4FBB-8E53-7F34EF7D812F}" srcOrd="0" destOrd="0" presId="urn:microsoft.com/office/officeart/2005/8/layout/hierarchy1"/>
    <dgm:cxn modelId="{63BE6309-F4FB-440C-B5AD-63BDAF9C9624}" type="presParOf" srcId="{71118113-410C-4F09-8E71-EEFC67D950BB}" destId="{74800D25-3276-410F-9E27-496C283C000C}" srcOrd="1" destOrd="0" presId="urn:microsoft.com/office/officeart/2005/8/layout/hierarchy1"/>
    <dgm:cxn modelId="{D742DF4C-B548-4EA0-A05D-E3466C009332}" type="presParOf" srcId="{9061F83D-0891-4EC6-800B-E911DB2819E8}" destId="{4B896884-992E-470B-8AD0-7D1209A19302}" srcOrd="1" destOrd="0" presId="urn:microsoft.com/office/officeart/2005/8/layout/hierarchy1"/>
    <dgm:cxn modelId="{B03FE5BA-4EB6-41DA-88F9-4D5C6F8851DD}" type="presParOf" srcId="{38A6A756-DC4F-499A-B325-9D22671325D9}" destId="{97363FD0-4E85-46CC-97A1-AA189A391D1D}" srcOrd="1" destOrd="0" presId="urn:microsoft.com/office/officeart/2005/8/layout/hierarchy1"/>
    <dgm:cxn modelId="{55BAB117-B31B-4D27-9110-3C836778093C}" type="presParOf" srcId="{97363FD0-4E85-46CC-97A1-AA189A391D1D}" destId="{F213C45A-EEB4-41C2-B604-B1A495FDB161}" srcOrd="0" destOrd="0" presId="urn:microsoft.com/office/officeart/2005/8/layout/hierarchy1"/>
    <dgm:cxn modelId="{BEDF6DFD-C9F5-403B-A7FB-BDE141E14146}" type="presParOf" srcId="{F213C45A-EEB4-41C2-B604-B1A495FDB161}" destId="{49CA1792-9ADC-4BA6-8B2A-C42A5C9F757E}" srcOrd="0" destOrd="0" presId="urn:microsoft.com/office/officeart/2005/8/layout/hierarchy1"/>
    <dgm:cxn modelId="{1E1FBC92-0AD6-4D64-9287-3F88A4A9DA66}" type="presParOf" srcId="{F213C45A-EEB4-41C2-B604-B1A495FDB161}" destId="{400B776D-88F6-4575-8969-37FAB2757BF7}" srcOrd="1" destOrd="0" presId="urn:microsoft.com/office/officeart/2005/8/layout/hierarchy1"/>
    <dgm:cxn modelId="{D3A4EFD0-20A1-43F4-BCD1-BA6B8F4939F4}" type="presParOf" srcId="{97363FD0-4E85-46CC-97A1-AA189A391D1D}" destId="{D2323BDB-CD29-437D-A0DB-A923F16E1569}" srcOrd="1" destOrd="0" presId="urn:microsoft.com/office/officeart/2005/8/layout/hierarchy1"/>
    <dgm:cxn modelId="{8BAE210A-043B-46B6-B798-1BE1F59912C3}" type="presParOf" srcId="{38A6A756-DC4F-499A-B325-9D22671325D9}" destId="{7B328C41-FCB7-4433-827C-1F76CA6949C6}" srcOrd="2" destOrd="0" presId="urn:microsoft.com/office/officeart/2005/8/layout/hierarchy1"/>
    <dgm:cxn modelId="{2D2A692E-F818-4ED7-AF85-271EC7BE03B5}" type="presParOf" srcId="{7B328C41-FCB7-4433-827C-1F76CA6949C6}" destId="{AFF07930-2FE3-4689-B6CE-3E80B529EB96}" srcOrd="0" destOrd="0" presId="urn:microsoft.com/office/officeart/2005/8/layout/hierarchy1"/>
    <dgm:cxn modelId="{A261CCA0-DC8A-4D49-A770-CA26AB8C683D}" type="presParOf" srcId="{AFF07930-2FE3-4689-B6CE-3E80B529EB96}" destId="{C1F81827-65FC-4B42-8317-2815F9EE1DA2}" srcOrd="0" destOrd="0" presId="urn:microsoft.com/office/officeart/2005/8/layout/hierarchy1"/>
    <dgm:cxn modelId="{5551AD4B-FCD0-4D2A-8778-48EF94E563D5}" type="presParOf" srcId="{AFF07930-2FE3-4689-B6CE-3E80B529EB96}" destId="{0C819725-EC71-40E9-9F10-A231C2F0F756}" srcOrd="1" destOrd="0" presId="urn:microsoft.com/office/officeart/2005/8/layout/hierarchy1"/>
    <dgm:cxn modelId="{18F7615F-DB41-4D72-82AC-9B0EFA3F1BBB}" type="presParOf" srcId="{7B328C41-FCB7-4433-827C-1F76CA6949C6}" destId="{46641B8E-BCEC-4B3C-85EF-5DCA8EB9AA26}" srcOrd="1" destOrd="0" presId="urn:microsoft.com/office/officeart/2005/8/layout/hierarchy1"/>
    <dgm:cxn modelId="{7B38615D-E09D-419F-88BA-65DEA10C63EA}" type="presParOf" srcId="{46641B8E-BCEC-4B3C-85EF-5DCA8EB9AA26}" destId="{4B04D436-35D1-47EF-A593-1274379458F4}" srcOrd="0" destOrd="0" presId="urn:microsoft.com/office/officeart/2005/8/layout/hierarchy1"/>
    <dgm:cxn modelId="{DB846EBF-7AD2-4218-96BD-321AD75A3B7D}" type="presParOf" srcId="{46641B8E-BCEC-4B3C-85EF-5DCA8EB9AA26}" destId="{17FE0F1E-28C3-428D-BE23-8640AD5092E9}" srcOrd="1" destOrd="0" presId="urn:microsoft.com/office/officeart/2005/8/layout/hierarchy1"/>
    <dgm:cxn modelId="{A4CE2F8B-DE6B-4741-969F-DC4901C301C3}" type="presParOf" srcId="{17FE0F1E-28C3-428D-BE23-8640AD5092E9}" destId="{0D8BEF5F-3355-4D96-9295-C192461BC14A}" srcOrd="0" destOrd="0" presId="urn:microsoft.com/office/officeart/2005/8/layout/hierarchy1"/>
    <dgm:cxn modelId="{F3CFBF91-B697-44FA-A3F5-5CF5FA08E73C}" type="presParOf" srcId="{0D8BEF5F-3355-4D96-9295-C192461BC14A}" destId="{31ECB72C-5FD1-495A-BC5A-EDEBCFB16CF1}" srcOrd="0" destOrd="0" presId="urn:microsoft.com/office/officeart/2005/8/layout/hierarchy1"/>
    <dgm:cxn modelId="{F437A5FF-2599-4483-9180-A346927E9C6D}" type="presParOf" srcId="{0D8BEF5F-3355-4D96-9295-C192461BC14A}" destId="{6A124A47-C535-4F1A-BB20-7692D779CFC4}" srcOrd="1" destOrd="0" presId="urn:microsoft.com/office/officeart/2005/8/layout/hierarchy1"/>
    <dgm:cxn modelId="{CAD5DB8A-5B11-4FB2-B3EE-C92D72E04204}" type="presParOf" srcId="{17FE0F1E-28C3-428D-BE23-8640AD5092E9}" destId="{F98492A6-F46E-4879-B741-4D43DB609994}" srcOrd="1" destOrd="0" presId="urn:microsoft.com/office/officeart/2005/8/layout/hierarchy1"/>
    <dgm:cxn modelId="{661DF616-73D4-40B7-9DFD-70FBF75CEE1A}" type="presParOf" srcId="{38A6A756-DC4F-499A-B325-9D22671325D9}" destId="{C603C132-796A-4B12-9A74-9D0B86790BE4}" srcOrd="3" destOrd="0" presId="urn:microsoft.com/office/officeart/2005/8/layout/hierarchy1"/>
    <dgm:cxn modelId="{E319C3E8-D16C-4FE8-A03B-C70F554EA0B9}" type="presParOf" srcId="{C603C132-796A-4B12-9A74-9D0B86790BE4}" destId="{AE28E4DB-443C-4B94-8A0E-EC2A322129CD}" srcOrd="0" destOrd="0" presId="urn:microsoft.com/office/officeart/2005/8/layout/hierarchy1"/>
    <dgm:cxn modelId="{5D2B94C6-E84E-4DFA-953B-57B17AA0C952}" type="presParOf" srcId="{AE28E4DB-443C-4B94-8A0E-EC2A322129CD}" destId="{B1DB3BDB-EE5B-4BE9-8041-5EC34209082A}" srcOrd="0" destOrd="0" presId="urn:microsoft.com/office/officeart/2005/8/layout/hierarchy1"/>
    <dgm:cxn modelId="{9DADD6CE-A745-4170-8C2D-462B1AD5730A}" type="presParOf" srcId="{AE28E4DB-443C-4B94-8A0E-EC2A322129CD}" destId="{53640B07-6864-409B-9B35-0E382272EFBF}" srcOrd="1" destOrd="0" presId="urn:microsoft.com/office/officeart/2005/8/layout/hierarchy1"/>
    <dgm:cxn modelId="{B8C1DA3D-EFFC-44D8-A2C7-B71E08824097}" type="presParOf" srcId="{C603C132-796A-4B12-9A74-9D0B86790BE4}" destId="{39FCDC21-61F0-4A71-86C8-D5573B9D9AD0}" srcOrd="1" destOrd="0" presId="urn:microsoft.com/office/officeart/2005/8/layout/hierarchy1"/>
    <dgm:cxn modelId="{105A5528-8455-4B80-99C2-A9A7EF30DAC6}" type="presParOf" srcId="{39FCDC21-61F0-4A71-86C8-D5573B9D9AD0}" destId="{140DB56B-7BAC-4593-B9F6-08705C54D4C8}" srcOrd="0" destOrd="0" presId="urn:microsoft.com/office/officeart/2005/8/layout/hierarchy1"/>
    <dgm:cxn modelId="{FBFBE7F4-58BD-4E71-ABF8-31CD8C61D814}" type="presParOf" srcId="{39FCDC21-61F0-4A71-86C8-D5573B9D9AD0}" destId="{2E599142-6CDC-46A2-8D32-7F7108EC7C3D}" srcOrd="1" destOrd="0" presId="urn:microsoft.com/office/officeart/2005/8/layout/hierarchy1"/>
    <dgm:cxn modelId="{D34338EC-C80A-44C0-9CC5-3D84555493EB}" type="presParOf" srcId="{2E599142-6CDC-46A2-8D32-7F7108EC7C3D}" destId="{1CF68EF6-0E9F-4ED7-821D-8AA4AB725B00}" srcOrd="0" destOrd="0" presId="urn:microsoft.com/office/officeart/2005/8/layout/hierarchy1"/>
    <dgm:cxn modelId="{B601771C-77FC-40D2-A91C-57E6671C5E05}" type="presParOf" srcId="{1CF68EF6-0E9F-4ED7-821D-8AA4AB725B00}" destId="{A88B1437-4A4B-485F-ABB1-75A37F16B28E}" srcOrd="0" destOrd="0" presId="urn:microsoft.com/office/officeart/2005/8/layout/hierarchy1"/>
    <dgm:cxn modelId="{E6302E1E-92B3-48A6-BE88-46703CCFC652}" type="presParOf" srcId="{1CF68EF6-0E9F-4ED7-821D-8AA4AB725B00}" destId="{EDF182AB-EBBE-489F-B028-AAE8E1B2A881}" srcOrd="1" destOrd="0" presId="urn:microsoft.com/office/officeart/2005/8/layout/hierarchy1"/>
    <dgm:cxn modelId="{1550DC44-943A-4EA9-BAA5-95806A7BC9D1}" type="presParOf" srcId="{2E599142-6CDC-46A2-8D32-7F7108EC7C3D}" destId="{CCF32D56-466F-4CFA-8DB4-1DCF2373B1C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2CF42-9D38-46E9-8854-B41755051307}" type="doc">
      <dgm:prSet loTypeId="urn:microsoft.com/office/officeart/2016/7/layout/RepeatingBendingProcessNew" loCatId="process" qsTypeId="urn:microsoft.com/office/officeart/2005/8/quickstyle/simple4" qsCatId="simple" csTypeId="urn:microsoft.com/office/officeart/2005/8/colors/accent3_2" csCatId="accent3" phldr="1"/>
      <dgm:spPr/>
      <dgm:t>
        <a:bodyPr/>
        <a:lstStyle/>
        <a:p>
          <a:endParaRPr lang="en-US"/>
        </a:p>
      </dgm:t>
    </dgm:pt>
    <dgm:pt modelId="{52D0A99B-B041-4292-B7C1-48E9207C7C6F}">
      <dgm:prSet/>
      <dgm:spPr/>
      <dgm:t>
        <a:bodyPr/>
        <a:lstStyle/>
        <a:p>
          <a:r>
            <a:rPr lang="en-US"/>
            <a:t>Metaphysics</a:t>
          </a:r>
        </a:p>
      </dgm:t>
    </dgm:pt>
    <dgm:pt modelId="{DF35A27C-6ABF-4F88-AFCB-6563E33F06AD}" type="sibTrans" cxnId="{784893FA-532B-4173-8B4C-9376A9B91B46}">
      <dgm:prSet/>
      <dgm:spPr/>
      <dgm:t>
        <a:bodyPr/>
        <a:lstStyle/>
        <a:p>
          <a:endParaRPr lang="en-US"/>
        </a:p>
      </dgm:t>
    </dgm:pt>
    <dgm:pt modelId="{C4A5D6D0-E746-4578-AD37-59B09688912D}" type="parTrans" cxnId="{784893FA-532B-4173-8B4C-9376A9B91B46}">
      <dgm:prSet/>
      <dgm:spPr/>
      <dgm:t>
        <a:bodyPr/>
        <a:lstStyle/>
        <a:p>
          <a:endParaRPr lang="en-US" sz="2800"/>
        </a:p>
      </dgm:t>
    </dgm:pt>
    <dgm:pt modelId="{623763AC-EB07-46F0-8528-4C3F0CBD5C12}">
      <dgm:prSet/>
      <dgm:spPr/>
      <dgm:t>
        <a:bodyPr/>
        <a:lstStyle/>
        <a:p>
          <a:r>
            <a:rPr lang="en-US" dirty="0"/>
            <a:t>Greek accounts of the soul/psyche</a:t>
          </a:r>
        </a:p>
      </dgm:t>
    </dgm:pt>
    <dgm:pt modelId="{FDFCED97-3795-4FE5-8637-D709C4619E88}" type="sibTrans" cxnId="{E72BC8B6-53C3-45E8-8AC6-D71458876579}">
      <dgm:prSet/>
      <dgm:spPr/>
      <dgm:t>
        <a:bodyPr/>
        <a:lstStyle/>
        <a:p>
          <a:endParaRPr lang="en-US"/>
        </a:p>
      </dgm:t>
    </dgm:pt>
    <dgm:pt modelId="{AF87988F-C833-4831-8628-BFD97FF08AC5}" type="parTrans" cxnId="{E72BC8B6-53C3-45E8-8AC6-D71458876579}">
      <dgm:prSet/>
      <dgm:spPr/>
      <dgm:t>
        <a:bodyPr/>
        <a:lstStyle/>
        <a:p>
          <a:endParaRPr lang="en-US" sz="2800"/>
        </a:p>
      </dgm:t>
    </dgm:pt>
    <dgm:pt modelId="{D7C90D9A-DACD-4501-9B25-A0C6395C6B86}">
      <dgm:prSet/>
      <dgm:spPr/>
      <dgm:t>
        <a:bodyPr/>
        <a:lstStyle/>
        <a:p>
          <a:r>
            <a:rPr lang="en-US"/>
            <a:t>Socrates’ Account</a:t>
          </a:r>
        </a:p>
      </dgm:t>
    </dgm:pt>
    <dgm:pt modelId="{0F3B4277-74D4-40F9-8C13-E86932B4A45F}" type="sibTrans" cxnId="{F38B6DE1-FCE8-4D7E-908A-BE17B8933A3A}">
      <dgm:prSet/>
      <dgm:spPr/>
      <dgm:t>
        <a:bodyPr/>
        <a:lstStyle/>
        <a:p>
          <a:endParaRPr lang="en-US"/>
        </a:p>
      </dgm:t>
    </dgm:pt>
    <dgm:pt modelId="{0CD9A208-D092-453A-90F4-C6FFFDAAE9A5}" type="parTrans" cxnId="{F38B6DE1-FCE8-4D7E-908A-BE17B8933A3A}">
      <dgm:prSet/>
      <dgm:spPr/>
      <dgm:t>
        <a:bodyPr/>
        <a:lstStyle/>
        <a:p>
          <a:endParaRPr lang="en-US" sz="2800"/>
        </a:p>
      </dgm:t>
    </dgm:pt>
    <dgm:pt modelId="{69725CEA-BCD8-46D1-AFE1-D41B0943394B}" type="pres">
      <dgm:prSet presAssocID="{9382CF42-9D38-46E9-8854-B41755051307}" presName="Name0" presStyleCnt="0">
        <dgm:presLayoutVars>
          <dgm:dir/>
          <dgm:resizeHandles val="exact"/>
        </dgm:presLayoutVars>
      </dgm:prSet>
      <dgm:spPr/>
    </dgm:pt>
    <dgm:pt modelId="{C9E5FA84-85DD-4BCE-884B-6FF43C1868B1}" type="pres">
      <dgm:prSet presAssocID="{52D0A99B-B041-4292-B7C1-48E9207C7C6F}" presName="node" presStyleLbl="node1" presStyleIdx="0" presStyleCnt="3">
        <dgm:presLayoutVars>
          <dgm:bulletEnabled val="1"/>
        </dgm:presLayoutVars>
      </dgm:prSet>
      <dgm:spPr/>
    </dgm:pt>
    <dgm:pt modelId="{0145B107-B981-426A-B9AF-1AC6F6B3C3F3}" type="pres">
      <dgm:prSet presAssocID="{DF35A27C-6ABF-4F88-AFCB-6563E33F06AD}" presName="sibTrans" presStyleLbl="sibTrans1D1" presStyleIdx="0" presStyleCnt="2"/>
      <dgm:spPr/>
    </dgm:pt>
    <dgm:pt modelId="{4FC37F23-40F2-4DB2-9643-CC0471DA41C1}" type="pres">
      <dgm:prSet presAssocID="{DF35A27C-6ABF-4F88-AFCB-6563E33F06AD}" presName="connectorText" presStyleLbl="sibTrans1D1" presStyleIdx="0" presStyleCnt="2"/>
      <dgm:spPr/>
    </dgm:pt>
    <dgm:pt modelId="{FBD4B7BE-3BDD-4E97-92DA-C509640C8298}" type="pres">
      <dgm:prSet presAssocID="{623763AC-EB07-46F0-8528-4C3F0CBD5C12}" presName="node" presStyleLbl="node1" presStyleIdx="1" presStyleCnt="3">
        <dgm:presLayoutVars>
          <dgm:bulletEnabled val="1"/>
        </dgm:presLayoutVars>
      </dgm:prSet>
      <dgm:spPr/>
    </dgm:pt>
    <dgm:pt modelId="{6E6DCABC-940A-48D6-8D22-31CA47C4AC72}" type="pres">
      <dgm:prSet presAssocID="{FDFCED97-3795-4FE5-8637-D709C4619E88}" presName="sibTrans" presStyleLbl="sibTrans1D1" presStyleIdx="1" presStyleCnt="2"/>
      <dgm:spPr/>
    </dgm:pt>
    <dgm:pt modelId="{C86D7794-403D-4A52-99CA-88B3B77AB254}" type="pres">
      <dgm:prSet presAssocID="{FDFCED97-3795-4FE5-8637-D709C4619E88}" presName="connectorText" presStyleLbl="sibTrans1D1" presStyleIdx="1" presStyleCnt="2"/>
      <dgm:spPr/>
    </dgm:pt>
    <dgm:pt modelId="{BCEBC7E3-4CE1-45DD-B0FD-0B2B9FE9559A}" type="pres">
      <dgm:prSet presAssocID="{D7C90D9A-DACD-4501-9B25-A0C6395C6B86}" presName="node" presStyleLbl="node1" presStyleIdx="2" presStyleCnt="3">
        <dgm:presLayoutVars>
          <dgm:bulletEnabled val="1"/>
        </dgm:presLayoutVars>
      </dgm:prSet>
      <dgm:spPr/>
    </dgm:pt>
  </dgm:ptLst>
  <dgm:cxnLst>
    <dgm:cxn modelId="{2B0AF806-7967-4389-BE0E-73E3BBFAF9C5}" type="presOf" srcId="{9382CF42-9D38-46E9-8854-B41755051307}" destId="{69725CEA-BCD8-46D1-AFE1-D41B0943394B}" srcOrd="0" destOrd="0" presId="urn:microsoft.com/office/officeart/2016/7/layout/RepeatingBendingProcessNew"/>
    <dgm:cxn modelId="{5C942550-A29E-4189-8926-E0E55CC4E853}" type="presOf" srcId="{D7C90D9A-DACD-4501-9B25-A0C6395C6B86}" destId="{BCEBC7E3-4CE1-45DD-B0FD-0B2B9FE9559A}" srcOrd="0" destOrd="0" presId="urn:microsoft.com/office/officeart/2016/7/layout/RepeatingBendingProcessNew"/>
    <dgm:cxn modelId="{94E11F92-57D4-4345-9DA5-E08C527E62F5}" type="presOf" srcId="{52D0A99B-B041-4292-B7C1-48E9207C7C6F}" destId="{C9E5FA84-85DD-4BCE-884B-6FF43C1868B1}" srcOrd="0" destOrd="0" presId="urn:microsoft.com/office/officeart/2016/7/layout/RepeatingBendingProcessNew"/>
    <dgm:cxn modelId="{E612849D-367A-40F3-8CCB-FEE8C0C472D7}" type="presOf" srcId="{DF35A27C-6ABF-4F88-AFCB-6563E33F06AD}" destId="{0145B107-B981-426A-B9AF-1AC6F6B3C3F3}" srcOrd="0" destOrd="0" presId="urn:microsoft.com/office/officeart/2016/7/layout/RepeatingBendingProcessNew"/>
    <dgm:cxn modelId="{E72BC8B6-53C3-45E8-8AC6-D71458876579}" srcId="{9382CF42-9D38-46E9-8854-B41755051307}" destId="{623763AC-EB07-46F0-8528-4C3F0CBD5C12}" srcOrd="1" destOrd="0" parTransId="{AF87988F-C833-4831-8628-BFD97FF08AC5}" sibTransId="{FDFCED97-3795-4FE5-8637-D709C4619E88}"/>
    <dgm:cxn modelId="{DD7CCEBC-7BA2-40AC-98ED-4B8646826A63}" type="presOf" srcId="{FDFCED97-3795-4FE5-8637-D709C4619E88}" destId="{C86D7794-403D-4A52-99CA-88B3B77AB254}" srcOrd="1" destOrd="0" presId="urn:microsoft.com/office/officeart/2016/7/layout/RepeatingBendingProcessNew"/>
    <dgm:cxn modelId="{8F5791E0-92D1-4C1E-84D3-475C2222E884}" type="presOf" srcId="{DF35A27C-6ABF-4F88-AFCB-6563E33F06AD}" destId="{4FC37F23-40F2-4DB2-9643-CC0471DA41C1}" srcOrd="1" destOrd="0" presId="urn:microsoft.com/office/officeart/2016/7/layout/RepeatingBendingProcessNew"/>
    <dgm:cxn modelId="{3687BEE0-F95C-4852-B8F3-FF607901E0AA}" type="presOf" srcId="{FDFCED97-3795-4FE5-8637-D709C4619E88}" destId="{6E6DCABC-940A-48D6-8D22-31CA47C4AC72}" srcOrd="0" destOrd="0" presId="urn:microsoft.com/office/officeart/2016/7/layout/RepeatingBendingProcessNew"/>
    <dgm:cxn modelId="{F38B6DE1-FCE8-4D7E-908A-BE17B8933A3A}" srcId="{9382CF42-9D38-46E9-8854-B41755051307}" destId="{D7C90D9A-DACD-4501-9B25-A0C6395C6B86}" srcOrd="2" destOrd="0" parTransId="{0CD9A208-D092-453A-90F4-C6FFFDAAE9A5}" sibTransId="{0F3B4277-74D4-40F9-8C13-E86932B4A45F}"/>
    <dgm:cxn modelId="{89411AF2-A55C-42AC-847C-7628225BE2F6}" type="presOf" srcId="{623763AC-EB07-46F0-8528-4C3F0CBD5C12}" destId="{FBD4B7BE-3BDD-4E97-92DA-C509640C8298}" srcOrd="0" destOrd="0" presId="urn:microsoft.com/office/officeart/2016/7/layout/RepeatingBendingProcessNew"/>
    <dgm:cxn modelId="{784893FA-532B-4173-8B4C-9376A9B91B46}" srcId="{9382CF42-9D38-46E9-8854-B41755051307}" destId="{52D0A99B-B041-4292-B7C1-48E9207C7C6F}" srcOrd="0" destOrd="0" parTransId="{C4A5D6D0-E746-4578-AD37-59B09688912D}" sibTransId="{DF35A27C-6ABF-4F88-AFCB-6563E33F06AD}"/>
    <dgm:cxn modelId="{688FE57A-9FA5-41DC-ADD6-631831B80D28}" type="presParOf" srcId="{69725CEA-BCD8-46D1-AFE1-D41B0943394B}" destId="{C9E5FA84-85DD-4BCE-884B-6FF43C1868B1}" srcOrd="0" destOrd="0" presId="urn:microsoft.com/office/officeart/2016/7/layout/RepeatingBendingProcessNew"/>
    <dgm:cxn modelId="{466371A3-F6E3-43E3-B0CF-76E255AA4C27}" type="presParOf" srcId="{69725CEA-BCD8-46D1-AFE1-D41B0943394B}" destId="{0145B107-B981-426A-B9AF-1AC6F6B3C3F3}" srcOrd="1" destOrd="0" presId="urn:microsoft.com/office/officeart/2016/7/layout/RepeatingBendingProcessNew"/>
    <dgm:cxn modelId="{48E2AB1B-2100-4A0F-ADAD-F12059DD56A2}" type="presParOf" srcId="{0145B107-B981-426A-B9AF-1AC6F6B3C3F3}" destId="{4FC37F23-40F2-4DB2-9643-CC0471DA41C1}" srcOrd="0" destOrd="0" presId="urn:microsoft.com/office/officeart/2016/7/layout/RepeatingBendingProcessNew"/>
    <dgm:cxn modelId="{D211E9A6-2CBE-49D4-91DC-9656B82EB4CE}" type="presParOf" srcId="{69725CEA-BCD8-46D1-AFE1-D41B0943394B}" destId="{FBD4B7BE-3BDD-4E97-92DA-C509640C8298}" srcOrd="2" destOrd="0" presId="urn:microsoft.com/office/officeart/2016/7/layout/RepeatingBendingProcessNew"/>
    <dgm:cxn modelId="{EEEFA193-4E5D-4655-B4B5-D44D7D396199}" type="presParOf" srcId="{69725CEA-BCD8-46D1-AFE1-D41B0943394B}" destId="{6E6DCABC-940A-48D6-8D22-31CA47C4AC72}" srcOrd="3" destOrd="0" presId="urn:microsoft.com/office/officeart/2016/7/layout/RepeatingBendingProcessNew"/>
    <dgm:cxn modelId="{53D3F0EF-110B-4186-904C-B1520D55C8F6}" type="presParOf" srcId="{6E6DCABC-940A-48D6-8D22-31CA47C4AC72}" destId="{C86D7794-403D-4A52-99CA-88B3B77AB254}" srcOrd="0" destOrd="0" presId="urn:microsoft.com/office/officeart/2016/7/layout/RepeatingBendingProcessNew"/>
    <dgm:cxn modelId="{AB749847-B9CD-49F3-8C9F-8A57D0B3ABC7}" type="presParOf" srcId="{69725CEA-BCD8-46D1-AFE1-D41B0943394B}" destId="{BCEBC7E3-4CE1-45DD-B0FD-0B2B9FE9559A}"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81D6B4-5FD9-46C3-891E-2B4E57C5EB23}" type="doc">
      <dgm:prSet loTypeId="urn:microsoft.com/office/officeart/2005/8/layout/list1" loCatId="list" qsTypeId="urn:microsoft.com/office/officeart/2005/8/quickstyle/simple5" qsCatId="simple" csTypeId="urn:microsoft.com/office/officeart/2005/8/colors/accent4_2" csCatId="accent4" phldr="1"/>
      <dgm:spPr/>
      <dgm:t>
        <a:bodyPr/>
        <a:lstStyle/>
        <a:p>
          <a:endParaRPr lang="en-US"/>
        </a:p>
      </dgm:t>
    </dgm:pt>
    <dgm:pt modelId="{12D0EFC6-7BFB-40C0-A230-E6821FD3281E}">
      <dgm:prSet/>
      <dgm:spPr/>
      <dgm:t>
        <a:bodyPr/>
        <a:lstStyle/>
        <a:p>
          <a:pPr>
            <a:defRPr b="1"/>
          </a:pPr>
          <a:r>
            <a:rPr lang="en-US"/>
            <a:t>Ethical Theory</a:t>
          </a:r>
        </a:p>
      </dgm:t>
    </dgm:pt>
    <dgm:pt modelId="{FBB06AF2-4493-44D8-9E05-07E0CD25A4DF}" type="parTrans" cxnId="{D2C87F17-A42E-44E2-BD4D-705CE5EE12B3}">
      <dgm:prSet/>
      <dgm:spPr/>
      <dgm:t>
        <a:bodyPr/>
        <a:lstStyle/>
        <a:p>
          <a:endParaRPr lang="en-US"/>
        </a:p>
      </dgm:t>
    </dgm:pt>
    <dgm:pt modelId="{2D01619A-ADC6-44D5-8973-0819514C9E5D}" type="sibTrans" cxnId="{D2C87F17-A42E-44E2-BD4D-705CE5EE12B3}">
      <dgm:prSet/>
      <dgm:spPr/>
      <dgm:t>
        <a:bodyPr/>
        <a:lstStyle/>
        <a:p>
          <a:endParaRPr lang="en-US"/>
        </a:p>
      </dgm:t>
    </dgm:pt>
    <dgm:pt modelId="{BA102297-1938-4D71-83C4-7A97E07647CB}">
      <dgm:prSet/>
      <dgm:spPr/>
      <dgm:t>
        <a:bodyPr/>
        <a:lstStyle/>
        <a:p>
          <a:r>
            <a:rPr lang="en-US"/>
            <a:t>Virtue</a:t>
          </a:r>
        </a:p>
      </dgm:t>
    </dgm:pt>
    <dgm:pt modelId="{A7292994-5D20-4CDD-A031-2287C5FDDF5A}" type="parTrans" cxnId="{A62ACF32-7852-4A09-8B60-2F3C4F871F41}">
      <dgm:prSet/>
      <dgm:spPr/>
      <dgm:t>
        <a:bodyPr/>
        <a:lstStyle/>
        <a:p>
          <a:endParaRPr lang="en-US"/>
        </a:p>
      </dgm:t>
    </dgm:pt>
    <dgm:pt modelId="{765510F1-8563-4CAA-BB06-AC0DD24A589B}" type="sibTrans" cxnId="{A62ACF32-7852-4A09-8B60-2F3C4F871F41}">
      <dgm:prSet/>
      <dgm:spPr/>
      <dgm:t>
        <a:bodyPr/>
        <a:lstStyle/>
        <a:p>
          <a:endParaRPr lang="en-US"/>
        </a:p>
      </dgm:t>
    </dgm:pt>
    <dgm:pt modelId="{04ECACEB-27B6-4591-A412-1B8817C64823}">
      <dgm:prSet/>
      <dgm:spPr/>
      <dgm:t>
        <a:bodyPr/>
        <a:lstStyle/>
        <a:p>
          <a:r>
            <a:rPr lang="en-US"/>
            <a:t>Why be moral?</a:t>
          </a:r>
        </a:p>
      </dgm:t>
    </dgm:pt>
    <dgm:pt modelId="{69EE6C1D-F9DD-49F5-8393-6C7B5127498B}" type="parTrans" cxnId="{5DFA66B9-F4FB-4414-B160-124254F44308}">
      <dgm:prSet/>
      <dgm:spPr/>
      <dgm:t>
        <a:bodyPr/>
        <a:lstStyle/>
        <a:p>
          <a:endParaRPr lang="en-US"/>
        </a:p>
      </dgm:t>
    </dgm:pt>
    <dgm:pt modelId="{C937B18E-A9E8-4C96-A0DD-A20E486CFC54}" type="sibTrans" cxnId="{5DFA66B9-F4FB-4414-B160-124254F44308}">
      <dgm:prSet/>
      <dgm:spPr/>
      <dgm:t>
        <a:bodyPr/>
        <a:lstStyle/>
        <a:p>
          <a:endParaRPr lang="en-US"/>
        </a:p>
      </dgm:t>
    </dgm:pt>
    <dgm:pt modelId="{2D8711CF-5A68-4620-ABB4-9FC414C8EC40}">
      <dgm:prSet/>
      <dgm:spPr/>
      <dgm:t>
        <a:bodyPr/>
        <a:lstStyle/>
        <a:p>
          <a:r>
            <a:rPr lang="en-US"/>
            <a:t>Ethical Intellectualism</a:t>
          </a:r>
        </a:p>
      </dgm:t>
    </dgm:pt>
    <dgm:pt modelId="{F2B32FF0-4B42-4BDC-AE7C-EB3F07D89FFC}" type="parTrans" cxnId="{08B9EDEF-92FE-42C5-8BC2-71A6C00FCB64}">
      <dgm:prSet/>
      <dgm:spPr/>
      <dgm:t>
        <a:bodyPr/>
        <a:lstStyle/>
        <a:p>
          <a:endParaRPr lang="en-US"/>
        </a:p>
      </dgm:t>
    </dgm:pt>
    <dgm:pt modelId="{811549A3-4C41-4BA4-9C61-BDAEE2B3CF65}" type="sibTrans" cxnId="{08B9EDEF-92FE-42C5-8BC2-71A6C00FCB64}">
      <dgm:prSet/>
      <dgm:spPr/>
      <dgm:t>
        <a:bodyPr/>
        <a:lstStyle/>
        <a:p>
          <a:endParaRPr lang="en-US"/>
        </a:p>
      </dgm:t>
    </dgm:pt>
    <dgm:pt modelId="{787BB14D-E641-4C33-92F3-17154C547C11}">
      <dgm:prSet/>
      <dgm:spPr/>
      <dgm:t>
        <a:bodyPr/>
        <a:lstStyle/>
        <a:p>
          <a:r>
            <a:rPr lang="en-US"/>
            <a:t>Knowledge &amp; Goodness, Ignorance &amp; Evil</a:t>
          </a:r>
        </a:p>
      </dgm:t>
    </dgm:pt>
    <dgm:pt modelId="{83687CCF-8701-4FB2-95AC-85998948C54D}" type="parTrans" cxnId="{93C6340B-D338-421C-A47A-B11BA5D3F2A6}">
      <dgm:prSet/>
      <dgm:spPr/>
      <dgm:t>
        <a:bodyPr/>
        <a:lstStyle/>
        <a:p>
          <a:endParaRPr lang="en-US"/>
        </a:p>
      </dgm:t>
    </dgm:pt>
    <dgm:pt modelId="{AEE046A3-D14D-4092-A2B8-053E39019CA5}" type="sibTrans" cxnId="{93C6340B-D338-421C-A47A-B11BA5D3F2A6}">
      <dgm:prSet/>
      <dgm:spPr/>
      <dgm:t>
        <a:bodyPr/>
        <a:lstStyle/>
        <a:p>
          <a:endParaRPr lang="en-US"/>
        </a:p>
      </dgm:t>
    </dgm:pt>
    <dgm:pt modelId="{D6DF3A43-02BA-4EEA-B10B-B26D4F9D1C1B}">
      <dgm:prSet/>
      <dgm:spPr/>
      <dgm:t>
        <a:bodyPr/>
        <a:lstStyle/>
        <a:p>
          <a:pPr>
            <a:defRPr b="1"/>
          </a:pPr>
          <a:r>
            <a:rPr lang="en-US"/>
            <a:t>Social &amp; Political Philosophy</a:t>
          </a:r>
        </a:p>
      </dgm:t>
    </dgm:pt>
    <dgm:pt modelId="{19EBA678-8699-474B-82E7-33DA017F1F34}" type="parTrans" cxnId="{78086546-0321-48F1-B148-6B899FC5846D}">
      <dgm:prSet/>
      <dgm:spPr/>
      <dgm:t>
        <a:bodyPr/>
        <a:lstStyle/>
        <a:p>
          <a:endParaRPr lang="en-US"/>
        </a:p>
      </dgm:t>
    </dgm:pt>
    <dgm:pt modelId="{FF9715D4-F762-4679-83D8-FD4F84097B3D}" type="sibTrans" cxnId="{78086546-0321-48F1-B148-6B899FC5846D}">
      <dgm:prSet/>
      <dgm:spPr/>
      <dgm:t>
        <a:bodyPr/>
        <a:lstStyle/>
        <a:p>
          <a:endParaRPr lang="en-US"/>
        </a:p>
      </dgm:t>
    </dgm:pt>
    <dgm:pt modelId="{F7EA9252-BB7B-42D0-8D79-F7703857F8B4}">
      <dgm:prSet/>
      <dgm:spPr/>
      <dgm:t>
        <a:bodyPr/>
        <a:lstStyle/>
        <a:p>
          <a:r>
            <a:rPr lang="en-US"/>
            <a:t>Distrust of Democracy</a:t>
          </a:r>
        </a:p>
      </dgm:t>
    </dgm:pt>
    <dgm:pt modelId="{60917DA5-19E9-4674-8812-85F9E84EE9CF}" type="parTrans" cxnId="{C3DA5A73-B16D-49E9-95F0-41522F241E74}">
      <dgm:prSet/>
      <dgm:spPr/>
      <dgm:t>
        <a:bodyPr/>
        <a:lstStyle/>
        <a:p>
          <a:endParaRPr lang="en-US"/>
        </a:p>
      </dgm:t>
    </dgm:pt>
    <dgm:pt modelId="{7B5B5E66-1872-4607-AEE3-45BCAA3AD27F}" type="sibTrans" cxnId="{C3DA5A73-B16D-49E9-95F0-41522F241E74}">
      <dgm:prSet/>
      <dgm:spPr/>
      <dgm:t>
        <a:bodyPr/>
        <a:lstStyle/>
        <a:p>
          <a:endParaRPr lang="en-US"/>
        </a:p>
      </dgm:t>
    </dgm:pt>
    <dgm:pt modelId="{FB26CCC4-7DAD-4596-93D5-5FDF4AFBCD74}">
      <dgm:prSet/>
      <dgm:spPr/>
      <dgm:t>
        <a:bodyPr/>
        <a:lstStyle/>
        <a:p>
          <a:r>
            <a:rPr lang="en-US"/>
            <a:t>Laws</a:t>
          </a:r>
        </a:p>
      </dgm:t>
    </dgm:pt>
    <dgm:pt modelId="{E0D196A7-C493-4F6A-B82A-F0E50B1C3582}" type="parTrans" cxnId="{7D44E4B9-4212-430E-93C5-1B8DD9C2F53A}">
      <dgm:prSet/>
      <dgm:spPr/>
      <dgm:t>
        <a:bodyPr/>
        <a:lstStyle/>
        <a:p>
          <a:endParaRPr lang="en-US"/>
        </a:p>
      </dgm:t>
    </dgm:pt>
    <dgm:pt modelId="{9BE3234D-E81F-4681-BC07-BE8261B589DA}" type="sibTrans" cxnId="{7D44E4B9-4212-430E-93C5-1B8DD9C2F53A}">
      <dgm:prSet/>
      <dgm:spPr/>
      <dgm:t>
        <a:bodyPr/>
        <a:lstStyle/>
        <a:p>
          <a:endParaRPr lang="en-US"/>
        </a:p>
      </dgm:t>
    </dgm:pt>
    <dgm:pt modelId="{B154C326-938D-43D4-B3E2-D4A4F0067E6C}">
      <dgm:prSet/>
      <dgm:spPr/>
      <dgm:t>
        <a:bodyPr/>
        <a:lstStyle/>
        <a:p>
          <a:r>
            <a:rPr lang="en-US"/>
            <a:t>Social Contract Theory</a:t>
          </a:r>
        </a:p>
      </dgm:t>
    </dgm:pt>
    <dgm:pt modelId="{2D7563A4-C751-4727-997D-13C867D454FC}" type="parTrans" cxnId="{D3F779F8-7500-4AC0-A4BF-492AE3C7E56F}">
      <dgm:prSet/>
      <dgm:spPr/>
      <dgm:t>
        <a:bodyPr/>
        <a:lstStyle/>
        <a:p>
          <a:endParaRPr lang="en-US"/>
        </a:p>
      </dgm:t>
    </dgm:pt>
    <dgm:pt modelId="{992B99F6-948E-48A5-BFF0-DDC17599A4C3}" type="sibTrans" cxnId="{D3F779F8-7500-4AC0-A4BF-492AE3C7E56F}">
      <dgm:prSet/>
      <dgm:spPr/>
      <dgm:t>
        <a:bodyPr/>
        <a:lstStyle/>
        <a:p>
          <a:endParaRPr lang="en-US"/>
        </a:p>
      </dgm:t>
    </dgm:pt>
    <dgm:pt modelId="{202EBA10-900D-4975-B8D1-1A2743C62E52}">
      <dgm:prSet/>
      <dgm:spPr/>
      <dgm:t>
        <a:bodyPr/>
        <a:lstStyle/>
        <a:p>
          <a:r>
            <a:rPr lang="en-US"/>
            <a:t>Natural Law Theory</a:t>
          </a:r>
        </a:p>
      </dgm:t>
    </dgm:pt>
    <dgm:pt modelId="{80836B5D-D643-47AD-893E-256340D58B67}" type="parTrans" cxnId="{4428B8F6-47B2-4C39-9A0C-F4FC8A7C7915}">
      <dgm:prSet/>
      <dgm:spPr/>
      <dgm:t>
        <a:bodyPr/>
        <a:lstStyle/>
        <a:p>
          <a:endParaRPr lang="en-US"/>
        </a:p>
      </dgm:t>
    </dgm:pt>
    <dgm:pt modelId="{5BEF43E0-80C7-4723-89B1-DFD9604B4EC3}" type="sibTrans" cxnId="{4428B8F6-47B2-4C39-9A0C-F4FC8A7C7915}">
      <dgm:prSet/>
      <dgm:spPr/>
      <dgm:t>
        <a:bodyPr/>
        <a:lstStyle/>
        <a:p>
          <a:endParaRPr lang="en-US"/>
        </a:p>
      </dgm:t>
    </dgm:pt>
    <dgm:pt modelId="{3630F560-3E9D-4F0F-8B97-BD0FF8B5C6B7}">
      <dgm:prSet/>
      <dgm:spPr/>
      <dgm:t>
        <a:bodyPr/>
        <a:lstStyle/>
        <a:p>
          <a:pPr>
            <a:defRPr b="1"/>
          </a:pPr>
          <a:r>
            <a:rPr lang="en-US"/>
            <a:t>Socrates’ Contributions</a:t>
          </a:r>
        </a:p>
      </dgm:t>
    </dgm:pt>
    <dgm:pt modelId="{A4D0B3C6-A466-42C9-A4CB-F0E8A41CB94B}" type="parTrans" cxnId="{2E9A26CA-E916-498D-9B41-2DE051740575}">
      <dgm:prSet/>
      <dgm:spPr/>
      <dgm:t>
        <a:bodyPr/>
        <a:lstStyle/>
        <a:p>
          <a:endParaRPr lang="en-US"/>
        </a:p>
      </dgm:t>
    </dgm:pt>
    <dgm:pt modelId="{C5314A72-17CB-47D2-AEF5-69367DAE8657}" type="sibTrans" cxnId="{2E9A26CA-E916-498D-9B41-2DE051740575}">
      <dgm:prSet/>
      <dgm:spPr/>
      <dgm:t>
        <a:bodyPr/>
        <a:lstStyle/>
        <a:p>
          <a:endParaRPr lang="en-US"/>
        </a:p>
      </dgm:t>
    </dgm:pt>
    <dgm:pt modelId="{80BAB62C-ADEF-4CBC-BE91-9D10C99C64AE}">
      <dgm:prSet/>
      <dgm:spPr/>
      <dgm:t>
        <a:bodyPr/>
        <a:lstStyle/>
        <a:p>
          <a:r>
            <a:rPr lang="en-US"/>
            <a:t>Plato</a:t>
          </a:r>
        </a:p>
      </dgm:t>
    </dgm:pt>
    <dgm:pt modelId="{D562EC3B-A0AE-4C18-8F8A-58857E8F9F2A}" type="parTrans" cxnId="{EE2B9F92-FCC8-4C79-83ED-77478703DDEA}">
      <dgm:prSet/>
      <dgm:spPr/>
      <dgm:t>
        <a:bodyPr/>
        <a:lstStyle/>
        <a:p>
          <a:endParaRPr lang="en-US"/>
        </a:p>
      </dgm:t>
    </dgm:pt>
    <dgm:pt modelId="{2B9E4133-3CF9-4F77-B642-A650FF42278D}" type="sibTrans" cxnId="{EE2B9F92-FCC8-4C79-83ED-77478703DDEA}">
      <dgm:prSet/>
      <dgm:spPr/>
      <dgm:t>
        <a:bodyPr/>
        <a:lstStyle/>
        <a:p>
          <a:endParaRPr lang="en-US"/>
        </a:p>
      </dgm:t>
    </dgm:pt>
    <dgm:pt modelId="{99331536-9C55-49C2-8840-F623241E7BB7}">
      <dgm:prSet/>
      <dgm:spPr/>
      <dgm:t>
        <a:bodyPr/>
        <a:lstStyle/>
        <a:p>
          <a:r>
            <a:rPr lang="en-US"/>
            <a:t>Ethical Theory</a:t>
          </a:r>
        </a:p>
      </dgm:t>
    </dgm:pt>
    <dgm:pt modelId="{58A7B8B3-5BC8-44CF-B280-358F646F0CF0}" type="parTrans" cxnId="{B4B1E55D-B87C-4001-B451-64ADC293C160}">
      <dgm:prSet/>
      <dgm:spPr/>
      <dgm:t>
        <a:bodyPr/>
        <a:lstStyle/>
        <a:p>
          <a:endParaRPr lang="en-US"/>
        </a:p>
      </dgm:t>
    </dgm:pt>
    <dgm:pt modelId="{B8E502B0-101B-413F-8DA6-A11F43944936}" type="sibTrans" cxnId="{B4B1E55D-B87C-4001-B451-64ADC293C160}">
      <dgm:prSet/>
      <dgm:spPr/>
      <dgm:t>
        <a:bodyPr/>
        <a:lstStyle/>
        <a:p>
          <a:endParaRPr lang="en-US"/>
        </a:p>
      </dgm:t>
    </dgm:pt>
    <dgm:pt modelId="{1273874E-4C97-45EE-BA7A-0BEEB33BDC41}">
      <dgm:prSet/>
      <dgm:spPr/>
      <dgm:t>
        <a:bodyPr/>
        <a:lstStyle/>
        <a:p>
          <a:r>
            <a:rPr lang="en-US"/>
            <a:t>Personality</a:t>
          </a:r>
        </a:p>
      </dgm:t>
    </dgm:pt>
    <dgm:pt modelId="{9D39AC37-3CE2-4405-8E7B-5BD3563D503F}" type="parTrans" cxnId="{B6DF20CD-30D7-426E-B614-04ED010520EB}">
      <dgm:prSet/>
      <dgm:spPr/>
      <dgm:t>
        <a:bodyPr/>
        <a:lstStyle/>
        <a:p>
          <a:endParaRPr lang="en-US"/>
        </a:p>
      </dgm:t>
    </dgm:pt>
    <dgm:pt modelId="{8A5B273A-C430-4C69-8368-8F44113A4EB2}" type="sibTrans" cxnId="{B6DF20CD-30D7-426E-B614-04ED010520EB}">
      <dgm:prSet/>
      <dgm:spPr/>
      <dgm:t>
        <a:bodyPr/>
        <a:lstStyle/>
        <a:p>
          <a:endParaRPr lang="en-US"/>
        </a:p>
      </dgm:t>
    </dgm:pt>
    <dgm:pt modelId="{0EA944C9-5393-4506-8CC0-CF650148A9C5}" type="pres">
      <dgm:prSet presAssocID="{F781D6B4-5FD9-46C3-891E-2B4E57C5EB23}" presName="linear" presStyleCnt="0">
        <dgm:presLayoutVars>
          <dgm:dir/>
          <dgm:animLvl val="lvl"/>
          <dgm:resizeHandles val="exact"/>
        </dgm:presLayoutVars>
      </dgm:prSet>
      <dgm:spPr/>
    </dgm:pt>
    <dgm:pt modelId="{B8F1B8CE-BF17-438C-AC6B-57F55FF1FC36}" type="pres">
      <dgm:prSet presAssocID="{12D0EFC6-7BFB-40C0-A230-E6821FD3281E}" presName="parentLin" presStyleCnt="0"/>
      <dgm:spPr/>
    </dgm:pt>
    <dgm:pt modelId="{CB7F000F-909D-4A8C-AB4E-996025261068}" type="pres">
      <dgm:prSet presAssocID="{12D0EFC6-7BFB-40C0-A230-E6821FD3281E}" presName="parentLeftMargin" presStyleLbl="node1" presStyleIdx="0" presStyleCnt="3"/>
      <dgm:spPr/>
    </dgm:pt>
    <dgm:pt modelId="{D045DD77-B849-4E9B-8F23-22AD52516FC7}" type="pres">
      <dgm:prSet presAssocID="{12D0EFC6-7BFB-40C0-A230-E6821FD3281E}" presName="parentText" presStyleLbl="node1" presStyleIdx="0" presStyleCnt="3">
        <dgm:presLayoutVars>
          <dgm:chMax val="0"/>
          <dgm:bulletEnabled val="1"/>
        </dgm:presLayoutVars>
      </dgm:prSet>
      <dgm:spPr/>
    </dgm:pt>
    <dgm:pt modelId="{19DB20CC-56DE-4CF6-95D2-6C3A37D74DD5}" type="pres">
      <dgm:prSet presAssocID="{12D0EFC6-7BFB-40C0-A230-E6821FD3281E}" presName="negativeSpace" presStyleCnt="0"/>
      <dgm:spPr/>
    </dgm:pt>
    <dgm:pt modelId="{988DB68A-1707-4C1C-A0D2-61831E94FAD6}" type="pres">
      <dgm:prSet presAssocID="{12D0EFC6-7BFB-40C0-A230-E6821FD3281E}" presName="childText" presStyleLbl="conFgAcc1" presStyleIdx="0" presStyleCnt="3">
        <dgm:presLayoutVars>
          <dgm:bulletEnabled val="1"/>
        </dgm:presLayoutVars>
      </dgm:prSet>
      <dgm:spPr/>
    </dgm:pt>
    <dgm:pt modelId="{223D5340-8A51-40F0-BADD-519DE7A30C99}" type="pres">
      <dgm:prSet presAssocID="{2D01619A-ADC6-44D5-8973-0819514C9E5D}" presName="spaceBetweenRectangles" presStyleCnt="0"/>
      <dgm:spPr/>
    </dgm:pt>
    <dgm:pt modelId="{6EBFE8FF-D655-4B0C-9754-62745AE9016B}" type="pres">
      <dgm:prSet presAssocID="{D6DF3A43-02BA-4EEA-B10B-B26D4F9D1C1B}" presName="parentLin" presStyleCnt="0"/>
      <dgm:spPr/>
    </dgm:pt>
    <dgm:pt modelId="{9D2EE550-8B33-4428-AA94-49D143CA6A21}" type="pres">
      <dgm:prSet presAssocID="{D6DF3A43-02BA-4EEA-B10B-B26D4F9D1C1B}" presName="parentLeftMargin" presStyleLbl="node1" presStyleIdx="0" presStyleCnt="3"/>
      <dgm:spPr/>
    </dgm:pt>
    <dgm:pt modelId="{B69ADDC1-3823-47E4-96A1-9822A647AA69}" type="pres">
      <dgm:prSet presAssocID="{D6DF3A43-02BA-4EEA-B10B-B26D4F9D1C1B}" presName="parentText" presStyleLbl="node1" presStyleIdx="1" presStyleCnt="3">
        <dgm:presLayoutVars>
          <dgm:chMax val="0"/>
          <dgm:bulletEnabled val="1"/>
        </dgm:presLayoutVars>
      </dgm:prSet>
      <dgm:spPr/>
    </dgm:pt>
    <dgm:pt modelId="{12A6526B-1C6F-463E-AA3E-1E9DDBBEAE0E}" type="pres">
      <dgm:prSet presAssocID="{D6DF3A43-02BA-4EEA-B10B-B26D4F9D1C1B}" presName="negativeSpace" presStyleCnt="0"/>
      <dgm:spPr/>
    </dgm:pt>
    <dgm:pt modelId="{F8DE1CBB-8AF5-425C-BBD9-BA6018078733}" type="pres">
      <dgm:prSet presAssocID="{D6DF3A43-02BA-4EEA-B10B-B26D4F9D1C1B}" presName="childText" presStyleLbl="conFgAcc1" presStyleIdx="1" presStyleCnt="3">
        <dgm:presLayoutVars>
          <dgm:bulletEnabled val="1"/>
        </dgm:presLayoutVars>
      </dgm:prSet>
      <dgm:spPr/>
    </dgm:pt>
    <dgm:pt modelId="{3D6AF29D-E972-48F8-A989-C2D79EA3E9E7}" type="pres">
      <dgm:prSet presAssocID="{FF9715D4-F762-4679-83D8-FD4F84097B3D}" presName="spaceBetweenRectangles" presStyleCnt="0"/>
      <dgm:spPr/>
    </dgm:pt>
    <dgm:pt modelId="{8DCFFD13-EF4A-4730-89EB-457E3B5939C3}" type="pres">
      <dgm:prSet presAssocID="{3630F560-3E9D-4F0F-8B97-BD0FF8B5C6B7}" presName="parentLin" presStyleCnt="0"/>
      <dgm:spPr/>
    </dgm:pt>
    <dgm:pt modelId="{8F28F92A-4BB9-4618-A8CF-D02AB9F0FBB5}" type="pres">
      <dgm:prSet presAssocID="{3630F560-3E9D-4F0F-8B97-BD0FF8B5C6B7}" presName="parentLeftMargin" presStyleLbl="node1" presStyleIdx="1" presStyleCnt="3"/>
      <dgm:spPr/>
    </dgm:pt>
    <dgm:pt modelId="{3131271A-D510-40D3-8EC2-979EBA5FAD6F}" type="pres">
      <dgm:prSet presAssocID="{3630F560-3E9D-4F0F-8B97-BD0FF8B5C6B7}" presName="parentText" presStyleLbl="node1" presStyleIdx="2" presStyleCnt="3">
        <dgm:presLayoutVars>
          <dgm:chMax val="0"/>
          <dgm:bulletEnabled val="1"/>
        </dgm:presLayoutVars>
      </dgm:prSet>
      <dgm:spPr/>
    </dgm:pt>
    <dgm:pt modelId="{80196BF0-7C03-4081-B611-D10B0710E4E9}" type="pres">
      <dgm:prSet presAssocID="{3630F560-3E9D-4F0F-8B97-BD0FF8B5C6B7}" presName="negativeSpace" presStyleCnt="0"/>
      <dgm:spPr/>
    </dgm:pt>
    <dgm:pt modelId="{E151758F-D441-4DB6-A572-04533B43D7AC}" type="pres">
      <dgm:prSet presAssocID="{3630F560-3E9D-4F0F-8B97-BD0FF8B5C6B7}" presName="childText" presStyleLbl="conFgAcc1" presStyleIdx="2" presStyleCnt="3">
        <dgm:presLayoutVars>
          <dgm:bulletEnabled val="1"/>
        </dgm:presLayoutVars>
      </dgm:prSet>
      <dgm:spPr/>
    </dgm:pt>
  </dgm:ptLst>
  <dgm:cxnLst>
    <dgm:cxn modelId="{EAB83502-C7ED-4B56-A066-1BD98B401793}" type="presOf" srcId="{3630F560-3E9D-4F0F-8B97-BD0FF8B5C6B7}" destId="{8F28F92A-4BB9-4618-A8CF-D02AB9F0FBB5}" srcOrd="0" destOrd="0" presId="urn:microsoft.com/office/officeart/2005/8/layout/list1"/>
    <dgm:cxn modelId="{2F254402-1AB5-43BF-B9FB-A9E67E14C6A4}" type="presOf" srcId="{2D8711CF-5A68-4620-ABB4-9FC414C8EC40}" destId="{988DB68A-1707-4C1C-A0D2-61831E94FAD6}" srcOrd="0" destOrd="2" presId="urn:microsoft.com/office/officeart/2005/8/layout/list1"/>
    <dgm:cxn modelId="{674D3503-24DA-4D16-8A99-BF4508AAD2F4}" type="presOf" srcId="{BA102297-1938-4D71-83C4-7A97E07647CB}" destId="{988DB68A-1707-4C1C-A0D2-61831E94FAD6}" srcOrd="0" destOrd="0" presId="urn:microsoft.com/office/officeart/2005/8/layout/list1"/>
    <dgm:cxn modelId="{CA74C405-105C-4B41-93D8-324BA219374E}" type="presOf" srcId="{12D0EFC6-7BFB-40C0-A230-E6821FD3281E}" destId="{CB7F000F-909D-4A8C-AB4E-996025261068}" srcOrd="0" destOrd="0" presId="urn:microsoft.com/office/officeart/2005/8/layout/list1"/>
    <dgm:cxn modelId="{93C6340B-D338-421C-A47A-B11BA5D3F2A6}" srcId="{12D0EFC6-7BFB-40C0-A230-E6821FD3281E}" destId="{787BB14D-E641-4C33-92F3-17154C547C11}" srcOrd="3" destOrd="0" parTransId="{83687CCF-8701-4FB2-95AC-85998948C54D}" sibTransId="{AEE046A3-D14D-4092-A2B8-053E39019CA5}"/>
    <dgm:cxn modelId="{D2C87F17-A42E-44E2-BD4D-705CE5EE12B3}" srcId="{F781D6B4-5FD9-46C3-891E-2B4E57C5EB23}" destId="{12D0EFC6-7BFB-40C0-A230-E6821FD3281E}" srcOrd="0" destOrd="0" parTransId="{FBB06AF2-4493-44D8-9E05-07E0CD25A4DF}" sibTransId="{2D01619A-ADC6-44D5-8973-0819514C9E5D}"/>
    <dgm:cxn modelId="{A62ACF32-7852-4A09-8B60-2F3C4F871F41}" srcId="{12D0EFC6-7BFB-40C0-A230-E6821FD3281E}" destId="{BA102297-1938-4D71-83C4-7A97E07647CB}" srcOrd="0" destOrd="0" parTransId="{A7292994-5D20-4CDD-A031-2287C5FDDF5A}" sibTransId="{765510F1-8563-4CAA-BB06-AC0DD24A589B}"/>
    <dgm:cxn modelId="{B4B1E55D-B87C-4001-B451-64ADC293C160}" srcId="{3630F560-3E9D-4F0F-8B97-BD0FF8B5C6B7}" destId="{99331536-9C55-49C2-8840-F623241E7BB7}" srcOrd="1" destOrd="0" parTransId="{58A7B8B3-5BC8-44CF-B280-358F646F0CF0}" sibTransId="{B8E502B0-101B-413F-8DA6-A11F43944936}"/>
    <dgm:cxn modelId="{78086546-0321-48F1-B148-6B899FC5846D}" srcId="{F781D6B4-5FD9-46C3-891E-2B4E57C5EB23}" destId="{D6DF3A43-02BA-4EEA-B10B-B26D4F9D1C1B}" srcOrd="1" destOrd="0" parTransId="{19EBA678-8699-474B-82E7-33DA017F1F34}" sibTransId="{FF9715D4-F762-4679-83D8-FD4F84097B3D}"/>
    <dgm:cxn modelId="{395EB068-9964-4D46-ADA9-C2C439E5D84A}" type="presOf" srcId="{80BAB62C-ADEF-4CBC-BE91-9D10C99C64AE}" destId="{E151758F-D441-4DB6-A572-04533B43D7AC}" srcOrd="0" destOrd="0" presId="urn:microsoft.com/office/officeart/2005/8/layout/list1"/>
    <dgm:cxn modelId="{71B2A24F-A9A6-4052-BA43-B615C944A1DE}" type="presOf" srcId="{3630F560-3E9D-4F0F-8B97-BD0FF8B5C6B7}" destId="{3131271A-D510-40D3-8EC2-979EBA5FAD6F}" srcOrd="1" destOrd="0" presId="urn:microsoft.com/office/officeart/2005/8/layout/list1"/>
    <dgm:cxn modelId="{C3DA5A73-B16D-49E9-95F0-41522F241E74}" srcId="{D6DF3A43-02BA-4EEA-B10B-B26D4F9D1C1B}" destId="{F7EA9252-BB7B-42D0-8D79-F7703857F8B4}" srcOrd="0" destOrd="0" parTransId="{60917DA5-19E9-4674-8812-85F9E84EE9CF}" sibTransId="{7B5B5E66-1872-4607-AEE3-45BCAA3AD27F}"/>
    <dgm:cxn modelId="{B289EB73-D794-45F9-B600-F7FE849ABF95}" type="presOf" srcId="{787BB14D-E641-4C33-92F3-17154C547C11}" destId="{988DB68A-1707-4C1C-A0D2-61831E94FAD6}" srcOrd="0" destOrd="3" presId="urn:microsoft.com/office/officeart/2005/8/layout/list1"/>
    <dgm:cxn modelId="{BCA01754-7D9D-41C1-824B-2A21DC0D6E9F}" type="presOf" srcId="{D6DF3A43-02BA-4EEA-B10B-B26D4F9D1C1B}" destId="{9D2EE550-8B33-4428-AA94-49D143CA6A21}" srcOrd="0" destOrd="0" presId="urn:microsoft.com/office/officeart/2005/8/layout/list1"/>
    <dgm:cxn modelId="{63282257-A548-400B-9155-BE128954CE69}" type="presOf" srcId="{04ECACEB-27B6-4591-A412-1B8817C64823}" destId="{988DB68A-1707-4C1C-A0D2-61831E94FAD6}" srcOrd="0" destOrd="1" presId="urn:microsoft.com/office/officeart/2005/8/layout/list1"/>
    <dgm:cxn modelId="{4E96AA57-88C7-4325-8CFF-D4BAC9B770B7}" type="presOf" srcId="{B154C326-938D-43D4-B3E2-D4A4F0067E6C}" destId="{F8DE1CBB-8AF5-425C-BBD9-BA6018078733}" srcOrd="0" destOrd="2" presId="urn:microsoft.com/office/officeart/2005/8/layout/list1"/>
    <dgm:cxn modelId="{EA49F488-DF88-4D80-9780-17B670262C9E}" type="presOf" srcId="{99331536-9C55-49C2-8840-F623241E7BB7}" destId="{E151758F-D441-4DB6-A572-04533B43D7AC}" srcOrd="0" destOrd="1" presId="urn:microsoft.com/office/officeart/2005/8/layout/list1"/>
    <dgm:cxn modelId="{5CE63790-FF32-4FF5-B308-6C051D7A5C30}" type="presOf" srcId="{F7EA9252-BB7B-42D0-8D79-F7703857F8B4}" destId="{F8DE1CBB-8AF5-425C-BBD9-BA6018078733}" srcOrd="0" destOrd="0" presId="urn:microsoft.com/office/officeart/2005/8/layout/list1"/>
    <dgm:cxn modelId="{EE2B9F92-FCC8-4C79-83ED-77478703DDEA}" srcId="{3630F560-3E9D-4F0F-8B97-BD0FF8B5C6B7}" destId="{80BAB62C-ADEF-4CBC-BE91-9D10C99C64AE}" srcOrd="0" destOrd="0" parTransId="{D562EC3B-A0AE-4C18-8F8A-58857E8F9F2A}" sibTransId="{2B9E4133-3CF9-4F77-B642-A650FF42278D}"/>
    <dgm:cxn modelId="{2492FDB1-F9E1-4EEE-9F20-9F51212F88A1}" type="presOf" srcId="{D6DF3A43-02BA-4EEA-B10B-B26D4F9D1C1B}" destId="{B69ADDC1-3823-47E4-96A1-9822A647AA69}" srcOrd="1" destOrd="0" presId="urn:microsoft.com/office/officeart/2005/8/layout/list1"/>
    <dgm:cxn modelId="{5DFA66B9-F4FB-4414-B160-124254F44308}" srcId="{12D0EFC6-7BFB-40C0-A230-E6821FD3281E}" destId="{04ECACEB-27B6-4591-A412-1B8817C64823}" srcOrd="1" destOrd="0" parTransId="{69EE6C1D-F9DD-49F5-8393-6C7B5127498B}" sibTransId="{C937B18E-A9E8-4C96-A0DD-A20E486CFC54}"/>
    <dgm:cxn modelId="{7D44E4B9-4212-430E-93C5-1B8DD9C2F53A}" srcId="{D6DF3A43-02BA-4EEA-B10B-B26D4F9D1C1B}" destId="{FB26CCC4-7DAD-4596-93D5-5FDF4AFBCD74}" srcOrd="1" destOrd="0" parTransId="{E0D196A7-C493-4F6A-B82A-F0E50B1C3582}" sibTransId="{9BE3234D-E81F-4681-BC07-BE8261B589DA}"/>
    <dgm:cxn modelId="{2E9A26CA-E916-498D-9B41-2DE051740575}" srcId="{F781D6B4-5FD9-46C3-891E-2B4E57C5EB23}" destId="{3630F560-3E9D-4F0F-8B97-BD0FF8B5C6B7}" srcOrd="2" destOrd="0" parTransId="{A4D0B3C6-A466-42C9-A4CB-F0E8A41CB94B}" sibTransId="{C5314A72-17CB-47D2-AEF5-69367DAE8657}"/>
    <dgm:cxn modelId="{B6DF20CD-30D7-426E-B614-04ED010520EB}" srcId="{3630F560-3E9D-4F0F-8B97-BD0FF8B5C6B7}" destId="{1273874E-4C97-45EE-BA7A-0BEEB33BDC41}" srcOrd="2" destOrd="0" parTransId="{9D39AC37-3CE2-4405-8E7B-5BD3563D503F}" sibTransId="{8A5B273A-C430-4C69-8368-8F44113A4EB2}"/>
    <dgm:cxn modelId="{A69003CE-7937-42C7-A6DD-4A2FF54623E8}" type="presOf" srcId="{1273874E-4C97-45EE-BA7A-0BEEB33BDC41}" destId="{E151758F-D441-4DB6-A572-04533B43D7AC}" srcOrd="0" destOrd="2" presId="urn:microsoft.com/office/officeart/2005/8/layout/list1"/>
    <dgm:cxn modelId="{389139CF-3D0F-47A7-BF28-2869A43DD77E}" type="presOf" srcId="{202EBA10-900D-4975-B8D1-1A2743C62E52}" destId="{F8DE1CBB-8AF5-425C-BBD9-BA6018078733}" srcOrd="0" destOrd="3" presId="urn:microsoft.com/office/officeart/2005/8/layout/list1"/>
    <dgm:cxn modelId="{ECF3CBD0-3D59-41CC-80D3-246EFE942EFC}" type="presOf" srcId="{FB26CCC4-7DAD-4596-93D5-5FDF4AFBCD74}" destId="{F8DE1CBB-8AF5-425C-BBD9-BA6018078733}" srcOrd="0" destOrd="1" presId="urn:microsoft.com/office/officeart/2005/8/layout/list1"/>
    <dgm:cxn modelId="{A996DAE5-816A-4184-A144-04CE15F382E4}" type="presOf" srcId="{F781D6B4-5FD9-46C3-891E-2B4E57C5EB23}" destId="{0EA944C9-5393-4506-8CC0-CF650148A9C5}" srcOrd="0" destOrd="0" presId="urn:microsoft.com/office/officeart/2005/8/layout/list1"/>
    <dgm:cxn modelId="{08B9EDEF-92FE-42C5-8BC2-71A6C00FCB64}" srcId="{12D0EFC6-7BFB-40C0-A230-E6821FD3281E}" destId="{2D8711CF-5A68-4620-ABB4-9FC414C8EC40}" srcOrd="2" destOrd="0" parTransId="{F2B32FF0-4B42-4BDC-AE7C-EB3F07D89FFC}" sibTransId="{811549A3-4C41-4BA4-9C61-BDAEE2B3CF65}"/>
    <dgm:cxn modelId="{4428B8F6-47B2-4C39-9A0C-F4FC8A7C7915}" srcId="{D6DF3A43-02BA-4EEA-B10B-B26D4F9D1C1B}" destId="{202EBA10-900D-4975-B8D1-1A2743C62E52}" srcOrd="3" destOrd="0" parTransId="{80836B5D-D643-47AD-893E-256340D58B67}" sibTransId="{5BEF43E0-80C7-4723-89B1-DFD9604B4EC3}"/>
    <dgm:cxn modelId="{D3F779F8-7500-4AC0-A4BF-492AE3C7E56F}" srcId="{D6DF3A43-02BA-4EEA-B10B-B26D4F9D1C1B}" destId="{B154C326-938D-43D4-B3E2-D4A4F0067E6C}" srcOrd="2" destOrd="0" parTransId="{2D7563A4-C751-4727-997D-13C867D454FC}" sibTransId="{992B99F6-948E-48A5-BFF0-DDC17599A4C3}"/>
    <dgm:cxn modelId="{9ED09BFA-48B4-478C-932A-719666FA9B68}" type="presOf" srcId="{12D0EFC6-7BFB-40C0-A230-E6821FD3281E}" destId="{D045DD77-B849-4E9B-8F23-22AD52516FC7}" srcOrd="1" destOrd="0" presId="urn:microsoft.com/office/officeart/2005/8/layout/list1"/>
    <dgm:cxn modelId="{158A0B6F-70EF-446E-B824-0D67A1B9A1FB}" type="presParOf" srcId="{0EA944C9-5393-4506-8CC0-CF650148A9C5}" destId="{B8F1B8CE-BF17-438C-AC6B-57F55FF1FC36}" srcOrd="0" destOrd="0" presId="urn:microsoft.com/office/officeart/2005/8/layout/list1"/>
    <dgm:cxn modelId="{5A0A4E3A-F93D-44C8-9F04-0C857DE6E3AA}" type="presParOf" srcId="{B8F1B8CE-BF17-438C-AC6B-57F55FF1FC36}" destId="{CB7F000F-909D-4A8C-AB4E-996025261068}" srcOrd="0" destOrd="0" presId="urn:microsoft.com/office/officeart/2005/8/layout/list1"/>
    <dgm:cxn modelId="{05D993E5-43C2-4CE3-9FB5-58B0B2F4F5D1}" type="presParOf" srcId="{B8F1B8CE-BF17-438C-AC6B-57F55FF1FC36}" destId="{D045DD77-B849-4E9B-8F23-22AD52516FC7}" srcOrd="1" destOrd="0" presId="urn:microsoft.com/office/officeart/2005/8/layout/list1"/>
    <dgm:cxn modelId="{2DE073D7-1295-446A-AFF7-E31FB3789AE2}" type="presParOf" srcId="{0EA944C9-5393-4506-8CC0-CF650148A9C5}" destId="{19DB20CC-56DE-4CF6-95D2-6C3A37D74DD5}" srcOrd="1" destOrd="0" presId="urn:microsoft.com/office/officeart/2005/8/layout/list1"/>
    <dgm:cxn modelId="{56970D72-DB68-4AD9-91DD-664723F06C16}" type="presParOf" srcId="{0EA944C9-5393-4506-8CC0-CF650148A9C5}" destId="{988DB68A-1707-4C1C-A0D2-61831E94FAD6}" srcOrd="2" destOrd="0" presId="urn:microsoft.com/office/officeart/2005/8/layout/list1"/>
    <dgm:cxn modelId="{5F423CF2-E704-470D-BF43-E825732A92D7}" type="presParOf" srcId="{0EA944C9-5393-4506-8CC0-CF650148A9C5}" destId="{223D5340-8A51-40F0-BADD-519DE7A30C99}" srcOrd="3" destOrd="0" presId="urn:microsoft.com/office/officeart/2005/8/layout/list1"/>
    <dgm:cxn modelId="{0AA99B75-E183-467E-8611-ED913B377FCD}" type="presParOf" srcId="{0EA944C9-5393-4506-8CC0-CF650148A9C5}" destId="{6EBFE8FF-D655-4B0C-9754-62745AE9016B}" srcOrd="4" destOrd="0" presId="urn:microsoft.com/office/officeart/2005/8/layout/list1"/>
    <dgm:cxn modelId="{E06ED781-9C7E-4806-8EB8-D7CF1C3FC607}" type="presParOf" srcId="{6EBFE8FF-D655-4B0C-9754-62745AE9016B}" destId="{9D2EE550-8B33-4428-AA94-49D143CA6A21}" srcOrd="0" destOrd="0" presId="urn:microsoft.com/office/officeart/2005/8/layout/list1"/>
    <dgm:cxn modelId="{3F3899A1-556E-4BB8-89AE-16B11B791A64}" type="presParOf" srcId="{6EBFE8FF-D655-4B0C-9754-62745AE9016B}" destId="{B69ADDC1-3823-47E4-96A1-9822A647AA69}" srcOrd="1" destOrd="0" presId="urn:microsoft.com/office/officeart/2005/8/layout/list1"/>
    <dgm:cxn modelId="{5C046A93-1234-4C40-9228-0029D7E44E38}" type="presParOf" srcId="{0EA944C9-5393-4506-8CC0-CF650148A9C5}" destId="{12A6526B-1C6F-463E-AA3E-1E9DDBBEAE0E}" srcOrd="5" destOrd="0" presId="urn:microsoft.com/office/officeart/2005/8/layout/list1"/>
    <dgm:cxn modelId="{5FF960BB-D31F-4309-B62D-520CD8E8F2B6}" type="presParOf" srcId="{0EA944C9-5393-4506-8CC0-CF650148A9C5}" destId="{F8DE1CBB-8AF5-425C-BBD9-BA6018078733}" srcOrd="6" destOrd="0" presId="urn:microsoft.com/office/officeart/2005/8/layout/list1"/>
    <dgm:cxn modelId="{41B76039-1029-499C-BC93-098D0795A7CB}" type="presParOf" srcId="{0EA944C9-5393-4506-8CC0-CF650148A9C5}" destId="{3D6AF29D-E972-48F8-A989-C2D79EA3E9E7}" srcOrd="7" destOrd="0" presId="urn:microsoft.com/office/officeart/2005/8/layout/list1"/>
    <dgm:cxn modelId="{6D32290B-846A-41B4-86C7-6B6F14930E9F}" type="presParOf" srcId="{0EA944C9-5393-4506-8CC0-CF650148A9C5}" destId="{8DCFFD13-EF4A-4730-89EB-457E3B5939C3}" srcOrd="8" destOrd="0" presId="urn:microsoft.com/office/officeart/2005/8/layout/list1"/>
    <dgm:cxn modelId="{C4EAD4BF-75FB-4571-A899-399FE5BDDD88}" type="presParOf" srcId="{8DCFFD13-EF4A-4730-89EB-457E3B5939C3}" destId="{8F28F92A-4BB9-4618-A8CF-D02AB9F0FBB5}" srcOrd="0" destOrd="0" presId="urn:microsoft.com/office/officeart/2005/8/layout/list1"/>
    <dgm:cxn modelId="{DD5E1C4A-3C3F-438A-8452-E665E89D4660}" type="presParOf" srcId="{8DCFFD13-EF4A-4730-89EB-457E3B5939C3}" destId="{3131271A-D510-40D3-8EC2-979EBA5FAD6F}" srcOrd="1" destOrd="0" presId="urn:microsoft.com/office/officeart/2005/8/layout/list1"/>
    <dgm:cxn modelId="{BEA1DFD0-BAE6-4675-BE55-C66868AEBC6C}" type="presParOf" srcId="{0EA944C9-5393-4506-8CC0-CF650148A9C5}" destId="{80196BF0-7C03-4081-B611-D10B0710E4E9}" srcOrd="9" destOrd="0" presId="urn:microsoft.com/office/officeart/2005/8/layout/list1"/>
    <dgm:cxn modelId="{7ADC173B-0C67-4EAA-B145-C5597E007E83}" type="presParOf" srcId="{0EA944C9-5393-4506-8CC0-CF650148A9C5}" destId="{E151758F-D441-4DB6-A572-04533B43D7AC}"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2895B0-F8B8-4549-A03E-A58BDDE44D5A}"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E82DF8C7-897A-450C-8F07-5911C2EDC6B2}">
      <dgm:prSet/>
      <dgm:spPr/>
      <dgm:t>
        <a:bodyPr/>
        <a:lstStyle/>
        <a:p>
          <a:r>
            <a:rPr lang="en-US"/>
            <a:t>Imperfection of the visible world (continued)</a:t>
          </a:r>
        </a:p>
      </dgm:t>
    </dgm:pt>
    <dgm:pt modelId="{EF04DAD5-AF10-41EB-B70A-449DCE26B643}" type="parTrans" cxnId="{BA610DB9-5C9C-427A-B398-5252F7B32DD5}">
      <dgm:prSet/>
      <dgm:spPr/>
      <dgm:t>
        <a:bodyPr/>
        <a:lstStyle/>
        <a:p>
          <a:endParaRPr lang="en-US"/>
        </a:p>
      </dgm:t>
    </dgm:pt>
    <dgm:pt modelId="{D4152B5B-E7C3-44D7-8FA3-4FF345EE92F3}" type="sibTrans" cxnId="{BA610DB9-5C9C-427A-B398-5252F7B32DD5}">
      <dgm:prSet/>
      <dgm:spPr/>
      <dgm:t>
        <a:bodyPr/>
        <a:lstStyle/>
        <a:p>
          <a:endParaRPr lang="en-US"/>
        </a:p>
      </dgm:t>
    </dgm:pt>
    <dgm:pt modelId="{86249BDA-BE68-4E46-8CF0-58AB2A5C202F}">
      <dgm:prSet/>
      <dgm:spPr/>
      <dgm:t>
        <a:bodyPr/>
        <a:lstStyle/>
        <a:p>
          <a:r>
            <a:rPr lang="en-US"/>
            <a:t>Disorder is necessity</a:t>
          </a:r>
        </a:p>
      </dgm:t>
    </dgm:pt>
    <dgm:pt modelId="{6C15F49A-616A-43B3-9A1D-21661150A342}" type="parTrans" cxnId="{F1DA901F-5FBA-4F7A-9E0B-B136974541C1}">
      <dgm:prSet/>
      <dgm:spPr/>
      <dgm:t>
        <a:bodyPr/>
        <a:lstStyle/>
        <a:p>
          <a:endParaRPr lang="en-US"/>
        </a:p>
      </dgm:t>
    </dgm:pt>
    <dgm:pt modelId="{9B9A424A-0794-4979-A7CA-A7119BFA4F85}" type="sibTrans" cxnId="{F1DA901F-5FBA-4F7A-9E0B-B136974541C1}">
      <dgm:prSet/>
      <dgm:spPr/>
      <dgm:t>
        <a:bodyPr/>
        <a:lstStyle/>
        <a:p>
          <a:endParaRPr lang="en-US"/>
        </a:p>
      </dgm:t>
    </dgm:pt>
    <dgm:pt modelId="{1E867DFD-AF6A-4134-A9CD-8E8045E62F61}">
      <dgm:prSet/>
      <dgm:spPr/>
      <dgm:t>
        <a:bodyPr/>
        <a:lstStyle/>
        <a:p>
          <a:r>
            <a:rPr lang="en-US"/>
            <a:t>Necessity is cause without purpose or rationality, a random cause.</a:t>
          </a:r>
        </a:p>
      </dgm:t>
    </dgm:pt>
    <dgm:pt modelId="{4249B83A-261E-449F-9519-3C9425BC16A6}" type="parTrans" cxnId="{3B122CF0-E697-4423-A40C-29722D24CEDD}">
      <dgm:prSet/>
      <dgm:spPr/>
      <dgm:t>
        <a:bodyPr/>
        <a:lstStyle/>
        <a:p>
          <a:endParaRPr lang="en-US"/>
        </a:p>
      </dgm:t>
    </dgm:pt>
    <dgm:pt modelId="{8E7B04FE-DD58-4730-9552-B99F9773653D}" type="sibTrans" cxnId="{3B122CF0-E697-4423-A40C-29722D24CEDD}">
      <dgm:prSet/>
      <dgm:spPr/>
      <dgm:t>
        <a:bodyPr/>
        <a:lstStyle/>
        <a:p>
          <a:endParaRPr lang="en-US"/>
        </a:p>
      </dgm:t>
    </dgm:pt>
    <dgm:pt modelId="{1535D484-C30A-4457-B840-B2DE06DD37C6}">
      <dgm:prSet/>
      <dgm:spPr/>
      <dgm:t>
        <a:bodyPr/>
        <a:lstStyle/>
        <a:p>
          <a:r>
            <a:rPr lang="en-US"/>
            <a:t>Implications of imperfection</a:t>
          </a:r>
        </a:p>
      </dgm:t>
    </dgm:pt>
    <dgm:pt modelId="{8B0CBF6D-E5EB-436A-BA77-2E4A0C1471B1}" type="parTrans" cxnId="{ED8A1952-DEAD-4CF0-A4AB-8C9CEB83A433}">
      <dgm:prSet/>
      <dgm:spPr/>
      <dgm:t>
        <a:bodyPr/>
        <a:lstStyle/>
        <a:p>
          <a:endParaRPr lang="en-US"/>
        </a:p>
      </dgm:t>
    </dgm:pt>
    <dgm:pt modelId="{38ABE0EB-9EC3-4AC0-B519-D0F2F980F850}" type="sibTrans" cxnId="{ED8A1952-DEAD-4CF0-A4AB-8C9CEB83A433}">
      <dgm:prSet/>
      <dgm:spPr/>
      <dgm:t>
        <a:bodyPr/>
        <a:lstStyle/>
        <a:p>
          <a:endParaRPr lang="en-US"/>
        </a:p>
      </dgm:t>
    </dgm:pt>
    <dgm:pt modelId="{92747BA9-4D8A-4BE9-8471-C1AE3C7359DA}">
      <dgm:prSet/>
      <dgm:spPr/>
      <dgm:t>
        <a:bodyPr/>
        <a:lstStyle/>
        <a:p>
          <a:r>
            <a:rPr lang="en-US"/>
            <a:t>Imperfect physical world</a:t>
          </a:r>
        </a:p>
      </dgm:t>
    </dgm:pt>
    <dgm:pt modelId="{94CDA474-2FE6-4DCA-8D15-92FCA238501C}" type="parTrans" cxnId="{D339B5DE-E072-4EDD-9C4A-5F280B327BD7}">
      <dgm:prSet/>
      <dgm:spPr/>
      <dgm:t>
        <a:bodyPr/>
        <a:lstStyle/>
        <a:p>
          <a:endParaRPr lang="en-US"/>
        </a:p>
      </dgm:t>
    </dgm:pt>
    <dgm:pt modelId="{E9A91E59-A27C-4630-B69B-950824DE5122}" type="sibTrans" cxnId="{D339B5DE-E072-4EDD-9C4A-5F280B327BD7}">
      <dgm:prSet/>
      <dgm:spPr/>
      <dgm:t>
        <a:bodyPr/>
        <a:lstStyle/>
        <a:p>
          <a:endParaRPr lang="en-US"/>
        </a:p>
      </dgm:t>
    </dgm:pt>
    <dgm:pt modelId="{F3D1F452-C46A-4EC9-9D88-3115CA8469DE}">
      <dgm:prSet/>
      <dgm:spPr/>
      <dgm:t>
        <a:bodyPr/>
        <a:lstStyle/>
        <a:p>
          <a:r>
            <a:rPr lang="en-US"/>
            <a:t>Randomness</a:t>
          </a:r>
        </a:p>
      </dgm:t>
    </dgm:pt>
    <dgm:pt modelId="{9C8E161A-D2D5-4484-9F1C-E84FC443A3F0}" type="parTrans" cxnId="{59C1394D-ECCC-48FE-9AB4-97307E505942}">
      <dgm:prSet/>
      <dgm:spPr/>
      <dgm:t>
        <a:bodyPr/>
        <a:lstStyle/>
        <a:p>
          <a:endParaRPr lang="en-US"/>
        </a:p>
      </dgm:t>
    </dgm:pt>
    <dgm:pt modelId="{D38DED48-C4B5-496C-A557-3A2B4E3BC96A}" type="sibTrans" cxnId="{59C1394D-ECCC-48FE-9AB4-97307E505942}">
      <dgm:prSet/>
      <dgm:spPr/>
      <dgm:t>
        <a:bodyPr/>
        <a:lstStyle/>
        <a:p>
          <a:endParaRPr lang="en-US"/>
        </a:p>
      </dgm:t>
    </dgm:pt>
    <dgm:pt modelId="{B813B796-AB1A-4AC9-8FCB-500E282C4BD7}">
      <dgm:prSet/>
      <dgm:spPr/>
      <dgm:t>
        <a:bodyPr/>
        <a:lstStyle/>
        <a:p>
          <a:r>
            <a:rPr lang="en-US"/>
            <a:t>Defects and evil stem from matter</a:t>
          </a:r>
        </a:p>
      </dgm:t>
    </dgm:pt>
    <dgm:pt modelId="{35A8DA66-53CD-4CC7-82D5-4FF772C89DB9}" type="parTrans" cxnId="{DF032C07-72E2-4AF7-81AD-26C376FF71FA}">
      <dgm:prSet/>
      <dgm:spPr/>
      <dgm:t>
        <a:bodyPr/>
        <a:lstStyle/>
        <a:p>
          <a:endParaRPr lang="en-US"/>
        </a:p>
      </dgm:t>
    </dgm:pt>
    <dgm:pt modelId="{A7C2E905-322D-4184-8055-17EE5CE9AEA3}" type="sibTrans" cxnId="{DF032C07-72E2-4AF7-81AD-26C376FF71FA}">
      <dgm:prSet/>
      <dgm:spPr/>
      <dgm:t>
        <a:bodyPr/>
        <a:lstStyle/>
        <a:p>
          <a:endParaRPr lang="en-US"/>
        </a:p>
      </dgm:t>
    </dgm:pt>
    <dgm:pt modelId="{0B49CEFA-D323-4E14-865D-F5D0F1F629AD}" type="pres">
      <dgm:prSet presAssocID="{C82895B0-F8B8-4549-A03E-A58BDDE44D5A}" presName="linear" presStyleCnt="0">
        <dgm:presLayoutVars>
          <dgm:dir/>
          <dgm:animLvl val="lvl"/>
          <dgm:resizeHandles val="exact"/>
        </dgm:presLayoutVars>
      </dgm:prSet>
      <dgm:spPr/>
    </dgm:pt>
    <dgm:pt modelId="{B36ACA1D-FC63-42F7-AC86-B14DD5D0E32A}" type="pres">
      <dgm:prSet presAssocID="{E82DF8C7-897A-450C-8F07-5911C2EDC6B2}" presName="parentLin" presStyleCnt="0"/>
      <dgm:spPr/>
    </dgm:pt>
    <dgm:pt modelId="{FCF0C18A-B39C-4154-B98A-9F33902CE7D7}" type="pres">
      <dgm:prSet presAssocID="{E82DF8C7-897A-450C-8F07-5911C2EDC6B2}" presName="parentLeftMargin" presStyleLbl="node1" presStyleIdx="0" presStyleCnt="2"/>
      <dgm:spPr/>
    </dgm:pt>
    <dgm:pt modelId="{CB5443BB-271E-400A-873E-F86FDFE22FC7}" type="pres">
      <dgm:prSet presAssocID="{E82DF8C7-897A-450C-8F07-5911C2EDC6B2}" presName="parentText" presStyleLbl="node1" presStyleIdx="0" presStyleCnt="2">
        <dgm:presLayoutVars>
          <dgm:chMax val="0"/>
          <dgm:bulletEnabled val="1"/>
        </dgm:presLayoutVars>
      </dgm:prSet>
      <dgm:spPr/>
    </dgm:pt>
    <dgm:pt modelId="{A482AB5C-7136-4EB9-A351-43288ED97871}" type="pres">
      <dgm:prSet presAssocID="{E82DF8C7-897A-450C-8F07-5911C2EDC6B2}" presName="negativeSpace" presStyleCnt="0"/>
      <dgm:spPr/>
    </dgm:pt>
    <dgm:pt modelId="{A0E07BA0-18A3-4B03-98A2-7F58D36A20EA}" type="pres">
      <dgm:prSet presAssocID="{E82DF8C7-897A-450C-8F07-5911C2EDC6B2}" presName="childText" presStyleLbl="conFgAcc1" presStyleIdx="0" presStyleCnt="2">
        <dgm:presLayoutVars>
          <dgm:bulletEnabled val="1"/>
        </dgm:presLayoutVars>
      </dgm:prSet>
      <dgm:spPr/>
    </dgm:pt>
    <dgm:pt modelId="{8A92E3EB-9BE9-4ECB-A853-106900DF8C14}" type="pres">
      <dgm:prSet presAssocID="{D4152B5B-E7C3-44D7-8FA3-4FF345EE92F3}" presName="spaceBetweenRectangles" presStyleCnt="0"/>
      <dgm:spPr/>
    </dgm:pt>
    <dgm:pt modelId="{82E74A76-3FC7-407D-AFFF-2CEAA9E7DF3C}" type="pres">
      <dgm:prSet presAssocID="{1535D484-C30A-4457-B840-B2DE06DD37C6}" presName="parentLin" presStyleCnt="0"/>
      <dgm:spPr/>
    </dgm:pt>
    <dgm:pt modelId="{88D6A061-2597-42C2-8018-2256A46BD967}" type="pres">
      <dgm:prSet presAssocID="{1535D484-C30A-4457-B840-B2DE06DD37C6}" presName="parentLeftMargin" presStyleLbl="node1" presStyleIdx="0" presStyleCnt="2"/>
      <dgm:spPr/>
    </dgm:pt>
    <dgm:pt modelId="{35E4CA63-3D27-465E-9FD7-59C104C2B810}" type="pres">
      <dgm:prSet presAssocID="{1535D484-C30A-4457-B840-B2DE06DD37C6}" presName="parentText" presStyleLbl="node1" presStyleIdx="1" presStyleCnt="2">
        <dgm:presLayoutVars>
          <dgm:chMax val="0"/>
          <dgm:bulletEnabled val="1"/>
        </dgm:presLayoutVars>
      </dgm:prSet>
      <dgm:spPr/>
    </dgm:pt>
    <dgm:pt modelId="{827C62D8-4792-4337-8B7E-B2B5FB062201}" type="pres">
      <dgm:prSet presAssocID="{1535D484-C30A-4457-B840-B2DE06DD37C6}" presName="negativeSpace" presStyleCnt="0"/>
      <dgm:spPr/>
    </dgm:pt>
    <dgm:pt modelId="{37915376-3613-4B06-8A68-475BA5C0EB65}" type="pres">
      <dgm:prSet presAssocID="{1535D484-C30A-4457-B840-B2DE06DD37C6}" presName="childText" presStyleLbl="conFgAcc1" presStyleIdx="1" presStyleCnt="2">
        <dgm:presLayoutVars>
          <dgm:bulletEnabled val="1"/>
        </dgm:presLayoutVars>
      </dgm:prSet>
      <dgm:spPr/>
    </dgm:pt>
  </dgm:ptLst>
  <dgm:cxnLst>
    <dgm:cxn modelId="{DF032C07-72E2-4AF7-81AD-26C376FF71FA}" srcId="{1535D484-C30A-4457-B840-B2DE06DD37C6}" destId="{B813B796-AB1A-4AC9-8FCB-500E282C4BD7}" srcOrd="2" destOrd="0" parTransId="{35A8DA66-53CD-4CC7-82D5-4FF772C89DB9}" sibTransId="{A7C2E905-322D-4184-8055-17EE5CE9AEA3}"/>
    <dgm:cxn modelId="{F1DA901F-5FBA-4F7A-9E0B-B136974541C1}" srcId="{E82DF8C7-897A-450C-8F07-5911C2EDC6B2}" destId="{86249BDA-BE68-4E46-8CF0-58AB2A5C202F}" srcOrd="0" destOrd="0" parTransId="{6C15F49A-616A-43B3-9A1D-21661150A342}" sibTransId="{9B9A424A-0794-4979-A7CA-A7119BFA4F85}"/>
    <dgm:cxn modelId="{2C7F482F-9FBA-48A3-A862-F5D3B2BFC8E3}" type="presOf" srcId="{E82DF8C7-897A-450C-8F07-5911C2EDC6B2}" destId="{FCF0C18A-B39C-4154-B98A-9F33902CE7D7}" srcOrd="0" destOrd="0" presId="urn:microsoft.com/office/officeart/2005/8/layout/list1"/>
    <dgm:cxn modelId="{504D7C37-E4E5-48CF-BC53-909184088C0A}" type="presOf" srcId="{92747BA9-4D8A-4BE9-8471-C1AE3C7359DA}" destId="{37915376-3613-4B06-8A68-475BA5C0EB65}" srcOrd="0" destOrd="0" presId="urn:microsoft.com/office/officeart/2005/8/layout/list1"/>
    <dgm:cxn modelId="{59C1394D-ECCC-48FE-9AB4-97307E505942}" srcId="{1535D484-C30A-4457-B840-B2DE06DD37C6}" destId="{F3D1F452-C46A-4EC9-9D88-3115CA8469DE}" srcOrd="1" destOrd="0" parTransId="{9C8E161A-D2D5-4484-9F1C-E84FC443A3F0}" sibTransId="{D38DED48-C4B5-496C-A557-3A2B4E3BC96A}"/>
    <dgm:cxn modelId="{E866C36D-82C8-4C22-8A80-8E445C932B76}" type="presOf" srcId="{86249BDA-BE68-4E46-8CF0-58AB2A5C202F}" destId="{A0E07BA0-18A3-4B03-98A2-7F58D36A20EA}" srcOrd="0" destOrd="0" presId="urn:microsoft.com/office/officeart/2005/8/layout/list1"/>
    <dgm:cxn modelId="{ED8A1952-DEAD-4CF0-A4AB-8C9CEB83A433}" srcId="{C82895B0-F8B8-4549-A03E-A58BDDE44D5A}" destId="{1535D484-C30A-4457-B840-B2DE06DD37C6}" srcOrd="1" destOrd="0" parTransId="{8B0CBF6D-E5EB-436A-BA77-2E4A0C1471B1}" sibTransId="{38ABE0EB-9EC3-4AC0-B519-D0F2F980F850}"/>
    <dgm:cxn modelId="{DAC79A72-61A2-4C97-8D7C-B274EC25A058}" type="presOf" srcId="{B813B796-AB1A-4AC9-8FCB-500E282C4BD7}" destId="{37915376-3613-4B06-8A68-475BA5C0EB65}" srcOrd="0" destOrd="2" presId="urn:microsoft.com/office/officeart/2005/8/layout/list1"/>
    <dgm:cxn modelId="{268E3F56-49A6-43DE-936C-F0F4B7BD0B73}" type="presOf" srcId="{1535D484-C30A-4457-B840-B2DE06DD37C6}" destId="{88D6A061-2597-42C2-8018-2256A46BD967}" srcOrd="0" destOrd="0" presId="urn:microsoft.com/office/officeart/2005/8/layout/list1"/>
    <dgm:cxn modelId="{9F8F7956-E379-4C5F-B890-4C870ACDCE04}" type="presOf" srcId="{E82DF8C7-897A-450C-8F07-5911C2EDC6B2}" destId="{CB5443BB-271E-400A-873E-F86FDFE22FC7}" srcOrd="1" destOrd="0" presId="urn:microsoft.com/office/officeart/2005/8/layout/list1"/>
    <dgm:cxn modelId="{90980CA0-12A6-4A52-B34B-56F4AC0342B2}" type="presOf" srcId="{F3D1F452-C46A-4EC9-9D88-3115CA8469DE}" destId="{37915376-3613-4B06-8A68-475BA5C0EB65}" srcOrd="0" destOrd="1" presId="urn:microsoft.com/office/officeart/2005/8/layout/list1"/>
    <dgm:cxn modelId="{CBE4A7A3-978A-4B20-87CB-A8630082D480}" type="presOf" srcId="{C82895B0-F8B8-4549-A03E-A58BDDE44D5A}" destId="{0B49CEFA-D323-4E14-865D-F5D0F1F629AD}" srcOrd="0" destOrd="0" presId="urn:microsoft.com/office/officeart/2005/8/layout/list1"/>
    <dgm:cxn modelId="{E32B04B0-1BD5-4566-B99A-85577154271D}" type="presOf" srcId="{1E867DFD-AF6A-4134-A9CD-8E8045E62F61}" destId="{A0E07BA0-18A3-4B03-98A2-7F58D36A20EA}" srcOrd="0" destOrd="1" presId="urn:microsoft.com/office/officeart/2005/8/layout/list1"/>
    <dgm:cxn modelId="{BA610DB9-5C9C-427A-B398-5252F7B32DD5}" srcId="{C82895B0-F8B8-4549-A03E-A58BDDE44D5A}" destId="{E82DF8C7-897A-450C-8F07-5911C2EDC6B2}" srcOrd="0" destOrd="0" parTransId="{EF04DAD5-AF10-41EB-B70A-449DCE26B643}" sibTransId="{D4152B5B-E7C3-44D7-8FA3-4FF345EE92F3}"/>
    <dgm:cxn modelId="{64F885DB-25AF-4A11-92A1-3DC64B24CDE1}" type="presOf" srcId="{1535D484-C30A-4457-B840-B2DE06DD37C6}" destId="{35E4CA63-3D27-465E-9FD7-59C104C2B810}" srcOrd="1" destOrd="0" presId="urn:microsoft.com/office/officeart/2005/8/layout/list1"/>
    <dgm:cxn modelId="{D339B5DE-E072-4EDD-9C4A-5F280B327BD7}" srcId="{1535D484-C30A-4457-B840-B2DE06DD37C6}" destId="{92747BA9-4D8A-4BE9-8471-C1AE3C7359DA}" srcOrd="0" destOrd="0" parTransId="{94CDA474-2FE6-4DCA-8D15-92FCA238501C}" sibTransId="{E9A91E59-A27C-4630-B69B-950824DE5122}"/>
    <dgm:cxn modelId="{3B122CF0-E697-4423-A40C-29722D24CEDD}" srcId="{E82DF8C7-897A-450C-8F07-5911C2EDC6B2}" destId="{1E867DFD-AF6A-4134-A9CD-8E8045E62F61}" srcOrd="1" destOrd="0" parTransId="{4249B83A-261E-449F-9519-3C9425BC16A6}" sibTransId="{8E7B04FE-DD58-4730-9552-B99F9773653D}"/>
    <dgm:cxn modelId="{4F6014FD-D393-4626-8B36-D4CE5C289727}" type="presParOf" srcId="{0B49CEFA-D323-4E14-865D-F5D0F1F629AD}" destId="{B36ACA1D-FC63-42F7-AC86-B14DD5D0E32A}" srcOrd="0" destOrd="0" presId="urn:microsoft.com/office/officeart/2005/8/layout/list1"/>
    <dgm:cxn modelId="{9664C914-7008-40F2-BF6C-A785AA5C1FFD}" type="presParOf" srcId="{B36ACA1D-FC63-42F7-AC86-B14DD5D0E32A}" destId="{FCF0C18A-B39C-4154-B98A-9F33902CE7D7}" srcOrd="0" destOrd="0" presId="urn:microsoft.com/office/officeart/2005/8/layout/list1"/>
    <dgm:cxn modelId="{E967D514-827C-4167-9AE6-FC7F7F44C5E6}" type="presParOf" srcId="{B36ACA1D-FC63-42F7-AC86-B14DD5D0E32A}" destId="{CB5443BB-271E-400A-873E-F86FDFE22FC7}" srcOrd="1" destOrd="0" presId="urn:microsoft.com/office/officeart/2005/8/layout/list1"/>
    <dgm:cxn modelId="{3CF7428F-0B61-4DB3-A8A9-FD94CEB08540}" type="presParOf" srcId="{0B49CEFA-D323-4E14-865D-F5D0F1F629AD}" destId="{A482AB5C-7136-4EB9-A351-43288ED97871}" srcOrd="1" destOrd="0" presId="urn:microsoft.com/office/officeart/2005/8/layout/list1"/>
    <dgm:cxn modelId="{EE297228-233A-4BC4-9976-B83BDA462FC3}" type="presParOf" srcId="{0B49CEFA-D323-4E14-865D-F5D0F1F629AD}" destId="{A0E07BA0-18A3-4B03-98A2-7F58D36A20EA}" srcOrd="2" destOrd="0" presId="urn:microsoft.com/office/officeart/2005/8/layout/list1"/>
    <dgm:cxn modelId="{A62A11D2-BD08-4ECA-9B62-83AD1E753931}" type="presParOf" srcId="{0B49CEFA-D323-4E14-865D-F5D0F1F629AD}" destId="{8A92E3EB-9BE9-4ECB-A853-106900DF8C14}" srcOrd="3" destOrd="0" presId="urn:microsoft.com/office/officeart/2005/8/layout/list1"/>
    <dgm:cxn modelId="{EAAFD99A-8E3E-4A0F-88DF-38E6E05661F4}" type="presParOf" srcId="{0B49CEFA-D323-4E14-865D-F5D0F1F629AD}" destId="{82E74A76-3FC7-407D-AFFF-2CEAA9E7DF3C}" srcOrd="4" destOrd="0" presId="urn:microsoft.com/office/officeart/2005/8/layout/list1"/>
    <dgm:cxn modelId="{A932F650-6362-46FB-A2BE-4D17C13DF819}" type="presParOf" srcId="{82E74A76-3FC7-407D-AFFF-2CEAA9E7DF3C}" destId="{88D6A061-2597-42C2-8018-2256A46BD967}" srcOrd="0" destOrd="0" presId="urn:microsoft.com/office/officeart/2005/8/layout/list1"/>
    <dgm:cxn modelId="{CC3C09A6-6ADF-48D7-A4A2-D942C67C173D}" type="presParOf" srcId="{82E74A76-3FC7-407D-AFFF-2CEAA9E7DF3C}" destId="{35E4CA63-3D27-465E-9FD7-59C104C2B810}" srcOrd="1" destOrd="0" presId="urn:microsoft.com/office/officeart/2005/8/layout/list1"/>
    <dgm:cxn modelId="{079714C9-AA9B-42AB-A217-B265A2C16BBC}" type="presParOf" srcId="{0B49CEFA-D323-4E14-865D-F5D0F1F629AD}" destId="{827C62D8-4792-4337-8B7E-B2B5FB062201}" srcOrd="5" destOrd="0" presId="urn:microsoft.com/office/officeart/2005/8/layout/list1"/>
    <dgm:cxn modelId="{CFD51B68-31C1-44C3-B555-2C4AFABD68A5}" type="presParOf" srcId="{0B49CEFA-D323-4E14-865D-F5D0F1F629AD}" destId="{37915376-3613-4B06-8A68-475BA5C0EB6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65BF3-8897-4652-BFD2-749FA08AC0AA}">
      <dsp:nvSpPr>
        <dsp:cNvPr id="0" name=""/>
        <dsp:cNvSpPr/>
      </dsp:nvSpPr>
      <dsp:spPr>
        <a:xfrm>
          <a:off x="0" y="28786"/>
          <a:ext cx="3851122" cy="4212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Background</a:t>
          </a:r>
        </a:p>
      </dsp:txBody>
      <dsp:txXfrm>
        <a:off x="20561" y="49347"/>
        <a:ext cx="3810000" cy="380078"/>
      </dsp:txXfrm>
    </dsp:sp>
    <dsp:sp modelId="{73A0E767-B199-48A3-B947-2F6EE3D79C2F}">
      <dsp:nvSpPr>
        <dsp:cNvPr id="0" name=""/>
        <dsp:cNvSpPr/>
      </dsp:nvSpPr>
      <dsp:spPr>
        <a:xfrm>
          <a:off x="0" y="449986"/>
          <a:ext cx="3851122"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7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Life &amp; Death (470-399 B.C.)	</a:t>
          </a:r>
        </a:p>
        <a:p>
          <a:pPr marL="114300" lvl="1" indent="-114300" algn="l" defTabSz="622300">
            <a:lnSpc>
              <a:spcPct val="90000"/>
            </a:lnSpc>
            <a:spcBef>
              <a:spcPct val="0"/>
            </a:spcBef>
            <a:spcAft>
              <a:spcPct val="20000"/>
            </a:spcAft>
            <a:buChar char="•"/>
          </a:pPr>
          <a:r>
            <a:rPr lang="en-US" sz="1400" kern="1200"/>
            <a:t>Wisdom</a:t>
          </a:r>
        </a:p>
        <a:p>
          <a:pPr marL="114300" lvl="1" indent="-114300" algn="l" defTabSz="622300">
            <a:lnSpc>
              <a:spcPct val="90000"/>
            </a:lnSpc>
            <a:spcBef>
              <a:spcPct val="0"/>
            </a:spcBef>
            <a:spcAft>
              <a:spcPct val="20000"/>
            </a:spcAft>
            <a:buChar char="•"/>
          </a:pPr>
          <a:r>
            <a:rPr lang="en-US" sz="1400" kern="1200"/>
            <a:t>The Real Socrates?</a:t>
          </a:r>
        </a:p>
        <a:p>
          <a:pPr marL="114300" lvl="1" indent="-114300" algn="l" defTabSz="622300">
            <a:lnSpc>
              <a:spcPct val="90000"/>
            </a:lnSpc>
            <a:spcBef>
              <a:spcPct val="0"/>
            </a:spcBef>
            <a:spcAft>
              <a:spcPct val="20000"/>
            </a:spcAft>
            <a:buChar char="•"/>
          </a:pPr>
          <a:r>
            <a:rPr lang="en-US" sz="1400" kern="1200"/>
            <a:t>Socrates &amp; the Sophists</a:t>
          </a:r>
        </a:p>
        <a:p>
          <a:pPr marL="114300" lvl="1" indent="-114300" algn="l" defTabSz="622300">
            <a:lnSpc>
              <a:spcPct val="90000"/>
            </a:lnSpc>
            <a:spcBef>
              <a:spcPct val="0"/>
            </a:spcBef>
            <a:spcAft>
              <a:spcPct val="20000"/>
            </a:spcAft>
            <a:buChar char="•"/>
          </a:pPr>
          <a:r>
            <a:rPr lang="en-US" sz="1400" kern="1200"/>
            <a:t>Ignorance</a:t>
          </a:r>
        </a:p>
      </dsp:txBody>
      <dsp:txXfrm>
        <a:off x="0" y="449986"/>
        <a:ext cx="3851122" cy="1155060"/>
      </dsp:txXfrm>
    </dsp:sp>
    <dsp:sp modelId="{0B0B730E-49DC-48A9-9939-4E7F60E23BE6}">
      <dsp:nvSpPr>
        <dsp:cNvPr id="0" name=""/>
        <dsp:cNvSpPr/>
      </dsp:nvSpPr>
      <dsp:spPr>
        <a:xfrm>
          <a:off x="0" y="1605046"/>
          <a:ext cx="3851122" cy="4212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Socratic Method: Questioning</a:t>
          </a:r>
        </a:p>
      </dsp:txBody>
      <dsp:txXfrm>
        <a:off x="20561" y="1625607"/>
        <a:ext cx="3810000" cy="380078"/>
      </dsp:txXfrm>
    </dsp:sp>
    <dsp:sp modelId="{F7D3A11B-725F-4EA0-A50F-1A572F9B7302}">
      <dsp:nvSpPr>
        <dsp:cNvPr id="0" name=""/>
        <dsp:cNvSpPr/>
      </dsp:nvSpPr>
      <dsp:spPr>
        <a:xfrm>
          <a:off x="0" y="2026246"/>
          <a:ext cx="3851122"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7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The Dialectic</a:t>
          </a:r>
        </a:p>
        <a:p>
          <a:pPr marL="114300" lvl="1" indent="-114300" algn="l" defTabSz="622300">
            <a:lnSpc>
              <a:spcPct val="90000"/>
            </a:lnSpc>
            <a:spcBef>
              <a:spcPct val="0"/>
            </a:spcBef>
            <a:spcAft>
              <a:spcPct val="20000"/>
            </a:spcAft>
            <a:buChar char="•"/>
          </a:pPr>
          <a:r>
            <a:rPr lang="en-US" sz="1400" kern="1200"/>
            <a:t>Stages</a:t>
          </a:r>
        </a:p>
        <a:p>
          <a:pPr marL="228600" lvl="2" indent="-114300" algn="l" defTabSz="622300">
            <a:lnSpc>
              <a:spcPct val="90000"/>
            </a:lnSpc>
            <a:spcBef>
              <a:spcPct val="0"/>
            </a:spcBef>
            <a:spcAft>
              <a:spcPct val="20000"/>
            </a:spcAft>
            <a:buChar char="•"/>
          </a:pPr>
          <a:r>
            <a:rPr lang="en-US" sz="1400" kern="1200"/>
            <a:t>Philosophical conversation</a:t>
          </a:r>
        </a:p>
        <a:p>
          <a:pPr marL="228600" lvl="2" indent="-114300" algn="l" defTabSz="622300">
            <a:lnSpc>
              <a:spcPct val="90000"/>
            </a:lnSpc>
            <a:spcBef>
              <a:spcPct val="0"/>
            </a:spcBef>
            <a:spcAft>
              <a:spcPct val="20000"/>
            </a:spcAft>
            <a:buChar char="•"/>
          </a:pPr>
          <a:r>
            <a:rPr lang="en-US" sz="1400" kern="1200"/>
            <a:t>A key concept</a:t>
          </a:r>
        </a:p>
        <a:p>
          <a:pPr marL="228600" lvl="2" indent="-114300" algn="l" defTabSz="622300">
            <a:lnSpc>
              <a:spcPct val="90000"/>
            </a:lnSpc>
            <a:spcBef>
              <a:spcPct val="0"/>
            </a:spcBef>
            <a:spcAft>
              <a:spcPct val="20000"/>
            </a:spcAft>
            <a:buChar char="•"/>
          </a:pPr>
          <a:r>
            <a:rPr lang="en-US" sz="1400" kern="1200"/>
            <a:t>Ignorance &amp; confusion</a:t>
          </a:r>
        </a:p>
        <a:p>
          <a:pPr marL="228600" lvl="2" indent="-114300" algn="l" defTabSz="622300">
            <a:lnSpc>
              <a:spcPct val="90000"/>
            </a:lnSpc>
            <a:spcBef>
              <a:spcPct val="0"/>
            </a:spcBef>
            <a:spcAft>
              <a:spcPct val="20000"/>
            </a:spcAft>
            <a:buChar char="•"/>
          </a:pPr>
          <a:r>
            <a:rPr lang="en-US" sz="1400" kern="1200"/>
            <a:t>Clarification</a:t>
          </a:r>
        </a:p>
        <a:p>
          <a:pPr marL="228600" lvl="2" indent="-114300" algn="l" defTabSz="622300">
            <a:lnSpc>
              <a:spcPct val="90000"/>
            </a:lnSpc>
            <a:spcBef>
              <a:spcPct val="0"/>
            </a:spcBef>
            <a:spcAft>
              <a:spcPct val="20000"/>
            </a:spcAft>
            <a:buChar char="•"/>
          </a:pPr>
          <a:r>
            <a:rPr lang="en-US" sz="1400" kern="1200"/>
            <a:t>A better definition &amp; repetition</a:t>
          </a:r>
        </a:p>
        <a:p>
          <a:pPr marL="228600" lvl="2" indent="-114300" algn="l" defTabSz="622300">
            <a:lnSpc>
              <a:spcPct val="90000"/>
            </a:lnSpc>
            <a:spcBef>
              <a:spcPct val="0"/>
            </a:spcBef>
            <a:spcAft>
              <a:spcPct val="20000"/>
            </a:spcAft>
            <a:buChar char="•"/>
          </a:pPr>
          <a:r>
            <a:rPr lang="en-US" sz="1400" kern="1200"/>
            <a:t>Realization of ignorance</a:t>
          </a:r>
        </a:p>
      </dsp:txBody>
      <dsp:txXfrm>
        <a:off x="0" y="2026246"/>
        <a:ext cx="3851122" cy="1825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DB56B-7BAC-4593-B9F6-08705C54D4C8}">
      <dsp:nvSpPr>
        <dsp:cNvPr id="0" name=""/>
        <dsp:cNvSpPr/>
      </dsp:nvSpPr>
      <dsp:spPr>
        <a:xfrm>
          <a:off x="7573642" y="1624761"/>
          <a:ext cx="91440" cy="463640"/>
        </a:xfrm>
        <a:custGeom>
          <a:avLst/>
          <a:gdLst/>
          <a:ahLst/>
          <a:cxnLst/>
          <a:rect l="0" t="0" r="0" b="0"/>
          <a:pathLst>
            <a:path>
              <a:moveTo>
                <a:pt x="45720" y="0"/>
              </a:moveTo>
              <a:lnTo>
                <a:pt x="45720" y="463640"/>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04D436-35D1-47EF-A593-1274379458F4}">
      <dsp:nvSpPr>
        <dsp:cNvPr id="0" name=""/>
        <dsp:cNvSpPr/>
      </dsp:nvSpPr>
      <dsp:spPr>
        <a:xfrm>
          <a:off x="5625201" y="1624761"/>
          <a:ext cx="91440" cy="463640"/>
        </a:xfrm>
        <a:custGeom>
          <a:avLst/>
          <a:gdLst/>
          <a:ahLst/>
          <a:cxnLst/>
          <a:rect l="0" t="0" r="0" b="0"/>
          <a:pathLst>
            <a:path>
              <a:moveTo>
                <a:pt x="45720" y="0"/>
              </a:moveTo>
              <a:lnTo>
                <a:pt x="45720" y="463640"/>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D3363-E6BF-4FE8-AC46-872F9D012B26}">
      <dsp:nvSpPr>
        <dsp:cNvPr id="0" name=""/>
        <dsp:cNvSpPr/>
      </dsp:nvSpPr>
      <dsp:spPr>
        <a:xfrm>
          <a:off x="1774038" y="1624761"/>
          <a:ext cx="974220" cy="463640"/>
        </a:xfrm>
        <a:custGeom>
          <a:avLst/>
          <a:gdLst/>
          <a:ahLst/>
          <a:cxnLst/>
          <a:rect l="0" t="0" r="0" b="0"/>
          <a:pathLst>
            <a:path>
              <a:moveTo>
                <a:pt x="0" y="0"/>
              </a:moveTo>
              <a:lnTo>
                <a:pt x="0" y="315957"/>
              </a:lnTo>
              <a:lnTo>
                <a:pt x="974220" y="315957"/>
              </a:lnTo>
              <a:lnTo>
                <a:pt x="974220" y="463640"/>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39C31-8B0B-428C-95DC-290F8ED2120B}">
      <dsp:nvSpPr>
        <dsp:cNvPr id="0" name=""/>
        <dsp:cNvSpPr/>
      </dsp:nvSpPr>
      <dsp:spPr>
        <a:xfrm>
          <a:off x="799817" y="1624761"/>
          <a:ext cx="974220" cy="463640"/>
        </a:xfrm>
        <a:custGeom>
          <a:avLst/>
          <a:gdLst/>
          <a:ahLst/>
          <a:cxnLst/>
          <a:rect l="0" t="0" r="0" b="0"/>
          <a:pathLst>
            <a:path>
              <a:moveTo>
                <a:pt x="974220" y="0"/>
              </a:moveTo>
              <a:lnTo>
                <a:pt x="974220" y="315957"/>
              </a:lnTo>
              <a:lnTo>
                <a:pt x="0" y="315957"/>
              </a:lnTo>
              <a:lnTo>
                <a:pt x="0" y="463640"/>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4F5CDF-9FCF-4179-B634-1002A826FEC9}">
      <dsp:nvSpPr>
        <dsp:cNvPr id="0" name=""/>
        <dsp:cNvSpPr/>
      </dsp:nvSpPr>
      <dsp:spPr>
        <a:xfrm>
          <a:off x="976949" y="612457"/>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24CA16C-D242-4D0B-9B7E-3103F1D386F5}">
      <dsp:nvSpPr>
        <dsp:cNvPr id="0" name=""/>
        <dsp:cNvSpPr/>
      </dsp:nvSpPr>
      <dsp:spPr>
        <a:xfrm>
          <a:off x="1154080" y="780731"/>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 Method of Counterexample</a:t>
          </a:r>
        </a:p>
      </dsp:txBody>
      <dsp:txXfrm>
        <a:off x="1183729" y="810380"/>
        <a:ext cx="1534881" cy="953005"/>
      </dsp:txXfrm>
    </dsp:sp>
    <dsp:sp modelId="{E269F3D4-BB93-488C-BEED-396419E3F83D}">
      <dsp:nvSpPr>
        <dsp:cNvPr id="0" name=""/>
        <dsp:cNvSpPr/>
      </dsp:nvSpPr>
      <dsp:spPr>
        <a:xfrm>
          <a:off x="2728" y="2088401"/>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AD8E196-C71E-4D3D-A992-935C853A88E1}">
      <dsp:nvSpPr>
        <dsp:cNvPr id="0" name=""/>
        <dsp:cNvSpPr/>
      </dsp:nvSpPr>
      <dsp:spPr>
        <a:xfrm>
          <a:off x="179859" y="2256675"/>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Too broad</a:t>
          </a:r>
        </a:p>
      </dsp:txBody>
      <dsp:txXfrm>
        <a:off x="209508" y="2286324"/>
        <a:ext cx="1534881" cy="953005"/>
      </dsp:txXfrm>
    </dsp:sp>
    <dsp:sp modelId="{5D942486-4C63-4FBB-8E53-7F34EF7D812F}">
      <dsp:nvSpPr>
        <dsp:cNvPr id="0" name=""/>
        <dsp:cNvSpPr/>
      </dsp:nvSpPr>
      <dsp:spPr>
        <a:xfrm>
          <a:off x="1951169" y="2088401"/>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4800D25-3276-410F-9E27-496C283C000C}">
      <dsp:nvSpPr>
        <dsp:cNvPr id="0" name=""/>
        <dsp:cNvSpPr/>
      </dsp:nvSpPr>
      <dsp:spPr>
        <a:xfrm>
          <a:off x="2128300" y="2256675"/>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Too narrow	</a:t>
          </a:r>
        </a:p>
      </dsp:txBody>
      <dsp:txXfrm>
        <a:off x="2157949" y="2286324"/>
        <a:ext cx="1534881" cy="953005"/>
      </dsp:txXfrm>
    </dsp:sp>
    <dsp:sp modelId="{49CA1792-9ADC-4BA6-8B2A-C42A5C9F757E}">
      <dsp:nvSpPr>
        <dsp:cNvPr id="0" name=""/>
        <dsp:cNvSpPr/>
      </dsp:nvSpPr>
      <dsp:spPr>
        <a:xfrm>
          <a:off x="2925390" y="612457"/>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0B776D-88F6-4575-8969-37FAB2757BF7}">
      <dsp:nvSpPr>
        <dsp:cNvPr id="0" name=""/>
        <dsp:cNvSpPr/>
      </dsp:nvSpPr>
      <dsp:spPr>
        <a:xfrm>
          <a:off x="3102521" y="780731"/>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Reasoning &amp; Definitions</a:t>
          </a:r>
        </a:p>
      </dsp:txBody>
      <dsp:txXfrm>
        <a:off x="3132170" y="810380"/>
        <a:ext cx="1534881" cy="953005"/>
      </dsp:txXfrm>
    </dsp:sp>
    <dsp:sp modelId="{C1F81827-65FC-4B42-8317-2815F9EE1DA2}">
      <dsp:nvSpPr>
        <dsp:cNvPr id="0" name=""/>
        <dsp:cNvSpPr/>
      </dsp:nvSpPr>
      <dsp:spPr>
        <a:xfrm>
          <a:off x="4873831" y="612457"/>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C819725-EC71-40E9-9F10-A231C2F0F756}">
      <dsp:nvSpPr>
        <dsp:cNvPr id="0" name=""/>
        <dsp:cNvSpPr/>
      </dsp:nvSpPr>
      <dsp:spPr>
        <a:xfrm>
          <a:off x="5050962" y="780731"/>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Inductive Reasoning</a:t>
          </a:r>
        </a:p>
      </dsp:txBody>
      <dsp:txXfrm>
        <a:off x="5080611" y="810380"/>
        <a:ext cx="1534881" cy="953005"/>
      </dsp:txXfrm>
    </dsp:sp>
    <dsp:sp modelId="{31ECB72C-5FD1-495A-BC5A-EDEBCFB16CF1}">
      <dsp:nvSpPr>
        <dsp:cNvPr id="0" name=""/>
        <dsp:cNvSpPr/>
      </dsp:nvSpPr>
      <dsp:spPr>
        <a:xfrm>
          <a:off x="4873831" y="2088401"/>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A124A47-C535-4F1A-BB20-7692D779CFC4}">
      <dsp:nvSpPr>
        <dsp:cNvPr id="0" name=""/>
        <dsp:cNvSpPr/>
      </dsp:nvSpPr>
      <dsp:spPr>
        <a:xfrm>
          <a:off x="5050962" y="2256675"/>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Generalization</a:t>
          </a:r>
        </a:p>
      </dsp:txBody>
      <dsp:txXfrm>
        <a:off x="5080611" y="2286324"/>
        <a:ext cx="1534881" cy="953005"/>
      </dsp:txXfrm>
    </dsp:sp>
    <dsp:sp modelId="{B1DB3BDB-EE5B-4BE9-8041-5EC34209082A}">
      <dsp:nvSpPr>
        <dsp:cNvPr id="0" name=""/>
        <dsp:cNvSpPr/>
      </dsp:nvSpPr>
      <dsp:spPr>
        <a:xfrm>
          <a:off x="6822273" y="612457"/>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3640B07-6864-409B-9B35-0E382272EFBF}">
      <dsp:nvSpPr>
        <dsp:cNvPr id="0" name=""/>
        <dsp:cNvSpPr/>
      </dsp:nvSpPr>
      <dsp:spPr>
        <a:xfrm>
          <a:off x="6999404" y="780731"/>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Universal Definitions</a:t>
          </a:r>
        </a:p>
      </dsp:txBody>
      <dsp:txXfrm>
        <a:off x="7029053" y="810380"/>
        <a:ext cx="1534881" cy="953005"/>
      </dsp:txXfrm>
    </dsp:sp>
    <dsp:sp modelId="{A88B1437-4A4B-485F-ABB1-75A37F16B28E}">
      <dsp:nvSpPr>
        <dsp:cNvPr id="0" name=""/>
        <dsp:cNvSpPr/>
      </dsp:nvSpPr>
      <dsp:spPr>
        <a:xfrm>
          <a:off x="6822273" y="2088401"/>
          <a:ext cx="1594179" cy="1012303"/>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DF182AB-EBBE-489F-B028-AAE8E1B2A881}">
      <dsp:nvSpPr>
        <dsp:cNvPr id="0" name=""/>
        <dsp:cNvSpPr/>
      </dsp:nvSpPr>
      <dsp:spPr>
        <a:xfrm>
          <a:off x="6999404" y="2256675"/>
          <a:ext cx="1594179" cy="1012303"/>
        </a:xfrm>
        <a:prstGeom prst="roundRect">
          <a:avLst>
            <a:gd name="adj" fmla="val 1000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Natural categories</a:t>
          </a:r>
        </a:p>
      </dsp:txBody>
      <dsp:txXfrm>
        <a:off x="7029053" y="2286324"/>
        <a:ext cx="1534881" cy="953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5B107-B981-426A-B9AF-1AC6F6B3C3F3}">
      <dsp:nvSpPr>
        <dsp:cNvPr id="0" name=""/>
        <dsp:cNvSpPr/>
      </dsp:nvSpPr>
      <dsp:spPr>
        <a:xfrm>
          <a:off x="2898373" y="768585"/>
          <a:ext cx="593492" cy="91440"/>
        </a:xfrm>
        <a:custGeom>
          <a:avLst/>
          <a:gdLst/>
          <a:ahLst/>
          <a:cxnLst/>
          <a:rect l="0" t="0" r="0" b="0"/>
          <a:pathLst>
            <a:path>
              <a:moveTo>
                <a:pt x="0" y="45720"/>
              </a:moveTo>
              <a:lnTo>
                <a:pt x="593492"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9517" y="811185"/>
        <a:ext cx="31204" cy="6240"/>
      </dsp:txXfrm>
    </dsp:sp>
    <dsp:sp modelId="{C9E5FA84-85DD-4BCE-884B-6FF43C1868B1}">
      <dsp:nvSpPr>
        <dsp:cNvPr id="0" name=""/>
        <dsp:cNvSpPr/>
      </dsp:nvSpPr>
      <dsp:spPr>
        <a:xfrm>
          <a:off x="186725" y="271"/>
          <a:ext cx="2713447" cy="1628068"/>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961" tIns="139566" rIns="132961" bIns="139566" numCol="1" spcCol="1270" anchor="ctr" anchorCtr="0">
          <a:noAutofit/>
        </a:bodyPr>
        <a:lstStyle/>
        <a:p>
          <a:pPr marL="0" lvl="0" indent="0" algn="ctr" defTabSz="1200150">
            <a:lnSpc>
              <a:spcPct val="90000"/>
            </a:lnSpc>
            <a:spcBef>
              <a:spcPct val="0"/>
            </a:spcBef>
            <a:spcAft>
              <a:spcPct val="35000"/>
            </a:spcAft>
            <a:buNone/>
          </a:pPr>
          <a:r>
            <a:rPr lang="en-US" sz="2700" kern="1200"/>
            <a:t>Metaphysics</a:t>
          </a:r>
        </a:p>
      </dsp:txBody>
      <dsp:txXfrm>
        <a:off x="186725" y="271"/>
        <a:ext cx="2713447" cy="1628068"/>
      </dsp:txXfrm>
    </dsp:sp>
    <dsp:sp modelId="{6E6DCABC-940A-48D6-8D22-31CA47C4AC72}">
      <dsp:nvSpPr>
        <dsp:cNvPr id="0" name=""/>
        <dsp:cNvSpPr/>
      </dsp:nvSpPr>
      <dsp:spPr>
        <a:xfrm>
          <a:off x="1543449" y="1626540"/>
          <a:ext cx="3337540" cy="593492"/>
        </a:xfrm>
        <a:custGeom>
          <a:avLst/>
          <a:gdLst/>
          <a:ahLst/>
          <a:cxnLst/>
          <a:rect l="0" t="0" r="0" b="0"/>
          <a:pathLst>
            <a:path>
              <a:moveTo>
                <a:pt x="3337540" y="0"/>
              </a:moveTo>
              <a:lnTo>
                <a:pt x="3337540" y="313846"/>
              </a:lnTo>
              <a:lnTo>
                <a:pt x="0" y="313846"/>
              </a:lnTo>
              <a:lnTo>
                <a:pt x="0" y="593492"/>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7335" y="1920166"/>
        <a:ext cx="169769" cy="6240"/>
      </dsp:txXfrm>
    </dsp:sp>
    <dsp:sp modelId="{FBD4B7BE-3BDD-4E97-92DA-C509640C8298}">
      <dsp:nvSpPr>
        <dsp:cNvPr id="0" name=""/>
        <dsp:cNvSpPr/>
      </dsp:nvSpPr>
      <dsp:spPr>
        <a:xfrm>
          <a:off x="3524266" y="271"/>
          <a:ext cx="2713447" cy="1628068"/>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961" tIns="139566" rIns="132961" bIns="139566" numCol="1" spcCol="1270" anchor="ctr" anchorCtr="0">
          <a:noAutofit/>
        </a:bodyPr>
        <a:lstStyle/>
        <a:p>
          <a:pPr marL="0" lvl="0" indent="0" algn="ctr" defTabSz="1200150">
            <a:lnSpc>
              <a:spcPct val="90000"/>
            </a:lnSpc>
            <a:spcBef>
              <a:spcPct val="0"/>
            </a:spcBef>
            <a:spcAft>
              <a:spcPct val="35000"/>
            </a:spcAft>
            <a:buNone/>
          </a:pPr>
          <a:r>
            <a:rPr lang="en-US" sz="2700" kern="1200" dirty="0"/>
            <a:t>Greek accounts of the soul/psyche</a:t>
          </a:r>
        </a:p>
      </dsp:txBody>
      <dsp:txXfrm>
        <a:off x="3524266" y="271"/>
        <a:ext cx="2713447" cy="1628068"/>
      </dsp:txXfrm>
    </dsp:sp>
    <dsp:sp modelId="{BCEBC7E3-4CE1-45DD-B0FD-0B2B9FE9559A}">
      <dsp:nvSpPr>
        <dsp:cNvPr id="0" name=""/>
        <dsp:cNvSpPr/>
      </dsp:nvSpPr>
      <dsp:spPr>
        <a:xfrm>
          <a:off x="186725" y="2252432"/>
          <a:ext cx="2713447" cy="1628068"/>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961" tIns="139566" rIns="132961" bIns="139566" numCol="1" spcCol="1270" anchor="ctr" anchorCtr="0">
          <a:noAutofit/>
        </a:bodyPr>
        <a:lstStyle/>
        <a:p>
          <a:pPr marL="0" lvl="0" indent="0" algn="ctr" defTabSz="1200150">
            <a:lnSpc>
              <a:spcPct val="90000"/>
            </a:lnSpc>
            <a:spcBef>
              <a:spcPct val="0"/>
            </a:spcBef>
            <a:spcAft>
              <a:spcPct val="35000"/>
            </a:spcAft>
            <a:buNone/>
          </a:pPr>
          <a:r>
            <a:rPr lang="en-US" sz="2700" kern="1200"/>
            <a:t>Socrates’ Account</a:t>
          </a:r>
        </a:p>
      </dsp:txBody>
      <dsp:txXfrm>
        <a:off x="186725" y="2252432"/>
        <a:ext cx="2713447" cy="1628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DB68A-1707-4C1C-A0D2-61831E94FAD6}">
      <dsp:nvSpPr>
        <dsp:cNvPr id="0" name=""/>
        <dsp:cNvSpPr/>
      </dsp:nvSpPr>
      <dsp:spPr>
        <a:xfrm>
          <a:off x="0" y="293926"/>
          <a:ext cx="3851122" cy="1058399"/>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8890" tIns="249936" rIns="29889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Virtue</a:t>
          </a:r>
        </a:p>
        <a:p>
          <a:pPr marL="114300" lvl="1" indent="-114300" algn="l" defTabSz="533400">
            <a:lnSpc>
              <a:spcPct val="90000"/>
            </a:lnSpc>
            <a:spcBef>
              <a:spcPct val="0"/>
            </a:spcBef>
            <a:spcAft>
              <a:spcPct val="15000"/>
            </a:spcAft>
            <a:buChar char="•"/>
          </a:pPr>
          <a:r>
            <a:rPr lang="en-US" sz="1200" kern="1200"/>
            <a:t>Why be moral?</a:t>
          </a:r>
        </a:p>
        <a:p>
          <a:pPr marL="114300" lvl="1" indent="-114300" algn="l" defTabSz="533400">
            <a:lnSpc>
              <a:spcPct val="90000"/>
            </a:lnSpc>
            <a:spcBef>
              <a:spcPct val="0"/>
            </a:spcBef>
            <a:spcAft>
              <a:spcPct val="15000"/>
            </a:spcAft>
            <a:buChar char="•"/>
          </a:pPr>
          <a:r>
            <a:rPr lang="en-US" sz="1200" kern="1200"/>
            <a:t>Ethical Intellectualism</a:t>
          </a:r>
        </a:p>
        <a:p>
          <a:pPr marL="114300" lvl="1" indent="-114300" algn="l" defTabSz="533400">
            <a:lnSpc>
              <a:spcPct val="90000"/>
            </a:lnSpc>
            <a:spcBef>
              <a:spcPct val="0"/>
            </a:spcBef>
            <a:spcAft>
              <a:spcPct val="15000"/>
            </a:spcAft>
            <a:buChar char="•"/>
          </a:pPr>
          <a:r>
            <a:rPr lang="en-US" sz="1200" kern="1200"/>
            <a:t>Knowledge &amp; Goodness, Ignorance &amp; Evil</a:t>
          </a:r>
        </a:p>
      </dsp:txBody>
      <dsp:txXfrm>
        <a:off x="0" y="293926"/>
        <a:ext cx="3851122" cy="1058399"/>
      </dsp:txXfrm>
    </dsp:sp>
    <dsp:sp modelId="{D045DD77-B849-4E9B-8F23-22AD52516FC7}">
      <dsp:nvSpPr>
        <dsp:cNvPr id="0" name=""/>
        <dsp:cNvSpPr/>
      </dsp:nvSpPr>
      <dsp:spPr>
        <a:xfrm>
          <a:off x="192556" y="116806"/>
          <a:ext cx="2695785" cy="354240"/>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894" tIns="0" rIns="101894" bIns="0" numCol="1" spcCol="1270" anchor="ctr" anchorCtr="0">
          <a:noAutofit/>
        </a:bodyPr>
        <a:lstStyle/>
        <a:p>
          <a:pPr marL="0" lvl="0" indent="0" algn="l" defTabSz="533400">
            <a:lnSpc>
              <a:spcPct val="90000"/>
            </a:lnSpc>
            <a:spcBef>
              <a:spcPct val="0"/>
            </a:spcBef>
            <a:spcAft>
              <a:spcPct val="35000"/>
            </a:spcAft>
            <a:buNone/>
            <a:defRPr b="1"/>
          </a:pPr>
          <a:r>
            <a:rPr lang="en-US" sz="1200" kern="1200"/>
            <a:t>Ethical Theory</a:t>
          </a:r>
        </a:p>
      </dsp:txBody>
      <dsp:txXfrm>
        <a:off x="209849" y="134099"/>
        <a:ext cx="2661199" cy="319654"/>
      </dsp:txXfrm>
    </dsp:sp>
    <dsp:sp modelId="{F8DE1CBB-8AF5-425C-BBD9-BA6018078733}">
      <dsp:nvSpPr>
        <dsp:cNvPr id="0" name=""/>
        <dsp:cNvSpPr/>
      </dsp:nvSpPr>
      <dsp:spPr>
        <a:xfrm>
          <a:off x="0" y="1594246"/>
          <a:ext cx="3851122" cy="1058399"/>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8890" tIns="249936" rIns="29889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Distrust of Democracy</a:t>
          </a:r>
        </a:p>
        <a:p>
          <a:pPr marL="114300" lvl="1" indent="-114300" algn="l" defTabSz="533400">
            <a:lnSpc>
              <a:spcPct val="90000"/>
            </a:lnSpc>
            <a:spcBef>
              <a:spcPct val="0"/>
            </a:spcBef>
            <a:spcAft>
              <a:spcPct val="15000"/>
            </a:spcAft>
            <a:buChar char="•"/>
          </a:pPr>
          <a:r>
            <a:rPr lang="en-US" sz="1200" kern="1200"/>
            <a:t>Laws</a:t>
          </a:r>
        </a:p>
        <a:p>
          <a:pPr marL="114300" lvl="1" indent="-114300" algn="l" defTabSz="533400">
            <a:lnSpc>
              <a:spcPct val="90000"/>
            </a:lnSpc>
            <a:spcBef>
              <a:spcPct val="0"/>
            </a:spcBef>
            <a:spcAft>
              <a:spcPct val="15000"/>
            </a:spcAft>
            <a:buChar char="•"/>
          </a:pPr>
          <a:r>
            <a:rPr lang="en-US" sz="1200" kern="1200"/>
            <a:t>Social Contract Theory</a:t>
          </a:r>
        </a:p>
        <a:p>
          <a:pPr marL="114300" lvl="1" indent="-114300" algn="l" defTabSz="533400">
            <a:lnSpc>
              <a:spcPct val="90000"/>
            </a:lnSpc>
            <a:spcBef>
              <a:spcPct val="0"/>
            </a:spcBef>
            <a:spcAft>
              <a:spcPct val="15000"/>
            </a:spcAft>
            <a:buChar char="•"/>
          </a:pPr>
          <a:r>
            <a:rPr lang="en-US" sz="1200" kern="1200"/>
            <a:t>Natural Law Theory</a:t>
          </a:r>
        </a:p>
      </dsp:txBody>
      <dsp:txXfrm>
        <a:off x="0" y="1594246"/>
        <a:ext cx="3851122" cy="1058399"/>
      </dsp:txXfrm>
    </dsp:sp>
    <dsp:sp modelId="{B69ADDC1-3823-47E4-96A1-9822A647AA69}">
      <dsp:nvSpPr>
        <dsp:cNvPr id="0" name=""/>
        <dsp:cNvSpPr/>
      </dsp:nvSpPr>
      <dsp:spPr>
        <a:xfrm>
          <a:off x="192556" y="1417126"/>
          <a:ext cx="2695785" cy="354240"/>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894" tIns="0" rIns="101894" bIns="0" numCol="1" spcCol="1270" anchor="ctr" anchorCtr="0">
          <a:noAutofit/>
        </a:bodyPr>
        <a:lstStyle/>
        <a:p>
          <a:pPr marL="0" lvl="0" indent="0" algn="l" defTabSz="533400">
            <a:lnSpc>
              <a:spcPct val="90000"/>
            </a:lnSpc>
            <a:spcBef>
              <a:spcPct val="0"/>
            </a:spcBef>
            <a:spcAft>
              <a:spcPct val="35000"/>
            </a:spcAft>
            <a:buNone/>
            <a:defRPr b="1"/>
          </a:pPr>
          <a:r>
            <a:rPr lang="en-US" sz="1200" kern="1200"/>
            <a:t>Social &amp; Political Philosophy</a:t>
          </a:r>
        </a:p>
      </dsp:txBody>
      <dsp:txXfrm>
        <a:off x="209849" y="1434419"/>
        <a:ext cx="2661199" cy="319654"/>
      </dsp:txXfrm>
    </dsp:sp>
    <dsp:sp modelId="{E151758F-D441-4DB6-A572-04533B43D7AC}">
      <dsp:nvSpPr>
        <dsp:cNvPr id="0" name=""/>
        <dsp:cNvSpPr/>
      </dsp:nvSpPr>
      <dsp:spPr>
        <a:xfrm>
          <a:off x="0" y="2894566"/>
          <a:ext cx="3851122" cy="869399"/>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8890" tIns="249936" rIns="29889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Plato</a:t>
          </a:r>
        </a:p>
        <a:p>
          <a:pPr marL="114300" lvl="1" indent="-114300" algn="l" defTabSz="533400">
            <a:lnSpc>
              <a:spcPct val="90000"/>
            </a:lnSpc>
            <a:spcBef>
              <a:spcPct val="0"/>
            </a:spcBef>
            <a:spcAft>
              <a:spcPct val="15000"/>
            </a:spcAft>
            <a:buChar char="•"/>
          </a:pPr>
          <a:r>
            <a:rPr lang="en-US" sz="1200" kern="1200"/>
            <a:t>Ethical Theory</a:t>
          </a:r>
        </a:p>
        <a:p>
          <a:pPr marL="114300" lvl="1" indent="-114300" algn="l" defTabSz="533400">
            <a:lnSpc>
              <a:spcPct val="90000"/>
            </a:lnSpc>
            <a:spcBef>
              <a:spcPct val="0"/>
            </a:spcBef>
            <a:spcAft>
              <a:spcPct val="15000"/>
            </a:spcAft>
            <a:buChar char="•"/>
          </a:pPr>
          <a:r>
            <a:rPr lang="en-US" sz="1200" kern="1200"/>
            <a:t>Personality</a:t>
          </a:r>
        </a:p>
      </dsp:txBody>
      <dsp:txXfrm>
        <a:off x="0" y="2894566"/>
        <a:ext cx="3851122" cy="869399"/>
      </dsp:txXfrm>
    </dsp:sp>
    <dsp:sp modelId="{3131271A-D510-40D3-8EC2-979EBA5FAD6F}">
      <dsp:nvSpPr>
        <dsp:cNvPr id="0" name=""/>
        <dsp:cNvSpPr/>
      </dsp:nvSpPr>
      <dsp:spPr>
        <a:xfrm>
          <a:off x="192556" y="2717446"/>
          <a:ext cx="2695785" cy="354240"/>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01894" tIns="0" rIns="101894" bIns="0" numCol="1" spcCol="1270" anchor="ctr" anchorCtr="0">
          <a:noAutofit/>
        </a:bodyPr>
        <a:lstStyle/>
        <a:p>
          <a:pPr marL="0" lvl="0" indent="0" algn="l" defTabSz="533400">
            <a:lnSpc>
              <a:spcPct val="90000"/>
            </a:lnSpc>
            <a:spcBef>
              <a:spcPct val="0"/>
            </a:spcBef>
            <a:spcAft>
              <a:spcPct val="35000"/>
            </a:spcAft>
            <a:buNone/>
            <a:defRPr b="1"/>
          </a:pPr>
          <a:r>
            <a:rPr lang="en-US" sz="1200" kern="1200"/>
            <a:t>Socrates’ Contributions</a:t>
          </a:r>
        </a:p>
      </dsp:txBody>
      <dsp:txXfrm>
        <a:off x="209849" y="2734739"/>
        <a:ext cx="2661199"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07BA0-18A3-4B03-98A2-7F58D36A20EA}">
      <dsp:nvSpPr>
        <dsp:cNvPr id="0" name=""/>
        <dsp:cNvSpPr/>
      </dsp:nvSpPr>
      <dsp:spPr>
        <a:xfrm>
          <a:off x="0" y="444399"/>
          <a:ext cx="6683374" cy="1771875"/>
        </a:xfrm>
        <a:prstGeom prst="rect">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04" tIns="520700" rIns="518704"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Disorder is necessity</a:t>
          </a:r>
        </a:p>
        <a:p>
          <a:pPr marL="228600" lvl="1" indent="-228600" algn="l" defTabSz="1111250">
            <a:lnSpc>
              <a:spcPct val="90000"/>
            </a:lnSpc>
            <a:spcBef>
              <a:spcPct val="0"/>
            </a:spcBef>
            <a:spcAft>
              <a:spcPct val="15000"/>
            </a:spcAft>
            <a:buChar char="•"/>
          </a:pPr>
          <a:r>
            <a:rPr lang="en-US" sz="2500" kern="1200"/>
            <a:t>Necessity is cause without purpose or rationality, a random cause.</a:t>
          </a:r>
        </a:p>
      </dsp:txBody>
      <dsp:txXfrm>
        <a:off x="0" y="444399"/>
        <a:ext cx="6683374" cy="1771875"/>
      </dsp:txXfrm>
    </dsp:sp>
    <dsp:sp modelId="{CB5443BB-271E-400A-873E-F86FDFE22FC7}">
      <dsp:nvSpPr>
        <dsp:cNvPr id="0" name=""/>
        <dsp:cNvSpPr/>
      </dsp:nvSpPr>
      <dsp:spPr>
        <a:xfrm>
          <a:off x="334168" y="75399"/>
          <a:ext cx="4678362" cy="738000"/>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831" tIns="0" rIns="176831" bIns="0" numCol="1" spcCol="1270" anchor="ctr" anchorCtr="0">
          <a:noAutofit/>
        </a:bodyPr>
        <a:lstStyle/>
        <a:p>
          <a:pPr marL="0" lvl="0" indent="0" algn="l" defTabSz="1111250">
            <a:lnSpc>
              <a:spcPct val="90000"/>
            </a:lnSpc>
            <a:spcBef>
              <a:spcPct val="0"/>
            </a:spcBef>
            <a:spcAft>
              <a:spcPct val="35000"/>
            </a:spcAft>
            <a:buNone/>
          </a:pPr>
          <a:r>
            <a:rPr lang="en-US" sz="2500" kern="1200"/>
            <a:t>Imperfection of the visible world (continued)</a:t>
          </a:r>
        </a:p>
      </dsp:txBody>
      <dsp:txXfrm>
        <a:off x="370194" y="111425"/>
        <a:ext cx="4606310" cy="665948"/>
      </dsp:txXfrm>
    </dsp:sp>
    <dsp:sp modelId="{37915376-3613-4B06-8A68-475BA5C0EB65}">
      <dsp:nvSpPr>
        <dsp:cNvPr id="0" name=""/>
        <dsp:cNvSpPr/>
      </dsp:nvSpPr>
      <dsp:spPr>
        <a:xfrm>
          <a:off x="0" y="2720274"/>
          <a:ext cx="6683374" cy="1811250"/>
        </a:xfrm>
        <a:prstGeom prst="rect">
          <a:avLst/>
        </a:prstGeom>
        <a:solidFill>
          <a:schemeClr val="lt1">
            <a:alpha val="90000"/>
            <a:hueOff val="0"/>
            <a:satOff val="0"/>
            <a:lumOff val="0"/>
            <a:alphaOff val="0"/>
          </a:schemeClr>
        </a:solidFill>
        <a:ln w="12700" cap="rnd" cmpd="sng" algn="ctr">
          <a:solidFill>
            <a:schemeClr val="accent5">
              <a:hueOff val="-2615887"/>
              <a:satOff val="15563"/>
              <a:lumOff val="627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04" tIns="520700" rIns="518704"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Imperfect physical world</a:t>
          </a:r>
        </a:p>
        <a:p>
          <a:pPr marL="228600" lvl="1" indent="-228600" algn="l" defTabSz="1111250">
            <a:lnSpc>
              <a:spcPct val="90000"/>
            </a:lnSpc>
            <a:spcBef>
              <a:spcPct val="0"/>
            </a:spcBef>
            <a:spcAft>
              <a:spcPct val="15000"/>
            </a:spcAft>
            <a:buChar char="•"/>
          </a:pPr>
          <a:r>
            <a:rPr lang="en-US" sz="2500" kern="1200"/>
            <a:t>Randomness</a:t>
          </a:r>
        </a:p>
        <a:p>
          <a:pPr marL="228600" lvl="1" indent="-228600" algn="l" defTabSz="1111250">
            <a:lnSpc>
              <a:spcPct val="90000"/>
            </a:lnSpc>
            <a:spcBef>
              <a:spcPct val="0"/>
            </a:spcBef>
            <a:spcAft>
              <a:spcPct val="15000"/>
            </a:spcAft>
            <a:buChar char="•"/>
          </a:pPr>
          <a:r>
            <a:rPr lang="en-US" sz="2500" kern="1200"/>
            <a:t>Defects and evil stem from matter</a:t>
          </a:r>
        </a:p>
      </dsp:txBody>
      <dsp:txXfrm>
        <a:off x="0" y="2720274"/>
        <a:ext cx="6683374" cy="1811250"/>
      </dsp:txXfrm>
    </dsp:sp>
    <dsp:sp modelId="{35E4CA63-3D27-465E-9FD7-59C104C2B810}">
      <dsp:nvSpPr>
        <dsp:cNvPr id="0" name=""/>
        <dsp:cNvSpPr/>
      </dsp:nvSpPr>
      <dsp:spPr>
        <a:xfrm>
          <a:off x="334168" y="2351274"/>
          <a:ext cx="4678362" cy="738000"/>
        </a:xfrm>
        <a:prstGeom prst="roundRect">
          <a:avLst/>
        </a:prstGeom>
        <a:gradFill rotWithShape="0">
          <a:gsLst>
            <a:gs pos="0">
              <a:schemeClr val="accent5">
                <a:hueOff val="-2615887"/>
                <a:satOff val="15563"/>
                <a:lumOff val="6274"/>
                <a:alphaOff val="0"/>
                <a:tint val="96000"/>
                <a:lumMod val="100000"/>
              </a:schemeClr>
            </a:gs>
            <a:gs pos="78000">
              <a:schemeClr val="accent5">
                <a:hueOff val="-2615887"/>
                <a:satOff val="15563"/>
                <a:lumOff val="627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831" tIns="0" rIns="176831" bIns="0" numCol="1" spcCol="1270" anchor="ctr" anchorCtr="0">
          <a:noAutofit/>
        </a:bodyPr>
        <a:lstStyle/>
        <a:p>
          <a:pPr marL="0" lvl="0" indent="0" algn="l" defTabSz="1111250">
            <a:lnSpc>
              <a:spcPct val="90000"/>
            </a:lnSpc>
            <a:spcBef>
              <a:spcPct val="0"/>
            </a:spcBef>
            <a:spcAft>
              <a:spcPct val="35000"/>
            </a:spcAft>
            <a:buNone/>
          </a:pPr>
          <a:r>
            <a:rPr lang="en-US" sz="2500" kern="1200"/>
            <a:t>Implications of imperfection</a:t>
          </a:r>
        </a:p>
      </dsp:txBody>
      <dsp:txXfrm>
        <a:off x="370194" y="2387300"/>
        <a:ext cx="4606310"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E5BBF-30E9-4E4A-89D7-E64F8AD7DAC4}" type="datetimeFigureOut">
              <a:rPr lang="en-US" smtClean="0"/>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C2C5C-46FB-4F17-848C-C4C3C8C8CF05}" type="slidenum">
              <a:rPr lang="en-US" smtClean="0"/>
              <a:t>‹#›</a:t>
            </a:fld>
            <a:endParaRPr lang="en-US"/>
          </a:p>
        </p:txBody>
      </p:sp>
    </p:spTree>
    <p:extLst>
      <p:ext uri="{BB962C8B-B14F-4D97-AF65-F5344CB8AC3E}">
        <p14:creationId xmlns:p14="http://schemas.microsoft.com/office/powerpoint/2010/main" val="325835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Socrates (470-399 B.C.)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Background</a:t>
            </a:r>
          </a:p>
          <a:p>
            <a:r>
              <a:rPr lang="en-US" sz="1200" kern="1200" dirty="0">
                <a:solidFill>
                  <a:schemeClr val="tx1"/>
                </a:solidFill>
                <a:effectLst/>
                <a:latin typeface="+mn-lt"/>
                <a:ea typeface="+mn-ea"/>
                <a:cs typeface="+mn-cs"/>
              </a:rPr>
              <a:t>	A. Life and Death</a:t>
            </a:r>
          </a:p>
          <a:p>
            <a:r>
              <a:rPr lang="en-US" sz="1200" kern="1200" dirty="0">
                <a:solidFill>
                  <a:schemeClr val="tx1"/>
                </a:solidFill>
                <a:effectLst/>
                <a:latin typeface="+mn-lt"/>
                <a:ea typeface="+mn-ea"/>
                <a:cs typeface="+mn-cs"/>
              </a:rPr>
              <a:t>		1. 470-399 B.C.</a:t>
            </a:r>
          </a:p>
          <a:p>
            <a:r>
              <a:rPr lang="en-US" sz="1200" kern="1200" dirty="0">
                <a:solidFill>
                  <a:schemeClr val="tx1"/>
                </a:solidFill>
                <a:effectLst/>
                <a:latin typeface="+mn-lt"/>
                <a:ea typeface="+mn-ea"/>
                <a:cs typeface="+mn-cs"/>
              </a:rPr>
              <a:t>		2. The son of a sculptor and a midwife.</a:t>
            </a:r>
          </a:p>
          <a:p>
            <a:r>
              <a:rPr lang="en-US" sz="1200" kern="1200" dirty="0">
                <a:solidFill>
                  <a:schemeClr val="tx1"/>
                </a:solidFill>
                <a:effectLst/>
                <a:latin typeface="+mn-lt"/>
                <a:ea typeface="+mn-ea"/>
                <a:cs typeface="+mn-cs"/>
              </a:rPr>
              <a:t>		3. Eccentric in appearance and manner.</a:t>
            </a:r>
          </a:p>
          <a:p>
            <a:r>
              <a:rPr lang="en-US" sz="1200" kern="1200" dirty="0">
                <a:solidFill>
                  <a:schemeClr val="tx1"/>
                </a:solidFill>
                <a:effectLst/>
                <a:latin typeface="+mn-lt"/>
                <a:ea typeface="+mn-ea"/>
                <a:cs typeface="+mn-cs"/>
              </a:rPr>
              <a:t>			a. His clothes were rumpled.</a:t>
            </a:r>
          </a:p>
          <a:p>
            <a:r>
              <a:rPr lang="en-US" sz="1200" kern="1200" dirty="0">
                <a:solidFill>
                  <a:schemeClr val="tx1"/>
                </a:solidFill>
                <a:effectLst/>
                <a:latin typeface="+mn-lt"/>
                <a:ea typeface="+mn-ea"/>
                <a:cs typeface="+mn-cs"/>
              </a:rPr>
              <a:t>			b. Walked like a pelican.</a:t>
            </a:r>
          </a:p>
          <a:p>
            <a:r>
              <a:rPr lang="en-US" sz="1200" kern="1200" dirty="0">
                <a:solidFill>
                  <a:schemeClr val="tx1"/>
                </a:solidFill>
                <a:effectLst/>
                <a:latin typeface="+mn-lt"/>
                <a:ea typeface="+mn-ea"/>
                <a:cs typeface="+mn-cs"/>
              </a:rPr>
              <a:t>			c. Ugly, yet robust.</a:t>
            </a:r>
          </a:p>
          <a:p>
            <a:r>
              <a:rPr lang="en-US" sz="1200" kern="1200" dirty="0">
                <a:solidFill>
                  <a:schemeClr val="tx1"/>
                </a:solidFill>
                <a:effectLst/>
                <a:latin typeface="+mn-lt"/>
                <a:ea typeface="+mn-ea"/>
                <a:cs typeface="+mn-cs"/>
              </a:rPr>
              <a:t>		4. Served in the military.</a:t>
            </a:r>
          </a:p>
          <a:p>
            <a:r>
              <a:rPr lang="en-US" sz="1200" kern="1200" dirty="0">
                <a:solidFill>
                  <a:schemeClr val="tx1"/>
                </a:solidFill>
                <a:effectLst/>
                <a:latin typeface="+mn-lt"/>
                <a:ea typeface="+mn-ea"/>
                <a:cs typeface="+mn-cs"/>
              </a:rPr>
              <a:t>	B. Wisdom</a:t>
            </a:r>
          </a:p>
          <a:p>
            <a:r>
              <a:rPr lang="en-US" sz="1200" kern="1200" dirty="0">
                <a:solidFill>
                  <a:schemeClr val="tx1"/>
                </a:solidFill>
                <a:effectLst/>
                <a:latin typeface="+mn-lt"/>
                <a:ea typeface="+mn-ea"/>
                <a:cs typeface="+mn-cs"/>
              </a:rPr>
              <a:t>		1. A friend was told by the oracle and Delphi that Socrates was the wisest of men.</a:t>
            </a:r>
          </a:p>
          <a:p>
            <a:r>
              <a:rPr lang="en-US" sz="1200" kern="1200" dirty="0">
                <a:solidFill>
                  <a:schemeClr val="tx1"/>
                </a:solidFill>
                <a:effectLst/>
                <a:latin typeface="+mn-lt"/>
                <a:ea typeface="+mn-ea"/>
                <a:cs typeface="+mn-cs"/>
              </a:rPr>
              <a:t>		2. Socrates set out to prove the gods wrong by trying to find a wiser man.</a:t>
            </a:r>
          </a:p>
          <a:p>
            <a:r>
              <a:rPr lang="en-US" sz="1200" kern="1200" dirty="0">
                <a:solidFill>
                  <a:schemeClr val="tx1"/>
                </a:solidFill>
                <a:effectLst/>
                <a:latin typeface="+mn-lt"/>
                <a:ea typeface="+mn-ea"/>
                <a:cs typeface="+mn-cs"/>
              </a:rPr>
              <a:t>		3. He exposed the politicians, poets and craftsmen as all being less wise than they claimed.</a:t>
            </a:r>
          </a:p>
          <a:p>
            <a:r>
              <a:rPr lang="en-US" sz="1200" kern="1200" dirty="0">
                <a:solidFill>
                  <a:schemeClr val="tx1"/>
                </a:solidFill>
                <a:effectLst/>
                <a:latin typeface="+mn-lt"/>
                <a:ea typeface="+mn-ea"/>
                <a:cs typeface="+mn-cs"/>
              </a:rPr>
              <a:t>		4. Because of this he was eventually brought to trial.</a:t>
            </a:r>
          </a:p>
          <a:p>
            <a:r>
              <a:rPr lang="en-US" sz="1200" kern="1200" dirty="0">
                <a:solidFill>
                  <a:schemeClr val="tx1"/>
                </a:solidFill>
                <a:effectLst/>
                <a:latin typeface="+mn-lt"/>
                <a:ea typeface="+mn-ea"/>
                <a:cs typeface="+mn-cs"/>
              </a:rPr>
              <a:t>	C. Will the Real Socrates Please Stand Up</a:t>
            </a:r>
          </a:p>
          <a:p>
            <a:r>
              <a:rPr lang="en-US" sz="1200" kern="1200" dirty="0">
                <a:solidFill>
                  <a:schemeClr val="tx1"/>
                </a:solidFill>
                <a:effectLst/>
                <a:latin typeface="+mn-lt"/>
                <a:ea typeface="+mn-ea"/>
                <a:cs typeface="+mn-cs"/>
              </a:rPr>
              <a:t>		1. Socrates held that philosophy was a matter for conversation and not for books, hence he left behind no writings.</a:t>
            </a:r>
          </a:p>
          <a:p>
            <a:r>
              <a:rPr lang="en-US" sz="1200" kern="1200" dirty="0">
                <a:solidFill>
                  <a:schemeClr val="tx1"/>
                </a:solidFill>
                <a:effectLst/>
                <a:latin typeface="+mn-lt"/>
                <a:ea typeface="+mn-ea"/>
                <a:cs typeface="+mn-cs"/>
              </a:rPr>
              <a:t>2. It is claimed that the early Platonic dialogues are accurate transcriptions of his conversations and that the later dialogues have Socrates serving as a mouthpiece for Plato’s views.</a:t>
            </a:r>
          </a:p>
          <a:p>
            <a:r>
              <a:rPr lang="en-US" sz="1200" kern="1200" dirty="0">
                <a:solidFill>
                  <a:schemeClr val="tx1"/>
                </a:solidFill>
                <a:effectLst/>
                <a:latin typeface="+mn-lt"/>
                <a:ea typeface="+mn-ea"/>
                <a:cs typeface="+mn-cs"/>
              </a:rPr>
              <a:t>3. However, the truth is not known and this remains a matter of debates.</a:t>
            </a:r>
          </a:p>
          <a:p>
            <a:r>
              <a:rPr lang="en-US" sz="1200" kern="1200" dirty="0">
                <a:solidFill>
                  <a:schemeClr val="tx1"/>
                </a:solidFill>
                <a:effectLst/>
                <a:latin typeface="+mn-lt"/>
                <a:ea typeface="+mn-ea"/>
                <a:cs typeface="+mn-cs"/>
              </a:rPr>
              <a:t>	D. Socrates and the Sophists</a:t>
            </a:r>
          </a:p>
          <a:p>
            <a:r>
              <a:rPr lang="en-US" sz="1200" kern="1200" dirty="0">
                <a:solidFill>
                  <a:schemeClr val="tx1"/>
                </a:solidFill>
                <a:effectLst/>
                <a:latin typeface="+mn-lt"/>
                <a:ea typeface="+mn-ea"/>
                <a:cs typeface="+mn-cs"/>
              </a:rPr>
              <a:t>		1. He studied under the sophist </a:t>
            </a:r>
            <a:r>
              <a:rPr lang="en-US" sz="1200" kern="1200" dirty="0" err="1">
                <a:solidFill>
                  <a:schemeClr val="tx1"/>
                </a:solidFill>
                <a:effectLst/>
                <a:latin typeface="+mn-lt"/>
                <a:ea typeface="+mn-ea"/>
                <a:cs typeface="+mn-cs"/>
              </a:rPr>
              <a:t>Prodicus</a:t>
            </a:r>
            <a:r>
              <a:rPr lang="en-US" sz="1200" kern="1200" dirty="0">
                <a:solidFill>
                  <a:schemeClr val="tx1"/>
                </a:solidFill>
                <a:effectLst/>
                <a:latin typeface="+mn-lt"/>
                <a:ea typeface="+mn-ea"/>
                <a:cs typeface="+mn-cs"/>
              </a:rPr>
              <a:t> but could only afford the cheap incomplete course.</a:t>
            </a:r>
          </a:p>
          <a:p>
            <a:r>
              <a:rPr lang="en-US" sz="1200" kern="1200" dirty="0">
                <a:solidFill>
                  <a:schemeClr val="tx1"/>
                </a:solidFill>
                <a:effectLst/>
                <a:latin typeface="+mn-lt"/>
                <a:ea typeface="+mn-ea"/>
                <a:cs typeface="+mn-cs"/>
              </a:rPr>
              <a:t>		2. He criticized the sophists for not seeking knowledge while presuming to instruct people about the nature of success.</a:t>
            </a:r>
          </a:p>
          <a:p>
            <a:r>
              <a:rPr lang="en-US" sz="1200" kern="1200" dirty="0">
                <a:solidFill>
                  <a:schemeClr val="tx1"/>
                </a:solidFill>
                <a:effectLst/>
                <a:latin typeface="+mn-lt"/>
                <a:ea typeface="+mn-ea"/>
                <a:cs typeface="+mn-cs"/>
              </a:rPr>
              <a:t>		3. He believed that the sophists were presenting people with images and illusions.</a:t>
            </a:r>
          </a:p>
          <a:p>
            <a:r>
              <a:rPr lang="en-US" sz="1200" kern="1200" dirty="0">
                <a:solidFill>
                  <a:schemeClr val="tx1"/>
                </a:solidFill>
                <a:effectLst/>
                <a:latin typeface="+mn-lt"/>
                <a:ea typeface="+mn-ea"/>
                <a:cs typeface="+mn-cs"/>
              </a:rPr>
              <a:t>		4. He believed that the sophists were a threat to the morality of society.</a:t>
            </a:r>
          </a:p>
          <a:p>
            <a:r>
              <a:rPr lang="en-US" sz="1200" kern="1200" dirty="0">
                <a:solidFill>
                  <a:schemeClr val="tx1"/>
                </a:solidFill>
                <a:effectLst/>
                <a:latin typeface="+mn-lt"/>
                <a:ea typeface="+mn-ea"/>
                <a:cs typeface="+mn-cs"/>
              </a:rPr>
              <a:t>	E. Ignorance</a:t>
            </a:r>
          </a:p>
          <a:p>
            <a:r>
              <a:rPr lang="en-US" sz="1200" kern="1200" dirty="0">
                <a:solidFill>
                  <a:schemeClr val="tx1"/>
                </a:solidFill>
                <a:effectLst/>
                <a:latin typeface="+mn-lt"/>
                <a:ea typeface="+mn-ea"/>
                <a:cs typeface="+mn-cs"/>
              </a:rPr>
              <a:t>		1. For Socrates, the greatest danger stemmed from ignorance.</a:t>
            </a:r>
          </a:p>
          <a:p>
            <a:r>
              <a:rPr lang="en-US" sz="1200" kern="1200" dirty="0">
                <a:solidFill>
                  <a:schemeClr val="tx1"/>
                </a:solidFill>
                <a:effectLst/>
                <a:latin typeface="+mn-lt"/>
                <a:ea typeface="+mn-ea"/>
                <a:cs typeface="+mn-cs"/>
              </a:rPr>
              <a:t>		2. The worst ignorance was not knowing that one does not know.</a:t>
            </a:r>
          </a:p>
          <a:p>
            <a:r>
              <a:rPr lang="en-US" sz="1200" kern="1200" dirty="0">
                <a:solidFill>
                  <a:schemeClr val="tx1"/>
                </a:solidFill>
                <a:effectLst/>
                <a:latin typeface="+mn-lt"/>
                <a:ea typeface="+mn-ea"/>
                <a:cs typeface="+mn-cs"/>
              </a:rPr>
              <a:t>		3. Socrates regarded his task as curing this ignorance.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 The Socratic Method: Questioning</a:t>
            </a:r>
          </a:p>
          <a:p>
            <a:r>
              <a:rPr lang="en-US" sz="1200" kern="1200" dirty="0">
                <a:solidFill>
                  <a:schemeClr val="tx1"/>
                </a:solidFill>
                <a:effectLst/>
                <a:latin typeface="+mn-lt"/>
                <a:ea typeface="+mn-ea"/>
                <a:cs typeface="+mn-cs"/>
              </a:rPr>
              <a:t>	A. The Dialectic</a:t>
            </a:r>
          </a:p>
          <a:p>
            <a:r>
              <a:rPr lang="en-US" sz="1200" kern="1200" dirty="0">
                <a:solidFill>
                  <a:schemeClr val="tx1"/>
                </a:solidFill>
                <a:effectLst/>
                <a:latin typeface="+mn-lt"/>
                <a:ea typeface="+mn-ea"/>
                <a:cs typeface="+mn-cs"/>
              </a:rPr>
              <a:t>		1. A conversational method involving a series of questions and answers.</a:t>
            </a:r>
          </a:p>
          <a:p>
            <a:r>
              <a:rPr lang="en-US" sz="1200" kern="1200" dirty="0">
                <a:solidFill>
                  <a:schemeClr val="tx1"/>
                </a:solidFill>
                <a:effectLst/>
                <a:latin typeface="+mn-lt"/>
                <a:ea typeface="+mn-ea"/>
                <a:cs typeface="+mn-cs"/>
              </a:rPr>
              <a:t>		2. The defects in the student’s answers lead both the student and teacher towards a clearer and more precise answer.</a:t>
            </a:r>
          </a:p>
          <a:p>
            <a:r>
              <a:rPr lang="en-US" sz="1200" kern="1200" dirty="0">
                <a:solidFill>
                  <a:schemeClr val="tx1"/>
                </a:solidFill>
                <a:effectLst/>
                <a:latin typeface="+mn-lt"/>
                <a:ea typeface="+mn-ea"/>
                <a:cs typeface="+mn-cs"/>
              </a:rPr>
              <a:t>		3. The student is lead to realize his own ignorance and to begin the search for truth.</a:t>
            </a:r>
          </a:p>
          <a:p>
            <a:r>
              <a:rPr lang="en-US" sz="1200" kern="1200" dirty="0">
                <a:solidFill>
                  <a:schemeClr val="tx1"/>
                </a:solidFill>
                <a:effectLst/>
                <a:latin typeface="+mn-lt"/>
                <a:ea typeface="+mn-ea"/>
                <a:cs typeface="+mn-cs"/>
              </a:rPr>
              <a:t>		4. Socrates began his use of this method with the politicians who used moral terms without understanding them.</a:t>
            </a:r>
          </a:p>
          <a:p>
            <a:r>
              <a:rPr lang="en-US" sz="1200" kern="1200" dirty="0">
                <a:solidFill>
                  <a:schemeClr val="tx1"/>
                </a:solidFill>
                <a:effectLst/>
                <a:latin typeface="+mn-lt"/>
                <a:ea typeface="+mn-ea"/>
                <a:cs typeface="+mn-cs"/>
              </a:rPr>
              <a:t>	B. The Stages of Questioning</a:t>
            </a:r>
          </a:p>
          <a:p>
            <a:r>
              <a:rPr lang="en-US" sz="1200" kern="1200" dirty="0">
                <a:solidFill>
                  <a:schemeClr val="tx1"/>
                </a:solidFill>
                <a:effectLst/>
                <a:latin typeface="+mn-lt"/>
                <a:ea typeface="+mn-ea"/>
                <a:cs typeface="+mn-cs"/>
              </a:rPr>
              <a:t>		1.  Socrates meets someone and begins a conversation that soon enters the realm of philosophy.</a:t>
            </a:r>
          </a:p>
          <a:p>
            <a:r>
              <a:rPr lang="en-US" sz="1200" kern="1200" dirty="0">
                <a:solidFill>
                  <a:schemeClr val="tx1"/>
                </a:solidFill>
                <a:effectLst/>
                <a:latin typeface="+mn-lt"/>
                <a:ea typeface="+mn-ea"/>
                <a:cs typeface="+mn-cs"/>
              </a:rPr>
              <a:t>		2. Socrates focuses on a key concept that must be clarified before the discussion can progress.</a:t>
            </a:r>
          </a:p>
          <a:p>
            <a:r>
              <a:rPr lang="en-US" sz="1200" kern="1200" dirty="0">
                <a:solidFill>
                  <a:schemeClr val="tx1"/>
                </a:solidFill>
                <a:effectLst/>
                <a:latin typeface="+mn-lt"/>
                <a:ea typeface="+mn-ea"/>
                <a:cs typeface="+mn-cs"/>
              </a:rPr>
              <a:t>			a. Examples: justice, love, piety, friendship, virtue, knowledge</a:t>
            </a:r>
          </a:p>
          <a:p>
            <a:r>
              <a:rPr lang="en-US" sz="1200" kern="1200" dirty="0">
                <a:solidFill>
                  <a:schemeClr val="tx1"/>
                </a:solidFill>
                <a:effectLst/>
                <a:latin typeface="+mn-lt"/>
                <a:ea typeface="+mn-ea"/>
                <a:cs typeface="+mn-cs"/>
              </a:rPr>
              <a:t>		3. Socrates professes that he is ignorant of and confused by the concept and then asks for help in clarifying matters.</a:t>
            </a:r>
          </a:p>
          <a:p>
            <a:r>
              <a:rPr lang="en-US" sz="1200" kern="1200" dirty="0">
                <a:solidFill>
                  <a:schemeClr val="tx1"/>
                </a:solidFill>
                <a:effectLst/>
                <a:latin typeface="+mn-lt"/>
                <a:ea typeface="+mn-ea"/>
                <a:cs typeface="+mn-cs"/>
              </a:rPr>
              <a:t>			a. The other person then confidently provides a definition of the key concept.</a:t>
            </a:r>
          </a:p>
          <a:p>
            <a:r>
              <a:rPr lang="en-US" sz="1200" kern="1200" dirty="0">
                <a:solidFill>
                  <a:schemeClr val="tx1"/>
                </a:solidFill>
                <a:effectLst/>
                <a:latin typeface="+mn-lt"/>
                <a:ea typeface="+mn-ea"/>
                <a:cs typeface="+mn-cs"/>
              </a:rPr>
              <a:t>		4. Socrates then thanks the other person but says he needs some further clarification.</a:t>
            </a:r>
          </a:p>
          <a:p>
            <a:r>
              <a:rPr lang="en-US" sz="1200" kern="1200" dirty="0">
                <a:solidFill>
                  <a:schemeClr val="tx1"/>
                </a:solidFill>
                <a:effectLst/>
                <a:latin typeface="+mn-lt"/>
                <a:ea typeface="+mn-ea"/>
                <a:cs typeface="+mn-cs"/>
              </a:rPr>
              <a:t>			a. This leads to further investigation which reveals that the definition is flawed.</a:t>
            </a:r>
          </a:p>
          <a:p>
            <a:r>
              <a:rPr lang="en-US" sz="1200" kern="1200" dirty="0">
                <a:solidFill>
                  <a:schemeClr val="tx1"/>
                </a:solidFill>
                <a:effectLst/>
                <a:latin typeface="+mn-lt"/>
                <a:ea typeface="+mn-ea"/>
                <a:cs typeface="+mn-cs"/>
              </a:rPr>
              <a:t>		5. The other person presents a better definition which takes him back to stage four.</a:t>
            </a:r>
          </a:p>
          <a:p>
            <a:r>
              <a:rPr lang="en-US" sz="1200" kern="1200" dirty="0">
                <a:solidFill>
                  <a:schemeClr val="tx1"/>
                </a:solidFill>
                <a:effectLst/>
                <a:latin typeface="+mn-lt"/>
                <a:ea typeface="+mn-ea"/>
                <a:cs typeface="+mn-cs"/>
              </a:rPr>
              <a:t>			a. Socrates and the other person repeat stages 4 and 5.</a:t>
            </a:r>
          </a:p>
          <a:p>
            <a:r>
              <a:rPr lang="en-US" sz="1200" kern="1200" dirty="0">
                <a:solidFill>
                  <a:schemeClr val="tx1"/>
                </a:solidFill>
                <a:effectLst/>
                <a:latin typeface="+mn-lt"/>
                <a:ea typeface="+mn-ea"/>
                <a:cs typeface="+mn-cs"/>
              </a:rPr>
              <a:t>		6. The other person finally comes to the realization that he is ignorant.</a:t>
            </a:r>
          </a:p>
          <a:p>
            <a:r>
              <a:rPr lang="en-US" sz="1200" kern="1200" dirty="0">
                <a:solidFill>
                  <a:schemeClr val="tx1"/>
                </a:solidFill>
                <a:effectLst/>
                <a:latin typeface="+mn-lt"/>
                <a:ea typeface="+mn-ea"/>
                <a:cs typeface="+mn-cs"/>
              </a:rPr>
              <a:t>			a. The other person either finds an excuse to escape or agrees to join Socrates in seeking and answer.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2</a:t>
            </a:fld>
            <a:endParaRPr lang="en-US"/>
          </a:p>
        </p:txBody>
      </p:sp>
    </p:spTree>
    <p:extLst>
      <p:ext uri="{BB962C8B-B14F-4D97-AF65-F5344CB8AC3E}">
        <p14:creationId xmlns:p14="http://schemas.microsoft.com/office/powerpoint/2010/main" val="755789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Particulars participate in the Forms, which makes them what they are.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Plato also used the term “Ideas” to refer to the Forms, but these Ideas are not things that exist simply within minds.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 The Doctrine of Recollection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Meno</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Meno presents a paradox: If you do not know what you seeking, then you will not know if you have found it; if you do know what you are seeking, there is no need to seek since you already know.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Plato claims people have innate knowledge acquired before the soul enters the body.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When the soul is not within the body, it ‘communes’ with the Forms and brings this knowledge with it when it enters a body.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 soul then forgets that it knows.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Through the use of the dialectic people can be lead to recollection.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FB1969-3A3F-412F-AD2B-A2AB83D6C251}" type="slidenum">
              <a:rPr lang="en-US">
                <a:cs typeface="Arial" charset="0"/>
              </a:rPr>
              <a:pPr fontAlgn="base">
                <a:spcBef>
                  <a:spcPct val="0"/>
                </a:spcBef>
                <a:spcAft>
                  <a:spcPct val="0"/>
                </a:spcAft>
                <a:defRPr/>
              </a:pPr>
              <a:t>11</a:t>
            </a:fld>
            <a:endParaRPr lang="en-US">
              <a:cs typeface="Arial" charset="0"/>
            </a:endParaRPr>
          </a:p>
        </p:txBody>
      </p:sp>
    </p:spTree>
    <p:extLst>
      <p:ext uri="{BB962C8B-B14F-4D97-AF65-F5344CB8AC3E}">
        <p14:creationId xmlns:p14="http://schemas.microsoft.com/office/powerpoint/2010/main" val="22771623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EE94B-3E64-9AF0-1E9D-797551E67D3D}"/>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925E409-70AA-133B-D0EA-618CE1329D7E}"/>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1F20AE55-905B-CC93-3C31-760FD94AC4A7}"/>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VII Poetry</a:t>
            </a:r>
          </a:p>
          <a:p>
            <a:r>
              <a:rPr lang="en-US" sz="1200" kern="1200" dirty="0">
                <a:solidFill>
                  <a:schemeClr val="tx1"/>
                </a:solidFill>
                <a:effectLst/>
                <a:latin typeface="+mn-lt"/>
                <a:ea typeface="+mn-ea"/>
                <a:cs typeface="+mn-cs"/>
              </a:rPr>
              <a:t>	A. Goal</a:t>
            </a:r>
          </a:p>
          <a:p>
            <a:r>
              <a:rPr lang="en-US" sz="1200" kern="1200" dirty="0">
                <a:solidFill>
                  <a:schemeClr val="tx1"/>
                </a:solidFill>
                <a:effectLst/>
                <a:latin typeface="+mn-lt"/>
                <a:ea typeface="+mn-ea"/>
                <a:cs typeface="+mn-cs"/>
              </a:rPr>
              <a:t>		1. Not to rely on a probability derived from the analogy of painting.</a:t>
            </a:r>
          </a:p>
          <a:p>
            <a:r>
              <a:rPr lang="en-US" sz="1200" kern="1200" dirty="0">
                <a:solidFill>
                  <a:schemeClr val="tx1"/>
                </a:solidFill>
                <a:effectLst/>
                <a:latin typeface="+mn-lt"/>
                <a:ea typeface="+mn-ea"/>
                <a:cs typeface="+mn-cs"/>
              </a:rPr>
              <a:t>2. To examine further and see whether the faculty concerned with poetical imitation is good or bad. </a:t>
            </a:r>
          </a:p>
          <a:p>
            <a:r>
              <a:rPr lang="en-US" sz="1200" kern="1200" dirty="0">
                <a:solidFill>
                  <a:schemeClr val="tx1"/>
                </a:solidFill>
                <a:effectLst/>
                <a:latin typeface="+mn-lt"/>
                <a:ea typeface="+mn-ea"/>
                <a:cs typeface="+mn-cs"/>
              </a:rPr>
              <a:t>	B. Imitation and Unity</a:t>
            </a:r>
          </a:p>
          <a:p>
            <a:r>
              <a:rPr lang="en-US" sz="1200" kern="1200" dirty="0">
                <a:solidFill>
                  <a:schemeClr val="tx1"/>
                </a:solidFill>
                <a:effectLst/>
                <a:latin typeface="+mn-lt"/>
                <a:ea typeface="+mn-ea"/>
                <a:cs typeface="+mn-cs"/>
              </a:rPr>
              <a:t>1. Imitation imitates voluntary or involuntary actions of men on which a good or bad result has ensued, and they rejoice or sorrow accordingly.</a:t>
            </a:r>
          </a:p>
          <a:p>
            <a:r>
              <a:rPr lang="en-US" sz="1200" kern="1200" dirty="0">
                <a:solidFill>
                  <a:schemeClr val="tx1"/>
                </a:solidFill>
                <a:effectLst/>
                <a:latin typeface="+mn-lt"/>
                <a:ea typeface="+mn-ea"/>
                <a:cs typeface="+mn-cs"/>
              </a:rPr>
              <a:t>		2. In all this variety of circumstances the man is not at unity with himself </a:t>
            </a:r>
          </a:p>
          <a:p>
            <a:r>
              <a:rPr lang="en-US" sz="1200" kern="1200" dirty="0">
                <a:solidFill>
                  <a:schemeClr val="tx1"/>
                </a:solidFill>
                <a:effectLst/>
                <a:latin typeface="+mn-lt"/>
                <a:ea typeface="+mn-ea"/>
                <a:cs typeface="+mn-cs"/>
              </a:rPr>
              <a:t>3. As  in the case of sight there was confusion and opposition in his opinions about the same things.</a:t>
            </a:r>
          </a:p>
          <a:p>
            <a:r>
              <a:rPr lang="en-US" sz="1200" kern="1200" dirty="0">
                <a:solidFill>
                  <a:schemeClr val="tx1"/>
                </a:solidFill>
                <a:effectLst/>
                <a:latin typeface="+mn-lt"/>
                <a:ea typeface="+mn-ea"/>
                <a:cs typeface="+mn-cs"/>
              </a:rPr>
              <a:t>		4. Here there is strife and inconsistency in his life.</a:t>
            </a:r>
          </a:p>
          <a:p>
            <a:r>
              <a:rPr lang="en-US" sz="1200" kern="1200" dirty="0">
                <a:solidFill>
                  <a:schemeClr val="tx1"/>
                </a:solidFill>
                <a:effectLst/>
                <a:latin typeface="+mn-lt"/>
                <a:ea typeface="+mn-ea"/>
                <a:cs typeface="+mn-cs"/>
              </a:rPr>
              <a:t>5. The soul is full of these and ten thousand similar oppositions occurring at the same moment.</a:t>
            </a:r>
          </a:p>
          <a:p>
            <a:r>
              <a:rPr lang="en-US" sz="1200" kern="1200" dirty="0">
                <a:solidFill>
                  <a:schemeClr val="tx1"/>
                </a:solidFill>
                <a:effectLst/>
                <a:latin typeface="+mn-lt"/>
                <a:ea typeface="+mn-ea"/>
                <a:cs typeface="+mn-cs"/>
              </a:rPr>
              <a:t>	C. The Good Man</a:t>
            </a:r>
          </a:p>
          <a:p>
            <a:r>
              <a:rPr lang="en-US" sz="1200" kern="1200" dirty="0">
                <a:solidFill>
                  <a:schemeClr val="tx1"/>
                </a:solidFill>
                <a:effectLst/>
                <a:latin typeface="+mn-lt"/>
                <a:ea typeface="+mn-ea"/>
                <a:cs typeface="+mn-cs"/>
              </a:rPr>
              <a:t>1. A good man, who looses anything dear to him, will bear the loss with more equanimity than another.</a:t>
            </a:r>
          </a:p>
          <a:p>
            <a:r>
              <a:rPr lang="en-US" sz="1200" kern="1200" dirty="0">
                <a:solidFill>
                  <a:schemeClr val="tx1"/>
                </a:solidFill>
                <a:effectLst/>
                <a:latin typeface="+mn-lt"/>
                <a:ea typeface="+mn-ea"/>
                <a:cs typeface="+mn-cs"/>
              </a:rPr>
              <a:t>		2. Though he cannot help sorrowing, he will moderate his sorrow.</a:t>
            </a:r>
          </a:p>
          <a:p>
            <a:r>
              <a:rPr lang="en-US" sz="1200" kern="1200" dirty="0">
                <a:solidFill>
                  <a:schemeClr val="tx1"/>
                </a:solidFill>
                <a:effectLst/>
                <a:latin typeface="+mn-lt"/>
                <a:ea typeface="+mn-ea"/>
                <a:cs typeface="+mn-cs"/>
              </a:rPr>
              <a:t>3. He will he be more likely to struggle and hold out against his sorrow when seen by his equals.</a:t>
            </a:r>
          </a:p>
          <a:p>
            <a:r>
              <a:rPr lang="en-US" sz="1200" kern="1200" dirty="0">
                <a:solidFill>
                  <a:schemeClr val="tx1"/>
                </a:solidFill>
                <a:effectLst/>
                <a:latin typeface="+mn-lt"/>
                <a:ea typeface="+mn-ea"/>
                <a:cs typeface="+mn-cs"/>
              </a:rPr>
              <a:t>			a. It will make a great difference whether he is seen or not. </a:t>
            </a:r>
          </a:p>
          <a:p>
            <a:r>
              <a:rPr lang="en-US" sz="1200" kern="1200" dirty="0">
                <a:solidFill>
                  <a:schemeClr val="tx1"/>
                </a:solidFill>
                <a:effectLst/>
                <a:latin typeface="+mn-lt"/>
                <a:ea typeface="+mn-ea"/>
                <a:cs typeface="+mn-cs"/>
              </a:rPr>
              <a:t>b. When he is alone he will not mind saying or doing things he would be ashamed of being heard or seen to do.</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19CDCEF9-2072-7367-A510-48C9EF28314E}"/>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105</a:t>
            </a:fld>
            <a:endParaRPr lang="en-US">
              <a:cs typeface="Arial" charset="0"/>
            </a:endParaRPr>
          </a:p>
        </p:txBody>
      </p:sp>
    </p:spTree>
    <p:extLst>
      <p:ext uri="{BB962C8B-B14F-4D97-AF65-F5344CB8AC3E}">
        <p14:creationId xmlns:p14="http://schemas.microsoft.com/office/powerpoint/2010/main" val="11220361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49C3-9357-127E-B607-493411B449F5}"/>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708261A-EF69-2750-3C59-3FF8178BB937}"/>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6CE2B523-4B76-FF5B-DE3C-8E1530ACBA82}"/>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 The Higher Principle</a:t>
            </a:r>
          </a:p>
          <a:p>
            <a:r>
              <a:rPr lang="en-US" sz="1200" kern="1200" dirty="0">
                <a:solidFill>
                  <a:schemeClr val="tx1"/>
                </a:solidFill>
                <a:effectLst/>
                <a:latin typeface="+mn-lt"/>
                <a:ea typeface="+mn-ea"/>
                <a:cs typeface="+mn-cs"/>
              </a:rPr>
              <a:t>1. There is a principle of law and reason in him which bids him resist and also a feeling of his misfortune which is forcing him to indulge his sorrow.</a:t>
            </a:r>
          </a:p>
          <a:p>
            <a:r>
              <a:rPr lang="en-US" sz="1200" kern="1200" dirty="0">
                <a:solidFill>
                  <a:schemeClr val="tx1"/>
                </a:solidFill>
                <a:effectLst/>
                <a:latin typeface="+mn-lt"/>
                <a:ea typeface="+mn-ea"/>
                <a:cs typeface="+mn-cs"/>
              </a:rPr>
              <a:t>2. When a man is drawn in two opposite directions, to and from the same object, this necessarily implies two distinct principles in him.</a:t>
            </a:r>
          </a:p>
          <a:p>
            <a:r>
              <a:rPr lang="en-US" sz="1200" kern="1200" dirty="0">
                <a:solidFill>
                  <a:schemeClr val="tx1"/>
                </a:solidFill>
                <a:effectLst/>
                <a:latin typeface="+mn-lt"/>
                <a:ea typeface="+mn-ea"/>
                <a:cs typeface="+mn-cs"/>
              </a:rPr>
              <a:t>		3. One of them is ready to follow the guidance of the law that says:</a:t>
            </a:r>
          </a:p>
          <a:p>
            <a:r>
              <a:rPr lang="en-US" sz="1200" kern="1200" dirty="0">
                <a:solidFill>
                  <a:schemeClr val="tx1"/>
                </a:solidFill>
                <a:effectLst/>
                <a:latin typeface="+mn-lt"/>
                <a:ea typeface="+mn-ea"/>
                <a:cs typeface="+mn-cs"/>
              </a:rPr>
              <a:t>			a. To be patient under suffering is best,</a:t>
            </a:r>
          </a:p>
          <a:p>
            <a:r>
              <a:rPr lang="en-US" sz="1200" kern="1200" dirty="0">
                <a:solidFill>
                  <a:schemeClr val="tx1"/>
                </a:solidFill>
                <a:effectLst/>
                <a:latin typeface="+mn-lt"/>
                <a:ea typeface="+mn-ea"/>
                <a:cs typeface="+mn-cs"/>
              </a:rPr>
              <a:t>b.  We should not give way to impatience, as there is no knowing whether such things are good or evil; 	</a:t>
            </a:r>
          </a:p>
          <a:p>
            <a:r>
              <a:rPr lang="en-US" sz="1200" kern="1200" dirty="0">
                <a:solidFill>
                  <a:schemeClr val="tx1"/>
                </a:solidFill>
                <a:effectLst/>
                <a:latin typeface="+mn-lt"/>
                <a:ea typeface="+mn-ea"/>
                <a:cs typeface="+mn-cs"/>
              </a:rPr>
              <a:t>			c. Nothing is gained by impatience;</a:t>
            </a:r>
          </a:p>
          <a:p>
            <a:r>
              <a:rPr lang="en-US" sz="1200" kern="1200" dirty="0">
                <a:solidFill>
                  <a:schemeClr val="tx1"/>
                </a:solidFill>
                <a:effectLst/>
                <a:latin typeface="+mn-lt"/>
                <a:ea typeface="+mn-ea"/>
                <a:cs typeface="+mn-cs"/>
              </a:rPr>
              <a:t>d.  No human thing is of serious importance.</a:t>
            </a:r>
          </a:p>
          <a:p>
            <a:r>
              <a:rPr lang="en-US" sz="1200" kern="1200" dirty="0">
                <a:solidFill>
                  <a:schemeClr val="tx1"/>
                </a:solidFill>
                <a:effectLst/>
                <a:latin typeface="+mn-lt"/>
                <a:ea typeface="+mn-ea"/>
                <a:cs typeface="+mn-cs"/>
              </a:rPr>
              <a:t>e. Grief stands in the way of what is most required. </a:t>
            </a:r>
          </a:p>
          <a:p>
            <a:r>
              <a:rPr lang="en-US" sz="1200" kern="1200" dirty="0">
                <a:solidFill>
                  <a:schemeClr val="tx1"/>
                </a:solidFill>
                <a:effectLst/>
                <a:latin typeface="+mn-lt"/>
                <a:ea typeface="+mn-ea"/>
                <a:cs typeface="+mn-cs"/>
              </a:rPr>
              <a:t>		4. What is most required is that we should take counsel about what has happened, </a:t>
            </a:r>
          </a:p>
          <a:p>
            <a:r>
              <a:rPr lang="en-US" sz="1200" kern="1200" dirty="0">
                <a:solidFill>
                  <a:schemeClr val="tx1"/>
                </a:solidFill>
                <a:effectLst/>
                <a:latin typeface="+mn-lt"/>
                <a:ea typeface="+mn-ea"/>
                <a:cs typeface="+mn-cs"/>
              </a:rPr>
              <a:t>a. When the dice have been thrown, order our affairs as reason deems best.</a:t>
            </a:r>
          </a:p>
          <a:p>
            <a:r>
              <a:rPr lang="en-US" sz="1200" kern="1200" dirty="0">
                <a:solidFill>
                  <a:schemeClr val="tx1"/>
                </a:solidFill>
                <a:effectLst/>
                <a:latin typeface="+mn-lt"/>
                <a:ea typeface="+mn-ea"/>
                <a:cs typeface="+mn-cs"/>
              </a:rPr>
              <a:t>b. Not, like children who fall and waste time in setting up a howl.</a:t>
            </a:r>
          </a:p>
          <a:p>
            <a:r>
              <a:rPr lang="en-US" sz="1200" kern="1200" dirty="0">
                <a:solidFill>
                  <a:schemeClr val="tx1"/>
                </a:solidFill>
                <a:effectLst/>
                <a:latin typeface="+mn-lt"/>
                <a:ea typeface="+mn-ea"/>
                <a:cs typeface="+mn-cs"/>
              </a:rPr>
              <a:t>c. But always accustoming the soul to apply a remedy, raising up the sickly and fallen, and banishing the cry of sorrow by the healing art. </a:t>
            </a:r>
          </a:p>
          <a:p>
            <a:r>
              <a:rPr lang="en-US" sz="1200" kern="1200" dirty="0">
                <a:solidFill>
                  <a:schemeClr val="tx1"/>
                </a:solidFill>
                <a:effectLst/>
                <a:latin typeface="+mn-lt"/>
                <a:ea typeface="+mn-ea"/>
                <a:cs typeface="+mn-cs"/>
              </a:rPr>
              <a:t>		5. The higher principle is ready to follow this suggestion of reason.</a:t>
            </a:r>
          </a:p>
          <a:p>
            <a:r>
              <a:rPr lang="en-US" sz="1200" kern="1200" dirty="0">
                <a:solidFill>
                  <a:schemeClr val="tx1"/>
                </a:solidFill>
                <a:effectLst/>
                <a:latin typeface="+mn-lt"/>
                <a:ea typeface="+mn-ea"/>
                <a:cs typeface="+mn-cs"/>
              </a:rPr>
              <a:t>6. The other irrational, useless and cowardly principle inclines us to recall our troubles and lament and can never have enough of them.</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9373B4DF-8588-51F4-0442-83C428DF9EC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106</a:t>
            </a:fld>
            <a:endParaRPr lang="en-US">
              <a:cs typeface="Arial" charset="0"/>
            </a:endParaRPr>
          </a:p>
        </p:txBody>
      </p:sp>
    </p:spTree>
    <p:extLst>
      <p:ext uri="{BB962C8B-B14F-4D97-AF65-F5344CB8AC3E}">
        <p14:creationId xmlns:p14="http://schemas.microsoft.com/office/powerpoint/2010/main" val="2050270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48052-91D5-D0DD-E6E5-5641C8DD6383}"/>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B3F3DCC8-98E1-99E6-F047-96A81BD9E66E}"/>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71C96824-1552-5EA1-2EC6-80848E296350}"/>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 The Higher Principle</a:t>
            </a:r>
          </a:p>
          <a:p>
            <a:r>
              <a:rPr lang="en-US" sz="1200" kern="1200" dirty="0">
                <a:solidFill>
                  <a:schemeClr val="tx1"/>
                </a:solidFill>
                <a:effectLst/>
                <a:latin typeface="+mn-lt"/>
                <a:ea typeface="+mn-ea"/>
                <a:cs typeface="+mn-cs"/>
              </a:rPr>
              <a:t>1. There is a principle of law and reason in him which bids him resist and also a feeling of his misfortune which is forcing him to indulge his sorrow.</a:t>
            </a:r>
          </a:p>
          <a:p>
            <a:r>
              <a:rPr lang="en-US" sz="1200" kern="1200" dirty="0">
                <a:solidFill>
                  <a:schemeClr val="tx1"/>
                </a:solidFill>
                <a:effectLst/>
                <a:latin typeface="+mn-lt"/>
                <a:ea typeface="+mn-ea"/>
                <a:cs typeface="+mn-cs"/>
              </a:rPr>
              <a:t>2. When a man is drawn in two opposite directions, to and from the same object, this necessarily implies two distinct principles in him.</a:t>
            </a:r>
          </a:p>
          <a:p>
            <a:r>
              <a:rPr lang="en-US" sz="1200" kern="1200" dirty="0">
                <a:solidFill>
                  <a:schemeClr val="tx1"/>
                </a:solidFill>
                <a:effectLst/>
                <a:latin typeface="+mn-lt"/>
                <a:ea typeface="+mn-ea"/>
                <a:cs typeface="+mn-cs"/>
              </a:rPr>
              <a:t>		3. One of them is ready to follow the guidance of the law that says:</a:t>
            </a:r>
          </a:p>
          <a:p>
            <a:r>
              <a:rPr lang="en-US" sz="1200" kern="1200" dirty="0">
                <a:solidFill>
                  <a:schemeClr val="tx1"/>
                </a:solidFill>
                <a:effectLst/>
                <a:latin typeface="+mn-lt"/>
                <a:ea typeface="+mn-ea"/>
                <a:cs typeface="+mn-cs"/>
              </a:rPr>
              <a:t>			a. To be patient under suffering is best,</a:t>
            </a:r>
          </a:p>
          <a:p>
            <a:r>
              <a:rPr lang="en-US" sz="1200" kern="1200" dirty="0">
                <a:solidFill>
                  <a:schemeClr val="tx1"/>
                </a:solidFill>
                <a:effectLst/>
                <a:latin typeface="+mn-lt"/>
                <a:ea typeface="+mn-ea"/>
                <a:cs typeface="+mn-cs"/>
              </a:rPr>
              <a:t>b.  We should not give way to impatience, as there is no knowing whether such things are good or evil; 	</a:t>
            </a:r>
          </a:p>
          <a:p>
            <a:r>
              <a:rPr lang="en-US" sz="1200" kern="1200" dirty="0">
                <a:solidFill>
                  <a:schemeClr val="tx1"/>
                </a:solidFill>
                <a:effectLst/>
                <a:latin typeface="+mn-lt"/>
                <a:ea typeface="+mn-ea"/>
                <a:cs typeface="+mn-cs"/>
              </a:rPr>
              <a:t>			c. Nothing is gained by impatience;</a:t>
            </a:r>
          </a:p>
          <a:p>
            <a:r>
              <a:rPr lang="en-US" sz="1200" kern="1200" dirty="0">
                <a:solidFill>
                  <a:schemeClr val="tx1"/>
                </a:solidFill>
                <a:effectLst/>
                <a:latin typeface="+mn-lt"/>
                <a:ea typeface="+mn-ea"/>
                <a:cs typeface="+mn-cs"/>
              </a:rPr>
              <a:t>d.  No human thing is of serious importance.</a:t>
            </a:r>
          </a:p>
          <a:p>
            <a:r>
              <a:rPr lang="en-US" sz="1200" kern="1200" dirty="0">
                <a:solidFill>
                  <a:schemeClr val="tx1"/>
                </a:solidFill>
                <a:effectLst/>
                <a:latin typeface="+mn-lt"/>
                <a:ea typeface="+mn-ea"/>
                <a:cs typeface="+mn-cs"/>
              </a:rPr>
              <a:t>e. Grief stands in the way of what is most required. </a:t>
            </a:r>
          </a:p>
          <a:p>
            <a:r>
              <a:rPr lang="en-US" sz="1200" kern="1200" dirty="0">
                <a:solidFill>
                  <a:schemeClr val="tx1"/>
                </a:solidFill>
                <a:effectLst/>
                <a:latin typeface="+mn-lt"/>
                <a:ea typeface="+mn-ea"/>
                <a:cs typeface="+mn-cs"/>
              </a:rPr>
              <a:t>		4. What is most required is that we should take counsel about what has happened, </a:t>
            </a:r>
          </a:p>
          <a:p>
            <a:r>
              <a:rPr lang="en-US" sz="1200" kern="1200" dirty="0">
                <a:solidFill>
                  <a:schemeClr val="tx1"/>
                </a:solidFill>
                <a:effectLst/>
                <a:latin typeface="+mn-lt"/>
                <a:ea typeface="+mn-ea"/>
                <a:cs typeface="+mn-cs"/>
              </a:rPr>
              <a:t>a. When the dice have been thrown, order our affairs as reason deems best.</a:t>
            </a:r>
          </a:p>
          <a:p>
            <a:r>
              <a:rPr lang="en-US" sz="1200" kern="1200" dirty="0">
                <a:solidFill>
                  <a:schemeClr val="tx1"/>
                </a:solidFill>
                <a:effectLst/>
                <a:latin typeface="+mn-lt"/>
                <a:ea typeface="+mn-ea"/>
                <a:cs typeface="+mn-cs"/>
              </a:rPr>
              <a:t>b. Not, like children who fall and waste time in setting up a howl.</a:t>
            </a:r>
          </a:p>
          <a:p>
            <a:r>
              <a:rPr lang="en-US" sz="1200" kern="1200" dirty="0">
                <a:solidFill>
                  <a:schemeClr val="tx1"/>
                </a:solidFill>
                <a:effectLst/>
                <a:latin typeface="+mn-lt"/>
                <a:ea typeface="+mn-ea"/>
                <a:cs typeface="+mn-cs"/>
              </a:rPr>
              <a:t>c. But always accustoming the soul to apply a remedy, raising up the sickly and fallen, and banishing the cry of sorrow by the healing art. </a:t>
            </a:r>
          </a:p>
          <a:p>
            <a:r>
              <a:rPr lang="en-US" sz="1200" kern="1200" dirty="0">
                <a:solidFill>
                  <a:schemeClr val="tx1"/>
                </a:solidFill>
                <a:effectLst/>
                <a:latin typeface="+mn-lt"/>
                <a:ea typeface="+mn-ea"/>
                <a:cs typeface="+mn-cs"/>
              </a:rPr>
              <a:t>		5. The higher principle is ready to follow this suggestion of reason.</a:t>
            </a:r>
          </a:p>
          <a:p>
            <a:r>
              <a:rPr lang="en-US" sz="1200" kern="1200" dirty="0">
                <a:solidFill>
                  <a:schemeClr val="tx1"/>
                </a:solidFill>
                <a:effectLst/>
                <a:latin typeface="+mn-lt"/>
                <a:ea typeface="+mn-ea"/>
                <a:cs typeface="+mn-cs"/>
              </a:rPr>
              <a:t>6. The other irrational, useless and cowardly principle inclines us to recall our troubles and lament and can never have enough of them.</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822A02B9-DDE8-BA35-0C4B-26F73486311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107</a:t>
            </a:fld>
            <a:endParaRPr lang="en-US">
              <a:cs typeface="Arial" charset="0"/>
            </a:endParaRPr>
          </a:p>
        </p:txBody>
      </p:sp>
    </p:spTree>
    <p:extLst>
      <p:ext uri="{BB962C8B-B14F-4D97-AF65-F5344CB8AC3E}">
        <p14:creationId xmlns:p14="http://schemas.microsoft.com/office/powerpoint/2010/main" val="20377793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3D969-5B3D-775A-29C6-96BFB1BCAF16}"/>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CB9738B5-7B4B-2DBB-DB14-D86C00F975BC}"/>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05961A03-0E52-7ECE-88C9-18136B09E1D4}"/>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E. Imitation</a:t>
            </a:r>
          </a:p>
          <a:p>
            <a:r>
              <a:rPr lang="en-US" sz="1200" kern="1200" dirty="0">
                <a:solidFill>
                  <a:schemeClr val="tx1"/>
                </a:solidFill>
                <a:effectLst/>
                <a:latin typeface="+mn-lt"/>
                <a:ea typeface="+mn-ea"/>
                <a:cs typeface="+mn-cs"/>
              </a:rPr>
              <a:t>		1. The rebellious principle furnishes a great variety of materials for imitation.</a:t>
            </a:r>
          </a:p>
          <a:p>
            <a:r>
              <a:rPr lang="en-US" sz="1200" kern="1200" dirty="0">
                <a:solidFill>
                  <a:schemeClr val="tx1"/>
                </a:solidFill>
                <a:effectLst/>
                <a:latin typeface="+mn-lt"/>
                <a:ea typeface="+mn-ea"/>
                <a:cs typeface="+mn-cs"/>
              </a:rPr>
              <a:t>2. The wise and calm temperament, being always nearly equable, is not easy to imitate or appreciate when imitated, especially before a promiscuous crowd assembled in a theatre. </a:t>
            </a:r>
          </a:p>
          <a:p>
            <a:r>
              <a:rPr lang="en-US" sz="1200" kern="1200" dirty="0">
                <a:solidFill>
                  <a:schemeClr val="tx1"/>
                </a:solidFill>
                <a:effectLst/>
                <a:latin typeface="+mn-lt"/>
                <a:ea typeface="+mn-ea"/>
                <a:cs typeface="+mn-cs"/>
              </a:rPr>
              <a:t>			a. The feeling represented is one to which they are strangers. </a:t>
            </a:r>
          </a:p>
          <a:p>
            <a:r>
              <a:rPr lang="en-US" sz="1200" kern="1200" dirty="0">
                <a:solidFill>
                  <a:schemeClr val="tx1"/>
                </a:solidFill>
                <a:effectLst/>
                <a:latin typeface="+mn-lt"/>
                <a:ea typeface="+mn-ea"/>
                <a:cs typeface="+mn-cs"/>
              </a:rPr>
              <a:t>3. The imitative poet who aims at being popular is not by nature made, nor is his art intended to please or affect the rational principle in the soul.</a:t>
            </a:r>
          </a:p>
          <a:p>
            <a:r>
              <a:rPr lang="en-US" sz="1200" kern="1200" dirty="0">
                <a:solidFill>
                  <a:schemeClr val="tx1"/>
                </a:solidFill>
                <a:effectLst/>
                <a:latin typeface="+mn-lt"/>
                <a:ea typeface="+mn-ea"/>
                <a:cs typeface="+mn-cs"/>
              </a:rPr>
              <a:t>			a. He will prefer the passionate and fitful temper, which is easily imitated.</a:t>
            </a:r>
          </a:p>
          <a:p>
            <a:r>
              <a:rPr lang="en-US" sz="1200" kern="1200" dirty="0">
                <a:solidFill>
                  <a:schemeClr val="tx1"/>
                </a:solidFill>
                <a:effectLst/>
                <a:latin typeface="+mn-lt"/>
                <a:ea typeface="+mn-ea"/>
                <a:cs typeface="+mn-cs"/>
              </a:rPr>
              <a:t>	F.  The Poet</a:t>
            </a:r>
          </a:p>
          <a:p>
            <a:r>
              <a:rPr lang="en-US" sz="1200" kern="1200" dirty="0">
                <a:solidFill>
                  <a:schemeClr val="tx1"/>
                </a:solidFill>
                <a:effectLst/>
                <a:latin typeface="+mn-lt"/>
                <a:ea typeface="+mn-ea"/>
                <a:cs typeface="+mn-cs"/>
              </a:rPr>
              <a:t>		1. The Poet is like the painter in two ways: </a:t>
            </a:r>
          </a:p>
          <a:p>
            <a:r>
              <a:rPr lang="en-US" sz="1200" kern="1200" dirty="0">
                <a:solidFill>
                  <a:schemeClr val="tx1"/>
                </a:solidFill>
                <a:effectLst/>
                <a:latin typeface="+mn-lt"/>
                <a:ea typeface="+mn-ea"/>
                <a:cs typeface="+mn-cs"/>
              </a:rPr>
              <a:t>			a. His creations have an inferior degree of truth.</a:t>
            </a:r>
          </a:p>
          <a:p>
            <a:r>
              <a:rPr lang="en-US" sz="1200" kern="1200" dirty="0">
                <a:solidFill>
                  <a:schemeClr val="tx1"/>
                </a:solidFill>
                <a:effectLst/>
                <a:latin typeface="+mn-lt"/>
                <a:ea typeface="+mn-ea"/>
                <a:cs typeface="+mn-cs"/>
              </a:rPr>
              <a:t>			b. He is concerned with an inferior part of the soul. </a:t>
            </a:r>
          </a:p>
          <a:p>
            <a:r>
              <a:rPr lang="en-US" sz="1200" kern="1200" dirty="0">
                <a:solidFill>
                  <a:schemeClr val="tx1"/>
                </a:solidFill>
                <a:effectLst/>
                <a:latin typeface="+mn-lt"/>
                <a:ea typeface="+mn-ea"/>
                <a:cs typeface="+mn-cs"/>
              </a:rPr>
              <a:t>2. Because he awakens and strengthens feelings and impairs reason. we shall be right in refusing to admit him into a well-ordered State.</a:t>
            </a:r>
          </a:p>
          <a:p>
            <a:r>
              <a:rPr lang="en-US" sz="1200" kern="1200" dirty="0">
                <a:solidFill>
                  <a:schemeClr val="tx1"/>
                </a:solidFill>
                <a:effectLst/>
                <a:latin typeface="+mn-lt"/>
                <a:ea typeface="+mn-ea"/>
                <a:cs typeface="+mn-cs"/>
              </a:rPr>
              <a:t>	G. Analogy</a:t>
            </a:r>
          </a:p>
          <a:p>
            <a:r>
              <a:rPr lang="en-US" sz="1200" kern="1200" dirty="0">
                <a:solidFill>
                  <a:schemeClr val="tx1"/>
                </a:solidFill>
                <a:effectLst/>
                <a:latin typeface="+mn-lt"/>
                <a:ea typeface="+mn-ea"/>
                <a:cs typeface="+mn-cs"/>
              </a:rPr>
              <a:t>		1. As in a city when the evil are permitted to have authority and the good put out of the way, </a:t>
            </a:r>
          </a:p>
          <a:p>
            <a:r>
              <a:rPr lang="en-US" sz="1200" kern="1200" dirty="0">
                <a:solidFill>
                  <a:schemeClr val="tx1"/>
                </a:solidFill>
                <a:effectLst/>
                <a:latin typeface="+mn-lt"/>
                <a:ea typeface="+mn-ea"/>
                <a:cs typeface="+mn-cs"/>
              </a:rPr>
              <a:t>		2. So in the soul of man the imitative poet implants an evil constitution, for he</a:t>
            </a:r>
          </a:p>
          <a:p>
            <a:r>
              <a:rPr lang="en-US" sz="1200" kern="1200" dirty="0">
                <a:solidFill>
                  <a:schemeClr val="tx1"/>
                </a:solidFill>
                <a:effectLst/>
                <a:latin typeface="+mn-lt"/>
                <a:ea typeface="+mn-ea"/>
                <a:cs typeface="+mn-cs"/>
              </a:rPr>
              <a:t>			a. Indulges the irrational nature which has no discernment of greater and less, </a:t>
            </a:r>
          </a:p>
          <a:p>
            <a:r>
              <a:rPr lang="en-US" sz="1200" kern="1200" dirty="0">
                <a:solidFill>
                  <a:schemeClr val="tx1"/>
                </a:solidFill>
                <a:effectLst/>
                <a:latin typeface="+mn-lt"/>
                <a:ea typeface="+mn-ea"/>
                <a:cs typeface="+mn-cs"/>
              </a:rPr>
              <a:t>			b. Thinks the same thing at one time great and at another small.</a:t>
            </a:r>
          </a:p>
          <a:p>
            <a:r>
              <a:rPr lang="en-US" sz="1200" kern="1200" dirty="0">
                <a:solidFill>
                  <a:schemeClr val="tx1"/>
                </a:solidFill>
                <a:effectLst/>
                <a:latin typeface="+mn-lt"/>
                <a:ea typeface="+mn-ea"/>
                <a:cs typeface="+mn-cs"/>
              </a:rPr>
              <a:t>			c. Is a manufacturer of images and is very far removed from the truth.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54D33030-CF6D-6C1E-3F71-559060DD52F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108</a:t>
            </a:fld>
            <a:endParaRPr lang="en-US">
              <a:cs typeface="Arial" charset="0"/>
            </a:endParaRPr>
          </a:p>
        </p:txBody>
      </p:sp>
    </p:spTree>
    <p:extLst>
      <p:ext uri="{BB962C8B-B14F-4D97-AF65-F5344CB8AC3E}">
        <p14:creationId xmlns:p14="http://schemas.microsoft.com/office/powerpoint/2010/main" val="2483906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3375-F787-B677-E3CD-63B9C43C7AE2}"/>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B91132E-D991-5FDD-55FD-2433E7DE2BC6}"/>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1D6FF528-508B-2E8E-84F5-8A284703EE06}"/>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E. Imitation</a:t>
            </a:r>
          </a:p>
          <a:p>
            <a:r>
              <a:rPr lang="en-US" sz="1200" kern="1200" dirty="0">
                <a:solidFill>
                  <a:schemeClr val="tx1"/>
                </a:solidFill>
                <a:effectLst/>
                <a:latin typeface="+mn-lt"/>
                <a:ea typeface="+mn-ea"/>
                <a:cs typeface="+mn-cs"/>
              </a:rPr>
              <a:t>		1. The rebellious principle furnishes a great variety of materials for imitation.</a:t>
            </a:r>
          </a:p>
          <a:p>
            <a:r>
              <a:rPr lang="en-US" sz="1200" kern="1200" dirty="0">
                <a:solidFill>
                  <a:schemeClr val="tx1"/>
                </a:solidFill>
                <a:effectLst/>
                <a:latin typeface="+mn-lt"/>
                <a:ea typeface="+mn-ea"/>
                <a:cs typeface="+mn-cs"/>
              </a:rPr>
              <a:t>2. The wise and calm temperament, being always nearly equable, is not easy to imitate or appreciate when imitated, especially before a promiscuous crowd assembled in a theatre. </a:t>
            </a:r>
          </a:p>
          <a:p>
            <a:r>
              <a:rPr lang="en-US" sz="1200" kern="1200" dirty="0">
                <a:solidFill>
                  <a:schemeClr val="tx1"/>
                </a:solidFill>
                <a:effectLst/>
                <a:latin typeface="+mn-lt"/>
                <a:ea typeface="+mn-ea"/>
                <a:cs typeface="+mn-cs"/>
              </a:rPr>
              <a:t>			a. The feeling represented is one to which they are strangers. </a:t>
            </a:r>
          </a:p>
          <a:p>
            <a:r>
              <a:rPr lang="en-US" sz="1200" kern="1200" dirty="0">
                <a:solidFill>
                  <a:schemeClr val="tx1"/>
                </a:solidFill>
                <a:effectLst/>
                <a:latin typeface="+mn-lt"/>
                <a:ea typeface="+mn-ea"/>
                <a:cs typeface="+mn-cs"/>
              </a:rPr>
              <a:t>3. The imitative poet who aims at being popular is not by nature made, nor is his art intended to please or affect the rational principle in the soul.</a:t>
            </a:r>
          </a:p>
          <a:p>
            <a:r>
              <a:rPr lang="en-US" sz="1200" kern="1200" dirty="0">
                <a:solidFill>
                  <a:schemeClr val="tx1"/>
                </a:solidFill>
                <a:effectLst/>
                <a:latin typeface="+mn-lt"/>
                <a:ea typeface="+mn-ea"/>
                <a:cs typeface="+mn-cs"/>
              </a:rPr>
              <a:t>			a. He will prefer the passionate and fitful temper, which is easily imitated.</a:t>
            </a:r>
          </a:p>
          <a:p>
            <a:r>
              <a:rPr lang="en-US" sz="1200" kern="1200" dirty="0">
                <a:solidFill>
                  <a:schemeClr val="tx1"/>
                </a:solidFill>
                <a:effectLst/>
                <a:latin typeface="+mn-lt"/>
                <a:ea typeface="+mn-ea"/>
                <a:cs typeface="+mn-cs"/>
              </a:rPr>
              <a:t>	F.  The Poet</a:t>
            </a:r>
          </a:p>
          <a:p>
            <a:r>
              <a:rPr lang="en-US" sz="1200" kern="1200" dirty="0">
                <a:solidFill>
                  <a:schemeClr val="tx1"/>
                </a:solidFill>
                <a:effectLst/>
                <a:latin typeface="+mn-lt"/>
                <a:ea typeface="+mn-ea"/>
                <a:cs typeface="+mn-cs"/>
              </a:rPr>
              <a:t>		1. The Poet is like the painter in two ways: </a:t>
            </a:r>
          </a:p>
          <a:p>
            <a:r>
              <a:rPr lang="en-US" sz="1200" kern="1200" dirty="0">
                <a:solidFill>
                  <a:schemeClr val="tx1"/>
                </a:solidFill>
                <a:effectLst/>
                <a:latin typeface="+mn-lt"/>
                <a:ea typeface="+mn-ea"/>
                <a:cs typeface="+mn-cs"/>
              </a:rPr>
              <a:t>			a. His creations have an inferior degree of truth.</a:t>
            </a:r>
          </a:p>
          <a:p>
            <a:r>
              <a:rPr lang="en-US" sz="1200" kern="1200" dirty="0">
                <a:solidFill>
                  <a:schemeClr val="tx1"/>
                </a:solidFill>
                <a:effectLst/>
                <a:latin typeface="+mn-lt"/>
                <a:ea typeface="+mn-ea"/>
                <a:cs typeface="+mn-cs"/>
              </a:rPr>
              <a:t>			b. He is concerned with an inferior part of the soul. </a:t>
            </a:r>
          </a:p>
          <a:p>
            <a:r>
              <a:rPr lang="en-US" sz="1200" kern="1200" dirty="0">
                <a:solidFill>
                  <a:schemeClr val="tx1"/>
                </a:solidFill>
                <a:effectLst/>
                <a:latin typeface="+mn-lt"/>
                <a:ea typeface="+mn-ea"/>
                <a:cs typeface="+mn-cs"/>
              </a:rPr>
              <a:t>2. Because he awakens and strengthens feelings and impairs reason. we shall be right in refusing to admit him into a well-ordered State.</a:t>
            </a:r>
          </a:p>
          <a:p>
            <a:r>
              <a:rPr lang="en-US" sz="1200" kern="1200" dirty="0">
                <a:solidFill>
                  <a:schemeClr val="tx1"/>
                </a:solidFill>
                <a:effectLst/>
                <a:latin typeface="+mn-lt"/>
                <a:ea typeface="+mn-ea"/>
                <a:cs typeface="+mn-cs"/>
              </a:rPr>
              <a:t>	G. Analogy</a:t>
            </a:r>
          </a:p>
          <a:p>
            <a:r>
              <a:rPr lang="en-US" sz="1200" kern="1200" dirty="0">
                <a:solidFill>
                  <a:schemeClr val="tx1"/>
                </a:solidFill>
                <a:effectLst/>
                <a:latin typeface="+mn-lt"/>
                <a:ea typeface="+mn-ea"/>
                <a:cs typeface="+mn-cs"/>
              </a:rPr>
              <a:t>		1. As in a city when the evil are permitted to have authority and the good put out of the way, </a:t>
            </a:r>
          </a:p>
          <a:p>
            <a:r>
              <a:rPr lang="en-US" sz="1200" kern="1200" dirty="0">
                <a:solidFill>
                  <a:schemeClr val="tx1"/>
                </a:solidFill>
                <a:effectLst/>
                <a:latin typeface="+mn-lt"/>
                <a:ea typeface="+mn-ea"/>
                <a:cs typeface="+mn-cs"/>
              </a:rPr>
              <a:t>		2. So in the soul of man the imitative poet implants an evil constitution, for he</a:t>
            </a:r>
          </a:p>
          <a:p>
            <a:r>
              <a:rPr lang="en-US" sz="1200" kern="1200" dirty="0">
                <a:solidFill>
                  <a:schemeClr val="tx1"/>
                </a:solidFill>
                <a:effectLst/>
                <a:latin typeface="+mn-lt"/>
                <a:ea typeface="+mn-ea"/>
                <a:cs typeface="+mn-cs"/>
              </a:rPr>
              <a:t>			a. Indulges the irrational nature which has no discernment of greater and less, </a:t>
            </a:r>
          </a:p>
          <a:p>
            <a:r>
              <a:rPr lang="en-US" sz="1200" kern="1200" dirty="0">
                <a:solidFill>
                  <a:schemeClr val="tx1"/>
                </a:solidFill>
                <a:effectLst/>
                <a:latin typeface="+mn-lt"/>
                <a:ea typeface="+mn-ea"/>
                <a:cs typeface="+mn-cs"/>
              </a:rPr>
              <a:t>			b. Thinks the same thing at one time great and at another small.</a:t>
            </a:r>
          </a:p>
          <a:p>
            <a:r>
              <a:rPr lang="en-US" sz="1200" kern="1200" dirty="0">
                <a:solidFill>
                  <a:schemeClr val="tx1"/>
                </a:solidFill>
                <a:effectLst/>
                <a:latin typeface="+mn-lt"/>
                <a:ea typeface="+mn-ea"/>
                <a:cs typeface="+mn-cs"/>
              </a:rPr>
              <a:t>			c. Is a manufacturer of images and is very far removed from the truth.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8C975B8E-21BC-FE45-2DEB-904DBB5FAFB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109</a:t>
            </a:fld>
            <a:endParaRPr lang="en-US">
              <a:cs typeface="Arial" charset="0"/>
            </a:endParaRPr>
          </a:p>
        </p:txBody>
      </p:sp>
    </p:spTree>
    <p:extLst>
      <p:ext uri="{BB962C8B-B14F-4D97-AF65-F5344CB8AC3E}">
        <p14:creationId xmlns:p14="http://schemas.microsoft.com/office/powerpoint/2010/main" val="2321664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96615-5A13-2291-D4A1-D0F62CFD0EE8}"/>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8C9B04E8-7ED3-98C1-5CFE-EC2D5D1374CF}"/>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31944CBE-FADA-08FE-A021-694E63CB5999}"/>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VIII The Power of Poetry to Corrupt</a:t>
            </a:r>
          </a:p>
          <a:p>
            <a:r>
              <a:rPr lang="en-US" sz="1200" kern="1200" dirty="0">
                <a:solidFill>
                  <a:schemeClr val="tx1"/>
                </a:solidFill>
                <a:effectLst/>
                <a:latin typeface="+mn-lt"/>
                <a:ea typeface="+mn-ea"/>
                <a:cs typeface="+mn-cs"/>
              </a:rPr>
              <a:t>	A. The Power of Poetry</a:t>
            </a:r>
          </a:p>
          <a:p>
            <a:r>
              <a:rPr lang="en-US" sz="1200" kern="1200" dirty="0">
                <a:solidFill>
                  <a:schemeClr val="tx1"/>
                </a:solidFill>
                <a:effectLst/>
                <a:latin typeface="+mn-lt"/>
                <a:ea typeface="+mn-ea"/>
                <a:cs typeface="+mn-cs"/>
              </a:rPr>
              <a:t>1. The heaviest count in the accusation: the power poetry has of harming even the good (and there are very few who are not harmed), is an awful thing. </a:t>
            </a:r>
          </a:p>
          <a:p>
            <a:r>
              <a:rPr lang="en-US" sz="1200" kern="1200" dirty="0">
                <a:solidFill>
                  <a:schemeClr val="tx1"/>
                </a:solidFill>
                <a:effectLst/>
                <a:latin typeface="+mn-lt"/>
                <a:ea typeface="+mn-ea"/>
                <a:cs typeface="+mn-cs"/>
              </a:rPr>
              <a:t>2. The best when listening to a passage about a pitiful hero drawling out his sorrows in an oration, or weeping, and smiting his breast delight in giving way to sympathy.</a:t>
            </a:r>
          </a:p>
          <a:p>
            <a:r>
              <a:rPr lang="en-US" sz="1200" kern="1200" dirty="0">
                <a:solidFill>
                  <a:schemeClr val="tx1"/>
                </a:solidFill>
                <a:effectLst/>
                <a:latin typeface="+mn-lt"/>
                <a:ea typeface="+mn-ea"/>
                <a:cs typeface="+mn-cs"/>
              </a:rPr>
              <a:t>	a. And are in raptures at the excellence of the poet who stirs our feelings most. </a:t>
            </a:r>
          </a:p>
          <a:p>
            <a:r>
              <a:rPr lang="en-US" sz="1200" kern="1200" dirty="0">
                <a:solidFill>
                  <a:schemeClr val="tx1"/>
                </a:solidFill>
                <a:effectLst/>
                <a:latin typeface="+mn-lt"/>
                <a:ea typeface="+mn-ea"/>
                <a:cs typeface="+mn-cs"/>
              </a:rPr>
              <a:t>3. When a sorrow of our own happens, we pride ourselves on the opposite quality:</a:t>
            </a:r>
          </a:p>
          <a:p>
            <a:r>
              <a:rPr lang="en-US" sz="1200" kern="1200" dirty="0">
                <a:solidFill>
                  <a:schemeClr val="tx1"/>
                </a:solidFill>
                <a:effectLst/>
                <a:latin typeface="+mn-lt"/>
                <a:ea typeface="+mn-ea"/>
                <a:cs typeface="+mn-cs"/>
              </a:rPr>
              <a:t>			a. We would be quiet and patient, which is the manly part.</a:t>
            </a:r>
          </a:p>
          <a:p>
            <a:r>
              <a:rPr lang="en-US" sz="1200" kern="1200" dirty="0">
                <a:solidFill>
                  <a:schemeClr val="tx1"/>
                </a:solidFill>
                <a:effectLst/>
                <a:latin typeface="+mn-lt"/>
                <a:ea typeface="+mn-ea"/>
                <a:cs typeface="+mn-cs"/>
              </a:rPr>
              <a:t>c. The other, which delighted us in the recitation, is now deemed the part of a woman.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DD6B9583-67FA-7FF2-B6A5-F0CC0737904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110</a:t>
            </a:fld>
            <a:endParaRPr lang="en-US">
              <a:cs typeface="Arial" charset="0"/>
            </a:endParaRPr>
          </a:p>
        </p:txBody>
      </p:sp>
    </p:spTree>
    <p:extLst>
      <p:ext uri="{BB962C8B-B14F-4D97-AF65-F5344CB8AC3E}">
        <p14:creationId xmlns:p14="http://schemas.microsoft.com/office/powerpoint/2010/main" val="23155736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2BBDA-C6DC-A68B-D28A-E652AA722324}"/>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43D3360-99E5-C51E-C009-11ABD1415BDA}"/>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CFDE1E86-CE3F-D381-C1AA-20E84029CCD3}"/>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 The Effect of Tragic Poetry</a:t>
            </a:r>
          </a:p>
          <a:p>
            <a:r>
              <a:rPr lang="en-US" sz="1200" kern="1200" dirty="0">
                <a:solidFill>
                  <a:schemeClr val="tx1"/>
                </a:solidFill>
                <a:effectLst/>
                <a:latin typeface="+mn-lt"/>
                <a:ea typeface="+mn-ea"/>
                <a:cs typeface="+mn-cs"/>
              </a:rPr>
              <a:t>1.We cannot be right in praising and admiring another who is doing what we would abominate and be ashamed of in our own person.</a:t>
            </a:r>
          </a:p>
          <a:p>
            <a:r>
              <a:rPr lang="en-US" sz="1200" kern="1200" dirty="0">
                <a:solidFill>
                  <a:schemeClr val="tx1"/>
                </a:solidFill>
                <a:effectLst/>
                <a:latin typeface="+mn-lt"/>
                <a:ea typeface="+mn-ea"/>
                <a:cs typeface="+mn-cs"/>
              </a:rPr>
              <a:t>2. When in misfortune we feel a natural desire to relieve our sorrow by weeping and lamentation,</a:t>
            </a:r>
          </a:p>
          <a:p>
            <a:r>
              <a:rPr lang="en-US" sz="1200" kern="1200" dirty="0">
                <a:solidFill>
                  <a:schemeClr val="tx1"/>
                </a:solidFill>
                <a:effectLst/>
                <a:latin typeface="+mn-lt"/>
                <a:ea typeface="+mn-ea"/>
                <a:cs typeface="+mn-cs"/>
              </a:rPr>
              <a:t>3.This feeling, kept under control in our own calamities, is satisfied and delighted by the poets;</a:t>
            </a:r>
          </a:p>
          <a:p>
            <a:r>
              <a:rPr lang="en-US" sz="1200" kern="1200" dirty="0">
                <a:solidFill>
                  <a:schemeClr val="tx1"/>
                </a:solidFill>
                <a:effectLst/>
                <a:latin typeface="+mn-lt"/>
                <a:ea typeface="+mn-ea"/>
                <a:cs typeface="+mn-cs"/>
              </a:rPr>
              <a:t>4. The better nature, not having been sufficiently trained by reason or habit, allows the sympathetic element to break loose because the sorrow is another's. </a:t>
            </a:r>
          </a:p>
          <a:p>
            <a:r>
              <a:rPr lang="en-US" sz="1200" kern="1200" dirty="0">
                <a:solidFill>
                  <a:schemeClr val="tx1"/>
                </a:solidFill>
                <a:effectLst/>
                <a:latin typeface="+mn-lt"/>
                <a:ea typeface="+mn-ea"/>
                <a:cs typeface="+mn-cs"/>
              </a:rPr>
              <a:t>5. The spectator fancies there is no disgrace in praising and pitying one who tells him what a good man he is, and makes a fuss about his troubles.</a:t>
            </a:r>
          </a:p>
          <a:p>
            <a:r>
              <a:rPr lang="en-US" sz="1200" kern="1200" dirty="0">
                <a:solidFill>
                  <a:schemeClr val="tx1"/>
                </a:solidFill>
                <a:effectLst/>
                <a:latin typeface="+mn-lt"/>
                <a:ea typeface="+mn-ea"/>
                <a:cs typeface="+mn-cs"/>
              </a:rPr>
              <a:t>		6. He thinks that the pleasure is a gain-why should he be supercilious and lose this and the poem too?</a:t>
            </a:r>
          </a:p>
          <a:p>
            <a:r>
              <a:rPr lang="en-US" sz="1200" kern="1200" dirty="0">
                <a:solidFill>
                  <a:schemeClr val="tx1"/>
                </a:solidFill>
                <a:effectLst/>
                <a:latin typeface="+mn-lt"/>
                <a:ea typeface="+mn-ea"/>
                <a:cs typeface="+mn-cs"/>
              </a:rPr>
              <a:t>7.  Few persons ever reflect that from the evil of other men something of evil is communicated to themselves. </a:t>
            </a:r>
          </a:p>
          <a:p>
            <a:r>
              <a:rPr lang="en-US" sz="1200" kern="1200" dirty="0">
                <a:solidFill>
                  <a:schemeClr val="tx1"/>
                </a:solidFill>
                <a:effectLst/>
                <a:latin typeface="+mn-lt"/>
                <a:ea typeface="+mn-ea"/>
                <a:cs typeface="+mn-cs"/>
              </a:rPr>
              <a:t>8. So the feeling of sorrow which has gathered strength at the sight of the misfortunes of others is difficult to repress in our own.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FCD8CB8A-2FE6-DA92-212F-4062A38C26A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111</a:t>
            </a:fld>
            <a:endParaRPr lang="en-US">
              <a:cs typeface="Arial" charset="0"/>
            </a:endParaRPr>
          </a:p>
        </p:txBody>
      </p:sp>
    </p:spTree>
    <p:extLst>
      <p:ext uri="{BB962C8B-B14F-4D97-AF65-F5344CB8AC3E}">
        <p14:creationId xmlns:p14="http://schemas.microsoft.com/office/powerpoint/2010/main" val="14530976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625B5-8342-29ED-96AE-3D2CD009F504}"/>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DC09D8A5-89A6-A30E-0BB6-27DC678E2D35}"/>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E5A75B6F-B9A0-6A55-D17E-4BE589A93E5D}"/>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 The Ridiculous</a:t>
            </a:r>
          </a:p>
          <a:p>
            <a:r>
              <a:rPr lang="en-US" sz="1200" kern="1200" dirty="0">
                <a:solidFill>
                  <a:schemeClr val="tx1"/>
                </a:solidFill>
                <a:effectLst/>
                <a:latin typeface="+mn-lt"/>
                <a:ea typeface="+mn-ea"/>
                <a:cs typeface="+mn-cs"/>
              </a:rPr>
              <a:t>		1. The same is true of the ridiculous.</a:t>
            </a:r>
          </a:p>
          <a:p>
            <a:r>
              <a:rPr lang="en-US" sz="1200" kern="1200" dirty="0">
                <a:solidFill>
                  <a:schemeClr val="tx1"/>
                </a:solidFill>
                <a:effectLst/>
                <a:latin typeface="+mn-lt"/>
                <a:ea typeface="+mn-ea"/>
                <a:cs typeface="+mn-cs"/>
              </a:rPr>
              <a:t>		2. There are jests which you would be ashamed to make yourself,</a:t>
            </a:r>
          </a:p>
          <a:p>
            <a:r>
              <a:rPr lang="en-US" sz="1200" kern="1200" dirty="0">
                <a:solidFill>
                  <a:schemeClr val="tx1"/>
                </a:solidFill>
                <a:effectLst/>
                <a:latin typeface="+mn-lt"/>
                <a:ea typeface="+mn-ea"/>
                <a:cs typeface="+mn-cs"/>
              </a:rPr>
              <a:t>a.  Yet on the comic stage, or in private you are greatly amused by them. </a:t>
            </a:r>
          </a:p>
          <a:p>
            <a:r>
              <a:rPr lang="en-US" sz="1200" kern="1200" dirty="0">
                <a:solidFill>
                  <a:schemeClr val="tx1"/>
                </a:solidFill>
                <a:effectLst/>
                <a:latin typeface="+mn-lt"/>
                <a:ea typeface="+mn-ea"/>
                <a:cs typeface="+mn-cs"/>
              </a:rPr>
              <a:t>			b. And are not disgusted at their unseemliness.</a:t>
            </a:r>
          </a:p>
          <a:p>
            <a:r>
              <a:rPr lang="en-US" sz="1200" kern="1200" dirty="0">
                <a:solidFill>
                  <a:schemeClr val="tx1"/>
                </a:solidFill>
                <a:effectLst/>
                <a:latin typeface="+mn-lt"/>
                <a:ea typeface="+mn-ea"/>
                <a:cs typeface="+mn-cs"/>
              </a:rPr>
              <a:t>		3.  The case of pity is repeated.</a:t>
            </a:r>
          </a:p>
          <a:p>
            <a:r>
              <a:rPr lang="en-US" sz="1200" kern="1200" dirty="0">
                <a:solidFill>
                  <a:schemeClr val="tx1"/>
                </a:solidFill>
                <a:effectLst/>
                <a:latin typeface="+mn-lt"/>
                <a:ea typeface="+mn-ea"/>
                <a:cs typeface="+mn-cs"/>
              </a:rPr>
              <a:t>		4. There is a principle in human nature which is disposed to laugh.</a:t>
            </a:r>
          </a:p>
          <a:p>
            <a:r>
              <a:rPr lang="en-US" sz="1200" kern="1200" dirty="0">
                <a:solidFill>
                  <a:schemeClr val="tx1"/>
                </a:solidFill>
                <a:effectLst/>
                <a:latin typeface="+mn-lt"/>
                <a:ea typeface="+mn-ea"/>
                <a:cs typeface="+mn-cs"/>
              </a:rPr>
              <a:t>a. This, which you once restrained by reason, because you were afraid of being thought a buffoon is now let out.</a:t>
            </a:r>
          </a:p>
          <a:p>
            <a:r>
              <a:rPr lang="en-US" sz="1200" kern="1200" dirty="0">
                <a:solidFill>
                  <a:schemeClr val="tx1"/>
                </a:solidFill>
                <a:effectLst/>
                <a:latin typeface="+mn-lt"/>
                <a:ea typeface="+mn-ea"/>
                <a:cs typeface="+mn-cs"/>
              </a:rPr>
              <a:t>b. Having stimulated the risible faculty at the theatre, you are betrayed unconsciously into playing the comic poet at home.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6D18BF9D-7FCB-E5DC-E81E-765525605242}"/>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112</a:t>
            </a:fld>
            <a:endParaRPr lang="en-US">
              <a:cs typeface="Arial" charset="0"/>
            </a:endParaRPr>
          </a:p>
        </p:txBody>
      </p:sp>
    </p:spTree>
    <p:extLst>
      <p:ext uri="{BB962C8B-B14F-4D97-AF65-F5344CB8AC3E}">
        <p14:creationId xmlns:p14="http://schemas.microsoft.com/office/powerpoint/2010/main" val="33663491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DCC71-BBE7-2A78-2332-31CB75B28D9D}"/>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5158BEF-9DFB-ACE8-B2E7-C28DA7CFCEDB}"/>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F468DE5E-A6EB-22F0-F010-D0DC8C03724C}"/>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 Lust and Anger</a:t>
            </a:r>
          </a:p>
          <a:p>
            <a:r>
              <a:rPr lang="en-US" sz="1200" kern="1200" dirty="0">
                <a:solidFill>
                  <a:schemeClr val="tx1"/>
                </a:solidFill>
                <a:effectLst/>
                <a:latin typeface="+mn-lt"/>
                <a:ea typeface="+mn-ea"/>
                <a:cs typeface="+mn-cs"/>
              </a:rPr>
              <a:t>1. The same is true of lust, anger, desire, pain, pleasure and all the other affections which are held to be inseparable from every action</a:t>
            </a:r>
          </a:p>
          <a:p>
            <a:r>
              <a:rPr lang="en-US" sz="1200" kern="1200" dirty="0">
                <a:solidFill>
                  <a:schemeClr val="tx1"/>
                </a:solidFill>
                <a:effectLst/>
                <a:latin typeface="+mn-lt"/>
                <a:ea typeface="+mn-ea"/>
                <a:cs typeface="+mn-cs"/>
              </a:rPr>
              <a:t>		2. In all of them poetry feeds and waters the passions instead of drying them up.</a:t>
            </a:r>
          </a:p>
          <a:p>
            <a:r>
              <a:rPr lang="en-US" sz="1200" kern="1200" dirty="0">
                <a:solidFill>
                  <a:schemeClr val="tx1"/>
                </a:solidFill>
                <a:effectLst/>
                <a:latin typeface="+mn-lt"/>
                <a:ea typeface="+mn-ea"/>
                <a:cs typeface="+mn-cs"/>
              </a:rPr>
              <a:t>		3. Poetry lets them rule, though they ought to be controlled, if mankind is to increase in happiness and virtue.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821B67A6-69E8-0B29-B42D-9B26F639B6F9}"/>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113</a:t>
            </a:fld>
            <a:endParaRPr lang="en-US">
              <a:cs typeface="Arial" charset="0"/>
            </a:endParaRPr>
          </a:p>
        </p:txBody>
      </p:sp>
    </p:spTree>
    <p:extLst>
      <p:ext uri="{BB962C8B-B14F-4D97-AF65-F5344CB8AC3E}">
        <p14:creationId xmlns:p14="http://schemas.microsoft.com/office/powerpoint/2010/main" val="8819860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55B1-F324-66CF-32F3-C970EE536ECD}"/>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7E9CE0-C845-5CDA-17E3-D9362CA34CE9}"/>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608D0CB1-EF4C-A251-DD90-21A74B5A860B}"/>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E.  Homer</a:t>
            </a:r>
          </a:p>
          <a:p>
            <a:r>
              <a:rPr lang="en-US" sz="1200" kern="1200" dirty="0">
                <a:solidFill>
                  <a:schemeClr val="tx1"/>
                </a:solidFill>
                <a:effectLst/>
                <a:latin typeface="+mn-lt"/>
                <a:ea typeface="+mn-ea"/>
                <a:cs typeface="+mn-cs"/>
              </a:rPr>
              <a:t>		1. The eulogists of Homer declare</a:t>
            </a:r>
          </a:p>
          <a:p>
            <a:r>
              <a:rPr lang="en-US" sz="1200" kern="1200" dirty="0">
                <a:solidFill>
                  <a:schemeClr val="tx1"/>
                </a:solidFill>
                <a:effectLst/>
                <a:latin typeface="+mn-lt"/>
                <a:ea typeface="+mn-ea"/>
                <a:cs typeface="+mn-cs"/>
              </a:rPr>
              <a:t>			a. He has been the educator of Hellas.</a:t>
            </a:r>
          </a:p>
          <a:p>
            <a:r>
              <a:rPr lang="en-US" sz="1200" kern="1200" dirty="0">
                <a:solidFill>
                  <a:schemeClr val="tx1"/>
                </a:solidFill>
                <a:effectLst/>
                <a:latin typeface="+mn-lt"/>
                <a:ea typeface="+mn-ea"/>
                <a:cs typeface="+mn-cs"/>
              </a:rPr>
              <a:t>			b. He is profitable for education and for the ordering of human things.</a:t>
            </a:r>
          </a:p>
          <a:p>
            <a:r>
              <a:rPr lang="en-US" sz="1200" kern="1200" dirty="0">
                <a:solidFill>
                  <a:schemeClr val="tx1"/>
                </a:solidFill>
                <a:effectLst/>
                <a:latin typeface="+mn-lt"/>
                <a:ea typeface="+mn-ea"/>
                <a:cs typeface="+mn-cs"/>
              </a:rPr>
              <a:t>			c. You should take him up again and again and get to know him.</a:t>
            </a:r>
          </a:p>
          <a:p>
            <a:r>
              <a:rPr lang="en-US" sz="1200" kern="1200" dirty="0">
                <a:solidFill>
                  <a:schemeClr val="tx1"/>
                </a:solidFill>
                <a:effectLst/>
                <a:latin typeface="+mn-lt"/>
                <a:ea typeface="+mn-ea"/>
                <a:cs typeface="+mn-cs"/>
              </a:rPr>
              <a:t>			d. You should regulate your whole life according to him, </a:t>
            </a:r>
          </a:p>
          <a:p>
            <a:r>
              <a:rPr lang="en-US" sz="1200" kern="1200" dirty="0">
                <a:solidFill>
                  <a:schemeClr val="tx1"/>
                </a:solidFill>
                <a:effectLst/>
                <a:latin typeface="+mn-lt"/>
                <a:ea typeface="+mn-ea"/>
                <a:cs typeface="+mn-cs"/>
              </a:rPr>
              <a:t>		2. We may love and honor those who say these things</a:t>
            </a:r>
          </a:p>
          <a:p>
            <a:r>
              <a:rPr lang="en-US" sz="1200" kern="1200" dirty="0">
                <a:solidFill>
                  <a:schemeClr val="tx1"/>
                </a:solidFill>
                <a:effectLst/>
                <a:latin typeface="+mn-lt"/>
                <a:ea typeface="+mn-ea"/>
                <a:cs typeface="+mn-cs"/>
              </a:rPr>
              <a:t>			a.  They are excellent people as far as their lights extend.</a:t>
            </a:r>
          </a:p>
          <a:p>
            <a:r>
              <a:rPr lang="en-US" sz="1200" kern="1200" dirty="0">
                <a:solidFill>
                  <a:schemeClr val="tx1"/>
                </a:solidFill>
                <a:effectLst/>
                <a:latin typeface="+mn-lt"/>
                <a:ea typeface="+mn-ea"/>
                <a:cs typeface="+mn-cs"/>
              </a:rPr>
              <a:t>b.  We acknowledge that Homer is the greatest of poets and first of tragedy writers.</a:t>
            </a:r>
          </a:p>
          <a:p>
            <a:r>
              <a:rPr lang="en-US" sz="1200" kern="1200" dirty="0">
                <a:solidFill>
                  <a:schemeClr val="tx1"/>
                </a:solidFill>
                <a:effectLst/>
                <a:latin typeface="+mn-lt"/>
                <a:ea typeface="+mn-ea"/>
                <a:cs typeface="+mn-cs"/>
              </a:rPr>
              <a:t>3. We must remain firm in our conviction that hymns to the gods and praises of famous men are the only poetry which ought to be admitted into our State. </a:t>
            </a:r>
          </a:p>
          <a:p>
            <a:r>
              <a:rPr lang="en-US" sz="1200" kern="1200" dirty="0">
                <a:solidFill>
                  <a:schemeClr val="tx1"/>
                </a:solidFill>
                <a:effectLst/>
                <a:latin typeface="+mn-lt"/>
                <a:ea typeface="+mn-ea"/>
                <a:cs typeface="+mn-cs"/>
              </a:rPr>
              <a:t>		4. If you go beyond this and allow the honeyed muse to enter, either in epic or lyric verse,</a:t>
            </a:r>
          </a:p>
          <a:p>
            <a:r>
              <a:rPr lang="en-US" sz="1200" kern="1200" dirty="0">
                <a:solidFill>
                  <a:schemeClr val="tx1"/>
                </a:solidFill>
                <a:effectLst/>
                <a:latin typeface="+mn-lt"/>
                <a:ea typeface="+mn-ea"/>
                <a:cs typeface="+mn-cs"/>
              </a:rPr>
              <a:t>a. Pleasure and pain will be the rulers in our State.</a:t>
            </a:r>
          </a:p>
          <a:p>
            <a:r>
              <a:rPr lang="en-US" sz="1200" kern="1200" dirty="0">
                <a:solidFill>
                  <a:schemeClr val="tx1"/>
                </a:solidFill>
                <a:effectLst/>
                <a:latin typeface="+mn-lt"/>
                <a:ea typeface="+mn-ea"/>
                <a:cs typeface="+mn-cs"/>
              </a:rPr>
              <a:t>b. Not law and the reason of mankind, which by common consent have ever been deemed best,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2C9D44A1-9EB6-070C-8141-401513740C0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114</a:t>
            </a:fld>
            <a:endParaRPr lang="en-US">
              <a:cs typeface="Arial" charset="0"/>
            </a:endParaRPr>
          </a:p>
        </p:txBody>
      </p:sp>
    </p:spTree>
    <p:extLst>
      <p:ext uri="{BB962C8B-B14F-4D97-AF65-F5344CB8AC3E}">
        <p14:creationId xmlns:p14="http://schemas.microsoft.com/office/powerpoint/2010/main" val="32582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Plato’s Metaphysics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If the Forms are the true objects of knowledge, they must be real, objective, independent, and unchanging.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Forms are not spatial-temporal entities.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This conception has lead to various problems regarding how they interact with the world of particulars and the soul.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paradox of change: to change, a thing has to also remain the same-if it did not, it would be destroyed rather than changed.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Heraclitus regarded change as the ultimate reality-permanence was an illusion.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Knowledge, in Plato’s sense, would be impossible.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Parmenides regarded change as the illusion.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But, change seems to be a fact.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Plato regarded them as partially right and partially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His solution was to reject their versions of monism and accept dualism (the view that there are two basic kinds).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 particulars are in constant change, are imperfect and are fit only for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The Forms are unchanging, perfect and can be known.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836B0F-7091-46C7-B74F-5FE24438E377}" type="slidenum">
              <a:rPr lang="en-US">
                <a:cs typeface="Arial" charset="0"/>
              </a:rPr>
              <a:pPr fontAlgn="base">
                <a:spcBef>
                  <a:spcPct val="0"/>
                </a:spcBef>
                <a:spcAft>
                  <a:spcPct val="0"/>
                </a:spcAft>
                <a:defRPr/>
              </a:pPr>
              <a:t>12</a:t>
            </a:fld>
            <a:endParaRPr lang="en-US">
              <a:cs typeface="Arial" charset="0"/>
            </a:endParaRPr>
          </a:p>
        </p:txBody>
      </p:sp>
    </p:spTree>
    <p:extLst>
      <p:ext uri="{BB962C8B-B14F-4D97-AF65-F5344CB8AC3E}">
        <p14:creationId xmlns:p14="http://schemas.microsoft.com/office/powerpoint/2010/main" val="9723968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6EE36-D832-027C-4742-46D95FB7CA17}"/>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1BB51F7-7D54-C801-3E59-AD0ECB64D8B9}"/>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C8F68C96-D9F7-2EC1-4042-D6EA2EB9B4A0}"/>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 The Ancient Quarrel</a:t>
            </a:r>
          </a:p>
          <a:p>
            <a:r>
              <a:rPr lang="en-US" sz="1200" kern="1200" dirty="0">
                <a:solidFill>
                  <a:schemeClr val="tx1"/>
                </a:solidFill>
                <a:effectLst/>
                <a:latin typeface="+mn-lt"/>
                <a:ea typeface="+mn-ea"/>
                <a:cs typeface="+mn-cs"/>
              </a:rPr>
              <a:t>1. Our  defense shows the reasonableness of our judgment in sending out of our State an art having the tendencies described; for reason constrained us. </a:t>
            </a:r>
          </a:p>
          <a:p>
            <a:r>
              <a:rPr lang="en-US" sz="1200" kern="1200" dirty="0">
                <a:solidFill>
                  <a:schemeClr val="tx1"/>
                </a:solidFill>
                <a:effectLst/>
                <a:latin typeface="+mn-lt"/>
                <a:ea typeface="+mn-ea"/>
                <a:cs typeface="+mn-cs"/>
              </a:rPr>
              <a:t>2. There is an ancient quarrel between philosophy and poetry.</a:t>
            </a:r>
          </a:p>
          <a:p>
            <a:r>
              <a:rPr lang="en-US" sz="1200" kern="1200" dirty="0">
                <a:solidFill>
                  <a:schemeClr val="tx1"/>
                </a:solidFill>
                <a:effectLst/>
                <a:latin typeface="+mn-lt"/>
                <a:ea typeface="+mn-ea"/>
                <a:cs typeface="+mn-cs"/>
              </a:rPr>
              <a:t>			a. The saying of 'the yelping hound howling at her lord,' </a:t>
            </a:r>
          </a:p>
          <a:p>
            <a:r>
              <a:rPr lang="en-US" sz="1200" kern="1200" dirty="0">
                <a:solidFill>
                  <a:schemeClr val="tx1"/>
                </a:solidFill>
                <a:effectLst/>
                <a:latin typeface="+mn-lt"/>
                <a:ea typeface="+mn-ea"/>
                <a:cs typeface="+mn-cs"/>
              </a:rPr>
              <a:t>			b.  Of one 'mighty in the vain talk of fools,'</a:t>
            </a:r>
          </a:p>
          <a:p>
            <a:r>
              <a:rPr lang="en-US" sz="1200" kern="1200" dirty="0">
                <a:solidFill>
                  <a:schemeClr val="tx1"/>
                </a:solidFill>
                <a:effectLst/>
                <a:latin typeface="+mn-lt"/>
                <a:ea typeface="+mn-ea"/>
                <a:cs typeface="+mn-cs"/>
              </a:rPr>
              <a:t>			c. 'The mob of sages circumventing Zeus,' </a:t>
            </a:r>
          </a:p>
          <a:p>
            <a:r>
              <a:rPr lang="en-US" sz="1200" kern="1200" dirty="0">
                <a:solidFill>
                  <a:schemeClr val="tx1"/>
                </a:solidFill>
                <a:effectLst/>
                <a:latin typeface="+mn-lt"/>
                <a:ea typeface="+mn-ea"/>
                <a:cs typeface="+mn-cs"/>
              </a:rPr>
              <a:t>			d. The 'subtle thinkers who are beggars after all'; </a:t>
            </a:r>
          </a:p>
          <a:p>
            <a:r>
              <a:rPr lang="en-US" sz="1200" kern="1200" dirty="0">
                <a:solidFill>
                  <a:schemeClr val="tx1"/>
                </a:solidFill>
                <a:effectLst/>
                <a:latin typeface="+mn-lt"/>
                <a:ea typeface="+mn-ea"/>
                <a:cs typeface="+mn-cs"/>
              </a:rPr>
              <a:t>			e. And innumerable other signs of ancient enmity between them. </a:t>
            </a:r>
          </a:p>
          <a:p>
            <a:r>
              <a:rPr lang="en-US" sz="1200" kern="1200" dirty="0">
                <a:solidFill>
                  <a:schemeClr val="tx1"/>
                </a:solidFill>
                <a:effectLst/>
                <a:latin typeface="+mn-lt"/>
                <a:ea typeface="+mn-ea"/>
                <a:cs typeface="+mn-cs"/>
              </a:rPr>
              <a:t>4. If poetry proves her title to exist in a well-ordered State we shall be delighted to receive her.</a:t>
            </a:r>
          </a:p>
          <a:p>
            <a:r>
              <a:rPr lang="en-US" sz="1200" kern="1200" dirty="0">
                <a:solidFill>
                  <a:schemeClr val="tx1"/>
                </a:solidFill>
                <a:effectLst/>
                <a:latin typeface="+mn-lt"/>
                <a:ea typeface="+mn-ea"/>
                <a:cs typeface="+mn-cs"/>
              </a:rPr>
              <a:t>			a. We are very conscious of her charms.</a:t>
            </a:r>
          </a:p>
          <a:p>
            <a:r>
              <a:rPr lang="en-US" sz="1200" kern="1200" dirty="0">
                <a:solidFill>
                  <a:schemeClr val="tx1"/>
                </a:solidFill>
                <a:effectLst/>
                <a:latin typeface="+mn-lt"/>
                <a:ea typeface="+mn-ea"/>
                <a:cs typeface="+mn-cs"/>
              </a:rPr>
              <a:t>			b.  But we may not on that account betray the truth.</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27B451C0-DBA1-A4CD-BB68-2516FF0AB2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18563681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65AEE-B82D-5A8E-A5AA-CAD957D4CF49}"/>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89ADCB99-66C7-6790-615A-DAADD87AB422}"/>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CE62A4E2-DE4E-433F-7084-4A3234B94115}"/>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G. The Return of Poetry</a:t>
            </a:r>
          </a:p>
          <a:p>
            <a:r>
              <a:rPr lang="en-US" sz="1200" kern="1200" dirty="0">
                <a:solidFill>
                  <a:schemeClr val="tx1"/>
                </a:solidFill>
                <a:effectLst/>
                <a:latin typeface="+mn-lt"/>
                <a:ea typeface="+mn-ea"/>
                <a:cs typeface="+mn-cs"/>
              </a:rPr>
              <a:t>1. Poetry should be allowed to return from only the condition she make a defense of herself in lyrical or some other </a:t>
            </a:r>
            <a:r>
              <a:rPr lang="en-US" sz="1200" kern="1200" dirty="0" err="1">
                <a:solidFill>
                  <a:schemeClr val="tx1"/>
                </a:solidFill>
                <a:effectLst/>
                <a:latin typeface="+mn-lt"/>
                <a:ea typeface="+mn-ea"/>
                <a:cs typeface="+mn-cs"/>
              </a:rPr>
              <a:t>metre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We grant to her defenders who are  not poets the permission to speak in prose on her behalf:</a:t>
            </a:r>
          </a:p>
          <a:p>
            <a:r>
              <a:rPr lang="en-US" sz="1200" kern="1200" dirty="0">
                <a:solidFill>
                  <a:schemeClr val="tx1"/>
                </a:solidFill>
                <a:effectLst/>
                <a:latin typeface="+mn-lt"/>
                <a:ea typeface="+mn-ea"/>
                <a:cs typeface="+mn-cs"/>
              </a:rPr>
              <a:t>a.  Let them show not only that she is pleasant but also useful to States and to human life.</a:t>
            </a:r>
          </a:p>
          <a:p>
            <a:r>
              <a:rPr lang="en-US" sz="1200" kern="1200" dirty="0">
                <a:solidFill>
                  <a:schemeClr val="tx1"/>
                </a:solidFill>
                <a:effectLst/>
                <a:latin typeface="+mn-lt"/>
                <a:ea typeface="+mn-ea"/>
                <a:cs typeface="+mn-cs"/>
              </a:rPr>
              <a:t>		3. If it can be proved that there is a use in poetry as well as a delight we shall surely be the gainers </a:t>
            </a:r>
          </a:p>
          <a:p>
            <a:r>
              <a:rPr lang="en-US" sz="1200" kern="1200" dirty="0">
                <a:solidFill>
                  <a:schemeClr val="tx1"/>
                </a:solidFill>
                <a:effectLst/>
                <a:latin typeface="+mn-lt"/>
                <a:ea typeface="+mn-ea"/>
                <a:cs typeface="+mn-cs"/>
              </a:rPr>
              <a:t>4. If her defense fails, then like others who are enamored but restrain themselves when they think their desires are opposed to their interests, so we must, after the manner of lovers, give her up, though not without a struggle. </a:t>
            </a:r>
          </a:p>
          <a:p>
            <a:r>
              <a:rPr lang="en-US" sz="1200" kern="1200" dirty="0">
                <a:solidFill>
                  <a:schemeClr val="tx1"/>
                </a:solidFill>
                <a:effectLst/>
                <a:latin typeface="+mn-lt"/>
                <a:ea typeface="+mn-ea"/>
                <a:cs typeface="+mn-cs"/>
              </a:rPr>
              <a:t>4. We too are inspired by that love of poetry which the education of noble States has implanted in us.</a:t>
            </a:r>
          </a:p>
          <a:p>
            <a:r>
              <a:rPr lang="en-US" sz="1200" kern="1200" dirty="0">
                <a:solidFill>
                  <a:schemeClr val="tx1"/>
                </a:solidFill>
                <a:effectLst/>
                <a:latin typeface="+mn-lt"/>
                <a:ea typeface="+mn-ea"/>
                <a:cs typeface="+mn-cs"/>
              </a:rPr>
              <a:t>		5.  Therefore we would have her appear at her best and truest.</a:t>
            </a:r>
          </a:p>
          <a:p>
            <a:r>
              <a:rPr lang="en-US" sz="1200" kern="1200" dirty="0">
                <a:solidFill>
                  <a:schemeClr val="tx1"/>
                </a:solidFill>
                <a:effectLst/>
                <a:latin typeface="+mn-lt"/>
                <a:ea typeface="+mn-ea"/>
                <a:cs typeface="+mn-cs"/>
              </a:rPr>
              <a:t>6. So long as she is unable to make good her defense, this argument shall be a charm we will repeat while we listen to her strains.</a:t>
            </a:r>
          </a:p>
          <a:p>
            <a:r>
              <a:rPr lang="en-US" sz="1200" kern="1200" dirty="0">
                <a:solidFill>
                  <a:schemeClr val="tx1"/>
                </a:solidFill>
                <a:effectLst/>
                <a:latin typeface="+mn-lt"/>
                <a:ea typeface="+mn-ea"/>
                <a:cs typeface="+mn-cs"/>
              </a:rPr>
              <a:t>a. So we may not fall away into the childish love of her which captivates the many.</a:t>
            </a:r>
          </a:p>
          <a:p>
            <a:r>
              <a:rPr lang="en-US" sz="1200" kern="1200" dirty="0">
                <a:solidFill>
                  <a:schemeClr val="tx1"/>
                </a:solidFill>
                <a:effectLst/>
                <a:latin typeface="+mn-lt"/>
                <a:ea typeface="+mn-ea"/>
                <a:cs typeface="+mn-cs"/>
              </a:rPr>
              <a:t>7. We are aware that poetry is not to be regarded seriously as attaining to the truth; </a:t>
            </a:r>
          </a:p>
          <a:p>
            <a:r>
              <a:rPr lang="en-US" sz="1200" kern="1200" dirty="0">
                <a:solidFill>
                  <a:schemeClr val="tx1"/>
                </a:solidFill>
                <a:effectLst/>
                <a:latin typeface="+mn-lt"/>
                <a:ea typeface="+mn-ea"/>
                <a:cs typeface="+mn-cs"/>
              </a:rPr>
              <a:t>8. He who listens to her, fearing for the safety of the city within him, should be on guard against her seductions and make our words his law.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6EB5C6A3-06D8-964B-56DD-133EBB21494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22505358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64FA-B01D-C004-3406-894430FEE4CB}"/>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0C51284-A6AF-9BE6-1912-4375DA9D4558}"/>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3674CDAD-3B78-5B21-16DD-C1C822878B59}"/>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G. The Return of Poetry</a:t>
            </a:r>
          </a:p>
          <a:p>
            <a:r>
              <a:rPr lang="en-US" sz="1200" kern="1200" dirty="0">
                <a:solidFill>
                  <a:schemeClr val="tx1"/>
                </a:solidFill>
                <a:effectLst/>
                <a:latin typeface="+mn-lt"/>
                <a:ea typeface="+mn-ea"/>
                <a:cs typeface="+mn-cs"/>
              </a:rPr>
              <a:t>1. Poetry should be allowed to return from only the condition she make a defense of herself in lyrical or some other </a:t>
            </a:r>
            <a:r>
              <a:rPr lang="en-US" sz="1200" kern="1200" dirty="0" err="1">
                <a:solidFill>
                  <a:schemeClr val="tx1"/>
                </a:solidFill>
                <a:effectLst/>
                <a:latin typeface="+mn-lt"/>
                <a:ea typeface="+mn-ea"/>
                <a:cs typeface="+mn-cs"/>
              </a:rPr>
              <a:t>metre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We grant to her defenders who are  not poets the permission to speak in prose on her behalf:</a:t>
            </a:r>
          </a:p>
          <a:p>
            <a:r>
              <a:rPr lang="en-US" sz="1200" kern="1200" dirty="0">
                <a:solidFill>
                  <a:schemeClr val="tx1"/>
                </a:solidFill>
                <a:effectLst/>
                <a:latin typeface="+mn-lt"/>
                <a:ea typeface="+mn-ea"/>
                <a:cs typeface="+mn-cs"/>
              </a:rPr>
              <a:t>a.  Let them show not only that she is pleasant but also useful to States and to human life.</a:t>
            </a:r>
          </a:p>
          <a:p>
            <a:r>
              <a:rPr lang="en-US" sz="1200" kern="1200" dirty="0">
                <a:solidFill>
                  <a:schemeClr val="tx1"/>
                </a:solidFill>
                <a:effectLst/>
                <a:latin typeface="+mn-lt"/>
                <a:ea typeface="+mn-ea"/>
                <a:cs typeface="+mn-cs"/>
              </a:rPr>
              <a:t>		3. If it can be proved that there is a use in poetry as well as a delight we shall surely be the gainers </a:t>
            </a:r>
          </a:p>
          <a:p>
            <a:r>
              <a:rPr lang="en-US" sz="1200" kern="1200" dirty="0">
                <a:solidFill>
                  <a:schemeClr val="tx1"/>
                </a:solidFill>
                <a:effectLst/>
                <a:latin typeface="+mn-lt"/>
                <a:ea typeface="+mn-ea"/>
                <a:cs typeface="+mn-cs"/>
              </a:rPr>
              <a:t>4. If her defense fails, then like others who are enamored but restrain themselves when they think their desires are opposed to their interests, so we must, after the manner of lovers, give her up, though not without a struggle. </a:t>
            </a:r>
          </a:p>
          <a:p>
            <a:r>
              <a:rPr lang="en-US" sz="1200" kern="1200" dirty="0">
                <a:solidFill>
                  <a:schemeClr val="tx1"/>
                </a:solidFill>
                <a:effectLst/>
                <a:latin typeface="+mn-lt"/>
                <a:ea typeface="+mn-ea"/>
                <a:cs typeface="+mn-cs"/>
              </a:rPr>
              <a:t>4. We too are inspired by that love of poetry which the education of noble States has implanted in us.</a:t>
            </a:r>
          </a:p>
          <a:p>
            <a:r>
              <a:rPr lang="en-US" sz="1200" kern="1200" dirty="0">
                <a:solidFill>
                  <a:schemeClr val="tx1"/>
                </a:solidFill>
                <a:effectLst/>
                <a:latin typeface="+mn-lt"/>
                <a:ea typeface="+mn-ea"/>
                <a:cs typeface="+mn-cs"/>
              </a:rPr>
              <a:t>		5.  Therefore we would have her appear at her best and truest.</a:t>
            </a:r>
          </a:p>
          <a:p>
            <a:r>
              <a:rPr lang="en-US" sz="1200" kern="1200" dirty="0">
                <a:solidFill>
                  <a:schemeClr val="tx1"/>
                </a:solidFill>
                <a:effectLst/>
                <a:latin typeface="+mn-lt"/>
                <a:ea typeface="+mn-ea"/>
                <a:cs typeface="+mn-cs"/>
              </a:rPr>
              <a:t>6. So long as she is unable to make good her defense, this argument shall be a charm we will repeat while we listen to her strains.</a:t>
            </a:r>
          </a:p>
          <a:p>
            <a:r>
              <a:rPr lang="en-US" sz="1200" kern="1200" dirty="0">
                <a:solidFill>
                  <a:schemeClr val="tx1"/>
                </a:solidFill>
                <a:effectLst/>
                <a:latin typeface="+mn-lt"/>
                <a:ea typeface="+mn-ea"/>
                <a:cs typeface="+mn-cs"/>
              </a:rPr>
              <a:t>a. So we may not fall away into the childish love of her which captivates the many.</a:t>
            </a:r>
          </a:p>
          <a:p>
            <a:r>
              <a:rPr lang="en-US" sz="1200" kern="1200" dirty="0">
                <a:solidFill>
                  <a:schemeClr val="tx1"/>
                </a:solidFill>
                <a:effectLst/>
                <a:latin typeface="+mn-lt"/>
                <a:ea typeface="+mn-ea"/>
                <a:cs typeface="+mn-cs"/>
              </a:rPr>
              <a:t>7. We are aware that poetry is not to be regarded seriously as attaining to the truth; </a:t>
            </a:r>
          </a:p>
          <a:p>
            <a:r>
              <a:rPr lang="en-US" sz="1200" kern="1200" dirty="0">
                <a:solidFill>
                  <a:schemeClr val="tx1"/>
                </a:solidFill>
                <a:effectLst/>
                <a:latin typeface="+mn-lt"/>
                <a:ea typeface="+mn-ea"/>
                <a:cs typeface="+mn-cs"/>
              </a:rPr>
              <a:t>8. He who listens to her, fearing for the safety of the city within him, should be on guard against her seductions and make our words his law.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202A5760-F6BB-4403-62B0-92E7E008F59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117</a:t>
            </a:fld>
            <a:endParaRPr lang="en-US">
              <a:cs typeface="Arial" charset="0"/>
            </a:endParaRPr>
          </a:p>
        </p:txBody>
      </p:sp>
    </p:spTree>
    <p:extLst>
      <p:ext uri="{BB962C8B-B14F-4D97-AF65-F5344CB8AC3E}">
        <p14:creationId xmlns:p14="http://schemas.microsoft.com/office/powerpoint/2010/main" val="2986758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 Plato’s Importance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Alfred North Whitehead: “the safest general characterization of the European philosophical tradition is that it consists of a series of footnotes to Plato.”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118</a:t>
            </a:fld>
            <a:endParaRPr lang="en-US"/>
          </a:p>
        </p:txBody>
      </p:sp>
    </p:spTree>
    <p:extLst>
      <p:ext uri="{BB962C8B-B14F-4D97-AF65-F5344CB8AC3E}">
        <p14:creationId xmlns:p14="http://schemas.microsoft.com/office/powerpoint/2010/main" val="80278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Particulars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Reality comes in degrees.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Forms are the cause of the particular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particulars resemble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particulars participate in the Forms in varying degrees.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For example, a very beautiful thing participates in the Form of beauty in a greater degree than something that is less beautiful.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forms group particulars (tokens) into types, making them intelligible.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13</a:t>
            </a:fld>
            <a:endParaRPr lang="en-US">
              <a:cs typeface="Arial" charset="0"/>
            </a:endParaRPr>
          </a:p>
        </p:txBody>
      </p:sp>
    </p:spTree>
    <p:extLst>
      <p:ext uri="{BB962C8B-B14F-4D97-AF65-F5344CB8AC3E}">
        <p14:creationId xmlns:p14="http://schemas.microsoft.com/office/powerpoint/2010/main" val="404247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Lovers of Opinion and Lovers of Wisdom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Philosophers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true philosophers are lovers of the vision of truth.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One &amp; The Many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Since beauty is the opposite of ugliness, they are two.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Being two each is 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The same holds of just and unjust, good and evil,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etc</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Taken singly, each is 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From combinations of them with actions, things and each other, they appear many.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Sights, Dreams, Opinion &amp;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Lovers of sounds and sights are fond of tones, color, forms and artificial products made from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Their minds cannot see or love absolute beauty.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One's life is a dream who believes in beautiful things but does not believe in absolute beauty.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Asleep or awake it is dream‑like to mistake the image for the real 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One is awake who: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Recognizes the existence of absolute beauty.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Is able to distinguish the idea from the objects which participate in the idea.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Does not put the objects in the place of the idea nor the idea in the place of the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The mind of the one who knows has knowledge and the mind of the other has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984EA6-C447-4329-8603-7F4C1959E754}" type="slidenum">
              <a:rPr lang="en-US">
                <a:cs typeface="Arial" charset="0"/>
              </a:rPr>
              <a:pPr fontAlgn="base">
                <a:spcBef>
                  <a:spcPct val="0"/>
                </a:spcBef>
                <a:spcAft>
                  <a:spcPct val="0"/>
                </a:spcAft>
                <a:defRPr/>
              </a:pPr>
              <a:t>14</a:t>
            </a:fld>
            <a:endParaRPr lang="en-US">
              <a:cs typeface="Arial" charset="0"/>
            </a:endParaRPr>
          </a:p>
        </p:txBody>
      </p:sp>
    </p:spTree>
    <p:extLst>
      <p:ext uri="{BB962C8B-B14F-4D97-AF65-F5344CB8AC3E}">
        <p14:creationId xmlns:p14="http://schemas.microsoft.com/office/powerpoint/2010/main" val="107896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Being and Non-Being Argument for the Distinction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One who has knowledge knows something.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Absolute being may be absolutely known, but the utterly non‑existent is utterly unknown.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If anything can be and not be it will be between pure being and absolute negation of 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Knowledge corresponds to being and ignorance corresponds to not‑being.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Spheres and Faculties Argument for the Distinction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Faculties, such as sight and hearing, are powers in us by which we do as we do.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What has the same sphere and same result is the same faculty, and what has another sphere and another result is different.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Knowledge and opinion are both faculties, but are not the same.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B116DA-D68C-450E-9123-48A8C4647334}" type="slidenum">
              <a:rPr lang="en-US">
                <a:cs typeface="Arial" charset="0"/>
              </a:rPr>
              <a:pPr fontAlgn="base">
                <a:spcBef>
                  <a:spcPct val="0"/>
                </a:spcBef>
                <a:spcAft>
                  <a:spcPct val="0"/>
                </a:spcAft>
                <a:defRPr/>
              </a:pPr>
              <a:t>15</a:t>
            </a:fld>
            <a:endParaRPr lang="en-US">
              <a:cs typeface="Arial" charset="0"/>
            </a:endParaRPr>
          </a:p>
        </p:txBody>
      </p:sp>
    </p:spTree>
    <p:extLst>
      <p:ext uri="{BB962C8B-B14F-4D97-AF65-F5344CB8AC3E}">
        <p14:creationId xmlns:p14="http://schemas.microsoft.com/office/powerpoint/2010/main" val="46047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228600" marR="0" lvl="0" indent="0" algn="l" defTabSz="914400" rtl="0" eaLnBrk="1" fontAlgn="auto" latinLnBrk="0" hangingPunct="1">
              <a:lnSpc>
                <a:spcPct val="115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4. Knowledge and opinion have distinct powers and distinct spheres/subject matters.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0" algn="l" defTabSz="914400" rtl="0" eaLnBrk="1" fontAlgn="auto" latinLnBrk="0" hangingPunct="1">
              <a:lnSpc>
                <a:spcPct val="115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5. Being is the sphere of knowledge, and knowledge is to know the nature of being.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0" algn="l" defTabSz="914400" rtl="0" eaLnBrk="1" fontAlgn="auto" latinLnBrk="0" hangingPunct="1">
              <a:lnSpc>
                <a:spcPct val="115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6. Opinion is to have an opinion.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0" algn="l" defTabSz="914400" rtl="0" eaLnBrk="1" fontAlgn="auto" latinLnBrk="0" hangingPunct="1">
              <a:lnSpc>
                <a:spcPct val="115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7. If difference in faculty implies a difference in the sphere and if opinion and knowledge are distinct faculties, then the sphere of knowledge and of opinion cannot be the same..</a:t>
            </a:r>
          </a:p>
          <a:p>
            <a:pPr marL="228600" marR="0" lvl="0" indent="0" algn="l" defTabSz="914400" rtl="0" eaLnBrk="1" fontAlgn="auto" latinLnBrk="0" hangingPunct="1">
              <a:lnSpc>
                <a:spcPct val="115000"/>
              </a:lnSpc>
              <a:spcBef>
                <a:spcPts val="0"/>
              </a:spcBef>
              <a:spcAft>
                <a:spcPts val="0"/>
              </a:spcAft>
              <a:buClrTx/>
              <a:buSzTx/>
              <a:buFontTx/>
              <a:buNone/>
              <a:tabLst>
                <a:tab pos="114300" algn="l"/>
                <a:tab pos="228600" algn="l"/>
                <a:tab pos="342900" algn="l"/>
                <a:tab pos="457200" algn="l"/>
                <a:tab pos="571500" algn="l"/>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F. Not being is not the subject‑matter of opinion.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1. When one has an opinion, he has an opinion about something.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2. He cannot have an opinion about nothing.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3. One who has an opinion has an opinion about some one thing.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4. Not‑being is not one thing but nothing.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94DC4E-244B-4047-92F9-A28FCC9BED01}" type="slidenum">
              <a:rPr lang="en-US">
                <a:cs typeface="Arial" charset="0"/>
              </a:rPr>
              <a:pPr fontAlgn="base">
                <a:spcBef>
                  <a:spcPct val="0"/>
                </a:spcBef>
                <a:spcAft>
                  <a:spcPct val="0"/>
                </a:spcAft>
                <a:defRPr/>
              </a:pPr>
              <a:t>16</a:t>
            </a:fld>
            <a:endParaRPr lang="en-US">
              <a:cs typeface="Arial" charset="0"/>
            </a:endParaRPr>
          </a:p>
        </p:txBody>
      </p:sp>
    </p:spTree>
    <p:extLst>
      <p:ext uri="{BB962C8B-B14F-4D97-AF65-F5344CB8AC3E}">
        <p14:creationId xmlns:p14="http://schemas.microsoft.com/office/powerpoint/2010/main" val="410087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 Opinion as Intermediate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Ignorance is the correlative of not 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The correlative of being is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Opinion is not concerned with being or not‑being, hence is neither ignorance nor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Opinion is intermediate.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Its correlative is and is not at the same time and is between pure being and absolute not‑being.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The corresponding faculty is neither knowledge nor ignorance, but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 The Object of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The beautiful will in some point of view be found ugly and the same for the rest.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ideas of the multitude about the beautiful and all things are half‑way between pure being and pure not‑being.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Anything of this kind is a matter of opinion not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654FA2-F0CA-43E3-8629-EE2EAFB99EF5}" type="slidenum">
              <a:rPr lang="en-US">
                <a:cs typeface="Arial" charset="0"/>
              </a:rPr>
              <a:pPr fontAlgn="base">
                <a:spcBef>
                  <a:spcPct val="0"/>
                </a:spcBef>
                <a:spcAft>
                  <a:spcPct val="0"/>
                </a:spcAft>
                <a:defRPr/>
              </a:pPr>
              <a:t>17</a:t>
            </a:fld>
            <a:endParaRPr lang="en-US">
              <a:cs typeface="Arial" charset="0"/>
            </a:endParaRPr>
          </a:p>
        </p:txBody>
      </p:sp>
    </p:spTree>
    <p:extLst>
      <p:ext uri="{BB962C8B-B14F-4D97-AF65-F5344CB8AC3E}">
        <p14:creationId xmlns:p14="http://schemas.microsoft.com/office/powerpoint/2010/main" val="19001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Lovers of Opinion vs. Lovers of Wisdom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Those who have opinion but not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See the many beautiful things but not absolute beauty.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See the many just, and not absolute justice, etc.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They are lovers of opinion rather than lovers of wisdom.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Those who see the absolute, eternal and immutable have knowledge and not merely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Those who love the truth are lovers of wisdom and not lovers of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 The Objects of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many and the one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There is a many beautiful and a many good, and so too for every thing described and defined.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To them "many" is applied.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There is an absolute beauty, absolute good, and for all things the to which “many" is applied there is an absolute;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They are under a single idea (form)- the essence of each.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many are seen but not known.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ideas (forms) are known but not seen.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EFAC1A-C492-4613-B67B-A5883BEFDB2F}" type="slidenum">
              <a:rPr lang="en-US">
                <a:cs typeface="Arial" charset="0"/>
              </a:rPr>
              <a:pPr fontAlgn="base">
                <a:spcBef>
                  <a:spcPct val="0"/>
                </a:spcBef>
                <a:spcAft>
                  <a:spcPct val="0"/>
                </a:spcAft>
                <a:defRPr/>
              </a:pPr>
              <a:t>18</a:t>
            </a:fld>
            <a:endParaRPr lang="en-US">
              <a:cs typeface="Arial" charset="0"/>
            </a:endParaRPr>
          </a:p>
        </p:txBody>
      </p:sp>
    </p:spTree>
    <p:extLst>
      <p:ext uri="{BB962C8B-B14F-4D97-AF65-F5344CB8AC3E}">
        <p14:creationId xmlns:p14="http://schemas.microsoft.com/office/powerpoint/2010/main" val="4675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The Eye Analogy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In moonlight and starlight the eyes see dimly.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In the sunshine, the eyes see clearly.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soul is like the eye: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When resting on what truth and being shine, the soul perceives, understands and has intelligence.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When turned towards the twilight of becoming and perishing she has opinion and seems to lack intelligence.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The Sun Analogy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What imparts truth to the known and the power of knowing to the knower is the idea of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Light and sight are like the sun but not the sun.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So science and truth are like the good, but not 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The good has a higher place of honor.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Pleasure is not 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sun is the author of visibility, generation, nourishment and growth.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sun himself is not generation.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In like manner the good is the author of knowledge to all things known and of their being and essence.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good is not essence, but far exceeds essence in dignity and power.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386808-877D-4500-AFE3-4CF0D4BA86C6}" type="slidenum">
              <a:rPr lang="en-US">
                <a:cs typeface="Arial" charset="0"/>
              </a:rPr>
              <a:pPr fontAlgn="base">
                <a:spcBef>
                  <a:spcPct val="0"/>
                </a:spcBef>
                <a:spcAft>
                  <a:spcPct val="0"/>
                </a:spcAft>
                <a:defRPr/>
              </a:pPr>
              <a:t>19</a:t>
            </a:fld>
            <a:endParaRPr lang="en-US">
              <a:cs typeface="Arial" charset="0"/>
            </a:endParaRPr>
          </a:p>
        </p:txBody>
      </p:sp>
    </p:spTree>
    <p:extLst>
      <p:ext uri="{BB962C8B-B14F-4D97-AF65-F5344CB8AC3E}">
        <p14:creationId xmlns:p14="http://schemas.microsoft.com/office/powerpoint/2010/main" val="2600137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a:lnSpc>
                <a:spcPct val="115000"/>
              </a:lnSpc>
              <a:spcBef>
                <a:spcPts val="0"/>
              </a:spcBef>
              <a:spcAft>
                <a:spcPts val="0"/>
              </a:spcAft>
              <a:tabLst>
                <a:tab pos="114300" algn="l"/>
                <a:tab pos="228600" algn="l"/>
                <a:tab pos="342900" algn="l"/>
                <a:tab pos="457200" algn="l"/>
                <a:tab pos="571500" algn="l"/>
                <a:tab pos="5943600" algn="r"/>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III The Four Levels of Knowledge: The Line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Ruling powers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There are two ruling powers.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The good is set over the intellectual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Sun is over the visible world.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This is a distinction of the visible and the intelligible.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indent="10160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Division of the Line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Take a line cut into two unequal parts, and divide each again.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The two main divisions correspond to the visible and the intelligible.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Segments  A &amp; B: the Visible World of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Segment 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Faculty:  Imagination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Objects: Shadows, images, reflections.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Segment B</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Faculty: Belief</a:t>
            </a: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b. Objects: Physical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20</a:t>
            </a:fld>
            <a:endParaRPr lang="en-US"/>
          </a:p>
        </p:txBody>
      </p:sp>
    </p:spTree>
    <p:extLst>
      <p:ext uri="{BB962C8B-B14F-4D97-AF65-F5344CB8AC3E}">
        <p14:creationId xmlns:p14="http://schemas.microsoft.com/office/powerpoint/2010/main" val="3403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III The Socratic Method: Argumentation</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Socrates had three main methods of showing the flaws in definitions.</a:t>
            </a:r>
          </a:p>
          <a:p>
            <a:r>
              <a:rPr lang="en-US" sz="1200" kern="1200" dirty="0">
                <a:solidFill>
                  <a:schemeClr val="tx1"/>
                </a:solidFill>
                <a:effectLst/>
                <a:latin typeface="+mn-lt"/>
                <a:ea typeface="+mn-ea"/>
                <a:cs typeface="+mn-cs"/>
              </a:rPr>
              <a:t>	B. Finding a structural flaw in the definition</a:t>
            </a:r>
          </a:p>
          <a:p>
            <a:r>
              <a:rPr lang="en-US" sz="1200" kern="1200" dirty="0">
                <a:solidFill>
                  <a:schemeClr val="tx1"/>
                </a:solidFill>
                <a:effectLst/>
                <a:latin typeface="+mn-lt"/>
                <a:ea typeface="+mn-ea"/>
                <a:cs typeface="+mn-cs"/>
              </a:rPr>
              <a:t>		1. The definition is circular.</a:t>
            </a:r>
          </a:p>
          <a:p>
            <a:r>
              <a:rPr lang="en-US" sz="1200" kern="1200" dirty="0">
                <a:solidFill>
                  <a:schemeClr val="tx1"/>
                </a:solidFill>
                <a:effectLst/>
                <a:latin typeface="+mn-lt"/>
                <a:ea typeface="+mn-ea"/>
                <a:cs typeface="+mn-cs"/>
              </a:rPr>
              <a:t>			a. Example: “Piety is what a pious person has.”</a:t>
            </a:r>
          </a:p>
          <a:p>
            <a:r>
              <a:rPr lang="en-US" sz="1200" kern="1200" dirty="0">
                <a:solidFill>
                  <a:schemeClr val="tx1"/>
                </a:solidFill>
                <a:effectLst/>
                <a:latin typeface="+mn-lt"/>
                <a:ea typeface="+mn-ea"/>
                <a:cs typeface="+mn-cs"/>
              </a:rPr>
              <a:t>		2. The definition takes a part to be the whole.</a:t>
            </a:r>
          </a:p>
          <a:p>
            <a:r>
              <a:rPr lang="en-US" sz="1200" kern="1200" dirty="0">
                <a:solidFill>
                  <a:schemeClr val="tx1"/>
                </a:solidFill>
                <a:effectLst/>
                <a:latin typeface="+mn-lt"/>
                <a:ea typeface="+mn-ea"/>
                <a:cs typeface="+mn-cs"/>
              </a:rPr>
              <a:t>			a. Example: Using justice to explain virtue when justice is a part of virtue.</a:t>
            </a:r>
          </a:p>
          <a:p>
            <a:r>
              <a:rPr lang="en-US" sz="1200" kern="1200" dirty="0">
                <a:solidFill>
                  <a:schemeClr val="tx1"/>
                </a:solidFill>
                <a:effectLst/>
                <a:latin typeface="+mn-lt"/>
                <a:ea typeface="+mn-ea"/>
                <a:cs typeface="+mn-cs"/>
              </a:rPr>
              <a:t>		3. The definition provides a list of specific examples without presenting the common property.</a:t>
            </a:r>
          </a:p>
          <a:p>
            <a:r>
              <a:rPr lang="en-US" sz="1200" kern="1200" dirty="0">
                <a:solidFill>
                  <a:schemeClr val="tx1"/>
                </a:solidFill>
                <a:effectLst/>
                <a:latin typeface="+mn-lt"/>
                <a:ea typeface="+mn-ea"/>
                <a:cs typeface="+mn-cs"/>
              </a:rPr>
              <a:t>			a. Example: When Euthyphro lists a few actions he takes to be pious without actually defining what all pious</a:t>
            </a:r>
          </a:p>
          <a:p>
            <a:r>
              <a:rPr lang="en-US" sz="1200" kern="1200" dirty="0">
                <a:solidFill>
                  <a:schemeClr val="tx1"/>
                </a:solidFill>
                <a:effectLst/>
                <a:latin typeface="+mn-lt"/>
                <a:ea typeface="+mn-ea"/>
                <a:cs typeface="+mn-cs"/>
              </a:rPr>
              <a:t>			actions have in common.</a:t>
            </a:r>
          </a:p>
          <a:p>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Reductio</a:t>
            </a:r>
            <a:r>
              <a:rPr lang="en-US" sz="1200" kern="1200" dirty="0">
                <a:solidFill>
                  <a:schemeClr val="tx1"/>
                </a:solidFill>
                <a:effectLst/>
                <a:latin typeface="+mn-lt"/>
                <a:ea typeface="+mn-ea"/>
                <a:cs typeface="+mn-cs"/>
              </a:rPr>
              <a:t> ad Absurdum</a:t>
            </a:r>
          </a:p>
          <a:p>
            <a:r>
              <a:rPr lang="en-US" sz="1200" kern="1200" dirty="0">
                <a:solidFill>
                  <a:schemeClr val="tx1"/>
                </a:solidFill>
                <a:effectLst/>
                <a:latin typeface="+mn-lt"/>
                <a:ea typeface="+mn-ea"/>
                <a:cs typeface="+mn-cs"/>
              </a:rPr>
              <a:t>		1. Goal: To disprove position/claim P.</a:t>
            </a:r>
          </a:p>
          <a:p>
            <a:r>
              <a:rPr lang="en-US" sz="1200" kern="1200" dirty="0">
                <a:solidFill>
                  <a:schemeClr val="tx1"/>
                </a:solidFill>
                <a:effectLst/>
                <a:latin typeface="+mn-lt"/>
                <a:ea typeface="+mn-ea"/>
                <a:cs typeface="+mn-cs"/>
              </a:rPr>
              <a:t>		2. Step One: Assume that P is true.</a:t>
            </a:r>
          </a:p>
          <a:p>
            <a:r>
              <a:rPr lang="en-US" sz="1200" kern="1200" dirty="0">
                <a:solidFill>
                  <a:schemeClr val="tx1"/>
                </a:solidFill>
                <a:effectLst/>
                <a:latin typeface="+mn-lt"/>
                <a:ea typeface="+mn-ea"/>
                <a:cs typeface="+mn-cs"/>
              </a:rPr>
              <a:t>		3. Step Two: Derive Q from P.</a:t>
            </a:r>
          </a:p>
          <a:p>
            <a:r>
              <a:rPr lang="en-US" sz="1200" kern="1200" dirty="0">
                <a:solidFill>
                  <a:schemeClr val="tx1"/>
                </a:solidFill>
                <a:effectLst/>
                <a:latin typeface="+mn-lt"/>
                <a:ea typeface="+mn-ea"/>
                <a:cs typeface="+mn-cs"/>
              </a:rPr>
              <a:t>		4. Step Three: Show that Q is absurd, contradicts P, or contradicts another claim held by the person who claims P.</a:t>
            </a:r>
          </a:p>
          <a:p>
            <a:r>
              <a:rPr lang="en-US" sz="1200" kern="1200" dirty="0">
                <a:solidFill>
                  <a:schemeClr val="tx1"/>
                </a:solidFill>
                <a:effectLst/>
                <a:latin typeface="+mn-lt"/>
                <a:ea typeface="+mn-ea"/>
                <a:cs typeface="+mn-cs"/>
              </a:rPr>
              <a:t>		5. Example from the </a:t>
            </a:r>
            <a:r>
              <a:rPr lang="en-US" sz="1200" i="1" kern="1200" dirty="0">
                <a:solidFill>
                  <a:schemeClr val="tx1"/>
                </a:solidFill>
                <a:effectLst/>
                <a:latin typeface="+mn-lt"/>
                <a:ea typeface="+mn-ea"/>
                <a:cs typeface="+mn-cs"/>
              </a:rPr>
              <a:t>Republic</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Thrasymachus: Justice = doing what it is interest of those in power.</a:t>
            </a:r>
          </a:p>
          <a:p>
            <a:r>
              <a:rPr lang="en-US" sz="1200" kern="1200" dirty="0">
                <a:solidFill>
                  <a:schemeClr val="tx1"/>
                </a:solidFill>
                <a:effectLst/>
                <a:latin typeface="+mn-lt"/>
                <a:ea typeface="+mn-ea"/>
                <a:cs typeface="+mn-cs"/>
              </a:rPr>
              <a:t>			b. So, to be just is to obey the laws of those in power.</a:t>
            </a:r>
          </a:p>
          <a:p>
            <a:r>
              <a:rPr lang="en-US" sz="1200" kern="1200" dirty="0">
                <a:solidFill>
                  <a:schemeClr val="tx1"/>
                </a:solidFill>
                <a:effectLst/>
                <a:latin typeface="+mn-lt"/>
                <a:ea typeface="+mn-ea"/>
                <a:cs typeface="+mn-cs"/>
              </a:rPr>
              <a:t>			c. Those in power can make errors.</a:t>
            </a:r>
          </a:p>
          <a:p>
            <a:r>
              <a:rPr lang="en-US" sz="1200" kern="1200" dirty="0">
                <a:solidFill>
                  <a:schemeClr val="tx1"/>
                </a:solidFill>
                <a:effectLst/>
                <a:latin typeface="+mn-lt"/>
                <a:ea typeface="+mn-ea"/>
                <a:cs typeface="+mn-cs"/>
              </a:rPr>
              <a:t>			d. Those in power might, out of error, make laws that are not in their interest.</a:t>
            </a:r>
          </a:p>
          <a:p>
            <a:r>
              <a:rPr lang="en-US" sz="1200" kern="1200" dirty="0">
                <a:solidFill>
                  <a:schemeClr val="tx1"/>
                </a:solidFill>
                <a:effectLst/>
                <a:latin typeface="+mn-lt"/>
                <a:ea typeface="+mn-ea"/>
                <a:cs typeface="+mn-cs"/>
              </a:rPr>
              <a:t>			e. Obeying said laws is not acting in accord with the interests of those in power.</a:t>
            </a:r>
          </a:p>
          <a:p>
            <a:r>
              <a:rPr lang="en-US" sz="1200" kern="1200" dirty="0">
                <a:solidFill>
                  <a:schemeClr val="tx1"/>
                </a:solidFill>
                <a:effectLst/>
                <a:latin typeface="+mn-lt"/>
                <a:ea typeface="+mn-ea"/>
                <a:cs typeface="+mn-cs"/>
              </a:rPr>
              <a:t>f. This leads to a contradiction: Being just is to do what is interest of those in power and is also to do what is not in the interest of those in power.</a:t>
            </a:r>
          </a:p>
          <a:p>
            <a:r>
              <a:rPr lang="en-US" sz="1200" kern="1200" dirty="0">
                <a:solidFill>
                  <a:schemeClr val="tx1"/>
                </a:solidFill>
                <a:effectLst/>
                <a:latin typeface="+mn-lt"/>
                <a:ea typeface="+mn-ea"/>
                <a:cs typeface="+mn-cs"/>
              </a:rPr>
              <a:t>			g. So, the definition is flawed. </a:t>
            </a: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3</a:t>
            </a:fld>
            <a:endParaRPr lang="en-US"/>
          </a:p>
        </p:txBody>
      </p:sp>
    </p:spTree>
    <p:extLst>
      <p:ext uri="{BB962C8B-B14F-4D97-AF65-F5344CB8AC3E}">
        <p14:creationId xmlns:p14="http://schemas.microsoft.com/office/powerpoint/2010/main" val="3374650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Segments C&amp;D: The intelligible world of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Segment 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Faculty: Thinking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Objects: Lower Forms,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mathematicals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The mind uses objects in the visible world as ways to understand the intelligible world-for example, using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geometic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diagrams to understand geometry.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This knowledge is fragmented and based on assumptions that are taken as self-evident (as opposed to being based on 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non-hypothetical first principle).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Segment 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Faculty: Rational Intuition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Object: The higher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The mind does not rely on assumptions or visual aids.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The mind has a rational intuition of the Forms and reaches “the first principle of the whole.”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21</a:t>
            </a:fld>
            <a:endParaRPr lang="en-US"/>
          </a:p>
        </p:txBody>
      </p:sp>
    </p:spTree>
    <p:extLst>
      <p:ext uri="{BB962C8B-B14F-4D97-AF65-F5344CB8AC3E}">
        <p14:creationId xmlns:p14="http://schemas.microsoft.com/office/powerpoint/2010/main" val="1394110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first principle of the whole.”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the ultimate source of knowledge and reality.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Plato draws an analogy between it and the sun.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Good goes beyond the partial truths that words can convey.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It is understood via a sort of enlightenment after a long period of “instruction” and “close companionship.”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22</a:t>
            </a:fld>
            <a:endParaRPr lang="en-US"/>
          </a:p>
        </p:txBody>
      </p:sp>
    </p:spTree>
    <p:extLst>
      <p:ext uri="{BB962C8B-B14F-4D97-AF65-F5344CB8AC3E}">
        <p14:creationId xmlns:p14="http://schemas.microsoft.com/office/powerpoint/2010/main" val="117533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Description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People living since childhood, in a cave with an opening towards the light.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They are chained and can only see before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Above and behind them is a fire.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Between the fire and the prisoners is a raised way and a low wall.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Men carry vessels, statues and figures of animals which appear over the wall.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6. They see only shadows thrown by the fire on the opposite wall of the cave.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7. They think they were naming what was actually before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To them, the truth would be nothing but the shadows of the images.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Release of the Prisoners-1</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Step: Free in the Cave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Looking towards the light is painful and distressing.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cannot see the realities which he had previously seen the shadows.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He will approach nearer to being and have a clearer vision.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He will be perplexed if his instructor requires him to name the passing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He will initially think the shadows are truer than the objects he now sees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23</a:t>
            </a:fld>
            <a:endParaRPr lang="en-US"/>
          </a:p>
        </p:txBody>
      </p:sp>
    </p:spTree>
    <p:extLst>
      <p:ext uri="{BB962C8B-B14F-4D97-AF65-F5344CB8AC3E}">
        <p14:creationId xmlns:p14="http://schemas.microsoft.com/office/powerpoint/2010/main" val="172308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Release of the Prisoners-2</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nd</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Step: Outside in the Sunlight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In the sunlight he will be pained and dazzled.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will need to grow accustomed to the upper world seeing, in 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Shadows.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Reflections in the water.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Objects.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Light of the stars and moon.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The sun.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He will argue the sun is the cause of all which he has become accustomed to behold.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D. The Freed Person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 He would praise himself and pity the dwellers of the cave.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He would not care for the honors given those who best observe, remember, and make inferences about the shadows.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If he returned to the cave, his eyes would be full of darkness.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4. Before recovering, he would fare poorly in such contests.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Men would think it was better not to think of ascending.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24</a:t>
            </a:fld>
            <a:endParaRPr lang="en-US"/>
          </a:p>
        </p:txBody>
      </p:sp>
    </p:spTree>
    <p:extLst>
      <p:ext uri="{BB962C8B-B14F-4D97-AF65-F5344CB8AC3E}">
        <p14:creationId xmlns:p14="http://schemas.microsoft.com/office/powerpoint/2010/main" val="315447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 The Allegory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prison‑house is the world of sight.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light of the fire is the sun.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journey upwards is the ascent of the soul into the intellectual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25</a:t>
            </a:fld>
            <a:endParaRPr lang="en-US"/>
          </a:p>
        </p:txBody>
      </p:sp>
    </p:spTree>
    <p:extLst>
      <p:ext uri="{BB962C8B-B14F-4D97-AF65-F5344CB8AC3E}">
        <p14:creationId xmlns:p14="http://schemas.microsoft.com/office/powerpoint/2010/main" val="135751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V 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Good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Good is the universal author of all things beautiful and right.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the parent and lord of light in this visible world.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It is the immediate source of reason and truth in the intellectual.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27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Those Who have seen 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Are unwilling to descend to human affairs.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Going from divine contemplations to the evil state of man, he will behave ridiculously before he is accustomed to the darkness.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If compelled to fight in courts or other places about the images or shadows of images of justice.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If attempting to meet the conceptions of those who have never seen absolute justice.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bewilderments of the eyes are from coming out of the light or from going into the light,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who remembers this when he sees one whose vision is perplexed will not be too ready to laugh and will ask if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Has come from the brighter life and hence cannot see in the dark.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 Has come from the darkness to the day is dazzled by excess of light.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He will count the one happy and pity the other. </a:t>
            </a:r>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27</a:t>
            </a:fld>
            <a:endParaRPr lang="en-US"/>
          </a:p>
        </p:txBody>
      </p:sp>
    </p:spTree>
    <p:extLst>
      <p:ext uri="{BB962C8B-B14F-4D97-AF65-F5344CB8AC3E}">
        <p14:creationId xmlns:p14="http://schemas.microsoft.com/office/powerpoint/2010/main" val="1600334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Source of Knowledge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One cannot put knowledge into the soul which was not there before-like sight into blind eyes.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power and capacity of learning exists in the soul already.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As the eye was unable to turn from darkness to light without the whole body: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The instrument of knowledge can be turned from the world of becoming to that of being only by movement of the whole soul.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And learn to endure the sight of being and the brightest and best of being-the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An art that effects this conversion.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art doesn’t implant the faculty of sight- it exists, but is turned in the wrong direction so it looks away from truth.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 other virtues of the soul are akin to bodily qualities-even if not innate they can be implanted later by habit and exercise.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 virtue of wisdom contains a divine element which always remains,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By this its conversion is rendered useful and profitable or hurtful and useless.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The narrow intelligence flashing from the keen eye of a clever rogue: how clearly his paltry soul sees the way to his end.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is the reverse of blind, but his keen sight serves evil, and he is mischievous in proportion to his cleverness.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28</a:t>
            </a:fld>
            <a:endParaRPr lang="en-US"/>
          </a:p>
        </p:txBody>
      </p:sp>
    </p:spTree>
    <p:extLst>
      <p:ext uri="{BB962C8B-B14F-4D97-AF65-F5344CB8AC3E}">
        <p14:creationId xmlns:p14="http://schemas.microsoft.com/office/powerpoint/2010/main" val="1031767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The other virtues of the soul are akin to bodily qualities-even if not innate they can be implanted later by habit and exercise.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 virtue of wisdom contains a divine element which always remains,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By this its conversion is rendered useful and profitable or hurtful and useless.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8. The narrow intelligence flashing from the keen eye of a clever rogue: how clearly his paltry soul sees the way to his end.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He is the reverse of blind, but his keen sight serves evil, and he is mischievous in proportion to his cleverness.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29</a:t>
            </a:fld>
            <a:endParaRPr lang="en-US"/>
          </a:p>
        </p:txBody>
      </p:sp>
    </p:spTree>
    <p:extLst>
      <p:ext uri="{BB962C8B-B14F-4D97-AF65-F5344CB8AC3E}">
        <p14:creationId xmlns:p14="http://schemas.microsoft.com/office/powerpoint/2010/main" val="2401243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US"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The Meno</a:t>
            </a: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I First Part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Meno’s Argument (as reconstructed by Socrates)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 If a man knows, then he has no need to enquire.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2. If a man does not know, then he cannot for he does not know the very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subject about which he is to enquire.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3. Therefore, a man cannot enquire about that which he does not know.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30</a:t>
            </a:fld>
            <a:endParaRPr lang="en-US"/>
          </a:p>
        </p:txBody>
      </p:sp>
    </p:spTree>
    <p:extLst>
      <p:ext uri="{BB962C8B-B14F-4D97-AF65-F5344CB8AC3E}">
        <p14:creationId xmlns:p14="http://schemas.microsoft.com/office/powerpoint/2010/main" val="2904318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B. Reincarnation &amp; Knowledge(Socrates)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 The soul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Immortal.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b. Is born again after death.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c. Is never destroyed.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2. The Soul and knowledge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The soul has been born again many times.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b. Has seen all things in this world and the world below.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c. Hence, has knowledge of them all.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d. The soul should remember all she has learned about all things.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e. There should be no difficult in eliciting out a single recollection all the rest.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f. Therefore Meno’s argument is flawed.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31</a:t>
            </a:fld>
            <a:endParaRPr lang="en-US"/>
          </a:p>
        </p:txBody>
      </p:sp>
    </p:spTree>
    <p:extLst>
      <p:ext uri="{BB962C8B-B14F-4D97-AF65-F5344CB8AC3E}">
        <p14:creationId xmlns:p14="http://schemas.microsoft.com/office/powerpoint/2010/main" val="253559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Method of Counterexample</a:t>
            </a:r>
          </a:p>
          <a:p>
            <a:r>
              <a:rPr lang="en-US" sz="1200" kern="1200" dirty="0">
                <a:solidFill>
                  <a:schemeClr val="tx1"/>
                </a:solidFill>
                <a:effectLst/>
                <a:latin typeface="+mn-lt"/>
                <a:ea typeface="+mn-ea"/>
                <a:cs typeface="+mn-cs"/>
              </a:rPr>
              <a:t>		1. Socrates presents an example that goes against (counters) the definition and shows it to be too broad or too narrow.</a:t>
            </a:r>
          </a:p>
          <a:p>
            <a:r>
              <a:rPr lang="en-US" sz="1200" kern="1200" dirty="0">
                <a:solidFill>
                  <a:schemeClr val="tx1"/>
                </a:solidFill>
                <a:effectLst/>
                <a:latin typeface="+mn-lt"/>
                <a:ea typeface="+mn-ea"/>
                <a:cs typeface="+mn-cs"/>
              </a:rPr>
              <a:t>		2.  Too broad: the definition of the term includes cases that should not be included.</a:t>
            </a:r>
          </a:p>
          <a:p>
            <a:r>
              <a:rPr lang="en-US" sz="1200" kern="1200" dirty="0">
                <a:solidFill>
                  <a:schemeClr val="tx1"/>
                </a:solidFill>
                <a:effectLst/>
                <a:latin typeface="+mn-lt"/>
                <a:ea typeface="+mn-ea"/>
                <a:cs typeface="+mn-cs"/>
              </a:rPr>
              <a:t>		3. Too narrow: the definition of the term excludes cases that should be included.</a:t>
            </a:r>
          </a:p>
          <a:p>
            <a:r>
              <a:rPr lang="en-US" sz="1200" kern="1200" dirty="0">
                <a:solidFill>
                  <a:schemeClr val="tx1"/>
                </a:solidFill>
                <a:effectLst/>
                <a:latin typeface="+mn-lt"/>
                <a:ea typeface="+mn-ea"/>
                <a:cs typeface="+mn-cs"/>
              </a:rPr>
              <a:t>		4. Example: </a:t>
            </a:r>
          </a:p>
          <a:p>
            <a:r>
              <a:rPr lang="en-US" sz="1200" kern="1200" dirty="0">
                <a:solidFill>
                  <a:schemeClr val="tx1"/>
                </a:solidFill>
                <a:effectLst/>
                <a:latin typeface="+mn-lt"/>
                <a:ea typeface="+mn-ea"/>
                <a:cs typeface="+mn-cs"/>
              </a:rPr>
              <a:t>			a. Meno: virtue is the capacity to govern.</a:t>
            </a:r>
          </a:p>
          <a:p>
            <a:r>
              <a:rPr lang="en-US" sz="1200" kern="1200" dirty="0">
                <a:solidFill>
                  <a:schemeClr val="tx1"/>
                </a:solidFill>
                <a:effectLst/>
                <a:latin typeface="+mn-lt"/>
                <a:ea typeface="+mn-ea"/>
                <a:cs typeface="+mn-cs"/>
              </a:rPr>
              <a:t>			b. Socrates: A child could be virtuous but lacks the capacity to govern so the definition is too narrow.</a:t>
            </a:r>
          </a:p>
          <a:p>
            <a:r>
              <a:rPr lang="en-US" sz="1200" kern="1200" dirty="0">
                <a:solidFill>
                  <a:schemeClr val="tx1"/>
                </a:solidFill>
                <a:effectLst/>
                <a:latin typeface="+mn-lt"/>
                <a:ea typeface="+mn-ea"/>
                <a:cs typeface="+mn-cs"/>
              </a:rPr>
              <a:t>			c. Socrates: A tyrant can also govern, though he would not be virtuous, so the definition is too broad.</a:t>
            </a:r>
          </a:p>
          <a:p>
            <a:r>
              <a:rPr lang="en-US" sz="1200" kern="1200" dirty="0">
                <a:solidFill>
                  <a:schemeClr val="tx1"/>
                </a:solidFill>
                <a:effectLst/>
                <a:latin typeface="+mn-lt"/>
                <a:ea typeface="+mn-ea"/>
                <a:cs typeface="+mn-cs"/>
              </a:rPr>
              <a:t>III Reasoning and Definitions</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Aristotle said that Socrates contributed a type of inductive argument and universal definitions. </a:t>
            </a:r>
          </a:p>
          <a:p>
            <a:r>
              <a:rPr lang="en-US" sz="1200" kern="1200" dirty="0">
                <a:solidFill>
                  <a:schemeClr val="tx1"/>
                </a:solidFill>
                <a:effectLst/>
                <a:latin typeface="+mn-lt"/>
                <a:ea typeface="+mn-ea"/>
                <a:cs typeface="+mn-cs"/>
              </a:rPr>
              <a:t>	B. Inductive Reasoning </a:t>
            </a:r>
          </a:p>
          <a:p>
            <a:r>
              <a:rPr lang="en-US" sz="1200" kern="1200" dirty="0">
                <a:solidFill>
                  <a:schemeClr val="tx1"/>
                </a:solidFill>
                <a:effectLst/>
                <a:latin typeface="+mn-lt"/>
                <a:ea typeface="+mn-ea"/>
                <a:cs typeface="+mn-cs"/>
              </a:rPr>
              <a:t>		1. Socrates would reason from some specific examples to a general conclusion about the entire class.</a:t>
            </a:r>
          </a:p>
          <a:p>
            <a:r>
              <a:rPr lang="en-US" sz="1200" kern="1200" dirty="0">
                <a:solidFill>
                  <a:schemeClr val="tx1"/>
                </a:solidFill>
                <a:effectLst/>
                <a:latin typeface="+mn-lt"/>
                <a:ea typeface="+mn-ea"/>
                <a:cs typeface="+mn-cs"/>
              </a:rPr>
              <a:t>		2. When a universal term is applied to a number of particulars either:</a:t>
            </a:r>
          </a:p>
          <a:p>
            <a:r>
              <a:rPr lang="en-US" sz="1200" kern="1200" dirty="0">
                <a:solidFill>
                  <a:schemeClr val="tx1"/>
                </a:solidFill>
                <a:effectLst/>
                <a:latin typeface="+mn-lt"/>
                <a:ea typeface="+mn-ea"/>
                <a:cs typeface="+mn-cs"/>
              </a:rPr>
              <a:t>			a. The term has a different meaning in its different applications or it applies.</a:t>
            </a:r>
          </a:p>
          <a:p>
            <a:r>
              <a:rPr lang="en-US" sz="1200" kern="1200" dirty="0">
                <a:solidFill>
                  <a:schemeClr val="tx1"/>
                </a:solidFill>
                <a:effectLst/>
                <a:latin typeface="+mn-lt"/>
                <a:ea typeface="+mn-ea"/>
                <a:cs typeface="+mn-cs"/>
              </a:rPr>
              <a:t>				1. But there must have been a common basis for the application or language would fall apart.</a:t>
            </a:r>
          </a:p>
          <a:p>
            <a:r>
              <a:rPr lang="en-US" sz="1200" kern="1200" dirty="0">
                <a:solidFill>
                  <a:schemeClr val="tx1"/>
                </a:solidFill>
                <a:effectLst/>
                <a:latin typeface="+mn-lt"/>
                <a:ea typeface="+mn-ea"/>
                <a:cs typeface="+mn-cs"/>
              </a:rPr>
              <a:t>			b. The term refers to a property shared by all cases in which it applies.</a:t>
            </a:r>
          </a:p>
          <a:p>
            <a:r>
              <a:rPr lang="en-US" sz="1200" kern="1200" dirty="0">
                <a:solidFill>
                  <a:schemeClr val="tx1"/>
                </a:solidFill>
                <a:effectLst/>
                <a:latin typeface="+mn-lt"/>
                <a:ea typeface="+mn-ea"/>
                <a:cs typeface="+mn-cs"/>
              </a:rPr>
              <a:t>		3. This method leads to the development of universal definitions.</a:t>
            </a:r>
          </a:p>
          <a:p>
            <a:r>
              <a:rPr lang="en-US" sz="1200" kern="1200" dirty="0">
                <a:solidFill>
                  <a:schemeClr val="tx1"/>
                </a:solidFill>
                <a:effectLst/>
                <a:latin typeface="+mn-lt"/>
                <a:ea typeface="+mn-ea"/>
                <a:cs typeface="+mn-cs"/>
              </a:rPr>
              <a:t>	C. Universal Definitions</a:t>
            </a:r>
          </a:p>
          <a:p>
            <a:r>
              <a:rPr lang="en-US" sz="1200" kern="1200" dirty="0">
                <a:solidFill>
                  <a:schemeClr val="tx1"/>
                </a:solidFill>
                <a:effectLst/>
                <a:latin typeface="+mn-lt"/>
                <a:ea typeface="+mn-ea"/>
                <a:cs typeface="+mn-cs"/>
              </a:rPr>
              <a:t>		1. Particulars can be grouped into natural categories.</a:t>
            </a:r>
          </a:p>
          <a:p>
            <a:r>
              <a:rPr lang="en-US" sz="1200" kern="1200" dirty="0">
                <a:solidFill>
                  <a:schemeClr val="tx1"/>
                </a:solidFill>
                <a:effectLst/>
                <a:latin typeface="+mn-lt"/>
                <a:ea typeface="+mn-ea"/>
                <a:cs typeface="+mn-cs"/>
              </a:rPr>
              <a:t>		2. The universal concepts allow recognition and evaluation (in terms of fulfilling a purpose) of particulars.</a:t>
            </a:r>
          </a:p>
          <a:p>
            <a:r>
              <a:rPr lang="en-US" sz="1200" kern="1200" dirty="0">
                <a:solidFill>
                  <a:schemeClr val="tx1"/>
                </a:solidFill>
                <a:effectLst/>
                <a:latin typeface="+mn-lt"/>
                <a:ea typeface="+mn-ea"/>
                <a:cs typeface="+mn-cs"/>
              </a:rPr>
              <a:t>		3. Socrates does not seem to have a metaphysical basis for the concepts, but they are developed into the Platonic forms.</a:t>
            </a:r>
          </a:p>
          <a:p>
            <a:r>
              <a:rPr lang="en-US" sz="1200" kern="1200" dirty="0">
                <a:solidFill>
                  <a:schemeClr val="tx1"/>
                </a:solidFill>
                <a:effectLst/>
                <a:latin typeface="+mn-lt"/>
                <a:ea typeface="+mn-ea"/>
                <a:cs typeface="+mn-cs"/>
              </a:rPr>
              <a:t>	D. The Midwife</a:t>
            </a:r>
          </a:p>
          <a:p>
            <a:r>
              <a:rPr lang="en-US" sz="1200" kern="1200" dirty="0">
                <a:solidFill>
                  <a:schemeClr val="tx1"/>
                </a:solidFill>
                <a:effectLst/>
                <a:latin typeface="+mn-lt"/>
                <a:ea typeface="+mn-ea"/>
                <a:cs typeface="+mn-cs"/>
              </a:rPr>
              <a:t>		1. Socrates claimed that he was a midwife to ideas.</a:t>
            </a:r>
          </a:p>
          <a:p>
            <a:r>
              <a:rPr lang="en-US" sz="1200" kern="1200" dirty="0">
                <a:solidFill>
                  <a:schemeClr val="tx1"/>
                </a:solidFill>
                <a:effectLst/>
                <a:latin typeface="+mn-lt"/>
                <a:ea typeface="+mn-ea"/>
                <a:cs typeface="+mn-cs"/>
              </a:rPr>
              <a:t>		2. He takes this to mean that he lacks answers and wisdom, but can help other find them in themselves.</a:t>
            </a:r>
          </a:p>
          <a:p>
            <a:r>
              <a:rPr lang="en-US" sz="1200" kern="1200" dirty="0">
                <a:solidFill>
                  <a:schemeClr val="tx1"/>
                </a:solidFill>
                <a:effectLst/>
                <a:latin typeface="+mn-lt"/>
                <a:ea typeface="+mn-ea"/>
                <a:cs typeface="+mn-cs"/>
              </a:rPr>
              <a:t>		3. The truth was not found via the senses, but is “written in the soul.”</a:t>
            </a:r>
          </a:p>
          <a:p>
            <a:r>
              <a:rPr lang="en-US" sz="1200" kern="1200" dirty="0">
                <a:solidFill>
                  <a:schemeClr val="tx1"/>
                </a:solidFill>
                <a:effectLst/>
                <a:latin typeface="+mn-lt"/>
                <a:ea typeface="+mn-ea"/>
                <a:cs typeface="+mn-cs"/>
              </a:rPr>
              <a:t>		4. This is the notion of innate ideas, which is a rationalist position.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4</a:t>
            </a:fld>
            <a:endParaRPr lang="en-US"/>
          </a:p>
        </p:txBody>
      </p:sp>
    </p:spTree>
    <p:extLst>
      <p:ext uri="{BB962C8B-B14F-4D97-AF65-F5344CB8AC3E}">
        <p14:creationId xmlns:p14="http://schemas.microsoft.com/office/powerpoint/2010/main" val="957432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II Second Part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The Proof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 Socrates talks the slave through geometric proofs.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2. Socrates claims that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The slave has innate knowledge of geometry.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b. He (Socrates) is helping the slave bring to consciousness what he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already knows.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c. Thus, education is the recollection of innate ideas.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32</a:t>
            </a:fld>
            <a:endParaRPr lang="en-US"/>
          </a:p>
        </p:txBody>
      </p:sp>
    </p:spTree>
    <p:extLst>
      <p:ext uri="{BB962C8B-B14F-4D97-AF65-F5344CB8AC3E}">
        <p14:creationId xmlns:p14="http://schemas.microsoft.com/office/powerpoint/2010/main" val="1352382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III Third Part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 True Notions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 The answers of the slave were given out of his own head.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2. Yet, he did not know.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3. He had in him the notions.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4. Thus, one who does not know may still have true notions about what he does not know.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33</a:t>
            </a:fld>
            <a:endParaRPr lang="en-US"/>
          </a:p>
        </p:txBody>
      </p:sp>
    </p:spTree>
    <p:extLst>
      <p:ext uri="{BB962C8B-B14F-4D97-AF65-F5344CB8AC3E}">
        <p14:creationId xmlns:p14="http://schemas.microsoft.com/office/powerpoint/2010/main" val="59579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B. Acquisition of Knowledge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 If he were frequently asked questions, he would know as well 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anyone.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2. If he is asked questions, he will recover his knowledge without being taught.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3. This knowledge which he now has must have either have been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acquired or always possessed.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4. If he always possessed the this knowledge, he would have always known.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5. If he has acquired the knowledge he could not have acquired it in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this life unless he has been taught geometry.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34</a:t>
            </a:fld>
            <a:endParaRPr lang="en-US"/>
          </a:p>
        </p:txBody>
      </p:sp>
    </p:spTree>
    <p:extLst>
      <p:ext uri="{BB962C8B-B14F-4D97-AF65-F5344CB8AC3E}">
        <p14:creationId xmlns:p14="http://schemas.microsoft.com/office/powerpoint/2010/main" val="3551209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6. He has not been taught geometry.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7. Yet he has knowledge.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8. If he did not acquire the knowledge in this life he must have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learned it at some other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9. Which must have been the time when he was not a man.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55600" marR="0" indent="-35560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10. If there have always been true thoughts in him, both at the time when he was and was not a man, which only need to be awakened into knowledge by putting questions to him, his soul must have always possessed this knowledge, for he always either was or was not a man.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11. If the truth of all things always existed in the soul, then the soul is immortal.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914400" algn="l"/>
                <a:tab pos="-457200" algn="l"/>
                <a:tab pos="114300" algn="l"/>
                <a:tab pos="228600" algn="l"/>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12. Therefore, Meno’s initial claim is false.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67A716-8590-4847-B0F1-D518A51F59DF}" type="slidenum">
              <a:rPr lang="en-US" smtClean="0"/>
              <a:t>35</a:t>
            </a:fld>
            <a:endParaRPr lang="en-US"/>
          </a:p>
        </p:txBody>
      </p:sp>
    </p:spTree>
    <p:extLst>
      <p:ext uri="{BB962C8B-B14F-4D97-AF65-F5344CB8AC3E}">
        <p14:creationId xmlns:p14="http://schemas.microsoft.com/office/powerpoint/2010/main" val="1109392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Plato’s Cosmology</a:t>
            </a: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takes the universe to be governed by a principle of rational order.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 the</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cs typeface="Times New Roman" panose="02020603050405020304" pitchFamily="18" charset="0"/>
              </a:rPr>
              <a:t>Philebus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he takes the motion of celestial objects to indicate the existence of a “wondrous, regulating intelligence.”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In the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Timaeus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he presents his account of the creation and order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 Likely Story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notes it is very difficult to present a consistent and detailed account of the origins of the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claims that the best we can do is create a “likely story.”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36</a:t>
            </a:fld>
            <a:endParaRPr lang="en-US"/>
          </a:p>
        </p:txBody>
      </p:sp>
    </p:spTree>
    <p:extLst>
      <p:ext uri="{BB962C8B-B14F-4D97-AF65-F5344CB8AC3E}">
        <p14:creationId xmlns:p14="http://schemas.microsoft.com/office/powerpoint/2010/main" val="1973537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The Design Argument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Timaeus)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“Everything that becomes or is created must of necessity be created by some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Given the size and complexity of the world, the cause must be sufficiently powerful and intelligent.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This is God or Demiurge (“Craftsman”).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Demiurge is not omnipotent and does not create the world ex nihilo (from nothing).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37</a:t>
            </a:fld>
            <a:endParaRPr lang="en-US"/>
          </a:p>
        </p:txBody>
      </p:sp>
    </p:spTree>
    <p:extLst>
      <p:ext uri="{BB962C8B-B14F-4D97-AF65-F5344CB8AC3E}">
        <p14:creationId xmlns:p14="http://schemas.microsoft.com/office/powerpoint/2010/main" val="1177801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 raw material, the Receptacle, is formless and chaotic.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6. The Demiurge creates the world based on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7. The Demiurge ordered the world because it is good.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Being good, it lacks jealousy.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Lacking jealousy it wanted all things to be as much like it as it could make them.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8. The philosopher acts from the same motive-his/her love of the Forms leads the philosopher to try to make the state like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38</a:t>
            </a:fld>
            <a:endParaRPr lang="en-US"/>
          </a:p>
        </p:txBody>
      </p:sp>
    </p:spTree>
    <p:extLst>
      <p:ext uri="{BB962C8B-B14F-4D97-AF65-F5344CB8AC3E}">
        <p14:creationId xmlns:p14="http://schemas.microsoft.com/office/powerpoint/2010/main" val="3836403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Dualistic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world is a “living creature” because the Demiurge imparts some of its nature onto the universe.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It is a harmonious whole.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It consists of a visible (physical) body and an invisible soul.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soul of the world mediates between the Forms &amp; Demiurge and the visible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The Demiurge did not create everything in the world-the soul of the world continues this process.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Teleological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world is explained in terms of a meaningful order with a purpose behind it.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Such an explanation that is based on purpose is teleological.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Plato takes explanations based entirely on the visible world to be lacking.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The Imperfection of the Visible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order of the world is explained by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disorder of the world arises from the element of chance inherent to the Receptacle.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39</a:t>
            </a:fld>
            <a:endParaRPr lang="en-US"/>
          </a:p>
        </p:txBody>
      </p:sp>
    </p:spTree>
    <p:extLst>
      <p:ext uri="{BB962C8B-B14F-4D97-AF65-F5344CB8AC3E}">
        <p14:creationId xmlns:p14="http://schemas.microsoft.com/office/powerpoint/2010/main" val="2659352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force of disorder is “necessity” or “variable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Necessity is taken as a cause that is without purpose or rationality-a random cause.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world is the result of the Demiurge “persuading” the Receptacle and making necessity subject to reason.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G. Implications of Imperfection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visible matter resists order, thus the physical world can never be perfect.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presence of randomness means that the visible world is never fully intelligible.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Beauty, goodness and order are from the forms, so defects and evil stem from matter.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40</a:t>
            </a:fld>
            <a:endParaRPr lang="en-US"/>
          </a:p>
        </p:txBody>
      </p:sp>
    </p:spTree>
    <p:extLst>
      <p:ext uri="{BB962C8B-B14F-4D97-AF65-F5344CB8AC3E}">
        <p14:creationId xmlns:p14="http://schemas.microsoft.com/office/powerpoint/2010/main" val="3624365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0"/>
              </a:spcAft>
            </a:pPr>
            <a: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Classic Problems with the Forms &amp; Plato’s Importance</a:t>
            </a: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anticipated three significant problems with the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These problems are presented in the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Parmenides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Disgusting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presents Forms of Justice, Beauty, Goodness and so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Parmenides asks if there are forms of hair, mud, filth and so 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These objects exist, have qualities and can be grouped under general terms, so they seem to meet the conditions for having corresponding forms.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The existence of such Forms would clash with the notion that the forms are ideal and perfect.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41</a:t>
            </a:fld>
            <a:endParaRPr lang="en-US"/>
          </a:p>
        </p:txBody>
      </p:sp>
    </p:spTree>
    <p:extLst>
      <p:ext uri="{BB962C8B-B14F-4D97-AF65-F5344CB8AC3E}">
        <p14:creationId xmlns:p14="http://schemas.microsoft.com/office/powerpoint/2010/main" val="54955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IV Metaphysics</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Socrates did not appear to focus much on metaphysics, aside from his examination of the soul.</a:t>
            </a:r>
          </a:p>
          <a:p>
            <a:r>
              <a:rPr lang="en-US" sz="1200" kern="1200" dirty="0">
                <a:solidFill>
                  <a:schemeClr val="tx1"/>
                </a:solidFill>
                <a:effectLst/>
                <a:latin typeface="+mn-lt"/>
                <a:ea typeface="+mn-ea"/>
                <a:cs typeface="+mn-cs"/>
              </a:rPr>
              <a:t>	B. Earlier Greek Accounts of the Soul/psyche</a:t>
            </a:r>
          </a:p>
          <a:p>
            <a:r>
              <a:rPr lang="en-US" sz="1200" kern="1200" dirty="0">
                <a:solidFill>
                  <a:schemeClr val="tx1"/>
                </a:solidFill>
                <a:effectLst/>
                <a:latin typeface="+mn-lt"/>
                <a:ea typeface="+mn-ea"/>
                <a:cs typeface="+mn-cs"/>
              </a:rPr>
              <a:t>		1. The psyche was the breath of life and the body was the person.</a:t>
            </a:r>
          </a:p>
          <a:p>
            <a:r>
              <a:rPr lang="en-US" sz="1200" kern="1200" dirty="0">
                <a:solidFill>
                  <a:schemeClr val="tx1"/>
                </a:solidFill>
                <a:effectLst/>
                <a:latin typeface="+mn-lt"/>
                <a:ea typeface="+mn-ea"/>
                <a:cs typeface="+mn-cs"/>
              </a:rPr>
              <a:t>		2. The soul was not involved in the thoughts or emotions of the person.</a:t>
            </a:r>
          </a:p>
          <a:p>
            <a:r>
              <a:rPr lang="en-US" sz="1200" kern="1200" dirty="0">
                <a:solidFill>
                  <a:schemeClr val="tx1"/>
                </a:solidFill>
                <a:effectLst/>
                <a:latin typeface="+mn-lt"/>
                <a:ea typeface="+mn-ea"/>
                <a:cs typeface="+mn-cs"/>
              </a:rPr>
              <a:t>		3. The soul could exist as a type of ghost that could prophesize or seek vengeance.</a:t>
            </a:r>
          </a:p>
          <a:p>
            <a:r>
              <a:rPr lang="en-US" sz="1200" kern="1200" dirty="0">
                <a:solidFill>
                  <a:schemeClr val="tx1"/>
                </a:solidFill>
                <a:effectLst/>
                <a:latin typeface="+mn-lt"/>
                <a:ea typeface="+mn-ea"/>
                <a:cs typeface="+mn-cs"/>
              </a:rPr>
              <a:t>		4. The soul was not the person.</a:t>
            </a:r>
          </a:p>
          <a:p>
            <a:r>
              <a:rPr lang="en-US" sz="1200" kern="1200" dirty="0">
                <a:solidFill>
                  <a:schemeClr val="tx1"/>
                </a:solidFill>
                <a:effectLst/>
                <a:latin typeface="+mn-lt"/>
                <a:ea typeface="+mn-ea"/>
                <a:cs typeface="+mn-cs"/>
              </a:rPr>
              <a:t>	C. Socrates’ Account</a:t>
            </a:r>
          </a:p>
          <a:p>
            <a:r>
              <a:rPr lang="en-US" sz="1200" kern="1200" dirty="0">
                <a:solidFill>
                  <a:schemeClr val="tx1"/>
                </a:solidFill>
                <a:effectLst/>
                <a:latin typeface="+mn-lt"/>
                <a:ea typeface="+mn-ea"/>
                <a:cs typeface="+mn-cs"/>
              </a:rPr>
              <a:t>		1. The soul is the self and the body is secondary.</a:t>
            </a:r>
          </a:p>
          <a:p>
            <a:r>
              <a:rPr lang="en-US" sz="1200" kern="1200" dirty="0">
                <a:solidFill>
                  <a:schemeClr val="tx1"/>
                </a:solidFill>
                <a:effectLst/>
                <a:latin typeface="+mn-lt"/>
                <a:ea typeface="+mn-ea"/>
                <a:cs typeface="+mn-cs"/>
              </a:rPr>
              <a:t>		2. Caring for the body and ignoring the soul is a critical mistake.</a:t>
            </a:r>
          </a:p>
          <a:p>
            <a:r>
              <a:rPr lang="en-US" sz="1200" kern="1200" dirty="0">
                <a:solidFill>
                  <a:schemeClr val="tx1"/>
                </a:solidFill>
                <a:effectLst/>
                <a:latin typeface="+mn-lt"/>
                <a:ea typeface="+mn-ea"/>
                <a:cs typeface="+mn-cs"/>
              </a:rPr>
              <a:t>		3. An excellent soul is properly ordered, wise and has due control over the emotions and desires.</a:t>
            </a:r>
          </a:p>
          <a:p>
            <a:r>
              <a:rPr lang="en-US" sz="1200" kern="1200" dirty="0">
                <a:solidFill>
                  <a:schemeClr val="tx1"/>
                </a:solidFill>
                <a:effectLst/>
                <a:latin typeface="+mn-lt"/>
                <a:ea typeface="+mn-ea"/>
                <a:cs typeface="+mn-cs"/>
              </a:rPr>
              <a:t>		4. In the Apology Socrates consider the possibility that the soul might perish while also considering the possibility of immortality.</a:t>
            </a:r>
          </a:p>
          <a:p>
            <a:r>
              <a:rPr lang="en-US" sz="1200" kern="1200" dirty="0">
                <a:solidFill>
                  <a:schemeClr val="tx1"/>
                </a:solidFill>
                <a:effectLst/>
                <a:latin typeface="+mn-lt"/>
                <a:ea typeface="+mn-ea"/>
                <a:cs typeface="+mn-cs"/>
              </a:rPr>
              <a:t>		5. When Crito asks how Socrates should be buried and Socrates jokes that they will have to catch him first.</a:t>
            </a: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5</a:t>
            </a:fld>
            <a:endParaRPr lang="en-US"/>
          </a:p>
        </p:txBody>
      </p:sp>
    </p:spTree>
    <p:extLst>
      <p:ext uri="{BB962C8B-B14F-4D97-AF65-F5344CB8AC3E}">
        <p14:creationId xmlns:p14="http://schemas.microsoft.com/office/powerpoint/2010/main" val="129530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 The Problem of Participation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particulars are supposed to participate in the Forms, but how does one Form get instantiated in the many things?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 Form cannot be “broken” into parts so that each particular gets a “piece.”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whole Form cannot reside in each particular since this would contradict their transcendent a nature.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An analogy is drawn to sunlight-it is one light that illuminates everything without being divided or diminished.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5. Parmenides counters with an analogy to a sail covering people-each person is covered by a part of the sail, leading to the problem that each particular instantiates a fragment of the whole.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42</a:t>
            </a:fld>
            <a:endParaRPr lang="en-US"/>
          </a:p>
        </p:txBody>
      </p:sp>
    </p:spTree>
    <p:extLst>
      <p:ext uri="{BB962C8B-B14F-4D97-AF65-F5344CB8AC3E}">
        <p14:creationId xmlns:p14="http://schemas.microsoft.com/office/powerpoint/2010/main" val="2635004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The Third 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George and John are both men because they  participate in the Form of 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 But if the Form of Man is what  makes George and John (and all other men) men (the first man), then in virtue of what are they similar to the Form of Man (the second 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This would seem to require a Form of the Form of Man (the Third Man).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This would start an infinite regress-for each Form of level N, a Form of level N+1 will be required.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This would result in a situation in which participation is not explained.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It would also seem to prevent participation from taking place-hence there would be no men.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43</a:t>
            </a:fld>
            <a:endParaRPr lang="en-US"/>
          </a:p>
        </p:txBody>
      </p:sp>
    </p:spTree>
    <p:extLst>
      <p:ext uri="{BB962C8B-B14F-4D97-AF65-F5344CB8AC3E}">
        <p14:creationId xmlns:p14="http://schemas.microsoft.com/office/powerpoint/2010/main" val="2028165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Other Problems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Since the Forms are transcendent, there is a mysterious gap between the Forms and the material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The transcendent nature of the Forms and the importance placed on them seems to devalue the material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The epistemic supremacy of the Forms reduces the value of the physical sciences.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The physical world is changing, imperfect and not knowable.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Hence, the physical sciences cannot yield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Aristotle attempted to address these problems.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5E4A2-670B-4D1C-A2D1-BEA3F42DD963}" type="slidenum">
              <a:rPr lang="en-US" smtClean="0"/>
              <a:t>44</a:t>
            </a:fld>
            <a:endParaRPr lang="en-US"/>
          </a:p>
        </p:txBody>
      </p:sp>
    </p:spTree>
    <p:extLst>
      <p:ext uri="{BB962C8B-B14F-4D97-AF65-F5344CB8AC3E}">
        <p14:creationId xmlns:p14="http://schemas.microsoft.com/office/powerpoint/2010/main" val="3215676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 The Challenge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Glaucon wants to hear a defense of justice.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He wants to hear a defense that justice is better than injustice.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He wants to hear justice praised for itself.</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He is going to speak at length in praise of the unjust life.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46</a:t>
            </a:fld>
            <a:endParaRPr lang="en-US"/>
          </a:p>
        </p:txBody>
      </p:sp>
    </p:spTree>
    <p:extLst>
      <p:ext uri="{BB962C8B-B14F-4D97-AF65-F5344CB8AC3E}">
        <p14:creationId xmlns:p14="http://schemas.microsoft.com/office/powerpoint/2010/main" val="2092908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II Injustice and Justice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nature and origin of justice.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They say that to do wrong is naturally good, to be wronged is bad.</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The suffering of injury so far exceeds in badness the good of inflicting it.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So, when men have done wrong and suffered it, those who are unable to avoid the latter and practice the former decide it is profitable to come to an agreement with each other to not inflict injury nor suffer it.</a:t>
            </a:r>
            <a:endParaRPr lang="en-US" sz="1200" dirty="0">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4. As a result, they make laws and covenants and the law’s commands they call lawful and just.</a:t>
            </a:r>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47</a:t>
            </a:fld>
            <a:endParaRPr lang="en-US"/>
          </a:p>
        </p:txBody>
      </p:sp>
    </p:spTree>
    <p:extLst>
      <p:ext uri="{BB962C8B-B14F-4D97-AF65-F5344CB8AC3E}">
        <p14:creationId xmlns:p14="http://schemas.microsoft.com/office/powerpoint/2010/main" val="2215708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B. The origin and essence of justice.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1. It stands between the best and the worst.</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2. The best is to do wrong without paying the penalty and the worst is to be wronged without power of revenge.</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3. The just is a mean between two extremes.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C. Justice and Power</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1.  It is welcomed and honored because of men’s lack of the power to do wrong.</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2. The man who has that power would not make a compact with anyone not to inflict injury or suffer it. </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3. For him this would be madness.</a:t>
            </a:r>
            <a:endParaRPr lang="en-US" sz="18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	D. Why people are just.</a:t>
            </a:r>
            <a:endParaRPr lang="en-US" sz="18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Times New Roman" panose="02020603050405020304" pitchFamily="18" charset="0"/>
                <a:ea typeface="Times New Roman" panose="02020603050405020304" pitchFamily="18" charset="0"/>
              </a:rPr>
              <a:t>1. Those who practice justice do so against their will because they lack the power to do wrong.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48</a:t>
            </a:fld>
            <a:endParaRPr lang="en-US"/>
          </a:p>
        </p:txBody>
      </p:sp>
    </p:spTree>
    <p:extLst>
      <p:ext uri="{BB962C8B-B14F-4D97-AF65-F5344CB8AC3E}">
        <p14:creationId xmlns:p14="http://schemas.microsoft.com/office/powerpoint/2010/main" val="2397854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III The Ring of Gyges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thought experiment.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We would realize this if we imagined ourselves granting to both the just and the unjust the freedom to do whatever they like.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We could then follow them both and observe where their desire leads them.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We would see just man traveling the same road as the unjust.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The reason is the desire for undue gain that every organism by nature pursues as a good, but the law forcibly sidetracks him to honor equality.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The story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Gyges was a shepherd in service to the king of Lydia.</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He found a ring inside a mysterious bronze horse, after a rainstorm and earthquake exposed 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He found that the ring enabled him to become invisible.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He used the ring to murder the king, and with the help of the king’s wife, take over the kingdom.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49</a:t>
            </a:fld>
            <a:endParaRPr lang="en-US"/>
          </a:p>
        </p:txBody>
      </p:sp>
    </p:spTree>
    <p:extLst>
      <p:ext uri="{BB962C8B-B14F-4D97-AF65-F5344CB8AC3E}">
        <p14:creationId xmlns:p14="http://schemas.microsoft.com/office/powerpoint/2010/main" val="3836319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III The Ring of Gyges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thought experiment.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1. We would realize this if we imagined ourselves granting to both the just and the unjust the freedom to do whatever they like.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We could then follow them both and observe where their desire leads them.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We would see just man traveling the same road as the unjust.</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The reason is the desire for undue gain that every organism by nature pursues as a good, but the law forcibly sidetracks him to honor equality.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The story</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Gyges was a shepherd in service to the king of Lydia.</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2. He found a ring inside a mysterious bronze horse, after a rainstorm and earthquake exposed it.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3. He found that the ring enabled him to become invisible.</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4. He used the ring to murder the king, and with the help of the king’s wife, take over the kingdom.</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50</a:t>
            </a:fld>
            <a:endParaRPr lang="en-US"/>
          </a:p>
        </p:txBody>
      </p:sp>
    </p:spTree>
    <p:extLst>
      <p:ext uri="{BB962C8B-B14F-4D97-AF65-F5344CB8AC3E}">
        <p14:creationId xmlns:p14="http://schemas.microsoft.com/office/powerpoint/2010/main" val="1261948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IV Choice Between lives.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most just man and the most unjust man must be put face to face.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 unjust man must be perfect in his injustice.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The unjust man will act as a clever craftsman.</a:t>
            </a:r>
            <a:endParaRPr lang="en-US" sz="1200" dirty="0">
              <a:effectLst/>
              <a:latin typeface="Times New Roman" panose="02020603050405020304" pitchFamily="18" charset="0"/>
              <a:ea typeface="Times New Roman" panose="02020603050405020304" pitchFamily="18" charset="0"/>
            </a:endParaRPr>
          </a:p>
          <a:p>
            <a:pPr marL="4572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He will know what he can and cannot do and will only attempt what he can do.</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When he slips, he can set things right.</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His correct attempts at wrongdoing must remain secret, for one who is caught is a poor performer.</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5. He must have the reputation for justice and to preserve this he must have: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The ability to persuade and use force.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Courage, strength, friends, wealth.</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B. The Just man.</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Simple and noble.</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2. His reputation for justice must be taken away.</a:t>
            </a:r>
            <a:endParaRPr lang="en-US" sz="1200" dirty="0">
              <a:effectLst/>
              <a:latin typeface="Times New Roman" panose="02020603050405020304" pitchFamily="18" charset="0"/>
              <a:ea typeface="Times New Roman" panose="02020603050405020304" pitchFamily="18" charset="0"/>
            </a:endParaRPr>
          </a:p>
          <a:p>
            <a:pPr marL="3429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a. This is because the reputation for justice would bring rewards and it would not be clear whether he is just for the sake of justice or the rewards and honors.</a:t>
            </a:r>
            <a:endParaRPr lang="en-US" sz="1200" dirty="0">
              <a:effectLst/>
              <a:latin typeface="Times New Roman" panose="02020603050405020304" pitchFamily="18" charset="0"/>
              <a:ea typeface="Times New Roman" panose="02020603050405020304" pitchFamily="18" charset="0"/>
            </a:endParaRPr>
          </a:p>
          <a:p>
            <a:pPr marL="22860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3. He must be stripped of everything but justice and be the opposite of the perfectly unjust man.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4. Though he does no wrong, he must have the greatest reputation for wrongdoing.</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a. This is so he might be tested for justice by not weakening under the ill repute and the consequences.</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C. Judgment </a:t>
            </a:r>
            <a:endParaRPr lang="en-US" sz="1200" dirty="0">
              <a:effectLst/>
              <a:latin typeface="Times New Roman" panose="02020603050405020304" pitchFamily="18" charset="0"/>
              <a:ea typeface="Times New Roman" panose="02020603050405020304" pitchFamily="18" charset="0"/>
            </a:endParaRPr>
          </a:p>
          <a:p>
            <a:pPr marL="0" marR="0" hangingPunct="0">
              <a:lnSpc>
                <a:spcPts val="1200"/>
              </a:lnSpc>
              <a:spcBef>
                <a:spcPts val="0"/>
              </a:spcBef>
              <a:spcAft>
                <a:spcPts val="0"/>
              </a:spcAft>
              <a:tabLst>
                <a:tab pos="-914400" algn="l"/>
                <a:tab pos="-457200" algn="l"/>
                <a:tab pos="114300" algn="l"/>
                <a:tab pos="228600" algn="l"/>
                <a:tab pos="342900" algn="l"/>
                <a:tab pos="457200" algn="l"/>
                <a:tab pos="5715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0000"/>
                </a:solidFill>
                <a:effectLst/>
                <a:latin typeface="Times New Roman" panose="02020603050405020304" pitchFamily="18" charset="0"/>
                <a:ea typeface="Times New Roman" panose="02020603050405020304" pitchFamily="18" charset="0"/>
              </a:rPr>
              <a:t>		1. The two men must be judged as to which is the happier.</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5C828-57DC-4370-A237-E2DF43380F58}" type="slidenum">
              <a:rPr lang="en-US" smtClean="0"/>
              <a:t>51</a:t>
            </a:fld>
            <a:endParaRPr lang="en-US"/>
          </a:p>
        </p:txBody>
      </p:sp>
    </p:spTree>
    <p:extLst>
      <p:ext uri="{BB962C8B-B14F-4D97-AF65-F5344CB8AC3E}">
        <p14:creationId xmlns:p14="http://schemas.microsoft.com/office/powerpoint/2010/main" val="1199447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Objective Morality</a:t>
            </a:r>
          </a:p>
          <a:p>
            <a:r>
              <a:rPr lang="en-US" sz="1200" kern="1200" dirty="0">
                <a:solidFill>
                  <a:schemeClr val="tx1"/>
                </a:solidFill>
                <a:effectLst/>
                <a:latin typeface="+mn-lt"/>
                <a:ea typeface="+mn-ea"/>
                <a:cs typeface="+mn-cs"/>
              </a:rPr>
              <a:t>		1. Plato is critical of the moral relativism of the sophists.</a:t>
            </a:r>
          </a:p>
          <a:p>
            <a:r>
              <a:rPr lang="en-US" sz="1200" kern="1200" dirty="0">
                <a:solidFill>
                  <a:schemeClr val="tx1"/>
                </a:solidFill>
                <a:effectLst/>
                <a:latin typeface="+mn-lt"/>
                <a:ea typeface="+mn-ea"/>
                <a:cs typeface="+mn-cs"/>
              </a:rPr>
              <a:t>		2. He argues that just as there are Forms for mathematical and geometric concepts, there are forms for justice, etc.</a:t>
            </a:r>
          </a:p>
          <a:p>
            <a:r>
              <a:rPr lang="en-US" sz="1200" kern="1200" dirty="0">
                <a:solidFill>
                  <a:schemeClr val="tx1"/>
                </a:solidFill>
                <a:effectLst/>
                <a:latin typeface="+mn-lt"/>
                <a:ea typeface="+mn-ea"/>
                <a:cs typeface="+mn-cs"/>
              </a:rPr>
              <a:t>		3. He argues that if there are not ethical Forms, then the sophists are right.</a:t>
            </a:r>
          </a:p>
          <a:p>
            <a:r>
              <a:rPr lang="en-US" sz="1200" kern="1200" dirty="0">
                <a:solidFill>
                  <a:schemeClr val="tx1"/>
                </a:solidFill>
                <a:effectLst/>
                <a:latin typeface="+mn-lt"/>
                <a:ea typeface="+mn-ea"/>
                <a:cs typeface="+mn-cs"/>
              </a:rPr>
              <a:t>		4. If the sophists are correct, then moral terms are but sounds and we would be ruled by our irrational desires and those of the</a:t>
            </a:r>
          </a:p>
          <a:p>
            <a:r>
              <a:rPr lang="en-US" sz="1200" kern="1200" dirty="0">
                <a:solidFill>
                  <a:schemeClr val="tx1"/>
                </a:solidFill>
                <a:effectLst/>
                <a:latin typeface="+mn-lt"/>
                <a:ea typeface="+mn-ea"/>
                <a:cs typeface="+mn-cs"/>
              </a:rPr>
              <a:t>		People holding power.</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52</a:t>
            </a:fld>
            <a:endParaRPr lang="en-US"/>
          </a:p>
        </p:txBody>
      </p:sp>
    </p:spTree>
    <p:extLst>
      <p:ext uri="{BB962C8B-B14F-4D97-AF65-F5344CB8AC3E}">
        <p14:creationId xmlns:p14="http://schemas.microsoft.com/office/powerpoint/2010/main" val="250846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 Ethical Theory</a:t>
            </a:r>
          </a:p>
          <a:p>
            <a:r>
              <a:rPr lang="en-US" sz="1200" kern="1200" dirty="0">
                <a:solidFill>
                  <a:schemeClr val="tx1"/>
                </a:solidFill>
                <a:effectLst/>
                <a:latin typeface="+mn-lt"/>
                <a:ea typeface="+mn-ea"/>
                <a:cs typeface="+mn-cs"/>
              </a:rPr>
              <a:t>	A. Virtue</a:t>
            </a:r>
          </a:p>
          <a:p>
            <a:r>
              <a:rPr lang="en-US" sz="1200" kern="1200" dirty="0">
                <a:solidFill>
                  <a:schemeClr val="tx1"/>
                </a:solidFill>
                <a:effectLst/>
                <a:latin typeface="+mn-lt"/>
                <a:ea typeface="+mn-ea"/>
                <a:cs typeface="+mn-cs"/>
              </a:rPr>
              <a:t>		1. The most important goal is not merely living, but living well (virtuously/justly).</a:t>
            </a:r>
          </a:p>
          <a:p>
            <a:r>
              <a:rPr lang="en-US" sz="1200" kern="1200" dirty="0">
                <a:solidFill>
                  <a:schemeClr val="tx1"/>
                </a:solidFill>
                <a:effectLst/>
                <a:latin typeface="+mn-lt"/>
                <a:ea typeface="+mn-ea"/>
                <a:cs typeface="+mn-cs"/>
              </a:rPr>
              <a:t>		2. To understand how to live justly, one must understand the standard of excellence (arête).</a:t>
            </a:r>
          </a:p>
          <a:p>
            <a:r>
              <a:rPr lang="en-US" sz="1200" kern="1200" dirty="0">
                <a:solidFill>
                  <a:schemeClr val="tx1"/>
                </a:solidFill>
                <a:effectLst/>
                <a:latin typeface="+mn-lt"/>
                <a:ea typeface="+mn-ea"/>
                <a:cs typeface="+mn-cs"/>
              </a:rPr>
              <a:t>		3.  Arête: good at a specific task, having excellence or fulfilling its function well.</a:t>
            </a:r>
          </a:p>
          <a:p>
            <a:r>
              <a:rPr lang="en-US" sz="1200" kern="1200" dirty="0">
                <a:solidFill>
                  <a:schemeClr val="tx1"/>
                </a:solidFill>
                <a:effectLst/>
                <a:latin typeface="+mn-lt"/>
                <a:ea typeface="+mn-ea"/>
                <a:cs typeface="+mn-cs"/>
              </a:rPr>
              <a:t>		4. Socrates was concerned with what it meant to be a virtuous human being-having arête. </a:t>
            </a:r>
          </a:p>
          <a:p>
            <a:r>
              <a:rPr lang="en-US" sz="1200" kern="1200" dirty="0">
                <a:solidFill>
                  <a:schemeClr val="tx1"/>
                </a:solidFill>
                <a:effectLst/>
                <a:latin typeface="+mn-lt"/>
                <a:ea typeface="+mn-ea"/>
                <a:cs typeface="+mn-cs"/>
              </a:rPr>
              <a:t>		5. By speaking in terms of arête, Socrates indicates that he is taking morality to be based in non-moral, naturalistic factors.</a:t>
            </a:r>
          </a:p>
          <a:p>
            <a:r>
              <a:rPr lang="en-US" sz="1200" kern="1200" dirty="0">
                <a:solidFill>
                  <a:schemeClr val="tx1"/>
                </a:solidFill>
                <a:effectLst/>
                <a:latin typeface="+mn-lt"/>
                <a:ea typeface="+mn-ea"/>
                <a:cs typeface="+mn-cs"/>
              </a:rPr>
              <a:t>		6. Morality involves being a successful human.</a:t>
            </a:r>
          </a:p>
          <a:p>
            <a:r>
              <a:rPr lang="en-US" sz="1200" kern="1200" dirty="0">
                <a:solidFill>
                  <a:schemeClr val="tx1"/>
                </a:solidFill>
                <a:effectLst/>
                <a:latin typeface="+mn-lt"/>
                <a:ea typeface="+mn-ea"/>
                <a:cs typeface="+mn-cs"/>
              </a:rPr>
              <a:t>	B. Why be moral?</a:t>
            </a:r>
          </a:p>
          <a:p>
            <a:r>
              <a:rPr lang="en-US" sz="1200" kern="1200" dirty="0">
                <a:solidFill>
                  <a:schemeClr val="tx1"/>
                </a:solidFill>
                <a:effectLst/>
                <a:latin typeface="+mn-lt"/>
                <a:ea typeface="+mn-ea"/>
                <a:cs typeface="+mn-cs"/>
              </a:rPr>
              <a:t>		1. Being virtuous is being successful at fulfilling human nature.</a:t>
            </a:r>
          </a:p>
          <a:p>
            <a:r>
              <a:rPr lang="en-US" sz="1200" kern="1200" dirty="0">
                <a:solidFill>
                  <a:schemeClr val="tx1"/>
                </a:solidFill>
                <a:effectLst/>
                <a:latin typeface="+mn-lt"/>
                <a:ea typeface="+mn-ea"/>
                <a:cs typeface="+mn-cs"/>
              </a:rPr>
              <a:t>		2. Thus virtue is the only thing that will lead to happiness.</a:t>
            </a:r>
          </a:p>
          <a:p>
            <a:r>
              <a:rPr lang="en-US" sz="1200" kern="1200" dirty="0">
                <a:solidFill>
                  <a:schemeClr val="tx1"/>
                </a:solidFill>
                <a:effectLst/>
                <a:latin typeface="+mn-lt"/>
                <a:ea typeface="+mn-ea"/>
                <a:cs typeface="+mn-cs"/>
              </a:rPr>
              <a:t>		3. Happiness was accepted by Greek thinkers as an end that needed no argument</a:t>
            </a:r>
          </a:p>
          <a:p>
            <a:r>
              <a:rPr lang="en-US" sz="1200" kern="1200" dirty="0">
                <a:solidFill>
                  <a:schemeClr val="tx1"/>
                </a:solidFill>
                <a:effectLst/>
                <a:latin typeface="+mn-lt"/>
                <a:ea typeface="+mn-ea"/>
                <a:cs typeface="+mn-cs"/>
              </a:rPr>
              <a:t>		4. Socrates’ conception of happiness differed from those of earlier thinkers.</a:t>
            </a:r>
          </a:p>
          <a:p>
            <a:r>
              <a:rPr lang="en-US" sz="1200" kern="1200" dirty="0">
                <a:solidFill>
                  <a:schemeClr val="tx1"/>
                </a:solidFill>
                <a:effectLst/>
                <a:latin typeface="+mn-lt"/>
                <a:ea typeface="+mn-ea"/>
                <a:cs typeface="+mn-cs"/>
              </a:rPr>
              <a:t>		5. For Socrates one’s real interests lie in being moral and not in being selfish.</a:t>
            </a:r>
          </a:p>
          <a:p>
            <a:r>
              <a:rPr lang="en-US" sz="1200" kern="1200" dirty="0">
                <a:solidFill>
                  <a:schemeClr val="tx1"/>
                </a:solidFill>
                <a:effectLst/>
                <a:latin typeface="+mn-lt"/>
                <a:ea typeface="+mn-ea"/>
                <a:cs typeface="+mn-cs"/>
              </a:rPr>
              <a:t>		6. People can be mistaken about their best interests and act unjustly or give in to bodily desires.</a:t>
            </a:r>
          </a:p>
          <a:p>
            <a:r>
              <a:rPr lang="en-US" sz="1200" kern="1200" dirty="0">
                <a:solidFill>
                  <a:schemeClr val="tx1"/>
                </a:solidFill>
                <a:effectLst/>
                <a:latin typeface="+mn-lt"/>
                <a:ea typeface="+mn-ea"/>
                <a:cs typeface="+mn-cs"/>
              </a:rPr>
              <a:t>		7. Injustice corrupts the soul and leads to unhappiness.</a:t>
            </a:r>
          </a:p>
          <a:p>
            <a:r>
              <a:rPr lang="en-US" sz="1200" kern="1200" dirty="0">
                <a:solidFill>
                  <a:schemeClr val="tx1"/>
                </a:solidFill>
                <a:effectLst/>
                <a:latin typeface="+mn-lt"/>
                <a:ea typeface="+mn-ea"/>
                <a:cs typeface="+mn-cs"/>
              </a:rPr>
              <a:t>	C. Ethical Intellectualism</a:t>
            </a:r>
          </a:p>
          <a:p>
            <a:r>
              <a:rPr lang="en-US" sz="1200" kern="1200" dirty="0">
                <a:solidFill>
                  <a:schemeClr val="tx1"/>
                </a:solidFill>
                <a:effectLst/>
                <a:latin typeface="+mn-lt"/>
                <a:ea typeface="+mn-ea"/>
                <a:cs typeface="+mn-cs"/>
              </a:rPr>
              <a:t>		1. Ethical Intellectualism: knowledge and virtue are one.</a:t>
            </a:r>
          </a:p>
          <a:p>
            <a:r>
              <a:rPr lang="en-US" sz="1200" kern="1200" dirty="0">
                <a:solidFill>
                  <a:schemeClr val="tx1"/>
                </a:solidFill>
                <a:effectLst/>
                <a:latin typeface="+mn-lt"/>
                <a:ea typeface="+mn-ea"/>
                <a:cs typeface="+mn-cs"/>
              </a:rPr>
              <a:t>		2. Without knowledge, the other virtues are either ineffective or actually harmful.</a:t>
            </a:r>
          </a:p>
          <a:p>
            <a:r>
              <a:rPr lang="en-US" sz="1200" kern="1200" dirty="0">
                <a:solidFill>
                  <a:schemeClr val="tx1"/>
                </a:solidFill>
                <a:effectLst/>
                <a:latin typeface="+mn-lt"/>
                <a:ea typeface="+mn-ea"/>
                <a:cs typeface="+mn-cs"/>
              </a:rPr>
              <a:t>		3. Unity of the Virtues: Having only some of the virtues can create a harmful person.</a:t>
            </a:r>
          </a:p>
          <a:p>
            <a:r>
              <a:rPr lang="en-US" sz="1200" kern="1200" dirty="0">
                <a:solidFill>
                  <a:schemeClr val="tx1"/>
                </a:solidFill>
                <a:effectLst/>
                <a:latin typeface="+mn-lt"/>
                <a:ea typeface="+mn-ea"/>
                <a:cs typeface="+mn-cs"/>
              </a:rPr>
              <a:t>	D. Knowledge and Goodness, Ignorance and Evil</a:t>
            </a:r>
          </a:p>
          <a:p>
            <a:r>
              <a:rPr lang="en-US" sz="1200" kern="1200" dirty="0">
                <a:solidFill>
                  <a:schemeClr val="tx1"/>
                </a:solidFill>
                <a:effectLst/>
                <a:latin typeface="+mn-lt"/>
                <a:ea typeface="+mn-ea"/>
                <a:cs typeface="+mn-cs"/>
              </a:rPr>
              <a:t>		1. Each person pursues his/her good by nature.</a:t>
            </a:r>
          </a:p>
          <a:p>
            <a:r>
              <a:rPr lang="en-US" sz="1200" kern="1200" dirty="0">
                <a:solidFill>
                  <a:schemeClr val="tx1"/>
                </a:solidFill>
                <a:effectLst/>
                <a:latin typeface="+mn-lt"/>
                <a:ea typeface="+mn-ea"/>
                <a:cs typeface="+mn-cs"/>
              </a:rPr>
              <a:t>		2. Our good is being virtuous.</a:t>
            </a:r>
          </a:p>
          <a:p>
            <a:r>
              <a:rPr lang="en-US" sz="1200" kern="1200" dirty="0">
                <a:solidFill>
                  <a:schemeClr val="tx1"/>
                </a:solidFill>
                <a:effectLst/>
                <a:latin typeface="+mn-lt"/>
                <a:ea typeface="+mn-ea"/>
                <a:cs typeface="+mn-cs"/>
              </a:rPr>
              <a:t>		3. To know the good is to do the good.</a:t>
            </a:r>
          </a:p>
          <a:p>
            <a:r>
              <a:rPr lang="en-US" sz="1200" kern="1200" dirty="0">
                <a:solidFill>
                  <a:schemeClr val="tx1"/>
                </a:solidFill>
                <a:effectLst/>
                <a:latin typeface="+mn-lt"/>
                <a:ea typeface="+mn-ea"/>
                <a:cs typeface="+mn-cs"/>
              </a:rPr>
              <a:t>		4. No one chooses to do evil knowingly, only out of ignorance.</a:t>
            </a:r>
          </a:p>
          <a:p>
            <a:r>
              <a:rPr lang="en-US" sz="1200" kern="1200" dirty="0">
                <a:solidFill>
                  <a:schemeClr val="tx1"/>
                </a:solidFill>
                <a:effectLst/>
                <a:latin typeface="+mn-lt"/>
                <a:ea typeface="+mn-ea"/>
                <a:cs typeface="+mn-cs"/>
              </a:rPr>
              <a:t>		5. For Socrates knowledge is more than having factual information-true knowledge is wisdom.</a:t>
            </a:r>
          </a:p>
          <a:p>
            <a:r>
              <a:rPr lang="en-US" sz="1200" kern="1200" dirty="0">
                <a:solidFill>
                  <a:schemeClr val="tx1"/>
                </a:solidFill>
                <a:effectLst/>
                <a:latin typeface="+mn-lt"/>
                <a:ea typeface="+mn-ea"/>
                <a:cs typeface="+mn-cs"/>
              </a:rPr>
              <a:t>		6. This view was criticized in Socrates’ own time.</a:t>
            </a:r>
          </a:p>
          <a:p>
            <a:r>
              <a:rPr lang="en-US" sz="1200" kern="1200" dirty="0">
                <a:solidFill>
                  <a:schemeClr val="tx1"/>
                </a:solidFill>
                <a:effectLst/>
                <a:latin typeface="+mn-lt"/>
                <a:ea typeface="+mn-ea"/>
                <a:cs typeface="+mn-cs"/>
              </a:rPr>
              <a:t>			a. The playwright Euripides claimed that people did wrong from sloth or due to preferring pleasure.</a:t>
            </a:r>
          </a:p>
          <a:p>
            <a:r>
              <a:rPr lang="en-US" sz="1200" kern="1200" dirty="0">
                <a:solidFill>
                  <a:schemeClr val="tx1"/>
                </a:solidFill>
                <a:effectLst/>
                <a:latin typeface="+mn-lt"/>
                <a:ea typeface="+mn-ea"/>
                <a:cs typeface="+mn-cs"/>
              </a:rPr>
              <a:t>			b. Aristotle claimed that Socrates’ view “plainly contradicted the observed facts.”</a:t>
            </a:r>
          </a:p>
          <a:p>
            <a:r>
              <a:rPr lang="en-US" sz="1200" kern="1200" dirty="0">
                <a:solidFill>
                  <a:schemeClr val="tx1"/>
                </a:solidFill>
                <a:effectLst/>
                <a:latin typeface="+mn-lt"/>
                <a:ea typeface="+mn-ea"/>
                <a:cs typeface="+mn-cs"/>
              </a:rPr>
              <a:t>VI Social &amp; Political Philosophy</a:t>
            </a:r>
          </a:p>
          <a:p>
            <a:r>
              <a:rPr lang="en-US" sz="1200" kern="1200" dirty="0">
                <a:solidFill>
                  <a:schemeClr val="tx1"/>
                </a:solidFill>
                <a:effectLst/>
                <a:latin typeface="+mn-lt"/>
                <a:ea typeface="+mn-ea"/>
                <a:cs typeface="+mn-cs"/>
              </a:rPr>
              <a:t>	A. Distrust of Democracy</a:t>
            </a:r>
          </a:p>
          <a:p>
            <a:r>
              <a:rPr lang="en-US" sz="1200" kern="1200" dirty="0">
                <a:solidFill>
                  <a:schemeClr val="tx1"/>
                </a:solidFill>
                <a:effectLst/>
                <a:latin typeface="+mn-lt"/>
                <a:ea typeface="+mn-ea"/>
                <a:cs typeface="+mn-cs"/>
              </a:rPr>
              <a:t>		1. Since competence is a matter of knowledge, ruling requires knowledge.</a:t>
            </a:r>
          </a:p>
          <a:p>
            <a:r>
              <a:rPr lang="en-US" sz="1200" kern="1200" dirty="0">
                <a:solidFill>
                  <a:schemeClr val="tx1"/>
                </a:solidFill>
                <a:effectLst/>
                <a:latin typeface="+mn-lt"/>
                <a:ea typeface="+mn-ea"/>
                <a:cs typeface="+mn-cs"/>
              </a:rPr>
              <a:t>		2. People with such knowledge, which is philosophical,  will be uncommon.</a:t>
            </a:r>
          </a:p>
          <a:p>
            <a:r>
              <a:rPr lang="en-US" sz="1200" kern="1200" dirty="0">
                <a:solidFill>
                  <a:schemeClr val="tx1"/>
                </a:solidFill>
                <a:effectLst/>
                <a:latin typeface="+mn-lt"/>
                <a:ea typeface="+mn-ea"/>
                <a:cs typeface="+mn-cs"/>
              </a:rPr>
              <a:t>		3. As we would not chose a doctor by voting, we should not chose leaders that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VII Socrates’ Contributions</a:t>
            </a:r>
          </a:p>
          <a:p>
            <a:r>
              <a:rPr lang="en-US" sz="1200" kern="1200" dirty="0">
                <a:solidFill>
                  <a:schemeClr val="tx1"/>
                </a:solidFill>
                <a:effectLst/>
                <a:latin typeface="+mn-lt"/>
                <a:ea typeface="+mn-ea"/>
                <a:cs typeface="+mn-cs"/>
              </a:rPr>
              <a:t>	A. Plato</a:t>
            </a:r>
          </a:p>
          <a:p>
            <a:r>
              <a:rPr lang="en-US" sz="1200" kern="1200" dirty="0">
                <a:solidFill>
                  <a:schemeClr val="tx1"/>
                </a:solidFill>
                <a:effectLst/>
                <a:latin typeface="+mn-lt"/>
                <a:ea typeface="+mn-ea"/>
                <a:cs typeface="+mn-cs"/>
              </a:rPr>
              <a:t>		1. He had a significant and great impact of Plato.</a:t>
            </a:r>
          </a:p>
          <a:p>
            <a:r>
              <a:rPr lang="en-US" sz="1200" kern="1200" dirty="0">
                <a:solidFill>
                  <a:schemeClr val="tx1"/>
                </a:solidFill>
                <a:effectLst/>
                <a:latin typeface="+mn-lt"/>
                <a:ea typeface="+mn-ea"/>
                <a:cs typeface="+mn-cs"/>
              </a:rPr>
              <a:t>	B. Ethical Theory</a:t>
            </a:r>
          </a:p>
          <a:p>
            <a:r>
              <a:rPr lang="en-US" sz="1200" kern="1200" dirty="0">
                <a:solidFill>
                  <a:schemeClr val="tx1"/>
                </a:solidFill>
                <a:effectLst/>
                <a:latin typeface="+mn-lt"/>
                <a:ea typeface="+mn-ea"/>
                <a:cs typeface="+mn-cs"/>
              </a:rPr>
              <a:t>		1. Megarians.</a:t>
            </a:r>
          </a:p>
          <a:p>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Cyrenaics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3. Cynics.</a:t>
            </a:r>
          </a:p>
          <a:p>
            <a:r>
              <a:rPr lang="en-US" sz="1200" kern="1200" dirty="0">
                <a:solidFill>
                  <a:schemeClr val="tx1"/>
                </a:solidFill>
                <a:effectLst/>
                <a:latin typeface="+mn-lt"/>
                <a:ea typeface="+mn-ea"/>
                <a:cs typeface="+mn-cs"/>
              </a:rPr>
              <a:t>	C. Personality</a:t>
            </a:r>
          </a:p>
          <a:p>
            <a:r>
              <a:rPr lang="en-US" sz="1200" kern="1200" dirty="0">
                <a:solidFill>
                  <a:schemeClr val="tx1"/>
                </a:solidFill>
                <a:effectLst/>
                <a:latin typeface="+mn-lt"/>
                <a:ea typeface="+mn-ea"/>
                <a:cs typeface="+mn-cs"/>
              </a:rPr>
              <a:t>		1. Socrates’ main influence was via the person he was, as oppose to the doctrines he espoused.</a:t>
            </a:r>
          </a:p>
          <a:p>
            <a:r>
              <a:rPr lang="en-US" sz="1200" kern="1200" dirty="0">
                <a:solidFill>
                  <a:schemeClr val="tx1"/>
                </a:solidFill>
                <a:effectLst/>
                <a:latin typeface="+mn-lt"/>
                <a:ea typeface="+mn-ea"/>
                <a:cs typeface="+mn-cs"/>
              </a:rPr>
              <a:t>		2. The philosophic life-the desire to know, the belief in the supreme importance of wisdom, and the conviction to follow the</a:t>
            </a:r>
          </a:p>
          <a:p>
            <a:r>
              <a:rPr lang="en-US" sz="1200" kern="1200" dirty="0">
                <a:solidFill>
                  <a:schemeClr val="tx1"/>
                </a:solidFill>
                <a:effectLst/>
                <a:latin typeface="+mn-lt"/>
                <a:ea typeface="+mn-ea"/>
                <a:cs typeface="+mn-cs"/>
              </a:rPr>
              <a:t>		Questions.</a:t>
            </a:r>
          </a:p>
          <a:p>
            <a:r>
              <a:rPr lang="en-US" sz="1200" kern="1200" dirty="0">
                <a:solidFill>
                  <a:schemeClr val="tx1"/>
                </a:solidFill>
                <a:effectLst/>
                <a:latin typeface="+mn-lt"/>
                <a:ea typeface="+mn-ea"/>
                <a:cs typeface="+mn-cs"/>
              </a:rPr>
              <a:t>		3. “Know thyself”-inscription at the temple of Apollo at Delphi.</a:t>
            </a:r>
          </a:p>
          <a:p>
            <a:r>
              <a:rPr lang="en-US" sz="1200" kern="1200" dirty="0">
                <a:solidFill>
                  <a:schemeClr val="tx1"/>
                </a:solidFill>
                <a:effectLst/>
                <a:latin typeface="+mn-lt"/>
                <a:ea typeface="+mn-ea"/>
                <a:cs typeface="+mn-cs"/>
              </a:rPr>
              <a:t>		4. “An unexamined life is not worth living.”-Socrates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6</a:t>
            </a:fld>
            <a:endParaRPr lang="en-US"/>
          </a:p>
        </p:txBody>
      </p:sp>
    </p:spTree>
    <p:extLst>
      <p:ext uri="{BB962C8B-B14F-4D97-AF65-F5344CB8AC3E}">
        <p14:creationId xmlns:p14="http://schemas.microsoft.com/office/powerpoint/2010/main" val="623292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Justice</a:t>
            </a:r>
          </a:p>
          <a:p>
            <a:r>
              <a:rPr lang="en-US" sz="1200" kern="1200" dirty="0">
                <a:solidFill>
                  <a:schemeClr val="tx1"/>
                </a:solidFill>
                <a:effectLst/>
                <a:latin typeface="+mn-lt"/>
                <a:ea typeface="+mn-ea"/>
                <a:cs typeface="+mn-cs"/>
              </a:rPr>
              <a:t>		1. Justice does involve a decent, fair and proper order of the society.</a:t>
            </a:r>
          </a:p>
          <a:p>
            <a:r>
              <a:rPr lang="en-US" sz="1200" kern="1200" dirty="0">
                <a:solidFill>
                  <a:schemeClr val="tx1"/>
                </a:solidFill>
                <a:effectLst/>
                <a:latin typeface="+mn-lt"/>
                <a:ea typeface="+mn-ea"/>
                <a:cs typeface="+mn-cs"/>
              </a:rPr>
              <a:t>		2. Justice also applies to the soul- a just soul is well ordered.</a:t>
            </a:r>
          </a:p>
          <a:p>
            <a:r>
              <a:rPr lang="en-US" sz="1200" kern="1200" dirty="0">
                <a:solidFill>
                  <a:schemeClr val="tx1"/>
                </a:solidFill>
                <a:effectLst/>
                <a:latin typeface="+mn-lt"/>
                <a:ea typeface="+mn-ea"/>
                <a:cs typeface="+mn-cs"/>
              </a:rPr>
              <a:t>		3. Plato makes a strong connection between political theory and moral theory.</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53</a:t>
            </a:fld>
            <a:endParaRPr lang="en-US"/>
          </a:p>
        </p:txBody>
      </p:sp>
    </p:spTree>
    <p:extLst>
      <p:ext uri="{BB962C8B-B14F-4D97-AF65-F5344CB8AC3E}">
        <p14:creationId xmlns:p14="http://schemas.microsoft.com/office/powerpoint/2010/main" val="1081428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Why be Just?</a:t>
            </a:r>
          </a:p>
          <a:p>
            <a:r>
              <a:rPr lang="en-US" sz="1200" kern="1200" dirty="0">
                <a:solidFill>
                  <a:schemeClr val="tx1"/>
                </a:solidFill>
                <a:effectLst/>
                <a:latin typeface="+mn-lt"/>
                <a:ea typeface="+mn-ea"/>
                <a:cs typeface="+mn-cs"/>
              </a:rPr>
              <a:t>		1. In the </a:t>
            </a:r>
            <a:r>
              <a:rPr lang="en-US" sz="1200" i="1" kern="1200" dirty="0">
                <a:solidFill>
                  <a:schemeClr val="tx1"/>
                </a:solidFill>
                <a:effectLst/>
                <a:latin typeface="+mn-lt"/>
                <a:ea typeface="+mn-ea"/>
                <a:cs typeface="+mn-cs"/>
              </a:rPr>
              <a:t>Republic</a:t>
            </a:r>
            <a:r>
              <a:rPr lang="en-US" sz="1200" kern="1200" dirty="0">
                <a:solidFill>
                  <a:schemeClr val="tx1"/>
                </a:solidFill>
                <a:effectLst/>
                <a:latin typeface="+mn-lt"/>
                <a:ea typeface="+mn-ea"/>
                <a:cs typeface="+mn-cs"/>
              </a:rPr>
              <a:t>, Glaucon challenges Socrates to defend justice for its own sake.</a:t>
            </a:r>
          </a:p>
          <a:p>
            <a:r>
              <a:rPr lang="en-US" sz="1200" kern="1200" dirty="0">
                <a:solidFill>
                  <a:schemeClr val="tx1"/>
                </a:solidFill>
                <a:effectLst/>
                <a:latin typeface="+mn-lt"/>
                <a:ea typeface="+mn-ea"/>
                <a:cs typeface="+mn-cs"/>
              </a:rPr>
              <a:t>		2. Plato divides good into three categories:</a:t>
            </a:r>
          </a:p>
          <a:p>
            <a:r>
              <a:rPr lang="en-US" sz="1200" kern="1200" dirty="0">
                <a:solidFill>
                  <a:schemeClr val="tx1"/>
                </a:solidFill>
                <a:effectLst/>
                <a:latin typeface="+mn-lt"/>
                <a:ea typeface="+mn-ea"/>
                <a:cs typeface="+mn-cs"/>
              </a:rPr>
              <a:t>			a. Those that are good for their own sake and not for their consequences.</a:t>
            </a:r>
          </a:p>
          <a:p>
            <a:r>
              <a:rPr lang="en-US" sz="1200" kern="1200" dirty="0">
                <a:solidFill>
                  <a:schemeClr val="tx1"/>
                </a:solidFill>
                <a:effectLst/>
                <a:latin typeface="+mn-lt"/>
                <a:ea typeface="+mn-ea"/>
                <a:cs typeface="+mn-cs"/>
              </a:rPr>
              <a:t>				1. Such as simple pleasures.</a:t>
            </a:r>
          </a:p>
          <a:p>
            <a:r>
              <a:rPr lang="en-US" sz="1200" kern="1200" dirty="0">
                <a:solidFill>
                  <a:schemeClr val="tx1"/>
                </a:solidFill>
                <a:effectLst/>
                <a:latin typeface="+mn-lt"/>
                <a:ea typeface="+mn-ea"/>
                <a:cs typeface="+mn-cs"/>
              </a:rPr>
              <a:t>			b. Those that are good for their own sake and their consequences.</a:t>
            </a:r>
          </a:p>
          <a:p>
            <a:r>
              <a:rPr lang="en-US" sz="1200" kern="1200" dirty="0">
                <a:solidFill>
                  <a:schemeClr val="tx1"/>
                </a:solidFill>
                <a:effectLst/>
                <a:latin typeface="+mn-lt"/>
                <a:ea typeface="+mn-ea"/>
                <a:cs typeface="+mn-cs"/>
              </a:rPr>
              <a:t>				1. Such as knowledge or health.</a:t>
            </a:r>
          </a:p>
          <a:p>
            <a:r>
              <a:rPr lang="en-US" sz="1200" kern="1200" dirty="0">
                <a:solidFill>
                  <a:schemeClr val="tx1"/>
                </a:solidFill>
                <a:effectLst/>
                <a:latin typeface="+mn-lt"/>
                <a:ea typeface="+mn-ea"/>
                <a:cs typeface="+mn-cs"/>
              </a:rPr>
              <a:t>			c. Those that are burdensome and valued only for their consequences.</a:t>
            </a:r>
          </a:p>
          <a:p>
            <a:r>
              <a:rPr lang="en-US" sz="1200" kern="1200" dirty="0">
                <a:solidFill>
                  <a:schemeClr val="tx1"/>
                </a:solidFill>
                <a:effectLst/>
                <a:latin typeface="+mn-lt"/>
                <a:ea typeface="+mn-ea"/>
                <a:cs typeface="+mn-cs"/>
              </a:rPr>
              <a:t>				1. Such as medical treatment.</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54</a:t>
            </a:fld>
            <a:endParaRPr lang="en-US"/>
          </a:p>
        </p:txBody>
      </p:sp>
    </p:spTree>
    <p:extLst>
      <p:ext uri="{BB962C8B-B14F-4D97-AF65-F5344CB8AC3E}">
        <p14:creationId xmlns:p14="http://schemas.microsoft.com/office/powerpoint/2010/main" val="3091997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Glaucon argues that justice is valued only for its consequences.</a:t>
            </a:r>
          </a:p>
          <a:p>
            <a:r>
              <a:rPr lang="en-US" sz="1200" kern="1200" dirty="0">
                <a:solidFill>
                  <a:schemeClr val="tx1"/>
                </a:solidFill>
                <a:effectLst/>
                <a:latin typeface="+mn-lt"/>
                <a:ea typeface="+mn-ea"/>
                <a:cs typeface="+mn-cs"/>
              </a:rPr>
              <a:t>		4. Socrates claims that is good for its own sake and its consequences.</a:t>
            </a:r>
          </a:p>
          <a:p>
            <a:r>
              <a:rPr lang="en-US" sz="1200" kern="1200" dirty="0">
                <a:solidFill>
                  <a:schemeClr val="tx1"/>
                </a:solidFill>
                <a:effectLst/>
                <a:latin typeface="+mn-lt"/>
                <a:ea typeface="+mn-ea"/>
                <a:cs typeface="+mn-cs"/>
              </a:rPr>
              <a:t>		5. Glaucon tells the tale of Gyges, who finds a ring of invisibility and uses it to commit injustices.</a:t>
            </a:r>
          </a:p>
          <a:p>
            <a:r>
              <a:rPr lang="en-US" sz="1200" kern="1200" dirty="0">
                <a:solidFill>
                  <a:schemeClr val="tx1"/>
                </a:solidFill>
                <a:effectLst/>
                <a:latin typeface="+mn-lt"/>
                <a:ea typeface="+mn-ea"/>
                <a:cs typeface="+mn-cs"/>
              </a:rPr>
              <a:t>		6. Glaucon argues that no one is just willingly, but only from weakness and compulsion.</a:t>
            </a:r>
          </a:p>
          <a:p>
            <a:r>
              <a:rPr lang="en-US" sz="1200" kern="1200" dirty="0">
                <a:solidFill>
                  <a:schemeClr val="tx1"/>
                </a:solidFill>
                <a:effectLst/>
                <a:latin typeface="+mn-lt"/>
                <a:ea typeface="+mn-ea"/>
                <a:cs typeface="+mn-cs"/>
              </a:rPr>
              <a:t>		7. He then puts the perfectly unjust man up against the perfectly just man in a contest.</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55</a:t>
            </a:fld>
            <a:endParaRPr lang="en-US"/>
          </a:p>
        </p:txBody>
      </p:sp>
    </p:spTree>
    <p:extLst>
      <p:ext uri="{BB962C8B-B14F-4D97-AF65-F5344CB8AC3E}">
        <p14:creationId xmlns:p14="http://schemas.microsoft.com/office/powerpoint/2010/main" val="1782909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A World of Purpose</a:t>
            </a:r>
          </a:p>
          <a:p>
            <a:r>
              <a:rPr lang="en-US" sz="1200" kern="1200" dirty="0">
                <a:solidFill>
                  <a:schemeClr val="tx1"/>
                </a:solidFill>
                <a:effectLst/>
                <a:latin typeface="+mn-lt"/>
                <a:ea typeface="+mn-ea"/>
                <a:cs typeface="+mn-cs"/>
              </a:rPr>
              <a:t>		1. The world has a purposive, rational structure.</a:t>
            </a:r>
          </a:p>
          <a:p>
            <a:r>
              <a:rPr lang="en-US" sz="1200" kern="1200" dirty="0">
                <a:solidFill>
                  <a:schemeClr val="tx1"/>
                </a:solidFill>
                <a:effectLst/>
                <a:latin typeface="+mn-lt"/>
                <a:ea typeface="+mn-ea"/>
                <a:cs typeface="+mn-cs"/>
              </a:rPr>
              <a:t>		2. Anything in the world can be understood in terms of the Form that makes it what it is and hence defines its function.</a:t>
            </a:r>
          </a:p>
          <a:p>
            <a:r>
              <a:rPr lang="en-US" sz="1200" kern="1200" dirty="0">
                <a:solidFill>
                  <a:schemeClr val="tx1"/>
                </a:solidFill>
                <a:effectLst/>
                <a:latin typeface="+mn-lt"/>
                <a:ea typeface="+mn-ea"/>
                <a:cs typeface="+mn-cs"/>
              </a:rPr>
              <a:t>		3. To understand something, one must understand its virtue or excellence.</a:t>
            </a:r>
          </a:p>
          <a:p>
            <a:r>
              <a:rPr lang="en-US" sz="1200" kern="1200" dirty="0">
                <a:solidFill>
                  <a:schemeClr val="tx1"/>
                </a:solidFill>
                <a:effectLst/>
                <a:latin typeface="+mn-lt"/>
                <a:ea typeface="+mn-ea"/>
                <a:cs typeface="+mn-cs"/>
              </a:rPr>
              <a:t>		4. Hence, human morality is based on what it is to be an excellent human.</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56</a:t>
            </a:fld>
            <a:endParaRPr lang="en-US"/>
          </a:p>
        </p:txBody>
      </p:sp>
    </p:spTree>
    <p:extLst>
      <p:ext uri="{BB962C8B-B14F-4D97-AF65-F5344CB8AC3E}">
        <p14:creationId xmlns:p14="http://schemas.microsoft.com/office/powerpoint/2010/main" val="2814345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The Chariot analogy (</a:t>
            </a:r>
            <a:r>
              <a:rPr lang="en-US" sz="1200" i="1" kern="1200" dirty="0">
                <a:solidFill>
                  <a:schemeClr val="tx1"/>
                </a:solidFill>
                <a:effectLst/>
                <a:latin typeface="+mn-lt"/>
                <a:ea typeface="+mn-ea"/>
                <a:cs typeface="+mn-cs"/>
              </a:rPr>
              <a:t>Phaedrus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1. A man, symbolizing reason,  is driving a chariot pulled by two horses.</a:t>
            </a:r>
          </a:p>
          <a:p>
            <a:r>
              <a:rPr lang="en-US" sz="1200" kern="1200" dirty="0">
                <a:solidFill>
                  <a:schemeClr val="tx1"/>
                </a:solidFill>
                <a:effectLst/>
                <a:latin typeface="+mn-lt"/>
                <a:ea typeface="+mn-ea"/>
                <a:cs typeface="+mn-cs"/>
              </a:rPr>
              <a:t>		2. The spirited horse is “a lover of glory, but with temperance and modesty; one that consorts with genuine renown, and needs no</a:t>
            </a:r>
          </a:p>
          <a:p>
            <a:r>
              <a:rPr lang="en-US" sz="1200" kern="1200" dirty="0">
                <a:solidFill>
                  <a:schemeClr val="tx1"/>
                </a:solidFill>
                <a:effectLst/>
                <a:latin typeface="+mn-lt"/>
                <a:ea typeface="+mn-ea"/>
                <a:cs typeface="+mn-cs"/>
              </a:rPr>
              <a:t>		Whip, being driven by the word of command alone.”</a:t>
            </a:r>
          </a:p>
          <a:p>
            <a:r>
              <a:rPr lang="en-US" sz="1200" kern="1200" dirty="0">
                <a:solidFill>
                  <a:schemeClr val="tx1"/>
                </a:solidFill>
                <a:effectLst/>
                <a:latin typeface="+mn-lt"/>
                <a:ea typeface="+mn-ea"/>
                <a:cs typeface="+mn-cs"/>
              </a:rPr>
              <a:t>		3. The appetite horse seeks to run wild and is “crooked of frame, a massive jumble of a creature…consorting with</a:t>
            </a:r>
          </a:p>
          <a:p>
            <a:r>
              <a:rPr lang="en-US" sz="1200" kern="1200" dirty="0">
                <a:solidFill>
                  <a:schemeClr val="tx1"/>
                </a:solidFill>
                <a:effectLst/>
                <a:latin typeface="+mn-lt"/>
                <a:ea typeface="+mn-ea"/>
                <a:cs typeface="+mn-cs"/>
              </a:rPr>
              <a:t>		Wantonness and vainglory;…deaf and hard to control with whip and goad.”</a:t>
            </a:r>
          </a:p>
          <a:p>
            <a:r>
              <a:rPr lang="en-US" sz="1200" kern="1200" dirty="0">
                <a:solidFill>
                  <a:schemeClr val="tx1"/>
                </a:solidFill>
                <a:effectLst/>
                <a:latin typeface="+mn-lt"/>
                <a:ea typeface="+mn-ea"/>
                <a:cs typeface="+mn-cs"/>
              </a:rPr>
              <a:t>		4. Only when reason is able to control both can the person keep going in the right direction.</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58</a:t>
            </a:fld>
            <a:endParaRPr lang="en-US"/>
          </a:p>
        </p:txBody>
      </p:sp>
    </p:spTree>
    <p:extLst>
      <p:ext uri="{BB962C8B-B14F-4D97-AF65-F5344CB8AC3E}">
        <p14:creationId xmlns:p14="http://schemas.microsoft.com/office/powerpoint/2010/main" val="3712881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 The Four Primary Virtues</a:t>
            </a:r>
          </a:p>
          <a:p>
            <a:r>
              <a:rPr lang="en-US" sz="1200" kern="1200" dirty="0">
                <a:solidFill>
                  <a:schemeClr val="tx1"/>
                </a:solidFill>
                <a:effectLst/>
                <a:latin typeface="+mn-lt"/>
                <a:ea typeface="+mn-ea"/>
                <a:cs typeface="+mn-cs"/>
              </a:rPr>
              <a:t>		1. Wisdom: The soul is controlled by reason which knows what is good for the whole.</a:t>
            </a:r>
          </a:p>
          <a:p>
            <a:r>
              <a:rPr lang="en-US" sz="1200" kern="1200" dirty="0">
                <a:solidFill>
                  <a:schemeClr val="tx1"/>
                </a:solidFill>
                <a:effectLst/>
                <a:latin typeface="+mn-lt"/>
                <a:ea typeface="+mn-ea"/>
                <a:cs typeface="+mn-cs"/>
              </a:rPr>
              <a:t>		2. Courage: The spirited part is controlled by reason and applies itself to the right goals.</a:t>
            </a:r>
          </a:p>
          <a:p>
            <a:r>
              <a:rPr lang="en-US" sz="1200" kern="1200" dirty="0">
                <a:solidFill>
                  <a:schemeClr val="tx1"/>
                </a:solidFill>
                <a:effectLst/>
                <a:latin typeface="+mn-lt"/>
                <a:ea typeface="+mn-ea"/>
                <a:cs typeface="+mn-cs"/>
              </a:rPr>
              <a:t>			a. The healthy soul obeys reason and ignores the lure of pleasure and the distraction of pain.</a:t>
            </a:r>
          </a:p>
          <a:p>
            <a:r>
              <a:rPr lang="en-US" sz="1200" kern="1200" dirty="0">
                <a:solidFill>
                  <a:schemeClr val="tx1"/>
                </a:solidFill>
                <a:effectLst/>
                <a:latin typeface="+mn-lt"/>
                <a:ea typeface="+mn-ea"/>
                <a:cs typeface="+mn-cs"/>
              </a:rPr>
              <a:t>			b. The soul glories only in doing what is right, fears only what should be feared, and reserves its anger only for what is wrong.</a:t>
            </a:r>
          </a:p>
          <a:p>
            <a:r>
              <a:rPr lang="en-US" sz="1200" kern="1200" dirty="0">
                <a:solidFill>
                  <a:schemeClr val="tx1"/>
                </a:solidFill>
                <a:effectLst/>
                <a:latin typeface="+mn-lt"/>
                <a:ea typeface="+mn-ea"/>
                <a:cs typeface="+mn-cs"/>
              </a:rPr>
              <a:t>		3. Temperance: The appetites are controlled by spirit and reason.</a:t>
            </a:r>
          </a:p>
          <a:p>
            <a:r>
              <a:rPr lang="en-US" sz="1200" kern="1200" dirty="0">
                <a:solidFill>
                  <a:schemeClr val="tx1"/>
                </a:solidFill>
                <a:effectLst/>
                <a:latin typeface="+mn-lt"/>
                <a:ea typeface="+mn-ea"/>
                <a:cs typeface="+mn-cs"/>
              </a:rPr>
              <a:t>		4. Justice: The balance of the soul when all parts are playing their proper roles.</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59</a:t>
            </a:fld>
            <a:endParaRPr lang="en-US"/>
          </a:p>
        </p:txBody>
      </p:sp>
    </p:spTree>
    <p:extLst>
      <p:ext uri="{BB962C8B-B14F-4D97-AF65-F5344CB8AC3E}">
        <p14:creationId xmlns:p14="http://schemas.microsoft.com/office/powerpoint/2010/main" val="10929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 The Three Part Metaphor</a:t>
            </a:r>
          </a:p>
          <a:p>
            <a:r>
              <a:rPr lang="en-US" sz="1200" kern="1200" dirty="0">
                <a:solidFill>
                  <a:schemeClr val="tx1"/>
                </a:solidFill>
                <a:effectLst/>
                <a:latin typeface="+mn-lt"/>
                <a:ea typeface="+mn-ea"/>
                <a:cs typeface="+mn-cs"/>
              </a:rPr>
              <a:t>		1. Reason is presented as a smaller person.</a:t>
            </a:r>
          </a:p>
          <a:p>
            <a:r>
              <a:rPr lang="en-US" sz="1200" kern="1200" dirty="0">
                <a:solidFill>
                  <a:schemeClr val="tx1"/>
                </a:solidFill>
                <a:effectLst/>
                <a:latin typeface="+mn-lt"/>
                <a:ea typeface="+mn-ea"/>
                <a:cs typeface="+mn-cs"/>
              </a:rPr>
              <a:t>		2. Spirit is presented as a lion.</a:t>
            </a:r>
          </a:p>
          <a:p>
            <a:r>
              <a:rPr lang="en-US" sz="1200" kern="1200" dirty="0">
                <a:solidFill>
                  <a:schemeClr val="tx1"/>
                </a:solidFill>
                <a:effectLst/>
                <a:latin typeface="+mn-lt"/>
                <a:ea typeface="+mn-ea"/>
                <a:cs typeface="+mn-cs"/>
              </a:rPr>
              <a:t>		3. Desire is presented as a Hydra like beast with many heads.</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60</a:t>
            </a:fld>
            <a:endParaRPr lang="en-US"/>
          </a:p>
        </p:txBody>
      </p:sp>
    </p:spTree>
    <p:extLst>
      <p:ext uri="{BB962C8B-B14F-4D97-AF65-F5344CB8AC3E}">
        <p14:creationId xmlns:p14="http://schemas.microsoft.com/office/powerpoint/2010/main" val="2496209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Why be Just?</a:t>
            </a:r>
          </a:p>
          <a:p>
            <a:r>
              <a:rPr lang="en-US" sz="1200" kern="1200" dirty="0">
                <a:solidFill>
                  <a:schemeClr val="tx1"/>
                </a:solidFill>
                <a:effectLst/>
                <a:latin typeface="+mn-lt"/>
                <a:ea typeface="+mn-ea"/>
                <a:cs typeface="+mn-cs"/>
              </a:rPr>
              <a:t>		1. To say that injustice is the better life is to say that it pays to feed the lion and the beast while starving the man, so that</a:t>
            </a:r>
          </a:p>
          <a:p>
            <a:r>
              <a:rPr lang="en-US" sz="1200" kern="1200" dirty="0">
                <a:solidFill>
                  <a:schemeClr val="tx1"/>
                </a:solidFill>
                <a:effectLst/>
                <a:latin typeface="+mn-lt"/>
                <a:ea typeface="+mn-ea"/>
                <a:cs typeface="+mn-cs"/>
              </a:rPr>
              <a:t>		The beasts drag the person as they will.</a:t>
            </a:r>
          </a:p>
          <a:p>
            <a:r>
              <a:rPr lang="en-US" sz="1200" kern="1200" dirty="0">
                <a:solidFill>
                  <a:schemeClr val="tx1"/>
                </a:solidFill>
                <a:effectLst/>
                <a:latin typeface="+mn-lt"/>
                <a:ea typeface="+mn-ea"/>
                <a:cs typeface="+mn-cs"/>
              </a:rPr>
              <a:t>		2. To say that justice is the better life is to say that it is good to put the man in charge of the beast, aided by the lion, so he can</a:t>
            </a:r>
          </a:p>
          <a:p>
            <a:r>
              <a:rPr lang="en-US" sz="1200" kern="1200" dirty="0">
                <a:solidFill>
                  <a:schemeClr val="tx1"/>
                </a:solidFill>
                <a:effectLst/>
                <a:latin typeface="+mn-lt"/>
                <a:ea typeface="+mn-ea"/>
                <a:cs typeface="+mn-cs"/>
              </a:rPr>
              <a:t>		Tend them like a gardener tending plants.</a:t>
            </a:r>
          </a:p>
          <a:p>
            <a:r>
              <a:rPr lang="en-US" sz="1200" kern="1200" dirty="0">
                <a:solidFill>
                  <a:schemeClr val="tx1"/>
                </a:solidFill>
                <a:effectLst/>
                <a:latin typeface="+mn-lt"/>
                <a:ea typeface="+mn-ea"/>
                <a:cs typeface="+mn-cs"/>
              </a:rPr>
              <a:t>		3. Plato argues that the highest pleasure and happiness is to be found in being just.</a:t>
            </a:r>
          </a:p>
          <a:p>
            <a:r>
              <a:rPr lang="en-US" sz="1200" kern="1200" dirty="0">
                <a:solidFill>
                  <a:schemeClr val="tx1"/>
                </a:solidFill>
                <a:effectLst/>
                <a:latin typeface="+mn-lt"/>
                <a:ea typeface="+mn-ea"/>
                <a:cs typeface="+mn-cs"/>
              </a:rPr>
              <a:t>		4. Justice is the health of the soul.</a:t>
            </a:r>
          </a:p>
          <a:p>
            <a:r>
              <a:rPr lang="en-US" sz="1200" kern="1200" dirty="0">
                <a:solidFill>
                  <a:schemeClr val="tx1"/>
                </a:solidFill>
                <a:effectLst/>
                <a:latin typeface="+mn-lt"/>
                <a:ea typeface="+mn-ea"/>
                <a:cs typeface="+mn-cs"/>
              </a:rPr>
              <a:t>		5. Wickedness is a disease of the soul.</a:t>
            </a:r>
          </a:p>
          <a:p>
            <a:r>
              <a:rPr lang="en-US" sz="1200" kern="1200" dirty="0">
                <a:solidFill>
                  <a:schemeClr val="tx1"/>
                </a:solidFill>
                <a:effectLst/>
                <a:latin typeface="+mn-lt"/>
                <a:ea typeface="+mn-ea"/>
                <a:cs typeface="+mn-cs"/>
              </a:rPr>
              <a:t>		6. Thus, the choice of injustice over justice would be like choosing disease over health.</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61</a:t>
            </a:fld>
            <a:endParaRPr lang="en-US"/>
          </a:p>
        </p:txBody>
      </p:sp>
    </p:spTree>
    <p:extLst>
      <p:ext uri="{BB962C8B-B14F-4D97-AF65-F5344CB8AC3E}">
        <p14:creationId xmlns:p14="http://schemas.microsoft.com/office/powerpoint/2010/main" val="18991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62</a:t>
            </a:fld>
            <a:endParaRPr lang="en-US"/>
          </a:p>
        </p:txBody>
      </p:sp>
    </p:spTree>
    <p:extLst>
      <p:ext uri="{BB962C8B-B14F-4D97-AF65-F5344CB8AC3E}">
        <p14:creationId xmlns:p14="http://schemas.microsoft.com/office/powerpoint/2010/main" val="3467563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Introduction</a:t>
            </a:r>
          </a:p>
          <a:p>
            <a:r>
              <a:rPr lang="en-US" sz="1200" kern="1200" dirty="0">
                <a:solidFill>
                  <a:schemeClr val="tx1"/>
                </a:solidFill>
                <a:effectLst/>
                <a:latin typeface="+mn-lt"/>
                <a:ea typeface="+mn-ea"/>
                <a:cs typeface="+mn-cs"/>
              </a:rPr>
              <a:t>	A. Individual and Society</a:t>
            </a:r>
          </a:p>
          <a:p>
            <a:r>
              <a:rPr lang="en-US" sz="1200" kern="1200" dirty="0">
                <a:solidFill>
                  <a:schemeClr val="tx1"/>
                </a:solidFill>
                <a:effectLst/>
                <a:latin typeface="+mn-lt"/>
                <a:ea typeface="+mn-ea"/>
                <a:cs typeface="+mn-cs"/>
              </a:rPr>
              <a:t>		1. When investigating justice in the individual, Plato decides to examine the justice of society.</a:t>
            </a:r>
          </a:p>
          <a:p>
            <a:r>
              <a:rPr lang="en-US" sz="1200" kern="1200" dirty="0">
                <a:solidFill>
                  <a:schemeClr val="tx1"/>
                </a:solidFill>
                <a:effectLst/>
                <a:latin typeface="+mn-lt"/>
                <a:ea typeface="+mn-ea"/>
                <a:cs typeface="+mn-cs"/>
              </a:rPr>
              <a:t>			a. He takes society is analogous to an individual, only on a larger scale.</a:t>
            </a:r>
          </a:p>
          <a:p>
            <a:r>
              <a:rPr lang="en-US" sz="1200" kern="1200" dirty="0">
                <a:solidFill>
                  <a:schemeClr val="tx1"/>
                </a:solidFill>
                <a:effectLst/>
                <a:latin typeface="+mn-lt"/>
                <a:ea typeface="+mn-ea"/>
                <a:cs typeface="+mn-cs"/>
              </a:rPr>
              <a:t>			b. Thus, it would be easier to examine justice on the scale of society.</a:t>
            </a:r>
          </a:p>
          <a:p>
            <a:r>
              <a:rPr lang="en-US" sz="1200" kern="1200" dirty="0">
                <a:solidFill>
                  <a:schemeClr val="tx1"/>
                </a:solidFill>
                <a:effectLst/>
                <a:latin typeface="+mn-lt"/>
                <a:ea typeface="+mn-ea"/>
                <a:cs typeface="+mn-cs"/>
              </a:rPr>
              <a:t>		2. Plato also argues that to be just or fulfilled requires participation in society.</a:t>
            </a:r>
          </a:p>
          <a:p>
            <a:r>
              <a:rPr lang="en-US" sz="1200" kern="1200" dirty="0">
                <a:solidFill>
                  <a:schemeClr val="tx1"/>
                </a:solidFill>
                <a:effectLst/>
                <a:latin typeface="+mn-lt"/>
                <a:ea typeface="+mn-ea"/>
                <a:cs typeface="+mn-cs"/>
              </a:rPr>
              <a:t>		3. The individuals are parts of the state as the parts of a living thing are parts of it.</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63</a:t>
            </a:fld>
            <a:endParaRPr lang="en-US"/>
          </a:p>
        </p:txBody>
      </p:sp>
    </p:spTree>
    <p:extLst>
      <p:ext uri="{BB962C8B-B14F-4D97-AF65-F5344CB8AC3E}">
        <p14:creationId xmlns:p14="http://schemas.microsoft.com/office/powerpoint/2010/main" val="325213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Plato </a:t>
            </a:r>
          </a:p>
          <a:p>
            <a:r>
              <a:rPr lang="en-US" sz="1200" b="1" kern="1200" dirty="0">
                <a:solidFill>
                  <a:schemeClr val="tx1"/>
                </a:solidFill>
                <a:effectLst/>
                <a:latin typeface="+mn-lt"/>
                <a:ea typeface="+mn-ea"/>
                <a:cs typeface="+mn-cs"/>
              </a:rPr>
              <a:t>Background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Background</a:t>
            </a:r>
          </a:p>
          <a:p>
            <a:r>
              <a:rPr lang="en-US" sz="1200" kern="1200" dirty="0">
                <a:solidFill>
                  <a:schemeClr val="tx1"/>
                </a:solidFill>
                <a:effectLst/>
                <a:latin typeface="+mn-lt"/>
                <a:ea typeface="+mn-ea"/>
                <a:cs typeface="+mn-cs"/>
              </a:rPr>
              <a:t>	A. The Death of Socrates</a:t>
            </a:r>
          </a:p>
          <a:p>
            <a:r>
              <a:rPr lang="en-US" sz="1200" kern="1200" dirty="0">
                <a:solidFill>
                  <a:schemeClr val="tx1"/>
                </a:solidFill>
                <a:effectLst/>
                <a:latin typeface="+mn-lt"/>
                <a:ea typeface="+mn-ea"/>
                <a:cs typeface="+mn-cs"/>
              </a:rPr>
              <a:t>		1. Socrates was Plato’s mentor.</a:t>
            </a:r>
          </a:p>
          <a:p>
            <a:r>
              <a:rPr lang="en-US" sz="1200" kern="1200" dirty="0">
                <a:solidFill>
                  <a:schemeClr val="tx1"/>
                </a:solidFill>
                <a:effectLst/>
                <a:latin typeface="+mn-lt"/>
                <a:ea typeface="+mn-ea"/>
                <a:cs typeface="+mn-cs"/>
              </a:rPr>
              <a:t>		2. Phaedo: “Such was the end…of our friend, who was, I think, of all the men of our time, the best, the wisest and the most just.”</a:t>
            </a:r>
          </a:p>
          <a:p>
            <a:r>
              <a:rPr lang="en-US" sz="1200" kern="1200" dirty="0">
                <a:solidFill>
                  <a:schemeClr val="tx1"/>
                </a:solidFill>
                <a:effectLst/>
                <a:latin typeface="+mn-lt"/>
                <a:ea typeface="+mn-ea"/>
                <a:cs typeface="+mn-cs"/>
              </a:rPr>
              <a:t>		3. Plato wondered why society could not tolerate the existence of Socrates and what sort of society would be needed to permit</a:t>
            </a:r>
          </a:p>
          <a:p>
            <a:r>
              <a:rPr lang="en-US" sz="1200" kern="1200" dirty="0">
                <a:solidFill>
                  <a:schemeClr val="tx1"/>
                </a:solidFill>
                <a:effectLst/>
                <a:latin typeface="+mn-lt"/>
                <a:ea typeface="+mn-ea"/>
                <a:cs typeface="+mn-cs"/>
              </a:rPr>
              <a:t>		Wisdom to prevail.</a:t>
            </a:r>
          </a:p>
          <a:p>
            <a:r>
              <a:rPr lang="en-US" sz="1200" kern="1200" dirty="0">
                <a:solidFill>
                  <a:schemeClr val="tx1"/>
                </a:solidFill>
                <a:effectLst/>
                <a:latin typeface="+mn-lt"/>
                <a:ea typeface="+mn-ea"/>
                <a:cs typeface="+mn-cs"/>
              </a:rPr>
              <a:t>	B. Life</a:t>
            </a:r>
          </a:p>
          <a:p>
            <a:r>
              <a:rPr lang="en-US" sz="1200" kern="1200" dirty="0">
                <a:solidFill>
                  <a:schemeClr val="tx1"/>
                </a:solidFill>
                <a:effectLst/>
                <a:latin typeface="+mn-lt"/>
                <a:ea typeface="+mn-ea"/>
                <a:cs typeface="+mn-cs"/>
              </a:rPr>
              <a:t>		1. Born 428 or 427 B.C. into an aristocratic family.</a:t>
            </a:r>
          </a:p>
          <a:p>
            <a:r>
              <a:rPr lang="en-US" sz="1200" kern="1200" dirty="0">
                <a:solidFill>
                  <a:schemeClr val="tx1"/>
                </a:solidFill>
                <a:effectLst/>
                <a:latin typeface="+mn-lt"/>
                <a:ea typeface="+mn-ea"/>
                <a:cs typeface="+mn-cs"/>
              </a:rPr>
              <a:t>		2. Trained to be a political leader.</a:t>
            </a:r>
          </a:p>
          <a:p>
            <a:r>
              <a:rPr lang="en-US" sz="1200" kern="1200" dirty="0">
                <a:solidFill>
                  <a:schemeClr val="tx1"/>
                </a:solidFill>
                <a:effectLst/>
                <a:latin typeface="+mn-lt"/>
                <a:ea typeface="+mn-ea"/>
                <a:cs typeface="+mn-cs"/>
              </a:rPr>
              <a:t>		3. Traveled, perhaps even to Egypt, and went to Syracuse, Italy in 388.</a:t>
            </a:r>
          </a:p>
          <a:p>
            <a:r>
              <a:rPr lang="en-US" sz="1200" kern="1200" dirty="0">
                <a:solidFill>
                  <a:schemeClr val="tx1"/>
                </a:solidFill>
                <a:effectLst/>
                <a:latin typeface="+mn-lt"/>
                <a:ea typeface="+mn-ea"/>
                <a:cs typeface="+mn-cs"/>
              </a:rPr>
              <a:t>		4. He founded the Academy located in a grove sacred to the hero </a:t>
            </a:r>
            <a:r>
              <a:rPr lang="en-US" sz="1200" kern="1200" dirty="0" err="1">
                <a:solidFill>
                  <a:schemeClr val="tx1"/>
                </a:solidFill>
                <a:effectLst/>
                <a:latin typeface="+mn-lt"/>
                <a:ea typeface="+mn-ea"/>
                <a:cs typeface="+mn-cs"/>
              </a:rPr>
              <a:t>Academus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5. In 368 and 361 he attempted to educate the ruler of Syracuse, Dionysius the Younger. </a:t>
            </a:r>
          </a:p>
          <a:p>
            <a:r>
              <a:rPr lang="en-US" sz="1200" kern="1200" dirty="0">
                <a:solidFill>
                  <a:schemeClr val="tx1"/>
                </a:solidFill>
                <a:effectLst/>
                <a:latin typeface="+mn-lt"/>
                <a:ea typeface="+mn-ea"/>
                <a:cs typeface="+mn-cs"/>
              </a:rPr>
              <a:t>			a. He failed and barely escaped with his life in 361.</a:t>
            </a:r>
          </a:p>
          <a:p>
            <a:r>
              <a:rPr lang="en-US" sz="1200" kern="1200" dirty="0">
                <a:solidFill>
                  <a:schemeClr val="tx1"/>
                </a:solidFill>
                <a:effectLst/>
                <a:latin typeface="+mn-lt"/>
                <a:ea typeface="+mn-ea"/>
                <a:cs typeface="+mn-cs"/>
              </a:rPr>
              <a:t>		6. he died in 348 or 347 B.C. </a:t>
            </a:r>
          </a:p>
          <a:p>
            <a:r>
              <a:rPr lang="en-US" sz="1200" kern="1200" dirty="0">
                <a:solidFill>
                  <a:schemeClr val="tx1"/>
                </a:solidFill>
                <a:effectLst/>
                <a:latin typeface="+mn-lt"/>
                <a:ea typeface="+mn-ea"/>
                <a:cs typeface="+mn-cs"/>
              </a:rPr>
              <a:t>	C. Comprehensive Philosophy</a:t>
            </a:r>
          </a:p>
          <a:p>
            <a:r>
              <a:rPr lang="en-US" sz="1200" kern="1200" dirty="0">
                <a:solidFill>
                  <a:schemeClr val="tx1"/>
                </a:solidFill>
                <a:effectLst/>
                <a:latin typeface="+mn-lt"/>
                <a:ea typeface="+mn-ea"/>
                <a:cs typeface="+mn-cs"/>
              </a:rPr>
              <a:t>		1. Plato was concerned with ethical theory.</a:t>
            </a:r>
          </a:p>
          <a:p>
            <a:r>
              <a:rPr lang="en-US" sz="1200" kern="1200" dirty="0">
                <a:solidFill>
                  <a:schemeClr val="tx1"/>
                </a:solidFill>
                <a:effectLst/>
                <a:latin typeface="+mn-lt"/>
                <a:ea typeface="+mn-ea"/>
                <a:cs typeface="+mn-cs"/>
              </a:rPr>
              <a:t>		2. The fate of Socrates, an ethical person, convinced him of the importance of political philosophy.</a:t>
            </a:r>
          </a:p>
          <a:p>
            <a:r>
              <a:rPr lang="en-US" sz="1200" kern="1200" dirty="0">
                <a:solidFill>
                  <a:schemeClr val="tx1"/>
                </a:solidFill>
                <a:effectLst/>
                <a:latin typeface="+mn-lt"/>
                <a:ea typeface="+mn-ea"/>
                <a:cs typeface="+mn-cs"/>
              </a:rPr>
              <a:t>		3. He held that the answers to the ethical and political problems were to be found in metaphysics.</a:t>
            </a:r>
          </a:p>
          <a:p>
            <a:r>
              <a:rPr lang="en-US" sz="1200" kern="1200" dirty="0">
                <a:solidFill>
                  <a:schemeClr val="tx1"/>
                </a:solidFill>
                <a:effectLst/>
                <a:latin typeface="+mn-lt"/>
                <a:ea typeface="+mn-ea"/>
                <a:cs typeface="+mn-cs"/>
              </a:rPr>
              <a:t>		4. He realized that to make progress in these areas of philosophy required a theory of knowledge.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7E9EDCE-90F7-4741-AA36-D2C0FAC30AF5}" type="slidenum">
              <a:rPr lang="en-US" smtClean="0"/>
              <a:t>7</a:t>
            </a:fld>
            <a:endParaRPr lang="en-US"/>
          </a:p>
        </p:txBody>
      </p:sp>
    </p:spTree>
    <p:extLst>
      <p:ext uri="{BB962C8B-B14F-4D97-AF65-F5344CB8AC3E}">
        <p14:creationId xmlns:p14="http://schemas.microsoft.com/office/powerpoint/2010/main" val="1385787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The Three Classes: The Guardians</a:t>
            </a:r>
          </a:p>
          <a:p>
            <a:r>
              <a:rPr lang="en-US" sz="1200" kern="1200" dirty="0">
                <a:solidFill>
                  <a:schemeClr val="tx1"/>
                </a:solidFill>
                <a:effectLst/>
                <a:latin typeface="+mn-lt"/>
                <a:ea typeface="+mn-ea"/>
                <a:cs typeface="+mn-cs"/>
              </a:rPr>
              <a:t>		1. Plato begins with the usefulness of the division of labor.</a:t>
            </a:r>
          </a:p>
          <a:p>
            <a:r>
              <a:rPr lang="en-US" sz="1200" kern="1200" dirty="0">
                <a:solidFill>
                  <a:schemeClr val="tx1"/>
                </a:solidFill>
                <a:effectLst/>
                <a:latin typeface="+mn-lt"/>
                <a:ea typeface="+mn-ea"/>
                <a:cs typeface="+mn-cs"/>
              </a:rPr>
              <a:t>		2. Plato argues that the ruling of the state should be left to people who are experts, rather than leaving it to voting.</a:t>
            </a:r>
          </a:p>
          <a:p>
            <a:r>
              <a:rPr lang="en-US" sz="1200" kern="1200" dirty="0">
                <a:solidFill>
                  <a:schemeClr val="tx1"/>
                </a:solidFill>
                <a:effectLst/>
                <a:latin typeface="+mn-lt"/>
                <a:ea typeface="+mn-ea"/>
                <a:cs typeface="+mn-cs"/>
              </a:rPr>
              <a:t>		3. He uses an analogy to doctors and medicine-just as it would be foolish to rely on voting to decide medical treatment,</a:t>
            </a:r>
          </a:p>
          <a:p>
            <a:r>
              <a:rPr lang="en-US" sz="1200" kern="1200" dirty="0">
                <a:solidFill>
                  <a:schemeClr val="tx1"/>
                </a:solidFill>
                <a:effectLst/>
                <a:latin typeface="+mn-lt"/>
                <a:ea typeface="+mn-ea"/>
                <a:cs typeface="+mn-cs"/>
              </a:rPr>
              <a:t>		It would be foolish to rely on it for the health of the state.</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64</a:t>
            </a:fld>
            <a:endParaRPr lang="en-US"/>
          </a:p>
        </p:txBody>
      </p:sp>
    </p:spTree>
    <p:extLst>
      <p:ext uri="{BB962C8B-B14F-4D97-AF65-F5344CB8AC3E}">
        <p14:creationId xmlns:p14="http://schemas.microsoft.com/office/powerpoint/2010/main" val="3781508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He also makes an analogy to navigators.</a:t>
            </a:r>
          </a:p>
          <a:p>
            <a:r>
              <a:rPr lang="en-US" sz="1200" kern="1200" dirty="0">
                <a:solidFill>
                  <a:schemeClr val="tx1"/>
                </a:solidFill>
                <a:effectLst/>
                <a:latin typeface="+mn-lt"/>
                <a:ea typeface="+mn-ea"/>
                <a:cs typeface="+mn-cs"/>
              </a:rPr>
              <a:t>			a. A ship needs to be guided by a navigator who knows the way.</a:t>
            </a:r>
          </a:p>
          <a:p>
            <a:r>
              <a:rPr lang="en-US" sz="1200" kern="1200" dirty="0">
                <a:solidFill>
                  <a:schemeClr val="tx1"/>
                </a:solidFill>
                <a:effectLst/>
                <a:latin typeface="+mn-lt"/>
                <a:ea typeface="+mn-ea"/>
                <a:cs typeface="+mn-cs"/>
              </a:rPr>
              <a:t>			b. Those who are ignorant of navigation will lead the ship astray and into danger.</a:t>
            </a:r>
          </a:p>
          <a:p>
            <a:r>
              <a:rPr lang="en-US" sz="1200" kern="1200" dirty="0">
                <a:solidFill>
                  <a:schemeClr val="tx1"/>
                </a:solidFill>
                <a:effectLst/>
                <a:latin typeface="+mn-lt"/>
                <a:ea typeface="+mn-ea"/>
                <a:cs typeface="+mn-cs"/>
              </a:rPr>
              <a:t>			c. By analogy, the leaders of the state need to know the Forms and Goodness.</a:t>
            </a:r>
          </a:p>
          <a:p>
            <a:r>
              <a:rPr lang="en-US" sz="1200" kern="1200" dirty="0">
                <a:solidFill>
                  <a:schemeClr val="tx1"/>
                </a:solidFill>
                <a:effectLst/>
                <a:latin typeface="+mn-lt"/>
                <a:ea typeface="+mn-ea"/>
                <a:cs typeface="+mn-cs"/>
              </a:rPr>
              <a:t>			d. Thus, the rulers must have philosophic knowledge.</a:t>
            </a:r>
          </a:p>
          <a:p>
            <a:r>
              <a:rPr lang="en-US" sz="1200" kern="1200" dirty="0">
                <a:solidFill>
                  <a:schemeClr val="tx1"/>
                </a:solidFill>
                <a:effectLst/>
                <a:latin typeface="+mn-lt"/>
                <a:ea typeface="+mn-ea"/>
                <a:cs typeface="+mn-cs"/>
              </a:rPr>
              <a:t>		5. The rulers are the guardians.</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65</a:t>
            </a:fld>
            <a:endParaRPr lang="en-US"/>
          </a:p>
        </p:txBody>
      </p:sp>
    </p:spTree>
    <p:extLst>
      <p:ext uri="{BB962C8B-B14F-4D97-AF65-F5344CB8AC3E}">
        <p14:creationId xmlns:p14="http://schemas.microsoft.com/office/powerpoint/2010/main" val="18906833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The Three Classes: Correspondence with the Three Part Soul</a:t>
            </a:r>
          </a:p>
          <a:p>
            <a:r>
              <a:rPr lang="en-US" sz="1200" kern="1200" dirty="0">
                <a:solidFill>
                  <a:schemeClr val="tx1"/>
                </a:solidFill>
                <a:effectLst/>
                <a:latin typeface="+mn-lt"/>
                <a:ea typeface="+mn-ea"/>
                <a:cs typeface="+mn-cs"/>
              </a:rPr>
              <a:t>1. Since justice in an individual is a balance/harmony of the three parts of the soul, by analogy the justice of a society is balance of its parts.</a:t>
            </a:r>
          </a:p>
          <a:p>
            <a:r>
              <a:rPr lang="en-US" sz="1200" kern="1200" dirty="0">
                <a:solidFill>
                  <a:schemeClr val="tx1"/>
                </a:solidFill>
                <a:effectLst/>
                <a:latin typeface="+mn-lt"/>
                <a:ea typeface="+mn-ea"/>
                <a:cs typeface="+mn-cs"/>
              </a:rPr>
              <a:t>2. Plato takes society to contain three classes that match the parts of the soul.</a:t>
            </a:r>
          </a:p>
          <a:p>
            <a:r>
              <a:rPr lang="en-US" sz="1200" kern="1200" dirty="0">
                <a:solidFill>
                  <a:schemeClr val="tx1"/>
                </a:solidFill>
                <a:effectLst/>
                <a:latin typeface="+mn-lt"/>
                <a:ea typeface="+mn-ea"/>
                <a:cs typeface="+mn-cs"/>
              </a:rPr>
              <a:t>3. The workers/producers provide the goods and services of society.</a:t>
            </a:r>
          </a:p>
          <a:p>
            <a:r>
              <a:rPr lang="en-US" sz="1200" kern="1200" dirty="0">
                <a:solidFill>
                  <a:schemeClr val="tx1"/>
                </a:solidFill>
                <a:effectLst/>
                <a:latin typeface="+mn-lt"/>
                <a:ea typeface="+mn-ea"/>
                <a:cs typeface="+mn-cs"/>
              </a:rPr>
              <a:t>	a. They correspond to the desiring part of the soul.</a:t>
            </a:r>
          </a:p>
          <a:p>
            <a:r>
              <a:rPr lang="en-US" sz="1200" kern="1200" dirty="0">
                <a:solidFill>
                  <a:schemeClr val="tx1"/>
                </a:solidFill>
                <a:effectLst/>
                <a:latin typeface="+mn-lt"/>
                <a:ea typeface="+mn-ea"/>
                <a:cs typeface="+mn-cs"/>
              </a:rPr>
              <a:t>4. The guardians are responsible for the welfare and defense of society.</a:t>
            </a:r>
          </a:p>
          <a:p>
            <a:r>
              <a:rPr lang="en-US" sz="1200" kern="1200" dirty="0">
                <a:solidFill>
                  <a:schemeClr val="tx1"/>
                </a:solidFill>
                <a:effectLst/>
                <a:latin typeface="+mn-lt"/>
                <a:ea typeface="+mn-ea"/>
                <a:cs typeface="+mn-cs"/>
              </a:rPr>
              <a:t>5. Plato later divided the guardians into the auxiliaries and the guardians.</a:t>
            </a:r>
          </a:p>
          <a:p>
            <a:r>
              <a:rPr lang="en-US" sz="1200" kern="1200" dirty="0">
                <a:solidFill>
                  <a:schemeClr val="tx1"/>
                </a:solidFill>
                <a:effectLst/>
                <a:latin typeface="+mn-lt"/>
                <a:ea typeface="+mn-ea"/>
                <a:cs typeface="+mn-cs"/>
              </a:rPr>
              <a:t>6. The auxiliaries function as police, military, agents and administrators who implement and enforce the laws and decisions of the rulers.</a:t>
            </a:r>
          </a:p>
          <a:p>
            <a:r>
              <a:rPr lang="en-US" sz="1200" kern="1200" dirty="0">
                <a:solidFill>
                  <a:schemeClr val="tx1"/>
                </a:solidFill>
                <a:effectLst/>
                <a:latin typeface="+mn-lt"/>
                <a:ea typeface="+mn-ea"/>
                <a:cs typeface="+mn-cs"/>
              </a:rPr>
              <a:t>	a. They correspond to the spirited part of the soul.</a:t>
            </a:r>
          </a:p>
          <a:p>
            <a:r>
              <a:rPr lang="en-US" sz="1200" kern="1200" dirty="0">
                <a:solidFill>
                  <a:schemeClr val="tx1"/>
                </a:solidFill>
                <a:effectLst/>
                <a:latin typeface="+mn-lt"/>
                <a:ea typeface="+mn-ea"/>
                <a:cs typeface="+mn-cs"/>
              </a:rPr>
              <a:t>7. The guardians are the makers of laws and policies and have philosophical wisdom.</a:t>
            </a:r>
          </a:p>
          <a:p>
            <a:r>
              <a:rPr lang="en-US" sz="1200" kern="1200" dirty="0">
                <a:solidFill>
                  <a:schemeClr val="tx1"/>
                </a:solidFill>
                <a:effectLst/>
                <a:latin typeface="+mn-lt"/>
                <a:ea typeface="+mn-ea"/>
                <a:cs typeface="+mn-cs"/>
              </a:rPr>
              <a:t>	a. They correspond to the rational part of the soul.</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66</a:t>
            </a:fld>
            <a:endParaRPr lang="en-US"/>
          </a:p>
        </p:txBody>
      </p:sp>
    </p:spTree>
    <p:extLst>
      <p:ext uri="{BB962C8B-B14F-4D97-AF65-F5344CB8AC3E}">
        <p14:creationId xmlns:p14="http://schemas.microsoft.com/office/powerpoint/2010/main" val="1758526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 Freedom </a:t>
            </a:r>
          </a:p>
          <a:p>
            <a:r>
              <a:rPr lang="en-US" sz="1200" kern="1200" dirty="0">
                <a:solidFill>
                  <a:schemeClr val="tx1"/>
                </a:solidFill>
                <a:effectLst/>
                <a:latin typeface="+mn-lt"/>
                <a:ea typeface="+mn-ea"/>
                <a:cs typeface="+mn-cs"/>
              </a:rPr>
              <a:t>		1. The workers include not only farmers and laborers, but also doctors, merchants, and bankers.</a:t>
            </a:r>
          </a:p>
          <a:p>
            <a:r>
              <a:rPr lang="en-US" sz="1200" kern="1200" dirty="0">
                <a:solidFill>
                  <a:schemeClr val="tx1"/>
                </a:solidFill>
                <a:effectLst/>
                <a:latin typeface="+mn-lt"/>
                <a:ea typeface="+mn-ea"/>
                <a:cs typeface="+mn-cs"/>
              </a:rPr>
              <a:t>		2.  Within the limits of the law they can live, marry and acquire wealth as they wish.</a:t>
            </a:r>
          </a:p>
          <a:p>
            <a:r>
              <a:rPr lang="en-US" sz="1200" kern="1200" dirty="0">
                <a:solidFill>
                  <a:schemeClr val="tx1"/>
                </a:solidFill>
                <a:effectLst/>
                <a:latin typeface="+mn-lt"/>
                <a:ea typeface="+mn-ea"/>
                <a:cs typeface="+mn-cs"/>
              </a:rPr>
              <a:t>		3.  As such, they have to most freedom of the three classes.</a:t>
            </a:r>
          </a:p>
          <a:p>
            <a:r>
              <a:rPr lang="en-US" sz="1200" kern="1200" dirty="0">
                <a:solidFill>
                  <a:schemeClr val="tx1"/>
                </a:solidFill>
                <a:effectLst/>
                <a:latin typeface="+mn-lt"/>
                <a:ea typeface="+mn-ea"/>
                <a:cs typeface="+mn-cs"/>
              </a:rPr>
              <a:t>		4. The guardians and auxiliaries lead, in comparison, very controlled and austere lives.</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67</a:t>
            </a:fld>
            <a:endParaRPr lang="en-US"/>
          </a:p>
        </p:txBody>
      </p:sp>
    </p:spTree>
    <p:extLst>
      <p:ext uri="{BB962C8B-B14F-4D97-AF65-F5344CB8AC3E}">
        <p14:creationId xmlns:p14="http://schemas.microsoft.com/office/powerpoint/2010/main" val="2587278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3E5DD-E995-62E2-0A3A-8E5288044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57516-9FAC-60D8-3D47-970807E14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0AA30-E6ED-DC24-D458-D2F123C2AF4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 Equality and Mobility</a:t>
            </a:r>
          </a:p>
          <a:p>
            <a:r>
              <a:rPr lang="en-US" sz="1200" kern="1200" dirty="0">
                <a:solidFill>
                  <a:schemeClr val="tx1"/>
                </a:solidFill>
                <a:effectLst/>
                <a:latin typeface="+mn-lt"/>
                <a:ea typeface="+mn-ea"/>
                <a:cs typeface="+mn-cs"/>
              </a:rPr>
              <a:t>		1. Class membership is not inherited.</a:t>
            </a:r>
          </a:p>
          <a:p>
            <a:r>
              <a:rPr lang="en-US" sz="1200" kern="1200" dirty="0">
                <a:solidFill>
                  <a:schemeClr val="tx1"/>
                </a:solidFill>
                <a:effectLst/>
                <a:latin typeface="+mn-lt"/>
                <a:ea typeface="+mn-ea"/>
                <a:cs typeface="+mn-cs"/>
              </a:rPr>
              <a:t>		2. All children, regardless of their parents’ classes, are observed and tested to find out their abilities.</a:t>
            </a:r>
          </a:p>
          <a:p>
            <a:r>
              <a:rPr lang="en-US" sz="1200" kern="1200" dirty="0">
                <a:solidFill>
                  <a:schemeClr val="tx1"/>
                </a:solidFill>
                <a:effectLst/>
                <a:latin typeface="+mn-lt"/>
                <a:ea typeface="+mn-ea"/>
                <a:cs typeface="+mn-cs"/>
              </a:rPr>
              <a:t>		3. Each child is placed in the class that they are best suited for.</a:t>
            </a:r>
          </a:p>
          <a:p>
            <a:r>
              <a:rPr lang="en-US" sz="1200" kern="1200" dirty="0">
                <a:solidFill>
                  <a:schemeClr val="tx1"/>
                </a:solidFill>
                <a:effectLst/>
                <a:latin typeface="+mn-lt"/>
                <a:ea typeface="+mn-ea"/>
                <a:cs typeface="+mn-cs"/>
              </a:rPr>
              <a:t>		4. There was no gender discrimination-all the classes were open to women.</a:t>
            </a:r>
          </a:p>
          <a:p>
            <a:endParaRPr lang="en-US" dirty="0"/>
          </a:p>
        </p:txBody>
      </p:sp>
      <p:sp>
        <p:nvSpPr>
          <p:cNvPr id="4" name="Slide Number Placeholder 3">
            <a:extLst>
              <a:ext uri="{FF2B5EF4-FFF2-40B4-BE49-F238E27FC236}">
                <a16:creationId xmlns:a16="http://schemas.microsoft.com/office/drawing/2014/main" id="{8674D907-AA97-1BD5-D6C4-E1DB6B71FC0B}"/>
              </a:ext>
            </a:extLst>
          </p:cNvPr>
          <p:cNvSpPr>
            <a:spLocks noGrp="1"/>
          </p:cNvSpPr>
          <p:nvPr>
            <p:ph type="sldNum" sz="quarter" idx="5"/>
          </p:nvPr>
        </p:nvSpPr>
        <p:spPr/>
        <p:txBody>
          <a:bodyPr/>
          <a:lstStyle/>
          <a:p>
            <a:fld id="{AF7C2C5C-46FB-4F17-848C-C4C3C8C8CF05}" type="slidenum">
              <a:rPr lang="en-US" smtClean="0"/>
              <a:t>68</a:t>
            </a:fld>
            <a:endParaRPr lang="en-US"/>
          </a:p>
        </p:txBody>
      </p:sp>
    </p:spTree>
    <p:extLst>
      <p:ext uri="{BB962C8B-B14F-4D97-AF65-F5344CB8AC3E}">
        <p14:creationId xmlns:p14="http://schemas.microsoft.com/office/powerpoint/2010/main" val="4420439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CF92-6AB0-6ED1-3615-D446AB46D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1F5AE-14BC-9BE0-25CE-756D7EC6F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85C3B-1FD1-5555-FC30-79A4C77A2696}"/>
              </a:ext>
            </a:extLst>
          </p:cNvPr>
          <p:cNvSpPr>
            <a:spLocks noGrp="1"/>
          </p:cNvSpPr>
          <p:nvPr>
            <p:ph type="body" idx="1"/>
          </p:nvPr>
        </p:nvSpPr>
        <p:spPr/>
        <p:txBody>
          <a:bodyPr/>
          <a:lstStyle/>
          <a:p>
            <a:r>
              <a:rPr lang="en-US" dirty="0"/>
              <a:t>Possible?</a:t>
            </a:r>
          </a:p>
          <a:p>
            <a:pPr lvl="1"/>
            <a:r>
              <a:rPr lang="en-US" dirty="0"/>
              <a:t>Glaucon: such an ideal state does not exist.</a:t>
            </a:r>
          </a:p>
          <a:p>
            <a:r>
              <a:rPr lang="en-US" dirty="0"/>
              <a:t>	Socrates replies that whether its exists or even whether it will exist does not matter-this state is the only one for</a:t>
            </a:r>
          </a:p>
          <a:p>
            <a:r>
              <a:rPr lang="en-US" dirty="0"/>
              <a:t>		The truly just person. </a:t>
            </a:r>
          </a:p>
          <a:p>
            <a:endParaRPr lang="en-US" dirty="0"/>
          </a:p>
        </p:txBody>
      </p:sp>
      <p:sp>
        <p:nvSpPr>
          <p:cNvPr id="4" name="Slide Number Placeholder 3">
            <a:extLst>
              <a:ext uri="{FF2B5EF4-FFF2-40B4-BE49-F238E27FC236}">
                <a16:creationId xmlns:a16="http://schemas.microsoft.com/office/drawing/2014/main" id="{4DDD94FB-51E0-F859-6926-7DA7406FD853}"/>
              </a:ext>
            </a:extLst>
          </p:cNvPr>
          <p:cNvSpPr>
            <a:spLocks noGrp="1"/>
          </p:cNvSpPr>
          <p:nvPr>
            <p:ph type="sldNum" sz="quarter" idx="5"/>
          </p:nvPr>
        </p:nvSpPr>
        <p:spPr/>
        <p:txBody>
          <a:bodyPr/>
          <a:lstStyle/>
          <a:p>
            <a:fld id="{AF7C2C5C-46FB-4F17-848C-C4C3C8C8CF05}" type="slidenum">
              <a:rPr lang="en-US" smtClean="0"/>
              <a:t>69</a:t>
            </a:fld>
            <a:endParaRPr lang="en-US"/>
          </a:p>
        </p:txBody>
      </p:sp>
    </p:spTree>
    <p:extLst>
      <p:ext uri="{BB962C8B-B14F-4D97-AF65-F5344CB8AC3E}">
        <p14:creationId xmlns:p14="http://schemas.microsoft.com/office/powerpoint/2010/main" val="1653665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D7A8-6A57-5585-7524-2E04FAE46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BDB19-1651-A401-CD30-4CB30AFC0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20858-0269-C3C6-F70C-A17333DAEC9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G. The Decline and Fall of the Republic</a:t>
            </a:r>
          </a:p>
          <a:p>
            <a:r>
              <a:rPr lang="en-US" sz="1200" kern="1200" dirty="0">
                <a:solidFill>
                  <a:schemeClr val="tx1"/>
                </a:solidFill>
                <a:effectLst/>
                <a:latin typeface="+mn-lt"/>
                <a:ea typeface="+mn-ea"/>
                <a:cs typeface="+mn-cs"/>
              </a:rPr>
              <a:t>		1. Plato mapped out the forces that could destroy his ideal state.</a:t>
            </a:r>
          </a:p>
          <a:p>
            <a:r>
              <a:rPr lang="en-US" sz="1200" kern="1200" dirty="0">
                <a:solidFill>
                  <a:schemeClr val="tx1"/>
                </a:solidFill>
                <a:effectLst/>
                <a:latin typeface="+mn-lt"/>
                <a:ea typeface="+mn-ea"/>
                <a:cs typeface="+mn-cs"/>
              </a:rPr>
              <a:t>		2. The first decline would be from an intellectual aristocracy to a timocracy (rule of honor and ambition).</a:t>
            </a:r>
          </a:p>
          <a:p>
            <a:r>
              <a:rPr lang="en-US" sz="1200" kern="1200" dirty="0">
                <a:solidFill>
                  <a:schemeClr val="tx1"/>
                </a:solidFill>
                <a:effectLst/>
                <a:latin typeface="+mn-lt"/>
                <a:ea typeface="+mn-ea"/>
                <a:cs typeface="+mn-cs"/>
              </a:rPr>
              <a:t>		3. This state would arise if the rulers began to love honor and ambition more than wisdom and the good of the state.</a:t>
            </a:r>
          </a:p>
          <a:p>
            <a:r>
              <a:rPr lang="en-US" sz="1200" kern="1200" dirty="0">
                <a:solidFill>
                  <a:schemeClr val="tx1"/>
                </a:solidFill>
                <a:effectLst/>
                <a:latin typeface="+mn-lt"/>
                <a:ea typeface="+mn-ea"/>
                <a:cs typeface="+mn-cs"/>
              </a:rPr>
              <a:t>		4.  The rulers would be wary of thinkers and prefer war and its glories over peace.</a:t>
            </a:r>
          </a:p>
          <a:p>
            <a:endParaRPr lang="en-US" dirty="0"/>
          </a:p>
        </p:txBody>
      </p:sp>
      <p:sp>
        <p:nvSpPr>
          <p:cNvPr id="4" name="Slide Number Placeholder 3">
            <a:extLst>
              <a:ext uri="{FF2B5EF4-FFF2-40B4-BE49-F238E27FC236}">
                <a16:creationId xmlns:a16="http://schemas.microsoft.com/office/drawing/2014/main" id="{DE89D7D3-0337-F1B2-3D6A-CDE9FA353291}"/>
              </a:ext>
            </a:extLst>
          </p:cNvPr>
          <p:cNvSpPr>
            <a:spLocks noGrp="1"/>
          </p:cNvSpPr>
          <p:nvPr>
            <p:ph type="sldNum" sz="quarter" idx="5"/>
          </p:nvPr>
        </p:nvSpPr>
        <p:spPr/>
        <p:txBody>
          <a:bodyPr/>
          <a:lstStyle/>
          <a:p>
            <a:fld id="{AF7C2C5C-46FB-4F17-848C-C4C3C8C8CF05}" type="slidenum">
              <a:rPr lang="en-US" smtClean="0"/>
              <a:t>70</a:t>
            </a:fld>
            <a:endParaRPr lang="en-US"/>
          </a:p>
        </p:txBody>
      </p:sp>
    </p:spTree>
    <p:extLst>
      <p:ext uri="{BB962C8B-B14F-4D97-AF65-F5344CB8AC3E}">
        <p14:creationId xmlns:p14="http://schemas.microsoft.com/office/powerpoint/2010/main" val="1178727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F4B0C-1A28-25AA-96BE-2F306D053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D37D4-40AE-4F29-A601-A42849C17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833DC-9BBC-2C68-7870-8157CF455E8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5. The second decline would be to an oligarchy (rule of the few) or a plutocracy (rule of the wealthy).</a:t>
            </a:r>
          </a:p>
          <a:p>
            <a:r>
              <a:rPr lang="en-US" sz="1200" kern="1200" dirty="0">
                <a:solidFill>
                  <a:schemeClr val="tx1"/>
                </a:solidFill>
                <a:effectLst/>
                <a:latin typeface="+mn-lt"/>
                <a:ea typeface="+mn-ea"/>
                <a:cs typeface="+mn-cs"/>
              </a:rPr>
              <a:t>		6. This state would arise as the rulers became wealthier and began to love wealth over honor and ambition.</a:t>
            </a:r>
          </a:p>
          <a:p>
            <a:r>
              <a:rPr lang="en-US" sz="1200" kern="1200" dirty="0">
                <a:solidFill>
                  <a:schemeClr val="tx1"/>
                </a:solidFill>
                <a:effectLst/>
                <a:latin typeface="+mn-lt"/>
                <a:ea typeface="+mn-ea"/>
                <a:cs typeface="+mn-cs"/>
              </a:rPr>
              <a:t>		7. The state would then be split into two divisions-the wealthy and the poor.</a:t>
            </a:r>
          </a:p>
          <a:p>
            <a:r>
              <a:rPr lang="en-US" sz="1200" kern="1200" dirty="0">
                <a:solidFill>
                  <a:schemeClr val="tx1"/>
                </a:solidFill>
                <a:effectLst/>
                <a:latin typeface="+mn-lt"/>
                <a:ea typeface="+mn-ea"/>
                <a:cs typeface="+mn-cs"/>
              </a:rPr>
              <a:t>		8. The third decline would be to a democracy (rule of the poor-the poor are always many).</a:t>
            </a:r>
          </a:p>
          <a:p>
            <a:r>
              <a:rPr lang="en-US" sz="1200" kern="1200" dirty="0">
                <a:solidFill>
                  <a:schemeClr val="tx1"/>
                </a:solidFill>
                <a:effectLst/>
                <a:latin typeface="+mn-lt"/>
                <a:ea typeface="+mn-ea"/>
                <a:cs typeface="+mn-cs"/>
              </a:rPr>
              <a:t>		9. This state would arise as the poor become increasing dissatisfied and decide to overthrow the wealthy rulers.</a:t>
            </a:r>
          </a:p>
          <a:p>
            <a:endParaRPr lang="en-US" dirty="0"/>
          </a:p>
        </p:txBody>
      </p:sp>
      <p:sp>
        <p:nvSpPr>
          <p:cNvPr id="4" name="Slide Number Placeholder 3">
            <a:extLst>
              <a:ext uri="{FF2B5EF4-FFF2-40B4-BE49-F238E27FC236}">
                <a16:creationId xmlns:a16="http://schemas.microsoft.com/office/drawing/2014/main" id="{B904F2C9-0273-B492-1AB1-4CE22ED6AECE}"/>
              </a:ext>
            </a:extLst>
          </p:cNvPr>
          <p:cNvSpPr>
            <a:spLocks noGrp="1"/>
          </p:cNvSpPr>
          <p:nvPr>
            <p:ph type="sldNum" sz="quarter" idx="5"/>
          </p:nvPr>
        </p:nvSpPr>
        <p:spPr/>
        <p:txBody>
          <a:bodyPr/>
          <a:lstStyle/>
          <a:p>
            <a:fld id="{AF7C2C5C-46FB-4F17-848C-C4C3C8C8CF05}" type="slidenum">
              <a:rPr lang="en-US" smtClean="0"/>
              <a:t>71</a:t>
            </a:fld>
            <a:endParaRPr lang="en-US"/>
          </a:p>
        </p:txBody>
      </p:sp>
    </p:spTree>
    <p:extLst>
      <p:ext uri="{BB962C8B-B14F-4D97-AF65-F5344CB8AC3E}">
        <p14:creationId xmlns:p14="http://schemas.microsoft.com/office/powerpoint/2010/main" val="24134380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F529-37B6-9813-D08E-E11925BE0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227AE-2159-4EB7-42A4-23B73278B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3F51F-A76B-3E37-3EA8-E0CD5420443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 Democracy</a:t>
            </a:r>
          </a:p>
          <a:p>
            <a:r>
              <a:rPr lang="en-US" sz="1200" kern="1200" dirty="0">
                <a:solidFill>
                  <a:schemeClr val="tx1"/>
                </a:solidFill>
                <a:effectLst/>
                <a:latin typeface="+mn-lt"/>
                <a:ea typeface="+mn-ea"/>
                <a:cs typeface="+mn-cs"/>
              </a:rPr>
              <a:t>		1. He is critical of democracy because it permits liberty and free speech; also “anyone is allowed to do what he likes.”</a:t>
            </a:r>
          </a:p>
          <a:p>
            <a:r>
              <a:rPr lang="en-US" sz="1200" kern="1200" dirty="0">
                <a:solidFill>
                  <a:schemeClr val="tx1"/>
                </a:solidFill>
                <a:effectLst/>
                <a:latin typeface="+mn-lt"/>
                <a:ea typeface="+mn-ea"/>
                <a:cs typeface="+mn-cs"/>
              </a:rPr>
              <a:t>		2. The state is not run by the competent, but by those who call themselves the “people’s friend.”</a:t>
            </a:r>
          </a:p>
          <a:p>
            <a:r>
              <a:rPr lang="en-US" sz="1200" kern="1200" dirty="0">
                <a:solidFill>
                  <a:schemeClr val="tx1"/>
                </a:solidFill>
                <a:effectLst/>
                <a:latin typeface="+mn-lt"/>
                <a:ea typeface="+mn-ea"/>
                <a:cs typeface="+mn-cs"/>
              </a:rPr>
              <a:t>		3. He held that the state shapes its citizens in its image.</a:t>
            </a:r>
          </a:p>
          <a:p>
            <a:r>
              <a:rPr lang="en-US" sz="1200" kern="1200" dirty="0">
                <a:solidFill>
                  <a:schemeClr val="tx1"/>
                </a:solidFill>
                <a:effectLst/>
                <a:latin typeface="+mn-lt"/>
                <a:ea typeface="+mn-ea"/>
                <a:cs typeface="+mn-cs"/>
              </a:rPr>
              <a:t>4. Since democracies emphasize equality and de-emphasize differences in abilities distinctions, people will accept that all opinions are equally good and that there should be equal rights.</a:t>
            </a:r>
          </a:p>
          <a:p>
            <a:endParaRPr lang="en-US" dirty="0"/>
          </a:p>
        </p:txBody>
      </p:sp>
      <p:sp>
        <p:nvSpPr>
          <p:cNvPr id="4" name="Slide Number Placeholder 3">
            <a:extLst>
              <a:ext uri="{FF2B5EF4-FFF2-40B4-BE49-F238E27FC236}">
                <a16:creationId xmlns:a16="http://schemas.microsoft.com/office/drawing/2014/main" id="{A2747203-55B1-8D3A-0CAD-A58898B1AF0F}"/>
              </a:ext>
            </a:extLst>
          </p:cNvPr>
          <p:cNvSpPr>
            <a:spLocks noGrp="1"/>
          </p:cNvSpPr>
          <p:nvPr>
            <p:ph type="sldNum" sz="quarter" idx="5"/>
          </p:nvPr>
        </p:nvSpPr>
        <p:spPr/>
        <p:txBody>
          <a:bodyPr/>
          <a:lstStyle/>
          <a:p>
            <a:fld id="{AF7C2C5C-46FB-4F17-848C-C4C3C8C8CF05}" type="slidenum">
              <a:rPr lang="en-US" smtClean="0"/>
              <a:t>72</a:t>
            </a:fld>
            <a:endParaRPr lang="en-US"/>
          </a:p>
        </p:txBody>
      </p:sp>
    </p:spTree>
    <p:extLst>
      <p:ext uri="{BB962C8B-B14F-4D97-AF65-F5344CB8AC3E}">
        <p14:creationId xmlns:p14="http://schemas.microsoft.com/office/powerpoint/2010/main" val="323518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29D79-E88D-4727-0B0D-76D8645D6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9416B-45D1-ACEA-51E0-625B4FDF8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EDB25-2B2B-83D6-8FD5-307697E1C28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5. He takes democracy to be inherently unstable.</a:t>
            </a:r>
          </a:p>
          <a:p>
            <a:r>
              <a:rPr lang="en-US" sz="1200" kern="1200" dirty="0">
                <a:solidFill>
                  <a:schemeClr val="tx1"/>
                </a:solidFill>
                <a:effectLst/>
                <a:latin typeface="+mn-lt"/>
                <a:ea typeface="+mn-ea"/>
                <a:cs typeface="+mn-cs"/>
              </a:rPr>
              <a:t>	a. Treating every interest desire equally leads to war between them.</a:t>
            </a:r>
          </a:p>
          <a:p>
            <a:r>
              <a:rPr lang="en-US" sz="1200" kern="1200" dirty="0">
                <a:solidFill>
                  <a:schemeClr val="tx1"/>
                </a:solidFill>
                <a:effectLst/>
                <a:latin typeface="+mn-lt"/>
                <a:ea typeface="+mn-ea"/>
                <a:cs typeface="+mn-cs"/>
              </a:rPr>
              <a:t>	b. The state will head the loudest voice and give them what they want at the expense of the wealthy.</a:t>
            </a:r>
          </a:p>
          <a:p>
            <a:r>
              <a:rPr lang="en-US" sz="1200" kern="1200" dirty="0">
                <a:solidFill>
                  <a:schemeClr val="tx1"/>
                </a:solidFill>
                <a:effectLst/>
                <a:latin typeface="+mn-lt"/>
                <a:ea typeface="+mn-ea"/>
                <a:cs typeface="+mn-cs"/>
              </a:rPr>
              <a:t>	c. As things worsen, the people will follow the leader who will give them what they want.</a:t>
            </a:r>
          </a:p>
          <a:p>
            <a:r>
              <a:rPr lang="en-US" sz="1200" kern="1200" dirty="0">
                <a:solidFill>
                  <a:schemeClr val="tx1"/>
                </a:solidFill>
                <a:effectLst/>
                <a:latin typeface="+mn-lt"/>
                <a:ea typeface="+mn-ea"/>
                <a:cs typeface="+mn-cs"/>
              </a:rPr>
              <a:t>	d. The leader will need to consolidate power by suppressing his/her potential foes-the brave, the proud, the intelligent, and the</a:t>
            </a:r>
          </a:p>
          <a:p>
            <a:r>
              <a:rPr lang="en-US" sz="1200" kern="1200" dirty="0">
                <a:solidFill>
                  <a:schemeClr val="tx1"/>
                </a:solidFill>
                <a:effectLst/>
                <a:latin typeface="+mn-lt"/>
                <a:ea typeface="+mn-ea"/>
                <a:cs typeface="+mn-cs"/>
              </a:rPr>
              <a:t>	wealthy.</a:t>
            </a:r>
          </a:p>
          <a:p>
            <a:r>
              <a:rPr lang="en-US" sz="1200" kern="1200" dirty="0">
                <a:solidFill>
                  <a:schemeClr val="tx1"/>
                </a:solidFill>
                <a:effectLst/>
                <a:latin typeface="+mn-lt"/>
                <a:ea typeface="+mn-ea"/>
                <a:cs typeface="+mn-cs"/>
              </a:rPr>
              <a:t>	e. The democracy will decline into a tyranny-to satisfy their lust for money and pleasure the people will have turned power</a:t>
            </a:r>
          </a:p>
          <a:p>
            <a:r>
              <a:rPr lang="en-US" sz="1200" kern="1200" dirty="0">
                <a:solidFill>
                  <a:schemeClr val="tx1"/>
                </a:solidFill>
                <a:effectLst/>
                <a:latin typeface="+mn-lt"/>
                <a:ea typeface="+mn-ea"/>
                <a:cs typeface="+mn-cs"/>
              </a:rPr>
              <a:t>	over to a tyrant whose sole goal is power.</a:t>
            </a:r>
          </a:p>
          <a:p>
            <a:endParaRPr lang="en-US" dirty="0"/>
          </a:p>
        </p:txBody>
      </p:sp>
      <p:sp>
        <p:nvSpPr>
          <p:cNvPr id="4" name="Slide Number Placeholder 3">
            <a:extLst>
              <a:ext uri="{FF2B5EF4-FFF2-40B4-BE49-F238E27FC236}">
                <a16:creationId xmlns:a16="http://schemas.microsoft.com/office/drawing/2014/main" id="{4252E2B4-F7AF-FF21-968E-B5CC8E10A462}"/>
              </a:ext>
            </a:extLst>
          </p:cNvPr>
          <p:cNvSpPr>
            <a:spLocks noGrp="1"/>
          </p:cNvSpPr>
          <p:nvPr>
            <p:ph type="sldNum" sz="quarter" idx="5"/>
          </p:nvPr>
        </p:nvSpPr>
        <p:spPr/>
        <p:txBody>
          <a:bodyPr/>
          <a:lstStyle/>
          <a:p>
            <a:fld id="{AF7C2C5C-46FB-4F17-848C-C4C3C8C8CF05}" type="slidenum">
              <a:rPr lang="en-US" smtClean="0"/>
              <a:t>73</a:t>
            </a:fld>
            <a:endParaRPr lang="en-US"/>
          </a:p>
        </p:txBody>
      </p:sp>
    </p:spTree>
    <p:extLst>
      <p:ext uri="{BB962C8B-B14F-4D97-AF65-F5344CB8AC3E}">
        <p14:creationId xmlns:p14="http://schemas.microsoft.com/office/powerpoint/2010/main" val="74857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200"/>
              </a:spcBef>
              <a:spcAft>
                <a:spcPts val="0"/>
              </a:spcAft>
            </a:pPr>
            <a:r>
              <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Plato’s Epistemology &amp; Metaphysics</a:t>
            </a:r>
            <a:r>
              <a:rPr lang="en-US" sz="12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200" b="1" i="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Republic, </a:t>
            </a:r>
            <a:r>
              <a:rPr lang="en-US" sz="1200" b="1" i="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Theatetus</a:t>
            </a:r>
            <a:r>
              <a:rPr lang="en-US" sz="12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lang="en-US"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 Introduction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Knowledge and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draws a distinction between opinion (belief) and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 developing his theory he argues against relativism, empiricism, and the view that knowledge is merely true belief.</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Argument Against Relativism (</a:t>
            </a:r>
            <a:r>
              <a:rPr lang="en-US" sz="1200" i="1" dirty="0" err="1">
                <a:effectLst/>
                <a:latin typeface="Calibri" panose="020F0502020204030204" pitchFamily="34" charset="0"/>
                <a:ea typeface="Times New Roman" panose="02020603050405020304" pitchFamily="18" charset="0"/>
                <a:cs typeface="Times New Roman" panose="02020603050405020304" pitchFamily="18" charset="0"/>
              </a:rPr>
              <a:t>Theatetus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agrees that some things are relative.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Example: a wind that seems chilly to one might seem pleasant to another.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Plato argues that relativism is self-refuting.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Protagoras claims all opinions are true.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b. This includes the opinions of his opponents who believe he is wrong.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So, his belief is false if those who disagree with him have true beliefs.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Protagoras charged for his teachings and justified this by claiming he was teaching people what they needed to know.</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 But once he claims that his teachings are better than those of others, he has abandoned his relativism.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 First Problem of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The senses only provide information about a constantly changing world.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One cannot say what is true with certainty due to this change.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One can only report how things appear to him/her at a specific moment in time.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He argues that the objects of knowledge cannot be so fleeting and uncertain.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Thus, the senses cannot be a source of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D89060-88E3-465A-A38C-145E98A529C3}" type="slidenum">
              <a:rPr lang="en-US">
                <a:cs typeface="Arial" charset="0"/>
              </a:rPr>
              <a:pPr fontAlgn="base">
                <a:spcBef>
                  <a:spcPct val="0"/>
                </a:spcBef>
                <a:spcAft>
                  <a:spcPct val="0"/>
                </a:spcAft>
                <a:defRPr/>
              </a:pPr>
              <a:t>8</a:t>
            </a:fld>
            <a:endParaRPr lang="en-US">
              <a:cs typeface="Arial" charset="0"/>
            </a:endParaRPr>
          </a:p>
        </p:txBody>
      </p:sp>
    </p:spTree>
    <p:extLst>
      <p:ext uri="{BB962C8B-B14F-4D97-AF65-F5344CB8AC3E}">
        <p14:creationId xmlns:p14="http://schemas.microsoft.com/office/powerpoint/2010/main" val="2675480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5152C-D267-A2E9-D1BF-C9DBC78D5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FA73D-A276-F896-BC72-99EEE378D4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3CEA6-999E-FD1D-3764-0CE11EA7440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6. The democratic individual will meet the same fate.</a:t>
            </a:r>
          </a:p>
          <a:p>
            <a:r>
              <a:rPr lang="en-US" sz="1200" kern="1200" dirty="0">
                <a:solidFill>
                  <a:schemeClr val="tx1"/>
                </a:solidFill>
                <a:effectLst/>
                <a:latin typeface="+mn-lt"/>
                <a:ea typeface="+mn-ea"/>
                <a:cs typeface="+mn-cs"/>
              </a:rPr>
              <a:t>	a. By treating all desires and passions as equal instead of ranking them, s/he will fall under the sway of the strongest passion.</a:t>
            </a:r>
          </a:p>
          <a:p>
            <a:r>
              <a:rPr lang="en-US" sz="1200" kern="1200" dirty="0">
                <a:solidFill>
                  <a:schemeClr val="tx1"/>
                </a:solidFill>
                <a:effectLst/>
                <a:latin typeface="+mn-lt"/>
                <a:ea typeface="+mn-ea"/>
                <a:cs typeface="+mn-cs"/>
              </a:rPr>
              <a:t>	b. That passion will tyrannize his/her soul.</a:t>
            </a:r>
          </a:p>
          <a:p>
            <a:endParaRPr lang="en-US" dirty="0"/>
          </a:p>
        </p:txBody>
      </p:sp>
      <p:sp>
        <p:nvSpPr>
          <p:cNvPr id="4" name="Slide Number Placeholder 3">
            <a:extLst>
              <a:ext uri="{FF2B5EF4-FFF2-40B4-BE49-F238E27FC236}">
                <a16:creationId xmlns:a16="http://schemas.microsoft.com/office/drawing/2014/main" id="{506E0011-2A09-6C4C-1B72-7175A8BBD659}"/>
              </a:ext>
            </a:extLst>
          </p:cNvPr>
          <p:cNvSpPr>
            <a:spLocks noGrp="1"/>
          </p:cNvSpPr>
          <p:nvPr>
            <p:ph type="sldNum" sz="quarter" idx="5"/>
          </p:nvPr>
        </p:nvSpPr>
        <p:spPr/>
        <p:txBody>
          <a:bodyPr/>
          <a:lstStyle/>
          <a:p>
            <a:fld id="{AF7C2C5C-46FB-4F17-848C-C4C3C8C8CF05}" type="slidenum">
              <a:rPr lang="en-US" smtClean="0"/>
              <a:t>74</a:t>
            </a:fld>
            <a:endParaRPr lang="en-US"/>
          </a:p>
        </p:txBody>
      </p:sp>
    </p:spTree>
    <p:extLst>
      <p:ext uri="{BB962C8B-B14F-4D97-AF65-F5344CB8AC3E}">
        <p14:creationId xmlns:p14="http://schemas.microsoft.com/office/powerpoint/2010/main" val="2894446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Introduction</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1. Ion: a rhapsode, who has just  returned from the festival of </a:t>
            </a:r>
            <a:r>
              <a:rPr lang="en-US" sz="1200" kern="1200" dirty="0" err="1">
                <a:solidFill>
                  <a:schemeClr val="tx1"/>
                </a:solidFill>
                <a:effectLst/>
                <a:latin typeface="+mn-lt"/>
                <a:ea typeface="+mn-ea"/>
                <a:cs typeface="+mn-cs"/>
              </a:rPr>
              <a:t>Asklepius</a:t>
            </a:r>
            <a:r>
              <a:rPr lang="en-US" sz="1200" kern="1200" dirty="0">
                <a:solidFill>
                  <a:schemeClr val="tx1"/>
                </a:solidFill>
                <a:effectLst/>
                <a:latin typeface="+mn-lt"/>
                <a:ea typeface="+mn-ea"/>
                <a:cs typeface="+mn-cs"/>
              </a:rPr>
              <a:t> at Epidaurus, where he won first prize.</a:t>
            </a:r>
          </a:p>
          <a:p>
            <a:r>
              <a:rPr lang="en-US" sz="1200" kern="1200" dirty="0">
                <a:solidFill>
                  <a:schemeClr val="tx1"/>
                </a:solidFill>
                <a:effectLst/>
                <a:latin typeface="+mn-lt"/>
                <a:ea typeface="+mn-ea"/>
                <a:cs typeface="+mn-cs"/>
              </a:rPr>
              <a:t>		2. Socrates		</a:t>
            </a:r>
          </a:p>
          <a:p>
            <a:r>
              <a:rPr lang="en-US" sz="1200" kern="1200" dirty="0">
                <a:solidFill>
                  <a:schemeClr val="tx1"/>
                </a:solidFill>
                <a:effectLst/>
                <a:latin typeface="+mn-lt"/>
                <a:ea typeface="+mn-ea"/>
                <a:cs typeface="+mn-cs"/>
              </a:rPr>
              <a:t>II Socrates’ Argument #1</a:t>
            </a:r>
          </a:p>
          <a:p>
            <a:r>
              <a:rPr lang="en-US" sz="1200" kern="1200" dirty="0">
                <a:solidFill>
                  <a:schemeClr val="tx1"/>
                </a:solidFill>
                <a:effectLst/>
                <a:latin typeface="+mn-lt"/>
                <a:ea typeface="+mn-ea"/>
                <a:cs typeface="+mn-cs"/>
              </a:rPr>
              <a:t>	A. The set up: Socrates gets Ion to admit or accept:</a:t>
            </a:r>
          </a:p>
          <a:p>
            <a:r>
              <a:rPr lang="en-US" sz="1200" kern="1200" dirty="0">
                <a:solidFill>
                  <a:schemeClr val="tx1"/>
                </a:solidFill>
                <a:effectLst/>
                <a:latin typeface="+mn-lt"/>
                <a:ea typeface="+mn-ea"/>
                <a:cs typeface="+mn-cs"/>
              </a:rPr>
              <a:t>1. Ion is only capable of speaking cleverly on Homer and not others, even when they speak on the same topic.</a:t>
            </a:r>
          </a:p>
          <a:p>
            <a:r>
              <a:rPr lang="en-US" sz="1200" kern="1200" dirty="0">
                <a:solidFill>
                  <a:schemeClr val="tx1"/>
                </a:solidFill>
                <a:effectLst/>
                <a:latin typeface="+mn-lt"/>
                <a:ea typeface="+mn-ea"/>
                <a:cs typeface="+mn-cs"/>
              </a:rPr>
              <a:t>		2. When two poets agree and disagree in places about divination a diviner would be able to explain where they agree and disagree.</a:t>
            </a:r>
          </a:p>
          <a:p>
            <a:r>
              <a:rPr lang="en-US" sz="1200" kern="1200" dirty="0">
                <a:solidFill>
                  <a:schemeClr val="tx1"/>
                </a:solidFill>
                <a:effectLst/>
                <a:latin typeface="+mn-lt"/>
                <a:ea typeface="+mn-ea"/>
                <a:cs typeface="+mn-cs"/>
              </a:rPr>
              <a:t>		3. Homer writes on subjects other poets also write on.</a:t>
            </a:r>
          </a:p>
          <a:p>
            <a:r>
              <a:rPr lang="en-US" sz="1200" kern="1200" dirty="0">
                <a:solidFill>
                  <a:schemeClr val="tx1"/>
                </a:solidFill>
                <a:effectLst/>
                <a:latin typeface="+mn-lt"/>
                <a:ea typeface="+mn-ea"/>
                <a:cs typeface="+mn-cs"/>
              </a:rPr>
              <a:t>		4.  Homer writes better on all subjects than all the other poets.</a:t>
            </a:r>
          </a:p>
          <a:p>
            <a:r>
              <a:rPr lang="en-US" sz="1200" kern="1200" dirty="0">
                <a:solidFill>
                  <a:schemeClr val="tx1"/>
                </a:solidFill>
                <a:effectLst/>
                <a:latin typeface="+mn-lt"/>
                <a:ea typeface="+mn-ea"/>
                <a:cs typeface="+mn-cs"/>
              </a:rPr>
              <a:t>	B. Arithmetic </a:t>
            </a:r>
          </a:p>
          <a:p>
            <a:r>
              <a:rPr lang="en-US" sz="1200" kern="1200" dirty="0">
                <a:solidFill>
                  <a:schemeClr val="tx1"/>
                </a:solidFill>
                <a:effectLst/>
                <a:latin typeface="+mn-lt"/>
                <a:ea typeface="+mn-ea"/>
                <a:cs typeface="+mn-cs"/>
              </a:rPr>
              <a:t>		1. When people are discussing arithmetic and one speaks best, someone will know how to pick out the good speaker.</a:t>
            </a:r>
          </a:p>
          <a:p>
            <a:r>
              <a:rPr lang="en-US" sz="1200" kern="1200" dirty="0">
                <a:solidFill>
                  <a:schemeClr val="tx1"/>
                </a:solidFill>
                <a:effectLst/>
                <a:latin typeface="+mn-lt"/>
                <a:ea typeface="+mn-ea"/>
                <a:cs typeface="+mn-cs"/>
              </a:rPr>
              <a:t>		2. This will be a person who has mastered arithmetic.</a:t>
            </a:r>
          </a:p>
          <a:p>
            <a:r>
              <a:rPr lang="en-US" sz="1200" kern="1200" dirty="0">
                <a:solidFill>
                  <a:schemeClr val="tx1"/>
                </a:solidFill>
                <a:effectLst/>
                <a:latin typeface="+mn-lt"/>
                <a:ea typeface="+mn-ea"/>
                <a:cs typeface="+mn-cs"/>
              </a:rPr>
              <a:t>	C. Doctor</a:t>
            </a:r>
          </a:p>
          <a:p>
            <a:r>
              <a:rPr lang="en-US" sz="1200" kern="1200" dirty="0">
                <a:solidFill>
                  <a:schemeClr val="tx1"/>
                </a:solidFill>
                <a:effectLst/>
                <a:latin typeface="+mn-lt"/>
                <a:ea typeface="+mn-ea"/>
                <a:cs typeface="+mn-cs"/>
              </a:rPr>
              <a:t>1. When people are discussing healthy nutrition and one speaks best, it is not the case that one will know which is the best speaker and another will know which is the worse.</a:t>
            </a:r>
          </a:p>
          <a:p>
            <a:r>
              <a:rPr lang="en-US" sz="1200" kern="1200" dirty="0">
                <a:solidFill>
                  <a:schemeClr val="tx1"/>
                </a:solidFill>
                <a:effectLst/>
                <a:latin typeface="+mn-lt"/>
                <a:ea typeface="+mn-ea"/>
                <a:cs typeface="+mn-cs"/>
              </a:rPr>
              <a:t>		2. Instead one, a doctor, will know both the best and the worst. </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76</a:t>
            </a:fld>
            <a:endParaRPr lang="en-US"/>
          </a:p>
        </p:txBody>
      </p:sp>
    </p:spTree>
    <p:extLst>
      <p:ext uri="{BB962C8B-B14F-4D97-AF65-F5344CB8AC3E}">
        <p14:creationId xmlns:p14="http://schemas.microsoft.com/office/powerpoint/2010/main" val="1558123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General Point</a:t>
            </a:r>
          </a:p>
          <a:p>
            <a:r>
              <a:rPr lang="en-US" sz="1200" kern="1200" dirty="0">
                <a:solidFill>
                  <a:schemeClr val="tx1"/>
                </a:solidFill>
                <a:effectLst/>
                <a:latin typeface="+mn-lt"/>
                <a:ea typeface="+mn-ea"/>
                <a:cs typeface="+mn-cs"/>
              </a:rPr>
              <a:t>1. When people speak on the same subject, the same person will know how to pick out a bad speaker and a good speaker.</a:t>
            </a:r>
          </a:p>
          <a:p>
            <a:r>
              <a:rPr lang="en-US" sz="1200" kern="1200" dirty="0">
                <a:solidFill>
                  <a:schemeClr val="tx1"/>
                </a:solidFill>
                <a:effectLst/>
                <a:latin typeface="+mn-lt"/>
                <a:ea typeface="+mn-ea"/>
                <a:cs typeface="+mn-cs"/>
              </a:rPr>
              <a:t>2. If a person doesn’t know how to pick out a bad speaker, he won’t know a good speaker on the same subject.</a:t>
            </a:r>
          </a:p>
          <a:p>
            <a:r>
              <a:rPr lang="en-US" sz="1200" kern="1200" dirty="0">
                <a:solidFill>
                  <a:schemeClr val="tx1"/>
                </a:solidFill>
                <a:effectLst/>
                <a:latin typeface="+mn-lt"/>
                <a:ea typeface="+mn-ea"/>
                <a:cs typeface="+mn-cs"/>
              </a:rPr>
              <a:t>		3. So, the same person is "wonderfully clever" about both types of speakers.</a:t>
            </a:r>
          </a:p>
          <a:p>
            <a:r>
              <a:rPr lang="en-US" sz="1200" kern="1200" dirty="0">
                <a:solidFill>
                  <a:schemeClr val="tx1"/>
                </a:solidFill>
                <a:effectLst/>
                <a:latin typeface="+mn-lt"/>
                <a:ea typeface="+mn-ea"/>
                <a:cs typeface="+mn-cs"/>
              </a:rPr>
              <a:t>	E. Ion does not speak on Homer on the basis of knowledge:</a:t>
            </a:r>
          </a:p>
          <a:p>
            <a:r>
              <a:rPr lang="en-US" sz="1200" kern="1200" dirty="0">
                <a:solidFill>
                  <a:schemeClr val="tx1"/>
                </a:solidFill>
                <a:effectLst/>
                <a:latin typeface="+mn-lt"/>
                <a:ea typeface="+mn-ea"/>
                <a:cs typeface="+mn-cs"/>
              </a:rPr>
              <a:t>1. Ion: Homer and other poets speak on the same subjects, but Homer is superior.</a:t>
            </a:r>
          </a:p>
          <a:p>
            <a:r>
              <a:rPr lang="en-US" sz="1200" kern="1200" dirty="0">
                <a:solidFill>
                  <a:schemeClr val="tx1"/>
                </a:solidFill>
                <a:effectLst/>
                <a:latin typeface="+mn-lt"/>
                <a:ea typeface="+mn-ea"/>
                <a:cs typeface="+mn-cs"/>
              </a:rPr>
              <a:t>2. Socrates: If Ion knows who is speaking better, he will know who is speaking worse.</a:t>
            </a:r>
          </a:p>
          <a:p>
            <a:r>
              <a:rPr lang="en-US" sz="1200" kern="1200" dirty="0">
                <a:solidFill>
                  <a:schemeClr val="tx1"/>
                </a:solidFill>
                <a:effectLst/>
                <a:latin typeface="+mn-lt"/>
                <a:ea typeface="+mn-ea"/>
                <a:cs typeface="+mn-cs"/>
              </a:rPr>
              <a:t>3. Socrates: Ion has agreed that </a:t>
            </a:r>
          </a:p>
          <a:p>
            <a:r>
              <a:rPr lang="en-US" sz="1200" kern="1200" dirty="0">
                <a:solidFill>
                  <a:schemeClr val="tx1"/>
                </a:solidFill>
                <a:effectLst/>
                <a:latin typeface="+mn-lt"/>
                <a:ea typeface="+mn-ea"/>
                <a:cs typeface="+mn-cs"/>
              </a:rPr>
              <a:t>	a. The same person will be an adequate judge of all speaking on the same subjects.</a:t>
            </a:r>
          </a:p>
          <a:p>
            <a:r>
              <a:rPr lang="en-US" sz="1200" kern="1200" dirty="0">
                <a:solidFill>
                  <a:schemeClr val="tx1"/>
                </a:solidFill>
                <a:effectLst/>
                <a:latin typeface="+mn-lt"/>
                <a:ea typeface="+mn-ea"/>
                <a:cs typeface="+mn-cs"/>
              </a:rPr>
              <a:t>	b. Almost all poets speak on the same subject.</a:t>
            </a:r>
          </a:p>
          <a:p>
            <a:r>
              <a:rPr lang="en-US" sz="1200" kern="1200" dirty="0">
                <a:solidFill>
                  <a:schemeClr val="tx1"/>
                </a:solidFill>
                <a:effectLst/>
                <a:latin typeface="+mn-lt"/>
                <a:ea typeface="+mn-ea"/>
                <a:cs typeface="+mn-cs"/>
              </a:rPr>
              <a:t>4. Ion:  Ion has no interest in and nothing to say about other poets; but has great interest in and plenty to say about Homer.</a:t>
            </a:r>
          </a:p>
          <a:p>
            <a:r>
              <a:rPr lang="en-US" sz="1200" kern="1200" dirty="0">
                <a:solidFill>
                  <a:schemeClr val="tx1"/>
                </a:solidFill>
                <a:effectLst/>
                <a:latin typeface="+mn-lt"/>
                <a:ea typeface="+mn-ea"/>
                <a:cs typeface="+mn-cs"/>
              </a:rPr>
              <a:t>5. If Ion spoke on Homer on the basis of knowledge or mastery, then he would be able to speak on any poet.</a:t>
            </a:r>
          </a:p>
          <a:p>
            <a:r>
              <a:rPr lang="en-US" sz="1200" kern="1200" dirty="0">
                <a:solidFill>
                  <a:schemeClr val="tx1"/>
                </a:solidFill>
                <a:effectLst/>
                <a:latin typeface="+mn-lt"/>
                <a:ea typeface="+mn-ea"/>
                <a:cs typeface="+mn-cs"/>
              </a:rPr>
              <a:t>6. Socrates concludes that Ion does not speak on Homer on the basis of knowledge or mastery.</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77</a:t>
            </a:fld>
            <a:endParaRPr lang="en-US"/>
          </a:p>
        </p:txBody>
      </p:sp>
    </p:spTree>
    <p:extLst>
      <p:ext uri="{BB962C8B-B14F-4D97-AF65-F5344CB8AC3E}">
        <p14:creationId xmlns:p14="http://schemas.microsoft.com/office/powerpoint/2010/main" val="820743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Poetry and other arts:</a:t>
            </a:r>
          </a:p>
          <a:p>
            <a:r>
              <a:rPr lang="en-US" sz="1200" kern="1200" dirty="0">
                <a:solidFill>
                  <a:schemeClr val="tx1"/>
                </a:solidFill>
                <a:effectLst/>
                <a:latin typeface="+mn-lt"/>
                <a:ea typeface="+mn-ea"/>
                <a:cs typeface="+mn-cs"/>
              </a:rPr>
              <a:t>		1. Ion agrees there is an art of poetry as a whole.</a:t>
            </a:r>
          </a:p>
          <a:p>
            <a:r>
              <a:rPr lang="en-US" sz="1200" kern="1200" dirty="0">
                <a:solidFill>
                  <a:schemeClr val="tx1"/>
                </a:solidFill>
                <a:effectLst/>
                <a:latin typeface="+mn-lt"/>
                <a:ea typeface="+mn-ea"/>
                <a:cs typeface="+mn-cs"/>
              </a:rPr>
              <a:t>		2. Ion agrees that the whole of any other subject has the same discipline throughout.</a:t>
            </a:r>
          </a:p>
          <a:p>
            <a:r>
              <a:rPr lang="en-US" sz="1200" kern="1200" dirty="0">
                <a:solidFill>
                  <a:schemeClr val="tx1"/>
                </a:solidFill>
                <a:effectLst/>
                <a:latin typeface="+mn-lt"/>
                <a:ea typeface="+mn-ea"/>
                <a:cs typeface="+mn-cs"/>
              </a:rPr>
              <a:t>3. Ion agrees that the same discipline is used throughout whenever one masters the whole subject.</a:t>
            </a:r>
          </a:p>
          <a:p>
            <a:r>
              <a:rPr lang="en-US" sz="1200" kern="1200" dirty="0">
                <a:solidFill>
                  <a:schemeClr val="tx1"/>
                </a:solidFill>
                <a:effectLst/>
                <a:latin typeface="+mn-lt"/>
                <a:ea typeface="+mn-ea"/>
                <a:cs typeface="+mn-cs"/>
              </a:rPr>
              <a:t>4. Ion agrees that painting is a subject mastered as a whole and hence one who is clever at showing one artist’s work is well painted is also clever with all painters’ works.</a:t>
            </a:r>
          </a:p>
          <a:p>
            <a:r>
              <a:rPr lang="en-US" sz="1200" kern="1200" dirty="0">
                <a:solidFill>
                  <a:schemeClr val="tx1"/>
                </a:solidFill>
                <a:effectLst/>
                <a:latin typeface="+mn-lt"/>
                <a:ea typeface="+mn-ea"/>
                <a:cs typeface="+mn-cs"/>
              </a:rPr>
              <a:t>5. Ion agrees that anyone who is clever at explaining which statues of one artist are well made can do the same for other artists.</a:t>
            </a:r>
          </a:p>
          <a:p>
            <a:r>
              <a:rPr lang="en-US" sz="1200" kern="1200" dirty="0">
                <a:solidFill>
                  <a:schemeClr val="tx1"/>
                </a:solidFill>
                <a:effectLst/>
                <a:latin typeface="+mn-lt"/>
                <a:ea typeface="+mn-ea"/>
                <a:cs typeface="+mn-cs"/>
              </a:rPr>
              <a:t>		6. Ion also agrees that the same is true in the case of musicians.</a:t>
            </a:r>
          </a:p>
          <a:p>
            <a:r>
              <a:rPr lang="en-US" sz="1200" kern="1200" dirty="0">
                <a:solidFill>
                  <a:schemeClr val="tx1"/>
                </a:solidFill>
                <a:effectLst/>
                <a:latin typeface="+mn-lt"/>
                <a:ea typeface="+mn-ea"/>
                <a:cs typeface="+mn-cs"/>
              </a:rPr>
              <a:t>7. Socrates concludes that Ion does not speak on Homer on the basis of knowledge or mastery.</a:t>
            </a:r>
          </a:p>
          <a:p>
            <a:endParaRPr lang="en-US" dirty="0"/>
          </a:p>
        </p:txBody>
      </p:sp>
      <p:sp>
        <p:nvSpPr>
          <p:cNvPr id="4" name="Slide Number Placeholder 3"/>
          <p:cNvSpPr>
            <a:spLocks noGrp="1"/>
          </p:cNvSpPr>
          <p:nvPr>
            <p:ph type="sldNum" sz="quarter" idx="5"/>
          </p:nvPr>
        </p:nvSpPr>
        <p:spPr/>
        <p:txBody>
          <a:bodyPr/>
          <a:lstStyle/>
          <a:p>
            <a:fld id="{AF7C2C5C-46FB-4F17-848C-C4C3C8C8CF05}" type="slidenum">
              <a:rPr lang="en-US" smtClean="0"/>
              <a:t>78</a:t>
            </a:fld>
            <a:endParaRPr lang="en-US"/>
          </a:p>
        </p:txBody>
      </p:sp>
    </p:spTree>
    <p:extLst>
      <p:ext uri="{BB962C8B-B14F-4D97-AF65-F5344CB8AC3E}">
        <p14:creationId xmlns:p14="http://schemas.microsoft.com/office/powerpoint/2010/main" val="3224162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61E6-B7E5-6CCD-E117-C0AB6DB3D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195AB-62C0-33F5-60E3-6B59A5E2C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CC801-583B-CBB7-609D-14EC2260EF0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III The Magnet Analogy and Additional Arguments</a:t>
            </a:r>
          </a:p>
          <a:p>
            <a:r>
              <a:rPr lang="en-US" sz="1200" kern="1200" dirty="0">
                <a:solidFill>
                  <a:schemeClr val="tx1"/>
                </a:solidFill>
                <a:effectLst/>
                <a:latin typeface="+mn-lt"/>
                <a:ea typeface="+mn-ea"/>
                <a:cs typeface="+mn-cs"/>
              </a:rPr>
              <a:t>	A. The Divine Power as analogous to magnetism.</a:t>
            </a:r>
          </a:p>
          <a:p>
            <a:r>
              <a:rPr lang="en-US" sz="1200" kern="1200" dirty="0">
                <a:solidFill>
                  <a:schemeClr val="tx1"/>
                </a:solidFill>
                <a:effectLst/>
                <a:latin typeface="+mn-lt"/>
                <a:ea typeface="+mn-ea"/>
                <a:cs typeface="+mn-cs"/>
              </a:rPr>
              <a:t>		1. Ion has not mastered a subject, but is moved by a divine power.</a:t>
            </a:r>
          </a:p>
          <a:p>
            <a:r>
              <a:rPr lang="en-US" sz="1200" kern="1200" dirty="0">
                <a:solidFill>
                  <a:schemeClr val="tx1"/>
                </a:solidFill>
                <a:effectLst/>
                <a:latin typeface="+mn-lt"/>
                <a:ea typeface="+mn-ea"/>
                <a:cs typeface="+mn-cs"/>
              </a:rPr>
              <a:t>		2. A magnet pulls iron rings and puts a power in them so they can pull other rings, so sometimes there is a long chain.</a:t>
            </a:r>
          </a:p>
          <a:p>
            <a:r>
              <a:rPr lang="en-US" sz="1200" kern="1200" dirty="0">
                <a:solidFill>
                  <a:schemeClr val="tx1"/>
                </a:solidFill>
                <a:effectLst/>
                <a:latin typeface="+mn-lt"/>
                <a:ea typeface="+mn-ea"/>
                <a:cs typeface="+mn-cs"/>
              </a:rPr>
              <a:t>		3.  The power of each ring is dependent on the original stone.</a:t>
            </a:r>
          </a:p>
          <a:p>
            <a:r>
              <a:rPr lang="en-US" sz="1200" kern="1200" dirty="0">
                <a:solidFill>
                  <a:schemeClr val="tx1"/>
                </a:solidFill>
                <a:effectLst/>
                <a:latin typeface="+mn-lt"/>
                <a:ea typeface="+mn-ea"/>
                <a:cs typeface="+mn-cs"/>
              </a:rPr>
              <a:t>	B. Muses and Poets</a:t>
            </a:r>
          </a:p>
          <a:p>
            <a:r>
              <a:rPr lang="en-US" sz="1200" kern="1200" dirty="0">
                <a:solidFill>
                  <a:schemeClr val="tx1"/>
                </a:solidFill>
                <a:effectLst/>
                <a:latin typeface="+mn-lt"/>
                <a:ea typeface="+mn-ea"/>
                <a:cs typeface="+mn-cs"/>
              </a:rPr>
              <a:t>		1. The Muse inspires some people herself, and then they inspire others. </a:t>
            </a:r>
          </a:p>
          <a:p>
            <a:r>
              <a:rPr lang="en-US" sz="1200" kern="1200" dirty="0">
                <a:solidFill>
                  <a:schemeClr val="tx1"/>
                </a:solidFill>
                <a:effectLst/>
                <a:latin typeface="+mn-lt"/>
                <a:ea typeface="+mn-ea"/>
                <a:cs typeface="+mn-cs"/>
              </a:rPr>
              <a:t>		2. Epic poets are not masters of their subject-they are inspired or possessed.</a:t>
            </a:r>
          </a:p>
          <a:p>
            <a:r>
              <a:rPr lang="en-US" sz="1200" kern="1200" dirty="0">
                <a:solidFill>
                  <a:schemeClr val="tx1"/>
                </a:solidFill>
                <a:effectLst/>
                <a:latin typeface="+mn-lt"/>
                <a:ea typeface="+mn-ea"/>
                <a:cs typeface="+mn-cs"/>
              </a:rPr>
              <a:t>		3. The same is true for other artists.</a:t>
            </a:r>
          </a:p>
          <a:p>
            <a:r>
              <a:rPr lang="en-US" sz="1200" kern="1200" dirty="0">
                <a:solidFill>
                  <a:schemeClr val="tx1"/>
                </a:solidFill>
                <a:effectLst/>
                <a:latin typeface="+mn-lt"/>
                <a:ea typeface="+mn-ea"/>
                <a:cs typeface="+mn-cs"/>
              </a:rPr>
              <a:t>4. Poets are unable to make poetry until they are inspired, go out of their minds and their intellect in no longer in them.</a:t>
            </a:r>
          </a:p>
          <a:p>
            <a:endParaRPr lang="en-US" dirty="0"/>
          </a:p>
        </p:txBody>
      </p:sp>
      <p:sp>
        <p:nvSpPr>
          <p:cNvPr id="4" name="Slide Number Placeholder 3">
            <a:extLst>
              <a:ext uri="{FF2B5EF4-FFF2-40B4-BE49-F238E27FC236}">
                <a16:creationId xmlns:a16="http://schemas.microsoft.com/office/drawing/2014/main" id="{D97FA474-D214-F538-6F36-1A2C52A51C98}"/>
              </a:ext>
            </a:extLst>
          </p:cNvPr>
          <p:cNvSpPr>
            <a:spLocks noGrp="1"/>
          </p:cNvSpPr>
          <p:nvPr>
            <p:ph type="sldNum" sz="quarter" idx="5"/>
          </p:nvPr>
        </p:nvSpPr>
        <p:spPr/>
        <p:txBody>
          <a:bodyPr/>
          <a:lstStyle/>
          <a:p>
            <a:fld id="{AF7C2C5C-46FB-4F17-848C-C4C3C8C8CF05}" type="slidenum">
              <a:rPr lang="en-US" smtClean="0"/>
              <a:t>79</a:t>
            </a:fld>
            <a:endParaRPr lang="en-US"/>
          </a:p>
        </p:txBody>
      </p:sp>
    </p:spTree>
    <p:extLst>
      <p:ext uri="{BB962C8B-B14F-4D97-AF65-F5344CB8AC3E}">
        <p14:creationId xmlns:p14="http://schemas.microsoft.com/office/powerpoint/2010/main" val="12830470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90C8-886D-75CA-2E89-76E842BD8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B6387-44CC-F93B-4890-9A9A7E3FC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32A40-B3F0-8B63-1F0B-1B4108DDC02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Muses and Poets</a:t>
            </a:r>
          </a:p>
          <a:p>
            <a:r>
              <a:rPr lang="en-US" sz="1200" kern="1200" dirty="0">
                <a:solidFill>
                  <a:schemeClr val="tx1"/>
                </a:solidFill>
                <a:effectLst/>
                <a:latin typeface="+mn-lt"/>
                <a:ea typeface="+mn-ea"/>
                <a:cs typeface="+mn-cs"/>
              </a:rPr>
              <a:t>		1. The Muse inspires some people herself, and then they inspire others. </a:t>
            </a:r>
          </a:p>
          <a:p>
            <a:r>
              <a:rPr lang="en-US" sz="1200" kern="1200" dirty="0">
                <a:solidFill>
                  <a:schemeClr val="tx1"/>
                </a:solidFill>
                <a:effectLst/>
                <a:latin typeface="+mn-lt"/>
                <a:ea typeface="+mn-ea"/>
                <a:cs typeface="+mn-cs"/>
              </a:rPr>
              <a:t>		2. Epic poets are not masters of their subject-they are inspired or possessed.</a:t>
            </a:r>
          </a:p>
          <a:p>
            <a:r>
              <a:rPr lang="en-US" sz="1200" kern="1200" dirty="0">
                <a:solidFill>
                  <a:schemeClr val="tx1"/>
                </a:solidFill>
                <a:effectLst/>
                <a:latin typeface="+mn-lt"/>
                <a:ea typeface="+mn-ea"/>
                <a:cs typeface="+mn-cs"/>
              </a:rPr>
              <a:t>		3. The same is true for other artists.</a:t>
            </a:r>
          </a:p>
          <a:p>
            <a:r>
              <a:rPr lang="en-US" sz="1200" kern="1200" dirty="0">
                <a:solidFill>
                  <a:schemeClr val="tx1"/>
                </a:solidFill>
                <a:effectLst/>
                <a:latin typeface="+mn-lt"/>
                <a:ea typeface="+mn-ea"/>
                <a:cs typeface="+mn-cs"/>
              </a:rPr>
              <a:t>4. Poets are unable to make poetry until they are inspired, go out of their minds and their intellect in no longer in them.</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FD3CAB3-8227-0E72-3C1C-245F0D2665F1}"/>
              </a:ext>
            </a:extLst>
          </p:cNvPr>
          <p:cNvSpPr>
            <a:spLocks noGrp="1"/>
          </p:cNvSpPr>
          <p:nvPr>
            <p:ph type="sldNum" sz="quarter" idx="5"/>
          </p:nvPr>
        </p:nvSpPr>
        <p:spPr/>
        <p:txBody>
          <a:bodyPr/>
          <a:lstStyle/>
          <a:p>
            <a:fld id="{AF7C2C5C-46FB-4F17-848C-C4C3C8C8CF05}" type="slidenum">
              <a:rPr lang="en-US" smtClean="0"/>
              <a:t>80</a:t>
            </a:fld>
            <a:endParaRPr lang="en-US"/>
          </a:p>
        </p:txBody>
      </p:sp>
    </p:spTree>
    <p:extLst>
      <p:ext uri="{BB962C8B-B14F-4D97-AF65-F5344CB8AC3E}">
        <p14:creationId xmlns:p14="http://schemas.microsoft.com/office/powerpoint/2010/main" val="9747115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B5EB-4AC4-6046-3E2A-2839B740B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092A6-43C3-831D-0069-59E50C9B4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F35B8-E35E-24FD-8741-E2B43998521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Source of Poetry</a:t>
            </a:r>
          </a:p>
          <a:p>
            <a:r>
              <a:rPr lang="en-US" sz="1200" kern="1200" dirty="0">
                <a:solidFill>
                  <a:schemeClr val="tx1"/>
                </a:solidFill>
                <a:effectLst/>
                <a:latin typeface="+mn-lt"/>
                <a:ea typeface="+mn-ea"/>
                <a:cs typeface="+mn-cs"/>
              </a:rPr>
              <a:t>1. It is not by mastery that poets make poems or say many lovely things about their subjects, but it is a divine gift.</a:t>
            </a:r>
          </a:p>
          <a:p>
            <a:r>
              <a:rPr lang="en-US" sz="1200" kern="1200" dirty="0">
                <a:solidFill>
                  <a:schemeClr val="tx1"/>
                </a:solidFill>
                <a:effectLst/>
                <a:latin typeface="+mn-lt"/>
                <a:ea typeface="+mn-ea"/>
                <a:cs typeface="+mn-cs"/>
              </a:rPr>
              <a:t>2. If a poet knew how to speak beautifully on one type of poetry by mastering the subject, then  he could do so for all the others, but he can not.</a:t>
            </a:r>
          </a:p>
          <a:p>
            <a:r>
              <a:rPr lang="en-US" sz="1200" kern="1200" dirty="0">
                <a:solidFill>
                  <a:schemeClr val="tx1"/>
                </a:solidFill>
                <a:effectLst/>
                <a:latin typeface="+mn-lt"/>
                <a:ea typeface="+mn-ea"/>
                <a:cs typeface="+mn-cs"/>
              </a:rPr>
              <a:t>3. The god takes away the intellect of those it uses as servants, as with prophets and diviners, so we will know they are not the ones speaking such verses.</a:t>
            </a:r>
          </a:p>
          <a:p>
            <a:r>
              <a:rPr lang="en-US" sz="1200" kern="1200" dirty="0">
                <a:solidFill>
                  <a:schemeClr val="tx1"/>
                </a:solidFill>
                <a:effectLst/>
                <a:latin typeface="+mn-lt"/>
                <a:ea typeface="+mn-ea"/>
                <a:cs typeface="+mn-cs"/>
              </a:rPr>
              <a:t>4. Poems are not from human beings, but are from the gods.</a:t>
            </a:r>
          </a:p>
          <a:p>
            <a:r>
              <a:rPr lang="en-US" sz="1200" kern="1200" dirty="0">
                <a:solidFill>
                  <a:schemeClr val="tx1"/>
                </a:solidFill>
                <a:effectLst/>
                <a:latin typeface="+mn-lt"/>
                <a:ea typeface="+mn-ea"/>
                <a:cs typeface="+mn-cs"/>
              </a:rPr>
              <a:t>5. Poets are nothing but representatives of the gods, possessed by whatever possess them. </a:t>
            </a:r>
          </a:p>
          <a:p>
            <a:r>
              <a:rPr lang="en-US" sz="1200" kern="1200" dirty="0">
                <a:solidFill>
                  <a:schemeClr val="tx1"/>
                </a:solidFill>
                <a:effectLst/>
                <a:latin typeface="+mn-lt"/>
                <a:ea typeface="+mn-ea"/>
                <a:cs typeface="+mn-cs"/>
              </a:rPr>
              <a:t>6. Rhapsodes in turn present what poets say, so they are representatives of representations.</a:t>
            </a:r>
          </a:p>
        </p:txBody>
      </p:sp>
      <p:sp>
        <p:nvSpPr>
          <p:cNvPr id="4" name="Slide Number Placeholder 3">
            <a:extLst>
              <a:ext uri="{FF2B5EF4-FFF2-40B4-BE49-F238E27FC236}">
                <a16:creationId xmlns:a16="http://schemas.microsoft.com/office/drawing/2014/main" id="{76CFC18C-0CF5-359A-B636-D4E069939FEB}"/>
              </a:ext>
            </a:extLst>
          </p:cNvPr>
          <p:cNvSpPr>
            <a:spLocks noGrp="1"/>
          </p:cNvSpPr>
          <p:nvPr>
            <p:ph type="sldNum" sz="quarter" idx="5"/>
          </p:nvPr>
        </p:nvSpPr>
        <p:spPr/>
        <p:txBody>
          <a:bodyPr/>
          <a:lstStyle/>
          <a:p>
            <a:fld id="{AF7C2C5C-46FB-4F17-848C-C4C3C8C8CF05}" type="slidenum">
              <a:rPr lang="en-US" smtClean="0"/>
              <a:t>81</a:t>
            </a:fld>
            <a:endParaRPr lang="en-US"/>
          </a:p>
        </p:txBody>
      </p:sp>
    </p:spTree>
    <p:extLst>
      <p:ext uri="{BB962C8B-B14F-4D97-AF65-F5344CB8AC3E}">
        <p14:creationId xmlns:p14="http://schemas.microsoft.com/office/powerpoint/2010/main" val="7283329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B859-3360-2606-0F37-7924FC69B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A9B99-ACC7-8359-7DE1-EEBC3A205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5A59B-3E94-7313-23C5-374114A2B33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Transfer of Emotions</a:t>
            </a:r>
          </a:p>
          <a:p>
            <a:r>
              <a:rPr lang="en-US" sz="1200" kern="1200" dirty="0">
                <a:solidFill>
                  <a:schemeClr val="tx1"/>
                </a:solidFill>
                <a:effectLst/>
                <a:latin typeface="+mn-lt"/>
                <a:ea typeface="+mn-ea"/>
                <a:cs typeface="+mn-cs"/>
              </a:rPr>
              <a:t>1. Ion admits that a rhapsode is not in her right mind when presenting poetry.</a:t>
            </a:r>
          </a:p>
          <a:p>
            <a:r>
              <a:rPr lang="en-US" sz="1200" kern="1200" dirty="0">
                <a:solidFill>
                  <a:schemeClr val="tx1"/>
                </a:solidFill>
                <a:effectLst/>
                <a:latin typeface="+mn-lt"/>
                <a:ea typeface="+mn-ea"/>
                <a:cs typeface="+mn-cs"/>
              </a:rPr>
              <a:t>2. Ion admits that rhapsodes act as if they were really feeling and doing what they are acting out.</a:t>
            </a:r>
          </a:p>
          <a:p>
            <a:r>
              <a:rPr lang="en-US" sz="1200" kern="1200" dirty="0">
                <a:solidFill>
                  <a:schemeClr val="tx1"/>
                </a:solidFill>
                <a:effectLst/>
                <a:latin typeface="+mn-lt"/>
                <a:ea typeface="+mn-ea"/>
                <a:cs typeface="+mn-cs"/>
              </a:rPr>
              <a:t>		2. The rhapsodes in turn affect their audience.</a:t>
            </a:r>
          </a:p>
          <a:p>
            <a:r>
              <a:rPr lang="en-US" sz="1200" kern="1200" dirty="0">
                <a:solidFill>
                  <a:schemeClr val="tx1"/>
                </a:solidFill>
                <a:effectLst/>
                <a:latin typeface="+mn-lt"/>
                <a:ea typeface="+mn-ea"/>
                <a:cs typeface="+mn-cs"/>
              </a:rPr>
              <a:t>3. The spectator is the last of the rings, the middle ring is the rhapsode or actor, the last ring is the poet. </a:t>
            </a:r>
          </a:p>
          <a:p>
            <a:r>
              <a:rPr lang="en-US" sz="1200" kern="1200" dirty="0">
                <a:solidFill>
                  <a:schemeClr val="tx1"/>
                </a:solidFill>
                <a:effectLst/>
                <a:latin typeface="+mn-lt"/>
                <a:ea typeface="+mn-ea"/>
                <a:cs typeface="+mn-cs"/>
              </a:rPr>
              <a:t>		4.  At the end of the chain is a god, pulling peoples’ souls.</a:t>
            </a:r>
          </a:p>
          <a:p>
            <a:r>
              <a:rPr lang="en-US" sz="1200" kern="1200" dirty="0">
                <a:solidFill>
                  <a:schemeClr val="tx1"/>
                </a:solidFill>
                <a:effectLst/>
                <a:latin typeface="+mn-lt"/>
                <a:ea typeface="+mn-ea"/>
                <a:cs typeface="+mn-cs"/>
              </a:rPr>
              <a:t>5. Hanging off the sides of the rings are choral dancers, dance teachers, and assistant teachers forming a huge extended chain. </a:t>
            </a:r>
          </a:p>
          <a:p>
            <a:r>
              <a:rPr lang="en-US" sz="1200" kern="1200" dirty="0">
                <a:solidFill>
                  <a:schemeClr val="tx1"/>
                </a:solidFill>
                <a:effectLst/>
                <a:latin typeface="+mn-lt"/>
                <a:ea typeface="+mn-ea"/>
                <a:cs typeface="+mn-cs"/>
              </a:rPr>
              <a:t>		6. In the case of Ion, he is connected to Homer.</a:t>
            </a:r>
          </a:p>
          <a:p>
            <a:r>
              <a:rPr lang="en-US" sz="1200" kern="1200" dirty="0">
                <a:solidFill>
                  <a:schemeClr val="tx1"/>
                </a:solidFill>
                <a:effectLst/>
                <a:latin typeface="+mn-lt"/>
                <a:ea typeface="+mn-ea"/>
                <a:cs typeface="+mn-cs"/>
              </a:rPr>
              <a:t>		7. Ion can speak only on Homer because it is a divine gift and he has not mastered a subject.</a:t>
            </a:r>
          </a:p>
        </p:txBody>
      </p:sp>
      <p:sp>
        <p:nvSpPr>
          <p:cNvPr id="4" name="Slide Number Placeholder 3">
            <a:extLst>
              <a:ext uri="{FF2B5EF4-FFF2-40B4-BE49-F238E27FC236}">
                <a16:creationId xmlns:a16="http://schemas.microsoft.com/office/drawing/2014/main" id="{880B3D79-6587-4A28-8CD4-3A1A0D73A302}"/>
              </a:ext>
            </a:extLst>
          </p:cNvPr>
          <p:cNvSpPr>
            <a:spLocks noGrp="1"/>
          </p:cNvSpPr>
          <p:nvPr>
            <p:ph type="sldNum" sz="quarter" idx="5"/>
          </p:nvPr>
        </p:nvSpPr>
        <p:spPr/>
        <p:txBody>
          <a:bodyPr/>
          <a:lstStyle/>
          <a:p>
            <a:fld id="{AF7C2C5C-46FB-4F17-848C-C4C3C8C8CF05}" type="slidenum">
              <a:rPr lang="en-US" smtClean="0"/>
              <a:t>82</a:t>
            </a:fld>
            <a:endParaRPr lang="en-US"/>
          </a:p>
        </p:txBody>
      </p:sp>
    </p:spTree>
    <p:extLst>
      <p:ext uri="{BB962C8B-B14F-4D97-AF65-F5344CB8AC3E}">
        <p14:creationId xmlns:p14="http://schemas.microsoft.com/office/powerpoint/2010/main" val="3269529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1C053-3A9A-8F1B-AA2C-081CB91B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262C5-F089-E664-8A31-03EC60A59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950FB-89D4-6D3D-999D-6BA5A5631AF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IV Poets are Possessed or Crazed when Presenting Poetry or Speaking on it.</a:t>
            </a:r>
          </a:p>
          <a:p>
            <a:r>
              <a:rPr lang="en-US" sz="1200" kern="1200" dirty="0">
                <a:solidFill>
                  <a:schemeClr val="tx1"/>
                </a:solidFill>
                <a:effectLst/>
                <a:latin typeface="+mn-lt"/>
                <a:ea typeface="+mn-ea"/>
                <a:cs typeface="+mn-cs"/>
              </a:rPr>
              <a:t>		A. Set Up</a:t>
            </a:r>
          </a:p>
          <a:p>
            <a:r>
              <a:rPr lang="en-US" sz="1200" kern="1200" dirty="0">
                <a:solidFill>
                  <a:schemeClr val="tx1"/>
                </a:solidFill>
                <a:effectLst/>
                <a:latin typeface="+mn-lt"/>
                <a:ea typeface="+mn-ea"/>
                <a:cs typeface="+mn-cs"/>
              </a:rPr>
              <a:t>			1. Ion claims that he speaks well on all the subjects that Homer speaks on.</a:t>
            </a:r>
          </a:p>
          <a:p>
            <a:r>
              <a:rPr lang="en-US" sz="1200" kern="1200" dirty="0">
                <a:solidFill>
                  <a:schemeClr val="tx1"/>
                </a:solidFill>
                <a:effectLst/>
                <a:latin typeface="+mn-lt"/>
                <a:ea typeface="+mn-ea"/>
                <a:cs typeface="+mn-cs"/>
              </a:rPr>
              <a:t>2. Ion claims he speaks well on subjects he knows nothing about if Homer speaks on them.</a:t>
            </a:r>
          </a:p>
        </p:txBody>
      </p:sp>
      <p:sp>
        <p:nvSpPr>
          <p:cNvPr id="4" name="Slide Number Placeholder 3">
            <a:extLst>
              <a:ext uri="{FF2B5EF4-FFF2-40B4-BE49-F238E27FC236}">
                <a16:creationId xmlns:a16="http://schemas.microsoft.com/office/drawing/2014/main" id="{B1E58B09-D030-B41A-0A14-C2AEDFE2B4E8}"/>
              </a:ext>
            </a:extLst>
          </p:cNvPr>
          <p:cNvSpPr>
            <a:spLocks noGrp="1"/>
          </p:cNvSpPr>
          <p:nvPr>
            <p:ph type="sldNum" sz="quarter" idx="5"/>
          </p:nvPr>
        </p:nvSpPr>
        <p:spPr/>
        <p:txBody>
          <a:bodyPr/>
          <a:lstStyle/>
          <a:p>
            <a:fld id="{AF7C2C5C-46FB-4F17-848C-C4C3C8C8CF05}" type="slidenum">
              <a:rPr lang="en-US" smtClean="0"/>
              <a:t>83</a:t>
            </a:fld>
            <a:endParaRPr lang="en-US"/>
          </a:p>
        </p:txBody>
      </p:sp>
    </p:spTree>
    <p:extLst>
      <p:ext uri="{BB962C8B-B14F-4D97-AF65-F5344CB8AC3E}">
        <p14:creationId xmlns:p14="http://schemas.microsoft.com/office/powerpoint/2010/main" val="3873101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A4F15-FB94-0F17-0E31-56B91EBAF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6F770-B1C1-EAEF-4DCE-D8C98A2FA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8030A-9008-8A27-C415-0CFC81831D8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B. Chariot Racing and other Professions</a:t>
            </a:r>
          </a:p>
          <a:p>
            <a:r>
              <a:rPr lang="en-US" sz="1200" kern="1200" dirty="0">
                <a:solidFill>
                  <a:schemeClr val="tx1"/>
                </a:solidFill>
                <a:effectLst/>
                <a:latin typeface="+mn-lt"/>
                <a:ea typeface="+mn-ea"/>
                <a:cs typeface="+mn-cs"/>
              </a:rPr>
              <a:t>			1. A verse from Homer on chariot racing is given.</a:t>
            </a:r>
          </a:p>
          <a:p>
            <a:r>
              <a:rPr lang="en-US" sz="1200" kern="1200" dirty="0">
                <a:solidFill>
                  <a:schemeClr val="tx1"/>
                </a:solidFill>
                <a:effectLst/>
                <a:latin typeface="+mn-lt"/>
                <a:ea typeface="+mn-ea"/>
                <a:cs typeface="+mn-cs"/>
              </a:rPr>
              <a:t>2. Socrates gets Ion to admit that a charioteer would know better than a doctor whether Homer is speaking correctly or not because the charioteer is a master of that profession.</a:t>
            </a:r>
          </a:p>
          <a:p>
            <a:r>
              <a:rPr lang="en-US" sz="1200" kern="1200" dirty="0">
                <a:solidFill>
                  <a:schemeClr val="tx1"/>
                </a:solidFill>
                <a:effectLst/>
                <a:latin typeface="+mn-lt"/>
                <a:ea typeface="+mn-ea"/>
                <a:cs typeface="+mn-cs"/>
              </a:rPr>
              <a:t>			3. Each profession has the ability to know a certain function.</a:t>
            </a:r>
          </a:p>
          <a:p>
            <a:r>
              <a:rPr lang="en-US" sz="1200" kern="1200" dirty="0">
                <a:solidFill>
                  <a:schemeClr val="tx1"/>
                </a:solidFill>
                <a:effectLst/>
                <a:latin typeface="+mn-lt"/>
                <a:ea typeface="+mn-ea"/>
                <a:cs typeface="+mn-cs"/>
              </a:rPr>
              <a:t>4. What one learns by mastering one profession one doesn’t learn by mastering another.</a:t>
            </a:r>
          </a:p>
          <a:p>
            <a:r>
              <a:rPr lang="en-US" sz="1200" kern="1200" dirty="0">
                <a:solidFill>
                  <a:schemeClr val="tx1"/>
                </a:solidFill>
                <a:effectLst/>
                <a:latin typeface="+mn-lt"/>
                <a:ea typeface="+mn-ea"/>
                <a:cs typeface="+mn-cs"/>
              </a:rPr>
              <a:t>5. Ion admits that there are different professions and what distinguishes each profession is the subject.</a:t>
            </a:r>
          </a:p>
          <a:p>
            <a:r>
              <a:rPr lang="en-US" sz="1200" kern="1200" dirty="0">
                <a:solidFill>
                  <a:schemeClr val="tx1"/>
                </a:solidFill>
                <a:effectLst/>
                <a:latin typeface="+mn-lt"/>
                <a:ea typeface="+mn-ea"/>
                <a:cs typeface="+mn-cs"/>
              </a:rPr>
              <a:t>6. The same profession must teach the same subjects and a different profession must teach different subjects.</a:t>
            </a:r>
          </a:p>
          <a:p>
            <a:r>
              <a:rPr lang="en-US" sz="1200" kern="1200" dirty="0">
                <a:solidFill>
                  <a:schemeClr val="tx1"/>
                </a:solidFill>
                <a:effectLst/>
                <a:latin typeface="+mn-lt"/>
                <a:ea typeface="+mn-ea"/>
                <a:cs typeface="+mn-cs"/>
              </a:rPr>
              <a:t>7. A person who has not mastered a profession will not be a good judge of things belonging to it, whether said or done. </a:t>
            </a:r>
          </a:p>
          <a:p>
            <a:r>
              <a:rPr lang="en-US" sz="1200" kern="1200" dirty="0">
                <a:solidFill>
                  <a:schemeClr val="tx1"/>
                </a:solidFill>
                <a:effectLst/>
                <a:latin typeface="+mn-lt"/>
                <a:ea typeface="+mn-ea"/>
                <a:cs typeface="+mn-cs"/>
              </a:rPr>
              <a:t>8. Ion admits a charioteer will know better than him whether Homer is right about the chariot scenes because he is a rhapsode and not a charioteer.</a:t>
            </a:r>
          </a:p>
          <a:p>
            <a:r>
              <a:rPr lang="en-US" sz="1200" kern="1200" dirty="0">
                <a:solidFill>
                  <a:schemeClr val="tx1"/>
                </a:solidFill>
                <a:effectLst/>
                <a:latin typeface="+mn-lt"/>
                <a:ea typeface="+mn-ea"/>
                <a:cs typeface="+mn-cs"/>
              </a:rPr>
              <a:t>9. Socrates goes on to make the same point about doctors and fishermen and various other professions.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E84CADE-403C-D0E3-9C79-45DB7D64D7B0}"/>
              </a:ext>
            </a:extLst>
          </p:cNvPr>
          <p:cNvSpPr>
            <a:spLocks noGrp="1"/>
          </p:cNvSpPr>
          <p:nvPr>
            <p:ph type="sldNum" sz="quarter" idx="5"/>
          </p:nvPr>
        </p:nvSpPr>
        <p:spPr/>
        <p:txBody>
          <a:bodyPr/>
          <a:lstStyle/>
          <a:p>
            <a:fld id="{AF7C2C5C-46FB-4F17-848C-C4C3C8C8CF05}" type="slidenum">
              <a:rPr lang="en-US" smtClean="0"/>
              <a:t>84</a:t>
            </a:fld>
            <a:endParaRPr lang="en-US"/>
          </a:p>
        </p:txBody>
      </p:sp>
    </p:spTree>
    <p:extLst>
      <p:ext uri="{BB962C8B-B14F-4D97-AF65-F5344CB8AC3E}">
        <p14:creationId xmlns:p14="http://schemas.microsoft.com/office/powerpoint/2010/main" val="162110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 Second Problem of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argues the objects of knowledge must be universal and unchanging.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He also claims that suitable, unchanging definitions for said objects are necessary.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3. If there were not such definitions (and objects) and language only referred to the fleeting, changing objects of the world, then meanings would constantly change and language would not work.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E. Perfect Standard Argument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Physical things fall short of perfection, such as justice in this world or hand drawn shapes.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In order to know that they fall short, we must have knowledge about something perfect.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This knowledge cannot come though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F. Knowledge is Not Right Opinion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Plato distinguishes between having a true belief/right opinion and knowledge.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 true opinion “is not willing to remain long.”</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True opinions must be “tied down by giving an account of the reason why.”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Thus, the difference between true opinion and knowledge is that knowledge has a rational justification.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dirty="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9DB5BF-45FC-47BF-8FC1-0EA1A182AE9E}" type="slidenum">
              <a:rPr lang="en-US">
                <a:cs typeface="Arial" charset="0"/>
              </a:rPr>
              <a:pPr fontAlgn="base">
                <a:spcBef>
                  <a:spcPct val="0"/>
                </a:spcBef>
                <a:spcAft>
                  <a:spcPct val="0"/>
                </a:spcAft>
                <a:defRPr/>
              </a:pPr>
              <a:t>9</a:t>
            </a:fld>
            <a:endParaRPr lang="en-US">
              <a:cs typeface="Arial" charset="0"/>
            </a:endParaRPr>
          </a:p>
        </p:txBody>
      </p:sp>
    </p:spTree>
    <p:extLst>
      <p:ext uri="{BB962C8B-B14F-4D97-AF65-F5344CB8AC3E}">
        <p14:creationId xmlns:p14="http://schemas.microsoft.com/office/powerpoint/2010/main" val="2083444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2534D-69FE-ABD8-CB86-FD0D15FE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9CE5E-E08B-1835-5114-86EE6F6E9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BAF5E-3507-59EA-9CDF-A64F16EE1ED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General</a:t>
            </a:r>
          </a:p>
          <a:p>
            <a:r>
              <a:rPr lang="en-US" sz="1200" kern="1200" dirty="0">
                <a:solidFill>
                  <a:schemeClr val="tx1"/>
                </a:solidFill>
                <a:effectLst/>
                <a:latin typeface="+mn-lt"/>
                <a:ea typeface="+mn-ea"/>
                <a:cs typeface="+mn-cs"/>
              </a:rPr>
              <a:t>1. Ion claims he would know what a general would say to encourage his troops. </a:t>
            </a:r>
          </a:p>
          <a:p>
            <a:r>
              <a:rPr lang="en-US" sz="1200" kern="1200" dirty="0">
                <a:solidFill>
                  <a:schemeClr val="tx1"/>
                </a:solidFill>
                <a:effectLst/>
                <a:latin typeface="+mn-lt"/>
                <a:ea typeface="+mn-ea"/>
                <a:cs typeface="+mn-cs"/>
              </a:rPr>
              <a:t>2. Socrates:  if a person had two or more professions, she would have knowledge of both, but each profession still has its own subject. </a:t>
            </a:r>
          </a:p>
          <a:p>
            <a:r>
              <a:rPr lang="en-US" sz="1200" kern="1200" dirty="0">
                <a:solidFill>
                  <a:schemeClr val="tx1"/>
                </a:solidFill>
                <a:effectLst/>
                <a:latin typeface="+mn-lt"/>
                <a:ea typeface="+mn-ea"/>
                <a:cs typeface="+mn-cs"/>
              </a:rPr>
              <a:t>3. Ion: He knows the business of being a general because being a general and being a rhapsode are the same profession.</a:t>
            </a:r>
          </a:p>
          <a:p>
            <a:r>
              <a:rPr lang="en-US" sz="1200" kern="1200" dirty="0">
                <a:solidFill>
                  <a:schemeClr val="tx1"/>
                </a:solidFill>
                <a:effectLst/>
                <a:latin typeface="+mn-lt"/>
                <a:ea typeface="+mn-ea"/>
                <a:cs typeface="+mn-cs"/>
              </a:rPr>
              <a:t>	a. So anyone who is a good rhapsode is also a good general.</a:t>
            </a:r>
          </a:p>
          <a:p>
            <a:r>
              <a:rPr lang="en-US" sz="1200" kern="1200" dirty="0">
                <a:solidFill>
                  <a:schemeClr val="tx1"/>
                </a:solidFill>
                <a:effectLst/>
                <a:latin typeface="+mn-lt"/>
                <a:ea typeface="+mn-ea"/>
                <a:cs typeface="+mn-cs"/>
              </a:rPr>
              <a:t>4. Socrates:  it follows that anyone who turns out to be a good general is a good rhapsode.</a:t>
            </a:r>
          </a:p>
          <a:p>
            <a:r>
              <a:rPr lang="en-US" sz="1200" kern="1200" dirty="0">
                <a:solidFill>
                  <a:schemeClr val="tx1"/>
                </a:solidFill>
                <a:effectLst/>
                <a:latin typeface="+mn-lt"/>
                <a:ea typeface="+mn-ea"/>
                <a:cs typeface="+mn-cs"/>
              </a:rPr>
              <a:t>5.  Ion disagrees.</a:t>
            </a:r>
          </a:p>
          <a:p>
            <a:r>
              <a:rPr lang="en-US" sz="1200" kern="1200" dirty="0">
                <a:solidFill>
                  <a:schemeClr val="tx1"/>
                </a:solidFill>
                <a:effectLst/>
                <a:latin typeface="+mn-lt"/>
                <a:ea typeface="+mn-ea"/>
                <a:cs typeface="+mn-cs"/>
              </a:rPr>
              <a:t>			6. Ion claims to be the best general and to have learned this from Homer.</a:t>
            </a:r>
          </a:p>
          <a:p>
            <a:r>
              <a:rPr lang="en-US" sz="1200" kern="1200" dirty="0">
                <a:solidFill>
                  <a:schemeClr val="tx1"/>
                </a:solidFill>
                <a:effectLst/>
                <a:latin typeface="+mn-lt"/>
                <a:ea typeface="+mn-ea"/>
                <a:cs typeface="+mn-cs"/>
              </a:rPr>
              <a:t>			7. Socrates, somewhat sarcastically, asks why no one has selected Ion as a general.</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EC9FAC-AE2F-13A2-9A94-CCFDBBB44BA4}"/>
              </a:ext>
            </a:extLst>
          </p:cNvPr>
          <p:cNvSpPr>
            <a:spLocks noGrp="1"/>
          </p:cNvSpPr>
          <p:nvPr>
            <p:ph type="sldNum" sz="quarter" idx="5"/>
          </p:nvPr>
        </p:nvSpPr>
        <p:spPr/>
        <p:txBody>
          <a:bodyPr/>
          <a:lstStyle/>
          <a:p>
            <a:fld id="{AF7C2C5C-46FB-4F17-848C-C4C3C8C8CF05}" type="slidenum">
              <a:rPr lang="en-US" smtClean="0"/>
              <a:t>85</a:t>
            </a:fld>
            <a:endParaRPr lang="en-US"/>
          </a:p>
        </p:txBody>
      </p:sp>
    </p:spTree>
    <p:extLst>
      <p:ext uri="{BB962C8B-B14F-4D97-AF65-F5344CB8AC3E}">
        <p14:creationId xmlns:p14="http://schemas.microsoft.com/office/powerpoint/2010/main" val="3055533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41D8-40DC-5C5B-5748-C733FAEFC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571A3-9B0F-BB27-7762-07D491975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BBCEB-26E7-8D12-1328-4FC25562E16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Conclusion</a:t>
            </a:r>
          </a:p>
          <a:p>
            <a:r>
              <a:rPr lang="en-US" sz="1200" kern="1200" dirty="0">
                <a:solidFill>
                  <a:schemeClr val="tx1"/>
                </a:solidFill>
                <a:effectLst/>
                <a:latin typeface="+mn-lt"/>
                <a:ea typeface="+mn-ea"/>
                <a:cs typeface="+mn-cs"/>
              </a:rPr>
              <a:t>1. Socrates points out that Ion assured him that he knew many lovely things about Homer.</a:t>
            </a:r>
          </a:p>
          <a:p>
            <a:r>
              <a:rPr lang="en-US" sz="1200" kern="1200" dirty="0">
                <a:solidFill>
                  <a:schemeClr val="tx1"/>
                </a:solidFill>
                <a:effectLst/>
                <a:latin typeface="+mn-lt"/>
                <a:ea typeface="+mn-ea"/>
                <a:cs typeface="+mn-cs"/>
              </a:rPr>
              <a:t>			2. Socrates asserts that:</a:t>
            </a:r>
          </a:p>
          <a:p>
            <a:r>
              <a:rPr lang="en-US" sz="1200" kern="1200" dirty="0">
                <a:solidFill>
                  <a:schemeClr val="tx1"/>
                </a:solidFill>
                <a:effectLst/>
                <a:latin typeface="+mn-lt"/>
                <a:ea typeface="+mn-ea"/>
                <a:cs typeface="+mn-cs"/>
              </a:rPr>
              <a:t>				a. Ion hasn’t told what he is clever about.</a:t>
            </a:r>
          </a:p>
          <a:p>
            <a:r>
              <a:rPr lang="en-US" sz="1200" kern="1200" dirty="0">
                <a:solidFill>
                  <a:schemeClr val="tx1"/>
                </a:solidFill>
                <a:effectLst/>
                <a:latin typeface="+mn-lt"/>
                <a:ea typeface="+mn-ea"/>
                <a:cs typeface="+mn-cs"/>
              </a:rPr>
              <a:t>b. Ion has changed himself in a general in order to escape proving how wise he is about Homer.</a:t>
            </a:r>
          </a:p>
          <a:p>
            <a:r>
              <a:rPr lang="en-US" sz="1200" kern="1200" dirty="0">
                <a:solidFill>
                  <a:schemeClr val="tx1"/>
                </a:solidFill>
                <a:effectLst/>
                <a:latin typeface="+mn-lt"/>
                <a:ea typeface="+mn-ea"/>
                <a:cs typeface="+mn-cs"/>
              </a:rPr>
              <a:t>3. Socrates’ dilemma”</a:t>
            </a:r>
          </a:p>
          <a:p>
            <a:r>
              <a:rPr lang="en-US" sz="1200" kern="1200" dirty="0">
                <a:solidFill>
                  <a:schemeClr val="tx1"/>
                </a:solidFill>
                <a:effectLst/>
                <a:latin typeface="+mn-lt"/>
                <a:ea typeface="+mn-ea"/>
                <a:cs typeface="+mn-cs"/>
              </a:rPr>
              <a:t>		a. If Ion is really master of his subject, then he is cheating Socrates of the demonstration he promised.</a:t>
            </a:r>
          </a:p>
          <a:p>
            <a:r>
              <a:rPr lang="en-US" sz="1200" kern="1200" dirty="0">
                <a:solidFill>
                  <a:schemeClr val="tx1"/>
                </a:solidFill>
                <a:effectLst/>
                <a:latin typeface="+mn-lt"/>
                <a:ea typeface="+mn-ea"/>
                <a:cs typeface="+mn-cs"/>
              </a:rPr>
              <a:t>b.  If Ion is not a master of his subject, then he is possessed by a divine gift from Homer, so he makes lovely speeches about Homer without knowing anything.</a:t>
            </a:r>
          </a:p>
          <a:p>
            <a:r>
              <a:rPr lang="en-US" sz="1200" kern="1200" dirty="0">
                <a:solidFill>
                  <a:schemeClr val="tx1"/>
                </a:solidFill>
                <a:effectLst/>
                <a:latin typeface="+mn-lt"/>
                <a:ea typeface="+mn-ea"/>
                <a:cs typeface="+mn-cs"/>
              </a:rPr>
              <a:t>c. He asks Ion whether he wants to be thought of as a man who is wrong or as someone divine.</a:t>
            </a:r>
          </a:p>
          <a:p>
            <a:r>
              <a:rPr lang="en-US" sz="1200" kern="1200" dirty="0">
                <a:solidFill>
                  <a:schemeClr val="tx1"/>
                </a:solidFill>
                <a:effectLst/>
                <a:latin typeface="+mn-lt"/>
                <a:ea typeface="+mn-ea"/>
                <a:cs typeface="+mn-cs"/>
              </a:rPr>
              <a:t>d.  Ion claims that it is much lovelier to be divine.</a:t>
            </a:r>
          </a:p>
          <a:p>
            <a:r>
              <a:rPr lang="en-US" sz="1200" kern="1200" dirty="0">
                <a:solidFill>
                  <a:schemeClr val="tx1"/>
                </a:solidFill>
                <a:effectLst/>
                <a:latin typeface="+mn-lt"/>
                <a:ea typeface="+mn-ea"/>
                <a:cs typeface="+mn-cs"/>
              </a:rPr>
              <a:t>4. Socrates: he thinks of Ion as someone divine and not as a master of a profession, and as a singer of Homer’s praises.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579DED1-474D-C439-A36C-7076DF19BE97}"/>
              </a:ext>
            </a:extLst>
          </p:cNvPr>
          <p:cNvSpPr>
            <a:spLocks noGrp="1"/>
          </p:cNvSpPr>
          <p:nvPr>
            <p:ph type="sldNum" sz="quarter" idx="5"/>
          </p:nvPr>
        </p:nvSpPr>
        <p:spPr/>
        <p:txBody>
          <a:bodyPr/>
          <a:lstStyle/>
          <a:p>
            <a:fld id="{AF7C2C5C-46FB-4F17-848C-C4C3C8C8CF05}" type="slidenum">
              <a:rPr lang="en-US" smtClean="0"/>
              <a:t>86</a:t>
            </a:fld>
            <a:endParaRPr lang="en-US"/>
          </a:p>
        </p:txBody>
      </p:sp>
    </p:spTree>
    <p:extLst>
      <p:ext uri="{BB962C8B-B14F-4D97-AF65-F5344CB8AC3E}">
        <p14:creationId xmlns:p14="http://schemas.microsoft.com/office/powerpoint/2010/main" val="23256482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 Introduction</a:t>
            </a:r>
          </a:p>
          <a:p>
            <a:r>
              <a:rPr lang="en-US" sz="1200" kern="1200" dirty="0">
                <a:solidFill>
                  <a:schemeClr val="tx1"/>
                </a:solidFill>
                <a:effectLst/>
                <a:latin typeface="+mn-lt"/>
                <a:ea typeface="+mn-ea"/>
                <a:cs typeface="+mn-cs"/>
              </a:rPr>
              <a:t>	A. Characters</a:t>
            </a:r>
          </a:p>
          <a:p>
            <a:r>
              <a:rPr lang="en-US" sz="1200" kern="1200" dirty="0">
                <a:solidFill>
                  <a:schemeClr val="tx1"/>
                </a:solidFill>
                <a:effectLst/>
                <a:latin typeface="+mn-lt"/>
                <a:ea typeface="+mn-ea"/>
                <a:cs typeface="+mn-cs"/>
              </a:rPr>
              <a:t>		1. Socrates</a:t>
            </a:r>
          </a:p>
          <a:p>
            <a:r>
              <a:rPr lang="en-US" sz="1200" kern="1200" dirty="0">
                <a:solidFill>
                  <a:schemeClr val="tx1"/>
                </a:solidFill>
                <a:effectLst/>
                <a:latin typeface="+mn-lt"/>
                <a:ea typeface="+mn-ea"/>
                <a:cs typeface="+mn-cs"/>
              </a:rPr>
              <a:t>		2. Glaucon</a:t>
            </a:r>
          </a:p>
          <a:p>
            <a:r>
              <a:rPr lang="en-US" sz="1200" kern="1200" dirty="0">
                <a:solidFill>
                  <a:schemeClr val="tx1"/>
                </a:solidFill>
                <a:effectLst/>
                <a:latin typeface="+mn-lt"/>
                <a:ea typeface="+mn-ea"/>
                <a:cs typeface="+mn-cs"/>
              </a:rPr>
              <a:t>	B. Claims</a:t>
            </a:r>
          </a:p>
          <a:p>
            <a:r>
              <a:rPr lang="en-US" sz="1200" kern="1200" dirty="0">
                <a:solidFill>
                  <a:schemeClr val="tx1"/>
                </a:solidFill>
                <a:effectLst/>
                <a:latin typeface="+mn-lt"/>
                <a:ea typeface="+mn-ea"/>
                <a:cs typeface="+mn-cs"/>
              </a:rPr>
              <a:t>1. All poetical imitations are ruinous to the understanding of the hearers.</a:t>
            </a:r>
          </a:p>
          <a:p>
            <a:r>
              <a:rPr lang="en-US" sz="1200" kern="1200" dirty="0">
                <a:solidFill>
                  <a:schemeClr val="tx1"/>
                </a:solidFill>
                <a:effectLst/>
                <a:latin typeface="+mn-lt"/>
                <a:ea typeface="+mn-ea"/>
                <a:cs typeface="+mn-cs"/>
              </a:rPr>
              <a:t>2. Knowledge of their true nature is the only antidote to them. </a:t>
            </a: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87</a:t>
            </a:fld>
            <a:endParaRPr lang="en-US">
              <a:cs typeface="Arial" charset="0"/>
            </a:endParaRPr>
          </a:p>
        </p:txBody>
      </p:sp>
    </p:spTree>
    <p:extLst>
      <p:ext uri="{BB962C8B-B14F-4D97-AF65-F5344CB8AC3E}">
        <p14:creationId xmlns:p14="http://schemas.microsoft.com/office/powerpoint/2010/main" val="1239304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II Imitation</a:t>
            </a:r>
          </a:p>
          <a:p>
            <a:r>
              <a:rPr lang="en-US" sz="1200" kern="1200" dirty="0">
                <a:solidFill>
                  <a:schemeClr val="tx1"/>
                </a:solidFill>
                <a:effectLst/>
                <a:latin typeface="+mn-lt"/>
                <a:ea typeface="+mn-ea"/>
                <a:cs typeface="+mn-cs"/>
              </a:rPr>
              <a:t>	A. Ideas/Forms</a:t>
            </a:r>
          </a:p>
          <a:p>
            <a:r>
              <a:rPr lang="en-US" sz="1200" kern="1200" dirty="0">
                <a:solidFill>
                  <a:schemeClr val="tx1"/>
                </a:solidFill>
                <a:effectLst/>
                <a:latin typeface="+mn-lt"/>
                <a:ea typeface="+mn-ea"/>
                <a:cs typeface="+mn-cs"/>
              </a:rPr>
              <a:t>1. When a number of individuals have a common name, we assume they have a corresponding idea or form. </a:t>
            </a:r>
          </a:p>
          <a:p>
            <a:r>
              <a:rPr lang="en-US" sz="1200" kern="1200" dirty="0">
                <a:solidFill>
                  <a:schemeClr val="tx1"/>
                </a:solidFill>
                <a:effectLst/>
                <a:latin typeface="+mn-lt"/>
                <a:ea typeface="+mn-ea"/>
                <a:cs typeface="+mn-cs"/>
              </a:rPr>
              <a:t>		2. There are many beds and tables in the world</a:t>
            </a:r>
          </a:p>
          <a:p>
            <a:r>
              <a:rPr lang="en-US" sz="1200" kern="1200" dirty="0">
                <a:solidFill>
                  <a:schemeClr val="tx1"/>
                </a:solidFill>
                <a:effectLst/>
                <a:latin typeface="+mn-lt"/>
                <a:ea typeface="+mn-ea"/>
                <a:cs typeface="+mn-cs"/>
              </a:rPr>
              <a:t>3. There are only two ideas or forms of them: A bed and a table. </a:t>
            </a:r>
          </a:p>
          <a:p>
            <a:r>
              <a:rPr lang="en-US" sz="1200" kern="1200" dirty="0">
                <a:solidFill>
                  <a:schemeClr val="tx1"/>
                </a:solidFill>
                <a:effectLst/>
                <a:latin typeface="+mn-lt"/>
                <a:ea typeface="+mn-ea"/>
                <a:cs typeface="+mn-cs"/>
              </a:rPr>
              <a:t>4. The maker makes a bed or a table for use in accord with the idea.</a:t>
            </a:r>
          </a:p>
          <a:p>
            <a:r>
              <a:rPr lang="en-US" sz="1200" kern="1200" dirty="0">
                <a:solidFill>
                  <a:schemeClr val="tx1"/>
                </a:solidFill>
                <a:effectLst/>
                <a:latin typeface="+mn-lt"/>
                <a:ea typeface="+mn-ea"/>
                <a:cs typeface="+mn-cs"/>
              </a:rPr>
              <a:t>		5. No artificer makes the ideas themselves.</a:t>
            </a:r>
          </a:p>
          <a:p>
            <a:r>
              <a:rPr lang="en-US" sz="1200" kern="1200" dirty="0">
                <a:solidFill>
                  <a:schemeClr val="tx1"/>
                </a:solidFill>
                <a:effectLst/>
                <a:latin typeface="+mn-lt"/>
                <a:ea typeface="+mn-ea"/>
                <a:cs typeface="+mn-cs"/>
              </a:rPr>
              <a:t>	B. Artist</a:t>
            </a:r>
          </a:p>
          <a:p>
            <a:r>
              <a:rPr lang="en-US" sz="1200" kern="1200" dirty="0">
                <a:solidFill>
                  <a:schemeClr val="tx1"/>
                </a:solidFill>
                <a:effectLst/>
                <a:latin typeface="+mn-lt"/>
                <a:ea typeface="+mn-ea"/>
                <a:cs typeface="+mn-cs"/>
              </a:rPr>
              <a:t>		1. One who makes all the works of all other workmen. </a:t>
            </a:r>
          </a:p>
          <a:p>
            <a:r>
              <a:rPr lang="en-US" sz="1200" kern="1200" dirty="0">
                <a:solidFill>
                  <a:schemeClr val="tx1"/>
                </a:solidFill>
                <a:effectLst/>
                <a:latin typeface="+mn-lt"/>
                <a:ea typeface="+mn-ea"/>
                <a:cs typeface="+mn-cs"/>
              </a:rPr>
              <a:t>2. Who can make vessels, plants, animals, himself, all other things, earth, heaven, things in heaven or under the earth, and the gods. </a:t>
            </a:r>
          </a:p>
          <a:p>
            <a:r>
              <a:rPr lang="en-US" sz="1200" kern="1200" dirty="0">
                <a:solidFill>
                  <a:schemeClr val="tx1"/>
                </a:solidFill>
                <a:effectLst/>
                <a:latin typeface="+mn-lt"/>
                <a:ea typeface="+mn-ea"/>
                <a:cs typeface="+mn-cs"/>
              </a:rPr>
              <a:t>3. There are many ways to quickly and easily accomplish this, none quicker than a mirror. </a:t>
            </a:r>
          </a:p>
          <a:p>
            <a:r>
              <a:rPr lang="en-US" sz="1200" kern="1200" dirty="0">
                <a:solidFill>
                  <a:schemeClr val="tx1"/>
                </a:solidFill>
                <a:effectLst/>
                <a:latin typeface="+mn-lt"/>
                <a:ea typeface="+mn-ea"/>
                <a:cs typeface="+mn-cs"/>
              </a:rPr>
              <a:t>		4. They are appearances only. </a:t>
            </a: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88</a:t>
            </a:fld>
            <a:endParaRPr lang="en-US">
              <a:cs typeface="Arial" charset="0"/>
            </a:endParaRPr>
          </a:p>
        </p:txBody>
      </p:sp>
    </p:spTree>
    <p:extLst>
      <p:ext uri="{BB962C8B-B14F-4D97-AF65-F5344CB8AC3E}">
        <p14:creationId xmlns:p14="http://schemas.microsoft.com/office/powerpoint/2010/main" val="1239304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 The Painter</a:t>
            </a:r>
          </a:p>
          <a:p>
            <a:r>
              <a:rPr lang="en-US" sz="1200" kern="1200" dirty="0">
                <a:solidFill>
                  <a:schemeClr val="tx1"/>
                </a:solidFill>
                <a:effectLst/>
                <a:latin typeface="+mn-lt"/>
                <a:ea typeface="+mn-ea"/>
                <a:cs typeface="+mn-cs"/>
              </a:rPr>
              <a:t>		1. The painter is a creator of appearances. </a:t>
            </a:r>
          </a:p>
          <a:p>
            <a:r>
              <a:rPr lang="en-US" sz="1200" kern="1200" dirty="0">
                <a:solidFill>
                  <a:schemeClr val="tx1"/>
                </a:solidFill>
                <a:effectLst/>
                <a:latin typeface="+mn-lt"/>
                <a:ea typeface="+mn-ea"/>
                <a:cs typeface="+mn-cs"/>
              </a:rPr>
              <a:t>		2. What he creates is untrue. </a:t>
            </a:r>
          </a:p>
          <a:p>
            <a:r>
              <a:rPr lang="en-US" sz="1200" kern="1200" dirty="0">
                <a:solidFill>
                  <a:schemeClr val="tx1"/>
                </a:solidFill>
                <a:effectLst/>
                <a:latin typeface="+mn-lt"/>
                <a:ea typeface="+mn-ea"/>
                <a:cs typeface="+mn-cs"/>
              </a:rPr>
              <a:t>		3. There is a sense in which he creates a bed, but not a real bed. </a:t>
            </a:r>
          </a:p>
          <a:p>
            <a:r>
              <a:rPr lang="en-US" sz="1200" kern="1200" dirty="0">
                <a:solidFill>
                  <a:schemeClr val="tx1"/>
                </a:solidFill>
                <a:effectLst/>
                <a:latin typeface="+mn-lt"/>
                <a:ea typeface="+mn-ea"/>
                <a:cs typeface="+mn-cs"/>
              </a:rPr>
              <a:t>4. He does not make the idea which is the essence of the bed, but only a particular bed. </a:t>
            </a:r>
          </a:p>
          <a:p>
            <a:r>
              <a:rPr lang="en-US" sz="1200" kern="1200" dirty="0">
                <a:solidFill>
                  <a:schemeClr val="tx1"/>
                </a:solidFill>
                <a:effectLst/>
                <a:latin typeface="+mn-lt"/>
                <a:ea typeface="+mn-ea"/>
                <a:cs typeface="+mn-cs"/>
              </a:rPr>
              <a:t>5. If he does not make what exists he cannot make true existence, but only a semblance of existence.</a:t>
            </a:r>
          </a:p>
          <a:p>
            <a:r>
              <a:rPr lang="en-US" sz="1200" kern="1200" dirty="0">
                <a:solidFill>
                  <a:schemeClr val="tx1"/>
                </a:solidFill>
                <a:effectLst/>
                <a:latin typeface="+mn-lt"/>
                <a:ea typeface="+mn-ea"/>
                <a:cs typeface="+mn-cs"/>
              </a:rPr>
              <a:t>7. The work of the maker of the bed or any other workman lacks real existence. </a:t>
            </a: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89</a:t>
            </a:fld>
            <a:endParaRPr lang="en-US">
              <a:cs typeface="Arial" charset="0"/>
            </a:endParaRPr>
          </a:p>
        </p:txBody>
      </p:sp>
    </p:spTree>
    <p:extLst>
      <p:ext uri="{BB962C8B-B14F-4D97-AF65-F5344CB8AC3E}">
        <p14:creationId xmlns:p14="http://schemas.microsoft.com/office/powerpoint/2010/main" val="1239304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 The Three Beds</a:t>
            </a:r>
          </a:p>
          <a:p>
            <a:r>
              <a:rPr lang="en-US" sz="1200" kern="1200" dirty="0">
                <a:solidFill>
                  <a:schemeClr val="tx1"/>
                </a:solidFill>
                <a:effectLst/>
                <a:latin typeface="+mn-lt"/>
                <a:ea typeface="+mn-ea"/>
                <a:cs typeface="+mn-cs"/>
              </a:rPr>
              <a:t>		1. One existing in nature, which is made by god.</a:t>
            </a:r>
          </a:p>
          <a:p>
            <a:r>
              <a:rPr lang="en-US" sz="1200" kern="1200" dirty="0">
                <a:solidFill>
                  <a:schemeClr val="tx1"/>
                </a:solidFill>
                <a:effectLst/>
                <a:latin typeface="+mn-lt"/>
                <a:ea typeface="+mn-ea"/>
                <a:cs typeface="+mn-cs"/>
              </a:rPr>
              <a:t>		2. Another is the work of a carpenter.</a:t>
            </a:r>
          </a:p>
          <a:p>
            <a:r>
              <a:rPr lang="en-US" sz="1200" kern="1200" dirty="0">
                <a:solidFill>
                  <a:schemeClr val="tx1"/>
                </a:solidFill>
                <a:effectLst/>
                <a:latin typeface="+mn-lt"/>
                <a:ea typeface="+mn-ea"/>
                <a:cs typeface="+mn-cs"/>
              </a:rPr>
              <a:t>		3. The work of the painter is a third.</a:t>
            </a:r>
          </a:p>
          <a:p>
            <a:r>
              <a:rPr lang="en-US" sz="1200" kern="1200" dirty="0">
                <a:solidFill>
                  <a:schemeClr val="tx1"/>
                </a:solidFill>
                <a:effectLst/>
                <a:latin typeface="+mn-lt"/>
                <a:ea typeface="+mn-ea"/>
                <a:cs typeface="+mn-cs"/>
              </a:rPr>
              <a:t>4. God, from choice or necessity, made only one bed in nature.</a:t>
            </a:r>
          </a:p>
          <a:p>
            <a:r>
              <a:rPr lang="en-US" sz="1200" kern="1200" dirty="0">
                <a:solidFill>
                  <a:schemeClr val="tx1"/>
                </a:solidFill>
                <a:effectLst/>
                <a:latin typeface="+mn-lt"/>
                <a:ea typeface="+mn-ea"/>
                <a:cs typeface="+mn-cs"/>
              </a:rPr>
              <a:t>5. Two or more such ideal beds never have been nor will ever be made. </a:t>
            </a:r>
          </a:p>
          <a:p>
            <a:r>
              <a:rPr lang="en-US" sz="1200" kern="1200" dirty="0">
                <a:solidFill>
                  <a:schemeClr val="tx1"/>
                </a:solidFill>
                <a:effectLst/>
                <a:latin typeface="+mn-lt"/>
                <a:ea typeface="+mn-ea"/>
                <a:cs typeface="+mn-cs"/>
              </a:rPr>
              <a:t>6. Even if he had made only two, a third would appear behind them which both would have for their idea.</a:t>
            </a:r>
          </a:p>
          <a:p>
            <a:r>
              <a:rPr lang="en-US" sz="1200" kern="1200" dirty="0">
                <a:solidFill>
                  <a:schemeClr val="tx1"/>
                </a:solidFill>
                <a:effectLst/>
                <a:latin typeface="+mn-lt"/>
                <a:ea typeface="+mn-ea"/>
                <a:cs typeface="+mn-cs"/>
              </a:rPr>
              <a:t>7. That would be the ideal bed and the two others. </a:t>
            </a:r>
          </a:p>
          <a:p>
            <a:r>
              <a:rPr lang="en-US" sz="1200" kern="1200" dirty="0">
                <a:solidFill>
                  <a:schemeClr val="tx1"/>
                </a:solidFill>
                <a:effectLst/>
                <a:latin typeface="+mn-lt"/>
                <a:ea typeface="+mn-ea"/>
                <a:cs typeface="+mn-cs"/>
              </a:rPr>
              <a:t>8. God knew this and desired to be the real maker of a real bed, not a particular maker of a particular bed.</a:t>
            </a:r>
          </a:p>
          <a:p>
            <a:r>
              <a:rPr lang="en-US" sz="1200" kern="1200" dirty="0">
                <a:solidFill>
                  <a:schemeClr val="tx1"/>
                </a:solidFill>
                <a:effectLst/>
                <a:latin typeface="+mn-lt"/>
                <a:ea typeface="+mn-ea"/>
                <a:cs typeface="+mn-cs"/>
              </a:rPr>
              <a:t>	a. Therefore he created a bed which is essentially and by nature one only. </a:t>
            </a: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90</a:t>
            </a:fld>
            <a:endParaRPr lang="en-US">
              <a:cs typeface="Arial" charset="0"/>
            </a:endParaRPr>
          </a:p>
        </p:txBody>
      </p:sp>
    </p:spTree>
    <p:extLst>
      <p:ext uri="{BB962C8B-B14F-4D97-AF65-F5344CB8AC3E}">
        <p14:creationId xmlns:p14="http://schemas.microsoft.com/office/powerpoint/2010/main" val="12393040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III Arts and Imitation</a:t>
            </a:r>
          </a:p>
          <a:p>
            <a:r>
              <a:rPr lang="en-US" sz="1200" kern="1200" dirty="0">
                <a:solidFill>
                  <a:schemeClr val="tx1"/>
                </a:solidFill>
                <a:effectLst/>
                <a:latin typeface="+mn-lt"/>
                <a:ea typeface="+mn-ea"/>
                <a:cs typeface="+mn-cs"/>
              </a:rPr>
              <a:t>	A.  Makers and Imitators</a:t>
            </a:r>
          </a:p>
          <a:p>
            <a:r>
              <a:rPr lang="en-US" sz="1200" kern="1200" dirty="0">
                <a:solidFill>
                  <a:schemeClr val="tx1"/>
                </a:solidFill>
                <a:effectLst/>
                <a:latin typeface="+mn-lt"/>
                <a:ea typeface="+mn-ea"/>
                <a:cs typeface="+mn-cs"/>
              </a:rPr>
              <a:t>1. God is the natural maker of the bed: by the natural process of creation he is the author of all things. </a:t>
            </a:r>
          </a:p>
          <a:p>
            <a:r>
              <a:rPr lang="en-US" sz="1200" kern="1200" dirty="0">
                <a:solidFill>
                  <a:schemeClr val="tx1"/>
                </a:solidFill>
                <a:effectLst/>
                <a:latin typeface="+mn-lt"/>
                <a:ea typeface="+mn-ea"/>
                <a:cs typeface="+mn-cs"/>
              </a:rPr>
              <a:t>		2. The carpenter is also the maker of the bed. </a:t>
            </a:r>
          </a:p>
          <a:p>
            <a:r>
              <a:rPr lang="en-US" sz="1200" kern="1200" dirty="0">
                <a:solidFill>
                  <a:schemeClr val="tx1"/>
                </a:solidFill>
                <a:effectLst/>
                <a:latin typeface="+mn-lt"/>
                <a:ea typeface="+mn-ea"/>
                <a:cs typeface="+mn-cs"/>
              </a:rPr>
              <a:t>		3. The painter is not a creator and maker.</a:t>
            </a:r>
          </a:p>
          <a:p>
            <a:r>
              <a:rPr lang="en-US" sz="1200" kern="1200" dirty="0">
                <a:solidFill>
                  <a:schemeClr val="tx1"/>
                </a:solidFill>
                <a:effectLst/>
                <a:latin typeface="+mn-lt"/>
                <a:ea typeface="+mn-ea"/>
                <a:cs typeface="+mn-cs"/>
              </a:rPr>
              <a:t>		4. The painter is the imitator of what the others make. </a:t>
            </a:r>
          </a:p>
          <a:p>
            <a:r>
              <a:rPr lang="en-US" sz="1200" kern="1200" dirty="0">
                <a:solidFill>
                  <a:schemeClr val="tx1"/>
                </a:solidFill>
                <a:effectLst/>
                <a:latin typeface="+mn-lt"/>
                <a:ea typeface="+mn-ea"/>
                <a:cs typeface="+mn-cs"/>
              </a:rPr>
              <a:t>			a. He is third in the descent from nature, an imitator. </a:t>
            </a:r>
          </a:p>
          <a:p>
            <a:r>
              <a:rPr lang="en-US" sz="1200" kern="1200" dirty="0">
                <a:solidFill>
                  <a:schemeClr val="tx1"/>
                </a:solidFill>
                <a:effectLst/>
                <a:latin typeface="+mn-lt"/>
                <a:ea typeface="+mn-ea"/>
                <a:cs typeface="+mn-cs"/>
              </a:rPr>
              <a:t>5. The tragic poet is an imitator, and like all imitators, is thrice removed from the truth.</a:t>
            </a:r>
          </a:p>
          <a:p>
            <a:pPr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91</a:t>
            </a:fld>
            <a:endParaRPr lang="en-US">
              <a:cs typeface="Arial" charset="0"/>
            </a:endParaRPr>
          </a:p>
        </p:txBody>
      </p:sp>
    </p:spTree>
    <p:extLst>
      <p:ext uri="{BB962C8B-B14F-4D97-AF65-F5344CB8AC3E}">
        <p14:creationId xmlns:p14="http://schemas.microsoft.com/office/powerpoint/2010/main" val="12393040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3B16C-91AC-EA79-DC62-BDBE555E2F17}"/>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D295D3B5-8AF4-3AF9-E443-C6EEC71444D2}"/>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9124AE03-BAF8-8018-53B8-9B6A1C4804DB}"/>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 The Painter</a:t>
            </a:r>
          </a:p>
          <a:p>
            <a:r>
              <a:rPr lang="en-US" sz="1200" kern="1200" dirty="0">
                <a:solidFill>
                  <a:schemeClr val="tx1"/>
                </a:solidFill>
                <a:effectLst/>
                <a:latin typeface="+mn-lt"/>
                <a:ea typeface="+mn-ea"/>
                <a:cs typeface="+mn-cs"/>
              </a:rPr>
              <a:t>		1. The painter imitates the creations of artists.</a:t>
            </a:r>
          </a:p>
          <a:p>
            <a:r>
              <a:rPr lang="en-US" sz="1200" kern="1200" dirty="0">
                <a:solidFill>
                  <a:schemeClr val="tx1"/>
                </a:solidFill>
                <a:effectLst/>
                <a:latin typeface="+mn-lt"/>
                <a:ea typeface="+mn-ea"/>
                <a:cs typeface="+mn-cs"/>
              </a:rPr>
              <a:t>2. A bed seen from different points of view will appear different, but there is no difference in reality. </a:t>
            </a:r>
          </a:p>
          <a:p>
            <a:r>
              <a:rPr lang="en-US" sz="1200" kern="1200" dirty="0">
                <a:solidFill>
                  <a:schemeClr val="tx1"/>
                </a:solidFill>
                <a:effectLst/>
                <a:latin typeface="+mn-lt"/>
                <a:ea typeface="+mn-ea"/>
                <a:cs typeface="+mn-cs"/>
              </a:rPr>
              <a:t>			a. The same for all things. </a:t>
            </a:r>
          </a:p>
          <a:p>
            <a:r>
              <a:rPr lang="en-US" sz="1200" kern="1200" dirty="0">
                <a:solidFill>
                  <a:schemeClr val="tx1"/>
                </a:solidFill>
                <a:effectLst/>
                <a:latin typeface="+mn-lt"/>
                <a:ea typeface="+mn-ea"/>
                <a:cs typeface="+mn-cs"/>
              </a:rPr>
              <a:t>3. The art of painting is an imitation of things as they appear, of appearance and not reality.</a:t>
            </a:r>
          </a:p>
          <a:p>
            <a:r>
              <a:rPr lang="en-US" sz="1200" kern="1200" dirty="0">
                <a:solidFill>
                  <a:schemeClr val="tx1"/>
                </a:solidFill>
                <a:effectLst/>
                <a:latin typeface="+mn-lt"/>
                <a:ea typeface="+mn-ea"/>
                <a:cs typeface="+mn-cs"/>
              </a:rPr>
              <a:t>4. The imitator is far from the truth, and can do all things because he lightly touches a small part of them-an image. </a:t>
            </a:r>
          </a:p>
          <a:p>
            <a:r>
              <a:rPr lang="en-US" sz="1200" kern="1200" dirty="0">
                <a:solidFill>
                  <a:schemeClr val="tx1"/>
                </a:solidFill>
                <a:effectLst/>
                <a:latin typeface="+mn-lt"/>
                <a:ea typeface="+mn-ea"/>
                <a:cs typeface="+mn-cs"/>
              </a:rPr>
              <a:t>		5. A painter will paint a cobbler, carpenter, or any other artist, though he knows nothing of their arts.</a:t>
            </a:r>
          </a:p>
          <a:p>
            <a:r>
              <a:rPr lang="en-US" sz="1200" kern="1200" dirty="0">
                <a:solidFill>
                  <a:schemeClr val="tx1"/>
                </a:solidFill>
                <a:effectLst/>
                <a:latin typeface="+mn-lt"/>
                <a:ea typeface="+mn-ea"/>
                <a:cs typeface="+mn-cs"/>
              </a:rPr>
              <a:t>6. If he is a good artist, he may deceive children or simple people with his pictures from a distance.</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6CFAB338-B6C8-E5BA-5B81-1C96BC55616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92</a:t>
            </a:fld>
            <a:endParaRPr lang="en-US">
              <a:cs typeface="Arial" charset="0"/>
            </a:endParaRPr>
          </a:p>
        </p:txBody>
      </p:sp>
    </p:spTree>
    <p:extLst>
      <p:ext uri="{BB962C8B-B14F-4D97-AF65-F5344CB8AC3E}">
        <p14:creationId xmlns:p14="http://schemas.microsoft.com/office/powerpoint/2010/main" val="6701448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5B6FB-680E-A436-85A8-9FCBFC8B3702}"/>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1FB0154-100B-93D4-17DF-446E81AF5A3D}"/>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4ECC8263-92E3-64F7-9FFE-7F86DE7DE64B}"/>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 Knowledge</a:t>
            </a:r>
          </a:p>
          <a:p>
            <a:r>
              <a:rPr lang="en-US" sz="1200" kern="1200" dirty="0">
                <a:solidFill>
                  <a:schemeClr val="tx1"/>
                </a:solidFill>
                <a:effectLst/>
                <a:latin typeface="+mn-lt"/>
                <a:ea typeface="+mn-ea"/>
                <a:cs typeface="+mn-cs"/>
              </a:rPr>
              <a:t>1. Someone who claims to have found a man knows all arts and everything anybody knows with a higher degree of accuracy than any other.</a:t>
            </a:r>
          </a:p>
          <a:p>
            <a:r>
              <a:rPr lang="en-US" sz="1200" kern="1200" dirty="0">
                <a:solidFill>
                  <a:schemeClr val="tx1"/>
                </a:solidFill>
                <a:effectLst/>
                <a:latin typeface="+mn-lt"/>
                <a:ea typeface="+mn-ea"/>
                <a:cs typeface="+mn-cs"/>
              </a:rPr>
              <a:t>a. Must be a simple creature deceived by a wizard or actor whom he thought all-knowing.</a:t>
            </a:r>
          </a:p>
          <a:p>
            <a:r>
              <a:rPr lang="en-US" sz="1200" kern="1200" dirty="0">
                <a:solidFill>
                  <a:schemeClr val="tx1"/>
                </a:solidFill>
                <a:effectLst/>
                <a:latin typeface="+mn-lt"/>
                <a:ea typeface="+mn-ea"/>
                <a:cs typeface="+mn-cs"/>
              </a:rPr>
              <a:t>b. Because he was unable to analyze the nature of knowledge, ignorance and imitation. </a:t>
            </a:r>
          </a:p>
          <a:p>
            <a:r>
              <a:rPr lang="en-US" sz="1200" kern="1200" dirty="0">
                <a:solidFill>
                  <a:schemeClr val="tx1"/>
                </a:solidFill>
                <a:effectLst/>
                <a:latin typeface="+mn-lt"/>
                <a:ea typeface="+mn-ea"/>
                <a:cs typeface="+mn-cs"/>
              </a:rPr>
              <a:t>		2.  It is claimed the tragedians and Homer know all arts, all things human, virtue, vice, and divine things.</a:t>
            </a:r>
          </a:p>
          <a:p>
            <a:r>
              <a:rPr lang="en-US" sz="1200" kern="1200" dirty="0">
                <a:solidFill>
                  <a:schemeClr val="tx1"/>
                </a:solidFill>
                <a:effectLst/>
                <a:latin typeface="+mn-lt"/>
                <a:ea typeface="+mn-ea"/>
                <a:cs typeface="+mn-cs"/>
              </a:rPr>
              <a:t>			a. Because the good poet cannot compose well unless he knows his subject.</a:t>
            </a:r>
          </a:p>
          <a:p>
            <a:r>
              <a:rPr lang="en-US" sz="1200" kern="1200" dirty="0">
                <a:solidFill>
                  <a:schemeClr val="tx1"/>
                </a:solidFill>
                <a:effectLst/>
                <a:latin typeface="+mn-lt"/>
                <a:ea typeface="+mn-ea"/>
                <a:cs typeface="+mn-cs"/>
              </a:rPr>
              <a:t>			b. One lacking this knowledge can never be a poet.</a:t>
            </a:r>
          </a:p>
          <a:p>
            <a:r>
              <a:rPr lang="en-US" sz="1200" kern="1200" dirty="0">
                <a:solidFill>
                  <a:schemeClr val="tx1"/>
                </a:solidFill>
                <a:effectLst/>
                <a:latin typeface="+mn-lt"/>
                <a:ea typeface="+mn-ea"/>
                <a:cs typeface="+mn-cs"/>
              </a:rPr>
              <a:t>		3. There may be a similar illusion in this case. 		</a:t>
            </a:r>
          </a:p>
          <a:p>
            <a:r>
              <a:rPr lang="en-US" sz="1200" kern="1200" dirty="0">
                <a:solidFill>
                  <a:schemeClr val="tx1"/>
                </a:solidFill>
                <a:effectLst/>
                <a:latin typeface="+mn-lt"/>
                <a:ea typeface="+mn-ea"/>
                <a:cs typeface="+mn-cs"/>
              </a:rPr>
              <a:t>			a. They may have been deceived by imitators.</a:t>
            </a:r>
          </a:p>
          <a:p>
            <a:r>
              <a:rPr lang="en-US" sz="1200" kern="1200" dirty="0">
                <a:solidFill>
                  <a:schemeClr val="tx1"/>
                </a:solidFill>
                <a:effectLst/>
                <a:latin typeface="+mn-lt"/>
                <a:ea typeface="+mn-ea"/>
                <a:cs typeface="+mn-cs"/>
              </a:rPr>
              <a:t>b. They may have forgotten their works are only imitations thrice removed from the truth.</a:t>
            </a:r>
          </a:p>
          <a:p>
            <a:r>
              <a:rPr lang="en-US" sz="1200" kern="1200" dirty="0">
                <a:solidFill>
                  <a:schemeClr val="tx1"/>
                </a:solidFill>
                <a:effectLst/>
                <a:latin typeface="+mn-lt"/>
                <a:ea typeface="+mn-ea"/>
                <a:cs typeface="+mn-cs"/>
              </a:rPr>
              <a:t>c. Being only appearances and not realities, they could easily be made without knowledge of the truth.</a:t>
            </a:r>
          </a:p>
          <a:p>
            <a:r>
              <a:rPr lang="en-US" sz="1200" kern="1200" dirty="0">
                <a:solidFill>
                  <a:schemeClr val="tx1"/>
                </a:solidFill>
                <a:effectLst/>
                <a:latin typeface="+mn-lt"/>
                <a:ea typeface="+mn-ea"/>
                <a:cs typeface="+mn-cs"/>
              </a:rPr>
              <a:t>d. Or they may be right, and poets know things about which they seem to the many to speak so well.</a:t>
            </a:r>
          </a:p>
          <a:p>
            <a:r>
              <a:rPr lang="en-US" sz="1200" kern="1200" dirty="0">
                <a:solidFill>
                  <a:schemeClr val="tx1"/>
                </a:solidFill>
                <a:effectLst/>
                <a:latin typeface="+mn-lt"/>
                <a:ea typeface="+mn-ea"/>
                <a:cs typeface="+mn-cs"/>
              </a:rPr>
              <a:t>		4. The real artist, who knew what he was imitating, </a:t>
            </a:r>
          </a:p>
          <a:p>
            <a:r>
              <a:rPr lang="en-US" sz="1200" kern="1200" dirty="0">
                <a:solidFill>
                  <a:schemeClr val="tx1"/>
                </a:solidFill>
                <a:effectLst/>
                <a:latin typeface="+mn-lt"/>
                <a:ea typeface="+mn-ea"/>
                <a:cs typeface="+mn-cs"/>
              </a:rPr>
              <a:t>			a. Would be interested in realities and not in imitations; </a:t>
            </a:r>
          </a:p>
          <a:p>
            <a:r>
              <a:rPr lang="en-US" sz="1200" kern="1200" dirty="0">
                <a:solidFill>
                  <a:schemeClr val="tx1"/>
                </a:solidFill>
                <a:effectLst/>
                <a:latin typeface="+mn-lt"/>
                <a:ea typeface="+mn-ea"/>
                <a:cs typeface="+mn-cs"/>
              </a:rPr>
              <a:t>			b. Would desire to leave as memorials works many and fair;</a:t>
            </a:r>
          </a:p>
          <a:p>
            <a:r>
              <a:rPr lang="en-US" sz="1200" kern="1200" dirty="0">
                <a:solidFill>
                  <a:schemeClr val="tx1"/>
                </a:solidFill>
                <a:effectLst/>
                <a:latin typeface="+mn-lt"/>
                <a:ea typeface="+mn-ea"/>
                <a:cs typeface="+mn-cs"/>
              </a:rPr>
              <a:t>c. Instead of being the author of encomiums, he would prefer to be their theme.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41DA957C-0BD5-385D-0654-55EAA6BC323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93</a:t>
            </a:fld>
            <a:endParaRPr lang="en-US">
              <a:cs typeface="Arial" charset="0"/>
            </a:endParaRPr>
          </a:p>
        </p:txBody>
      </p:sp>
    </p:spTree>
    <p:extLst>
      <p:ext uri="{BB962C8B-B14F-4D97-AF65-F5344CB8AC3E}">
        <p14:creationId xmlns:p14="http://schemas.microsoft.com/office/powerpoint/2010/main" val="1665413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CDD70-90C2-B142-615C-0BF3CE0FF3CA}"/>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E0737489-40DA-F7C0-8874-A0E743940631}"/>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D78807D8-29E2-C11E-46AB-AACFF271FAC0}"/>
              </a:ext>
            </a:extLst>
          </p:cNvPr>
          <p:cNvSpPr>
            <a:spLocks noGrp="1"/>
          </p:cNvSpPr>
          <p:nvPr>
            <p:ph type="body" idx="1"/>
          </p:nvPr>
        </p:nvSpPr>
        <p:spPr bwMode="auto">
          <a:noFill/>
        </p:spPr>
        <p:txBody>
          <a:bodyPr wrap="square" numCol="1" anchor="t" anchorCtr="0" compatLnSpc="1">
            <a:prstTxWarp prst="textNoShape">
              <a:avLst/>
            </a:prstTxWarp>
          </a:bodyPr>
          <a:lstStyle/>
          <a:p>
            <a:pPr lvl="1">
              <a:lnSpc>
                <a:spcPct val="90000"/>
              </a:lnSpc>
            </a:pPr>
            <a:r>
              <a:rPr lang="en-US" sz="1200" dirty="0"/>
              <a:t>There may be a similar illusion in this case. 		</a:t>
            </a:r>
          </a:p>
          <a:p>
            <a:pPr lvl="2">
              <a:lnSpc>
                <a:spcPct val="90000"/>
              </a:lnSpc>
            </a:pPr>
            <a:r>
              <a:rPr lang="en-US" sz="1200" dirty="0"/>
              <a:t>They may have been deceived by imitators.</a:t>
            </a:r>
          </a:p>
          <a:p>
            <a:pPr lvl="2">
              <a:lnSpc>
                <a:spcPct val="90000"/>
              </a:lnSpc>
            </a:pPr>
            <a:r>
              <a:rPr lang="en-US" sz="1200" dirty="0"/>
              <a:t>They may have forgotten their works are only imitations thrice removed from the truth.</a:t>
            </a:r>
          </a:p>
          <a:p>
            <a:pPr lvl="2">
              <a:lnSpc>
                <a:spcPct val="90000"/>
              </a:lnSpc>
            </a:pPr>
            <a:r>
              <a:rPr lang="en-US" sz="1200" dirty="0"/>
              <a:t>Being appearances, they could be made without knowledge.</a:t>
            </a:r>
          </a:p>
          <a:p>
            <a:pPr lvl="2">
              <a:lnSpc>
                <a:spcPct val="90000"/>
              </a:lnSpc>
            </a:pPr>
            <a:r>
              <a:rPr lang="en-US" sz="1200" dirty="0"/>
              <a:t>Or they may be right, and poets know things about which they seem to speak so well.</a:t>
            </a:r>
          </a:p>
          <a:p>
            <a:pPr lvl="1">
              <a:lnSpc>
                <a:spcPct val="90000"/>
              </a:lnSpc>
            </a:pPr>
            <a:r>
              <a:rPr lang="en-US" sz="1200" dirty="0"/>
              <a:t> The real artist, who knew what he was imitating, </a:t>
            </a:r>
          </a:p>
          <a:p>
            <a:pPr lvl="2">
              <a:lnSpc>
                <a:spcPct val="90000"/>
              </a:lnSpc>
            </a:pPr>
            <a:r>
              <a:rPr lang="en-US" sz="1200" dirty="0"/>
              <a:t> Would be interested in realities and not in imitations; </a:t>
            </a:r>
          </a:p>
          <a:p>
            <a:pPr lvl="2">
              <a:lnSpc>
                <a:spcPct val="90000"/>
              </a:lnSpc>
            </a:pPr>
            <a:r>
              <a:rPr lang="en-US" sz="1200" dirty="0"/>
              <a:t>Would desire to leave as memorials works many and fair;</a:t>
            </a:r>
          </a:p>
          <a:p>
            <a:pPr lvl="2">
              <a:lnSpc>
                <a:spcPct val="90000"/>
              </a:lnSpc>
            </a:pPr>
            <a:r>
              <a:rPr lang="en-US" sz="1200" dirty="0"/>
              <a:t>Instead of being the author of encomiums, he would prefer to be their theme. </a:t>
            </a:r>
          </a:p>
          <a:p>
            <a:pPr lvl="1">
              <a:lnSpc>
                <a:spcPct val="90000"/>
              </a:lnSpc>
            </a:pPr>
            <a:endParaRPr lang="en-US" sz="700" dirty="0">
              <a:latin typeface="Calibri" pitchFamily="34" charset="0"/>
              <a:cs typeface="Calibri" pitchFamily="34" charset="0"/>
            </a:endParaRP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D79CDC4D-F75E-86BB-BE7C-5A5A5F9D9591}"/>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94</a:t>
            </a:fld>
            <a:endParaRPr lang="en-US">
              <a:cs typeface="Arial" charset="0"/>
            </a:endParaRPr>
          </a:p>
        </p:txBody>
      </p:sp>
    </p:spTree>
    <p:extLst>
      <p:ext uri="{BB962C8B-B14F-4D97-AF65-F5344CB8AC3E}">
        <p14:creationId xmlns:p14="http://schemas.microsoft.com/office/powerpoint/2010/main" val="351062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 Knowledge is: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Objective.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Not obtained by the senses.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Universal.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Changeless.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 Based in reason.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H. The Forms and Ideas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 Though the realm of particular things (tokens) is in constant flux, they fall under categories (types).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 A Universal/Form is eternal, unchanging and perfect.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 Particulars participate in the Forms, which makes them what they are.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4. Plato also used the term “Ideas” to refer to the Forms, but these Ideas are not things that exist simply within minds.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14300" algn="l"/>
                <a:tab pos="228600" algn="l"/>
                <a:tab pos="342900" algn="l"/>
                <a:tab pos="457200" algn="l"/>
                <a:tab pos="571500" algn="l"/>
                <a:tab pos="6858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 The Doctrine of Recollection (</a:t>
            </a: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Meno</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eaLnBrk="1" hangingPunct="1">
              <a:spcBef>
                <a:spcPct val="0"/>
              </a:spcBef>
            </a:pPr>
            <a:endParaRPr lang="en-US" dirty="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3D6A0C-4272-468C-AE64-9B63B48B566F}" type="slidenum">
              <a:rPr lang="en-US">
                <a:cs typeface="Arial" charset="0"/>
              </a:rPr>
              <a:pPr fontAlgn="base">
                <a:spcBef>
                  <a:spcPct val="0"/>
                </a:spcBef>
                <a:spcAft>
                  <a:spcPct val="0"/>
                </a:spcAft>
                <a:defRPr/>
              </a:pPr>
              <a:t>10</a:t>
            </a:fld>
            <a:endParaRPr lang="en-US">
              <a:cs typeface="Arial" charset="0"/>
            </a:endParaRPr>
          </a:p>
        </p:txBody>
      </p:sp>
    </p:spTree>
    <p:extLst>
      <p:ext uri="{BB962C8B-B14F-4D97-AF65-F5344CB8AC3E}">
        <p14:creationId xmlns:p14="http://schemas.microsoft.com/office/powerpoint/2010/main" val="38294598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0838-6196-5EA2-4595-359F64A1BFDA}"/>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35B9213-2350-6DFB-A75C-52BB29EDB4D9}"/>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4BAC66F9-B448-C2B3-3D6A-A720CF6922D6}"/>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IV. Homer</a:t>
            </a:r>
          </a:p>
          <a:p>
            <a:r>
              <a:rPr lang="en-US" sz="1200" kern="1200" dirty="0">
                <a:solidFill>
                  <a:schemeClr val="tx1"/>
                </a:solidFill>
                <a:effectLst/>
                <a:latin typeface="+mn-lt"/>
                <a:ea typeface="+mn-ea"/>
                <a:cs typeface="+mn-cs"/>
              </a:rPr>
              <a:t>	A. A question must be put to Homer.</a:t>
            </a:r>
          </a:p>
          <a:p>
            <a:r>
              <a:rPr lang="en-US" sz="1200" kern="1200" dirty="0">
                <a:solidFill>
                  <a:schemeClr val="tx1"/>
                </a:solidFill>
                <a:effectLst/>
                <a:latin typeface="+mn-lt"/>
                <a:ea typeface="+mn-ea"/>
                <a:cs typeface="+mn-cs"/>
              </a:rPr>
              <a:t>		1. The question is not about medicine or any arts to which his poems only incidentally refer.</a:t>
            </a:r>
          </a:p>
          <a:p>
            <a:r>
              <a:rPr lang="en-US" sz="1200" kern="1200" dirty="0">
                <a:solidFill>
                  <a:schemeClr val="tx1"/>
                </a:solidFill>
                <a:effectLst/>
                <a:latin typeface="+mn-lt"/>
                <a:ea typeface="+mn-ea"/>
                <a:cs typeface="+mn-cs"/>
              </a:rPr>
              <a:t>			a. Whether he has cured patients like Asclepius, </a:t>
            </a:r>
          </a:p>
          <a:p>
            <a:r>
              <a:rPr lang="en-US" sz="1200" kern="1200" dirty="0">
                <a:solidFill>
                  <a:schemeClr val="tx1"/>
                </a:solidFill>
                <a:effectLst/>
                <a:latin typeface="+mn-lt"/>
                <a:ea typeface="+mn-ea"/>
                <a:cs typeface="+mn-cs"/>
              </a:rPr>
              <a:t>			b. Or created a school of medicine such as the Asclepiads.</a:t>
            </a:r>
          </a:p>
          <a:p>
            <a:r>
              <a:rPr lang="en-US" sz="1200" kern="1200" dirty="0">
                <a:solidFill>
                  <a:schemeClr val="tx1"/>
                </a:solidFill>
                <a:effectLst/>
                <a:latin typeface="+mn-lt"/>
                <a:ea typeface="+mn-ea"/>
                <a:cs typeface="+mn-cs"/>
              </a:rPr>
              <a:t>			c. Or whether he only talks about medicine and other arts second hand.</a:t>
            </a:r>
          </a:p>
          <a:p>
            <a:r>
              <a:rPr lang="en-US" sz="1200" kern="1200" dirty="0">
                <a:solidFill>
                  <a:schemeClr val="tx1"/>
                </a:solidFill>
                <a:effectLst/>
                <a:latin typeface="+mn-lt"/>
                <a:ea typeface="+mn-ea"/>
                <a:cs typeface="+mn-cs"/>
              </a:rPr>
              <a:t>		2. We may fairly ask him about military tactics, politics, education: the chief and noblest subjects of his poems.</a:t>
            </a:r>
          </a:p>
          <a:p>
            <a:r>
              <a:rPr lang="en-US" sz="1200" kern="1200" dirty="0">
                <a:solidFill>
                  <a:schemeClr val="tx1"/>
                </a:solidFill>
                <a:effectLst/>
                <a:latin typeface="+mn-lt"/>
                <a:ea typeface="+mn-ea"/>
                <a:cs typeface="+mn-cs"/>
              </a:rPr>
              <a:t>		3. Homer is asked if he is</a:t>
            </a:r>
          </a:p>
          <a:p>
            <a:r>
              <a:rPr lang="en-US" sz="1200" kern="1200" dirty="0">
                <a:solidFill>
                  <a:schemeClr val="tx1"/>
                </a:solidFill>
                <a:effectLst/>
                <a:latin typeface="+mn-lt"/>
                <a:ea typeface="+mn-ea"/>
                <a:cs typeface="+mn-cs"/>
              </a:rPr>
              <a:t>			a. Only second removed from truth in what you say of virtue, </a:t>
            </a:r>
          </a:p>
          <a:p>
            <a:r>
              <a:rPr lang="en-US" sz="1200" kern="1200" dirty="0">
                <a:solidFill>
                  <a:schemeClr val="tx1"/>
                </a:solidFill>
                <a:effectLst/>
                <a:latin typeface="+mn-lt"/>
                <a:ea typeface="+mn-ea"/>
                <a:cs typeface="+mn-cs"/>
              </a:rPr>
              <a:t>			b. Not third-not an image maker or imitator</a:t>
            </a:r>
          </a:p>
          <a:p>
            <a:r>
              <a:rPr lang="en-US" sz="1200" kern="1200" dirty="0">
                <a:solidFill>
                  <a:schemeClr val="tx1"/>
                </a:solidFill>
                <a:effectLst/>
                <a:latin typeface="+mn-lt"/>
                <a:ea typeface="+mn-ea"/>
                <a:cs typeface="+mn-cs"/>
              </a:rPr>
              <a:t>c. Able to discern what pursuits make men better or worse in private or public life.</a:t>
            </a:r>
          </a:p>
          <a:p>
            <a:r>
              <a:rPr lang="en-US" sz="1200" kern="1200" dirty="0">
                <a:solidFill>
                  <a:schemeClr val="tx1"/>
                </a:solidFill>
                <a:effectLst/>
                <a:latin typeface="+mn-lt"/>
                <a:ea typeface="+mn-ea"/>
                <a:cs typeface="+mn-cs"/>
              </a:rPr>
              <a:t>		4. No State has ever been better governed by Homer’s help. </a:t>
            </a:r>
          </a:p>
          <a:p>
            <a:r>
              <a:rPr lang="en-US" sz="1200" kern="1200" dirty="0">
                <a:solidFill>
                  <a:schemeClr val="tx1"/>
                </a:solidFill>
                <a:effectLst/>
                <a:latin typeface="+mn-lt"/>
                <a:ea typeface="+mn-ea"/>
                <a:cs typeface="+mn-cs"/>
              </a:rPr>
              <a:t>5. No war on record was carried on successfully by him, or aided by his counsels.</a:t>
            </a:r>
          </a:p>
          <a:p>
            <a:r>
              <a:rPr lang="en-US" sz="1200" kern="1200" dirty="0">
                <a:solidFill>
                  <a:schemeClr val="tx1"/>
                </a:solidFill>
                <a:effectLst/>
                <a:latin typeface="+mn-lt"/>
                <a:ea typeface="+mn-ea"/>
                <a:cs typeface="+mn-cs"/>
              </a:rPr>
              <a:t>6. There is no invention attributed to him. </a:t>
            </a:r>
          </a:p>
          <a:p>
            <a:r>
              <a:rPr lang="en-US" sz="1200" kern="1200" dirty="0">
                <a:solidFill>
                  <a:schemeClr val="tx1"/>
                </a:solidFill>
                <a:effectLst/>
                <a:latin typeface="+mn-lt"/>
                <a:ea typeface="+mn-ea"/>
                <a:cs typeface="+mn-cs"/>
              </a:rPr>
              <a:t>		7. Homer was not privately a guide or teacher.</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DA4DF1B5-3F4B-A0E9-F7AA-4EE58140B552}"/>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95</a:t>
            </a:fld>
            <a:endParaRPr lang="en-US">
              <a:cs typeface="Arial" charset="0"/>
            </a:endParaRPr>
          </a:p>
        </p:txBody>
      </p:sp>
    </p:spTree>
    <p:extLst>
      <p:ext uri="{BB962C8B-B14F-4D97-AF65-F5344CB8AC3E}">
        <p14:creationId xmlns:p14="http://schemas.microsoft.com/office/powerpoint/2010/main" val="8233959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2BC12-DD36-159C-9058-8FD7938E6245}"/>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0469012-864C-2E03-CFFC-0440C25AE94A}"/>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F388CFA6-166F-7947-F0D5-BBEF0CB04895}"/>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 Argument against the claim about Homer.</a:t>
            </a:r>
          </a:p>
          <a:p>
            <a:r>
              <a:rPr lang="en-US" sz="1200" kern="1200" dirty="0">
                <a:solidFill>
                  <a:schemeClr val="tx1"/>
                </a:solidFill>
                <a:effectLst/>
                <a:latin typeface="+mn-lt"/>
                <a:ea typeface="+mn-ea"/>
                <a:cs typeface="+mn-cs"/>
              </a:rPr>
              <a:t>1.If Homer had been able to educate and improve mankind, possessed knowledge and had not been a mere imitator then he would have had many followers, and been honored and loved by them.</a:t>
            </a:r>
          </a:p>
          <a:p>
            <a:r>
              <a:rPr lang="en-US" sz="1200" kern="1200" dirty="0">
                <a:solidFill>
                  <a:schemeClr val="tx1"/>
                </a:solidFill>
                <a:effectLst/>
                <a:latin typeface="+mn-lt"/>
                <a:ea typeface="+mn-ea"/>
                <a:cs typeface="+mn-cs"/>
              </a:rPr>
              <a:t>2. The contemporaries of Homer or Hesiod would not have allowed them to go about as </a:t>
            </a:r>
            <a:r>
              <a:rPr lang="en-US" sz="1200" kern="1200" dirty="0" err="1">
                <a:solidFill>
                  <a:schemeClr val="tx1"/>
                </a:solidFill>
                <a:effectLst/>
                <a:latin typeface="+mn-lt"/>
                <a:ea typeface="+mn-ea"/>
                <a:cs typeface="+mn-cs"/>
              </a:rPr>
              <a:t>rhapsodistsif</a:t>
            </a:r>
            <a:r>
              <a:rPr lang="en-US" sz="1200" kern="1200" dirty="0">
                <a:solidFill>
                  <a:schemeClr val="tx1"/>
                </a:solidFill>
                <a:effectLst/>
                <a:latin typeface="+mn-lt"/>
                <a:ea typeface="+mn-ea"/>
                <a:cs typeface="+mn-cs"/>
              </a:rPr>
              <a:t> they had  been able to make mankind virtuous. </a:t>
            </a:r>
          </a:p>
          <a:p>
            <a:r>
              <a:rPr lang="en-US" sz="1200" kern="1200" dirty="0">
                <a:solidFill>
                  <a:schemeClr val="tx1"/>
                </a:solidFill>
                <a:effectLst/>
                <a:latin typeface="+mn-lt"/>
                <a:ea typeface="+mn-ea"/>
                <a:cs typeface="+mn-cs"/>
              </a:rPr>
              <a:t>	a. They would have been  unwilling to part with them.</a:t>
            </a:r>
          </a:p>
          <a:p>
            <a:r>
              <a:rPr lang="en-US" sz="1200" kern="1200" dirty="0">
                <a:solidFill>
                  <a:schemeClr val="tx1"/>
                </a:solidFill>
                <a:effectLst/>
                <a:latin typeface="+mn-lt"/>
                <a:ea typeface="+mn-ea"/>
                <a:cs typeface="+mn-cs"/>
              </a:rPr>
              <a:t>b. If they would not stay, the disciples would have followed them.</a:t>
            </a:r>
          </a:p>
          <a:p>
            <a:r>
              <a:rPr lang="en-US" sz="1200" kern="1200" dirty="0">
                <a:solidFill>
                  <a:schemeClr val="tx1"/>
                </a:solidFill>
                <a:effectLst/>
                <a:latin typeface="+mn-lt"/>
                <a:ea typeface="+mn-ea"/>
                <a:cs typeface="+mn-cs"/>
              </a:rPr>
              <a:t>3. It must be inferred that all these poetical individuals, beginning with Homer, are only imitators; </a:t>
            </a:r>
          </a:p>
          <a:p>
            <a:r>
              <a:rPr lang="en-US" sz="1200" kern="1200" dirty="0">
                <a:solidFill>
                  <a:schemeClr val="tx1"/>
                </a:solidFill>
                <a:effectLst/>
                <a:latin typeface="+mn-lt"/>
                <a:ea typeface="+mn-ea"/>
                <a:cs typeface="+mn-cs"/>
              </a:rPr>
              <a:t>			a. They copy images of virtue and the like,</a:t>
            </a:r>
          </a:p>
          <a:p>
            <a:r>
              <a:rPr lang="en-US" sz="1200" kern="1200" dirty="0">
                <a:solidFill>
                  <a:schemeClr val="tx1"/>
                </a:solidFill>
                <a:effectLst/>
                <a:latin typeface="+mn-lt"/>
                <a:ea typeface="+mn-ea"/>
                <a:cs typeface="+mn-cs"/>
              </a:rPr>
              <a:t>			b. But never reach the truth.</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E428E203-B0DD-F129-5B17-5D001F27451E}"/>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96</a:t>
            </a:fld>
            <a:endParaRPr lang="en-US">
              <a:cs typeface="Arial" charset="0"/>
            </a:endParaRPr>
          </a:p>
        </p:txBody>
      </p:sp>
    </p:spTree>
    <p:extLst>
      <p:ext uri="{BB962C8B-B14F-4D97-AF65-F5344CB8AC3E}">
        <p14:creationId xmlns:p14="http://schemas.microsoft.com/office/powerpoint/2010/main" val="24305447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2ACB-4A39-310F-B73B-CD77D55440D1}"/>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6C51419-02C7-C587-C8D8-26571E41A929}"/>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F2CF767A-21B3-F479-7222-B0E5521324B0}"/>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 The Poet</a:t>
            </a:r>
          </a:p>
          <a:p>
            <a:r>
              <a:rPr lang="en-US" sz="1200" kern="1200" dirty="0">
                <a:solidFill>
                  <a:schemeClr val="tx1"/>
                </a:solidFill>
                <a:effectLst/>
                <a:latin typeface="+mn-lt"/>
                <a:ea typeface="+mn-ea"/>
                <a:cs typeface="+mn-cs"/>
              </a:rPr>
              <a:t>1. The poet is like a painter who makes a likeness of a cobbler though understanding nothing of cobbling;</a:t>
            </a:r>
          </a:p>
          <a:p>
            <a:r>
              <a:rPr lang="en-US" sz="1200" kern="1200" dirty="0">
                <a:solidFill>
                  <a:schemeClr val="tx1"/>
                </a:solidFill>
                <a:effectLst/>
                <a:latin typeface="+mn-lt"/>
                <a:ea typeface="+mn-ea"/>
                <a:cs typeface="+mn-cs"/>
              </a:rPr>
              <a:t>a. His picture is good enough for those who know no more than he and judge only by colors and figures. </a:t>
            </a:r>
          </a:p>
          <a:p>
            <a:r>
              <a:rPr lang="en-US" sz="1200" kern="1200" dirty="0">
                <a:solidFill>
                  <a:schemeClr val="tx1"/>
                </a:solidFill>
                <a:effectLst/>
                <a:latin typeface="+mn-lt"/>
                <a:ea typeface="+mn-ea"/>
                <a:cs typeface="+mn-cs"/>
              </a:rPr>
              <a:t>2. Similarly the poet with words and phrases lays on the colors of the several arts, 			</a:t>
            </a:r>
          </a:p>
          <a:p>
            <a:r>
              <a:rPr lang="en-US" sz="1200" kern="1200" dirty="0">
                <a:solidFill>
                  <a:schemeClr val="tx1"/>
                </a:solidFill>
                <a:effectLst/>
                <a:latin typeface="+mn-lt"/>
                <a:ea typeface="+mn-ea"/>
                <a:cs typeface="+mn-cs"/>
              </a:rPr>
              <a:t>			a. He understands their nature only enough to imitate them. </a:t>
            </a:r>
          </a:p>
          <a:p>
            <a:r>
              <a:rPr lang="en-US" sz="1200" kern="1200" dirty="0">
                <a:solidFill>
                  <a:schemeClr val="tx1"/>
                </a:solidFill>
                <a:effectLst/>
                <a:latin typeface="+mn-lt"/>
                <a:ea typeface="+mn-ea"/>
                <a:cs typeface="+mn-cs"/>
              </a:rPr>
              <a:t>3. Other people, ignorant as he, and judging only from his words, imagine if he speaks of cobbling, military tactics, or anything, in </a:t>
            </a:r>
            <a:r>
              <a:rPr lang="en-US" sz="1200" kern="1200" dirty="0" err="1">
                <a:solidFill>
                  <a:schemeClr val="tx1"/>
                </a:solidFill>
                <a:effectLst/>
                <a:latin typeface="+mn-lt"/>
                <a:ea typeface="+mn-ea"/>
                <a:cs typeface="+mn-cs"/>
              </a:rPr>
              <a:t>metre</a:t>
            </a:r>
            <a:r>
              <a:rPr lang="en-US" sz="1200" kern="1200" dirty="0">
                <a:solidFill>
                  <a:schemeClr val="tx1"/>
                </a:solidFill>
                <a:effectLst/>
                <a:latin typeface="+mn-lt"/>
                <a:ea typeface="+mn-ea"/>
                <a:cs typeface="+mn-cs"/>
              </a:rPr>
              <a:t>, harmony and rhythm, he speaks very well.</a:t>
            </a:r>
          </a:p>
          <a:p>
            <a:r>
              <a:rPr lang="en-US" sz="1200" kern="1200" dirty="0">
                <a:solidFill>
                  <a:schemeClr val="tx1"/>
                </a:solidFill>
                <a:effectLst/>
                <a:latin typeface="+mn-lt"/>
                <a:ea typeface="+mn-ea"/>
                <a:cs typeface="+mn-cs"/>
              </a:rPr>
              <a:t>			a. Such is the sweet influence which melody and rhythm by nature have. </a:t>
            </a:r>
          </a:p>
          <a:p>
            <a:r>
              <a:rPr lang="en-US" sz="1200" kern="1200" dirty="0">
                <a:solidFill>
                  <a:schemeClr val="tx1"/>
                </a:solidFill>
                <a:effectLst/>
                <a:latin typeface="+mn-lt"/>
                <a:ea typeface="+mn-ea"/>
                <a:cs typeface="+mn-cs"/>
              </a:rPr>
              <a:t>4. The tales of poets make a poor appearance when stripped of the colors music puts on them and recited in simple prose.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F8C44F51-A9BC-5B7B-58C6-E47135B0332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97</a:t>
            </a:fld>
            <a:endParaRPr lang="en-US">
              <a:cs typeface="Arial" charset="0"/>
            </a:endParaRPr>
          </a:p>
        </p:txBody>
      </p:sp>
    </p:spTree>
    <p:extLst>
      <p:ext uri="{BB962C8B-B14F-4D97-AF65-F5344CB8AC3E}">
        <p14:creationId xmlns:p14="http://schemas.microsoft.com/office/powerpoint/2010/main" val="22256058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74BF6-BDBA-3B17-961B-A6559D06D289}"/>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023C2DC-BEB1-44F3-F609-AA31FC7484A5}"/>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153E3FA7-DF85-7C4F-BF87-750859DB72B8}"/>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V The Imitator</a:t>
            </a:r>
          </a:p>
          <a:p>
            <a:r>
              <a:rPr lang="en-US" sz="1200" kern="1200" dirty="0">
                <a:solidFill>
                  <a:schemeClr val="tx1"/>
                </a:solidFill>
                <a:effectLst/>
                <a:latin typeface="+mn-lt"/>
                <a:ea typeface="+mn-ea"/>
                <a:cs typeface="+mn-cs"/>
              </a:rPr>
              <a:t>	A. Appearances </a:t>
            </a:r>
          </a:p>
          <a:p>
            <a:r>
              <a:rPr lang="en-US" sz="1200" kern="1200" dirty="0">
                <a:solidFill>
                  <a:schemeClr val="tx1"/>
                </a:solidFill>
                <a:effectLst/>
                <a:latin typeface="+mn-lt"/>
                <a:ea typeface="+mn-ea"/>
                <a:cs typeface="+mn-cs"/>
              </a:rPr>
              <a:t>1. The imitator or maker of the image knows nothing of true existence; he knows appearances only.</a:t>
            </a:r>
          </a:p>
          <a:p>
            <a:r>
              <a:rPr lang="en-US" sz="1200" kern="1200" dirty="0">
                <a:solidFill>
                  <a:schemeClr val="tx1"/>
                </a:solidFill>
                <a:effectLst/>
                <a:latin typeface="+mn-lt"/>
                <a:ea typeface="+mn-ea"/>
                <a:cs typeface="+mn-cs"/>
              </a:rPr>
              <a:t>		2. The painter paints reins and bit.</a:t>
            </a:r>
          </a:p>
          <a:p>
            <a:r>
              <a:rPr lang="en-US" sz="1200" kern="1200" dirty="0">
                <a:solidFill>
                  <a:schemeClr val="tx1"/>
                </a:solidFill>
                <a:effectLst/>
                <a:latin typeface="+mn-lt"/>
                <a:ea typeface="+mn-ea"/>
                <a:cs typeface="+mn-cs"/>
              </a:rPr>
              <a:t>		3. The worker in leather and brass will make them.</a:t>
            </a:r>
          </a:p>
          <a:p>
            <a:r>
              <a:rPr lang="en-US" sz="1200" kern="1200" dirty="0">
                <a:solidFill>
                  <a:schemeClr val="tx1"/>
                </a:solidFill>
                <a:effectLst/>
                <a:latin typeface="+mn-lt"/>
                <a:ea typeface="+mn-ea"/>
                <a:cs typeface="+mn-cs"/>
              </a:rPr>
              <a:t>		4. The painter does not know the right form of the bit and reins.</a:t>
            </a:r>
          </a:p>
          <a:p>
            <a:r>
              <a:rPr lang="en-US" sz="1200" kern="1200" dirty="0">
                <a:solidFill>
                  <a:schemeClr val="tx1"/>
                </a:solidFill>
                <a:effectLst/>
                <a:latin typeface="+mn-lt"/>
                <a:ea typeface="+mn-ea"/>
                <a:cs typeface="+mn-cs"/>
              </a:rPr>
              <a:t>		5.  Even the workers who make them hardly know them.</a:t>
            </a:r>
          </a:p>
          <a:p>
            <a:r>
              <a:rPr lang="en-US" sz="1200" kern="1200" dirty="0">
                <a:solidFill>
                  <a:schemeClr val="tx1"/>
                </a:solidFill>
                <a:effectLst/>
                <a:latin typeface="+mn-lt"/>
                <a:ea typeface="+mn-ea"/>
                <a:cs typeface="+mn-cs"/>
              </a:rPr>
              <a:t>		6. Only the horseman who knows how to use them knows their right form.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B8E40CE6-461D-109F-3649-4BB33AA9800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98</a:t>
            </a:fld>
            <a:endParaRPr lang="en-US">
              <a:cs typeface="Arial" charset="0"/>
            </a:endParaRPr>
          </a:p>
        </p:txBody>
      </p:sp>
    </p:spTree>
    <p:extLst>
      <p:ext uri="{BB962C8B-B14F-4D97-AF65-F5344CB8AC3E}">
        <p14:creationId xmlns:p14="http://schemas.microsoft.com/office/powerpoint/2010/main" val="13190730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9312-E11F-338F-C928-172F060A50D9}"/>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F67CFF6-D114-321A-2DC1-3BD93A9E8971}"/>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37065681-A7AE-072E-0A85-D74190BD0E95}"/>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 Three Arts</a:t>
            </a:r>
          </a:p>
          <a:p>
            <a:r>
              <a:rPr lang="en-US" sz="1200" kern="1200" dirty="0">
                <a:solidFill>
                  <a:schemeClr val="tx1"/>
                </a:solidFill>
                <a:effectLst/>
                <a:latin typeface="+mn-lt"/>
                <a:ea typeface="+mn-ea"/>
                <a:cs typeface="+mn-cs"/>
              </a:rPr>
              <a:t>		1. There are three arts which concerned with all things: </a:t>
            </a:r>
          </a:p>
          <a:p>
            <a:r>
              <a:rPr lang="en-US" sz="1200" kern="1200" dirty="0">
                <a:solidFill>
                  <a:schemeClr val="tx1"/>
                </a:solidFill>
                <a:effectLst/>
                <a:latin typeface="+mn-lt"/>
                <a:ea typeface="+mn-ea"/>
                <a:cs typeface="+mn-cs"/>
              </a:rPr>
              <a:t>			a. One which uses.</a:t>
            </a:r>
          </a:p>
          <a:p>
            <a:r>
              <a:rPr lang="en-US" sz="1200" kern="1200" dirty="0">
                <a:solidFill>
                  <a:schemeClr val="tx1"/>
                </a:solidFill>
                <a:effectLst/>
                <a:latin typeface="+mn-lt"/>
                <a:ea typeface="+mn-ea"/>
                <a:cs typeface="+mn-cs"/>
              </a:rPr>
              <a:t>			b. Another which makes.</a:t>
            </a:r>
          </a:p>
          <a:p>
            <a:r>
              <a:rPr lang="en-US" sz="1200" kern="1200" dirty="0">
                <a:solidFill>
                  <a:schemeClr val="tx1"/>
                </a:solidFill>
                <a:effectLst/>
                <a:latin typeface="+mn-lt"/>
                <a:ea typeface="+mn-ea"/>
                <a:cs typeface="+mn-cs"/>
              </a:rPr>
              <a:t>			c. A third which imitates them. </a:t>
            </a:r>
          </a:p>
          <a:p>
            <a:r>
              <a:rPr lang="en-US" sz="1200" kern="1200" dirty="0">
                <a:solidFill>
                  <a:schemeClr val="tx1"/>
                </a:solidFill>
                <a:effectLst/>
                <a:latin typeface="+mn-lt"/>
                <a:ea typeface="+mn-ea"/>
                <a:cs typeface="+mn-cs"/>
              </a:rPr>
              <a:t>2. The excellence, beauty or truth of every structure, animate or inanimate, and of every action of man, is relative to the use for which nature or the artist has intended them. </a:t>
            </a:r>
          </a:p>
          <a:p>
            <a:r>
              <a:rPr lang="en-US" sz="1200" kern="1200" dirty="0">
                <a:solidFill>
                  <a:schemeClr val="tx1"/>
                </a:solidFill>
                <a:effectLst/>
                <a:latin typeface="+mn-lt"/>
                <a:ea typeface="+mn-ea"/>
                <a:cs typeface="+mn-cs"/>
              </a:rPr>
              <a:t>		3. The user of them must have the greatest experience of them.</a:t>
            </a:r>
          </a:p>
          <a:p>
            <a:r>
              <a:rPr lang="en-US" sz="1200" kern="1200" dirty="0">
                <a:solidFill>
                  <a:schemeClr val="tx1"/>
                </a:solidFill>
                <a:effectLst/>
                <a:latin typeface="+mn-lt"/>
                <a:ea typeface="+mn-ea"/>
                <a:cs typeface="+mn-cs"/>
              </a:rPr>
              <a:t>4. He must indicate to the maker the good or bad qualities which develop in use:</a:t>
            </a:r>
          </a:p>
          <a:p>
            <a:r>
              <a:rPr lang="en-US" sz="1200" kern="1200" dirty="0">
                <a:solidFill>
                  <a:schemeClr val="tx1"/>
                </a:solidFill>
                <a:effectLst/>
                <a:latin typeface="+mn-lt"/>
                <a:ea typeface="+mn-ea"/>
                <a:cs typeface="+mn-cs"/>
              </a:rPr>
              <a:t>			a. Example: </a:t>
            </a:r>
          </a:p>
          <a:p>
            <a:r>
              <a:rPr lang="en-US" sz="1200" kern="1200" dirty="0">
                <a:solidFill>
                  <a:schemeClr val="tx1"/>
                </a:solidFill>
                <a:effectLst/>
                <a:latin typeface="+mn-lt"/>
                <a:ea typeface="+mn-ea"/>
                <a:cs typeface="+mn-cs"/>
              </a:rPr>
              <a:t>1. The flute-player will tell the flute-maker which of his flutes is satisfactory to the performer.</a:t>
            </a:r>
          </a:p>
          <a:p>
            <a:r>
              <a:rPr lang="en-US" sz="1200" kern="1200" dirty="0">
                <a:solidFill>
                  <a:schemeClr val="tx1"/>
                </a:solidFill>
                <a:effectLst/>
                <a:latin typeface="+mn-lt"/>
                <a:ea typeface="+mn-ea"/>
                <a:cs typeface="+mn-cs"/>
              </a:rPr>
              <a:t>2. He will tell him how he ought to make them, and the other will attend to his instructions.</a:t>
            </a:r>
          </a:p>
          <a:p>
            <a:r>
              <a:rPr lang="en-US" sz="1200" kern="1200" dirty="0">
                <a:solidFill>
                  <a:schemeClr val="tx1"/>
                </a:solidFill>
                <a:effectLst/>
                <a:latin typeface="+mn-lt"/>
                <a:ea typeface="+mn-ea"/>
                <a:cs typeface="+mn-cs"/>
              </a:rPr>
              <a:t>5. The one knows and so speaks with authority about the goodness and badness of flutes.</a:t>
            </a:r>
          </a:p>
          <a:p>
            <a:r>
              <a:rPr lang="en-US" sz="1200" kern="1200" dirty="0">
                <a:solidFill>
                  <a:schemeClr val="tx1"/>
                </a:solidFill>
                <a:effectLst/>
                <a:latin typeface="+mn-lt"/>
                <a:ea typeface="+mn-ea"/>
                <a:cs typeface="+mn-cs"/>
              </a:rPr>
              <a:t>		6. The other, confiding in him, will do what he is told.</a:t>
            </a:r>
          </a:p>
          <a:p>
            <a:r>
              <a:rPr lang="en-US" sz="1200" kern="1200" dirty="0">
                <a:solidFill>
                  <a:schemeClr val="tx1"/>
                </a:solidFill>
                <a:effectLst/>
                <a:latin typeface="+mn-lt"/>
                <a:ea typeface="+mn-ea"/>
                <a:cs typeface="+mn-cs"/>
              </a:rPr>
              <a:t>7. The instrument is the same, but the maker will only attain correct belief about the excellence or badness of it.</a:t>
            </a:r>
          </a:p>
          <a:p>
            <a:r>
              <a:rPr lang="en-US" sz="1200" kern="1200" dirty="0">
                <a:solidFill>
                  <a:schemeClr val="tx1"/>
                </a:solidFill>
                <a:effectLst/>
                <a:latin typeface="+mn-lt"/>
                <a:ea typeface="+mn-ea"/>
                <a:cs typeface="+mn-cs"/>
              </a:rPr>
              <a:t>8. This will be gained from one who knows, by talking to him and being compelled to hear what he has to say. </a:t>
            </a:r>
          </a:p>
          <a:p>
            <a:r>
              <a:rPr lang="en-US" sz="1200" kern="1200" dirty="0">
                <a:solidFill>
                  <a:schemeClr val="tx1"/>
                </a:solidFill>
                <a:effectLst/>
                <a:latin typeface="+mn-lt"/>
                <a:ea typeface="+mn-ea"/>
                <a:cs typeface="+mn-cs"/>
              </a:rPr>
              <a:t>9. The user will have knowledge.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5FFC5209-0FB6-9823-4CF7-EA762C2B0FC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99</a:t>
            </a:fld>
            <a:endParaRPr lang="en-US">
              <a:cs typeface="Arial" charset="0"/>
            </a:endParaRPr>
          </a:p>
        </p:txBody>
      </p:sp>
    </p:spTree>
    <p:extLst>
      <p:ext uri="{BB962C8B-B14F-4D97-AF65-F5344CB8AC3E}">
        <p14:creationId xmlns:p14="http://schemas.microsoft.com/office/powerpoint/2010/main" val="12572211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08902-B466-D8C0-30FB-43A1144CD5E3}"/>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FBED56E-6A56-50C4-C4A6-6027284AAAC4}"/>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A416A7CF-8758-2122-A253-4E1708560867}"/>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 The Imitator</a:t>
            </a:r>
          </a:p>
          <a:p>
            <a:r>
              <a:rPr lang="en-US" sz="1200" kern="1200" dirty="0">
                <a:solidFill>
                  <a:schemeClr val="tx1"/>
                </a:solidFill>
                <a:effectLst/>
                <a:latin typeface="+mn-lt"/>
                <a:ea typeface="+mn-ea"/>
                <a:cs typeface="+mn-cs"/>
              </a:rPr>
              <a:t>		1.The imitator has neither. </a:t>
            </a:r>
          </a:p>
          <a:p>
            <a:r>
              <a:rPr lang="en-US" sz="1200" kern="1200" dirty="0">
                <a:solidFill>
                  <a:schemeClr val="tx1"/>
                </a:solidFill>
                <a:effectLst/>
                <a:latin typeface="+mn-lt"/>
                <a:ea typeface="+mn-ea"/>
                <a:cs typeface="+mn-cs"/>
              </a:rPr>
              <a:t>			a. He will not know from use whether or not his drawing is correct or beautiful.</a:t>
            </a:r>
          </a:p>
          <a:p>
            <a:r>
              <a:rPr lang="en-US" sz="1200" kern="1200" dirty="0">
                <a:solidFill>
                  <a:schemeClr val="tx1"/>
                </a:solidFill>
                <a:effectLst/>
                <a:latin typeface="+mn-lt"/>
                <a:ea typeface="+mn-ea"/>
                <a:cs typeface="+mn-cs"/>
              </a:rPr>
              <a:t>b. He will not have right opinion from being compelled to associate with one who knows and provides instructions about what to draw. </a:t>
            </a:r>
          </a:p>
          <a:p>
            <a:r>
              <a:rPr lang="en-US" sz="1200" kern="1200" dirty="0">
                <a:solidFill>
                  <a:schemeClr val="tx1"/>
                </a:solidFill>
                <a:effectLst/>
                <a:latin typeface="+mn-lt"/>
                <a:ea typeface="+mn-ea"/>
                <a:cs typeface="+mn-cs"/>
              </a:rPr>
              <a:t>	c. He will not have true opinion or knowledge about the goodness or badness of his imitations. </a:t>
            </a:r>
          </a:p>
          <a:p>
            <a:r>
              <a:rPr lang="en-US" sz="1200" kern="1200" dirty="0">
                <a:solidFill>
                  <a:schemeClr val="tx1"/>
                </a:solidFill>
                <a:effectLst/>
                <a:latin typeface="+mn-lt"/>
                <a:ea typeface="+mn-ea"/>
                <a:cs typeface="+mn-cs"/>
              </a:rPr>
              <a:t>2. The imitative artist will not be in a brilliant state of intelligence about his creations.</a:t>
            </a:r>
          </a:p>
          <a:p>
            <a:r>
              <a:rPr lang="en-US" sz="1200" kern="1200" dirty="0">
                <a:solidFill>
                  <a:schemeClr val="tx1"/>
                </a:solidFill>
                <a:effectLst/>
                <a:latin typeface="+mn-lt"/>
                <a:ea typeface="+mn-ea"/>
                <a:cs typeface="+mn-cs"/>
              </a:rPr>
              <a:t>3. He will imitate without knowing what makes a thing good or bad, and so will imitate only what appears good to the ignorant multitude.</a:t>
            </a:r>
          </a:p>
          <a:p>
            <a:r>
              <a:rPr lang="en-US" sz="1200" kern="1200" dirty="0">
                <a:solidFill>
                  <a:schemeClr val="tx1"/>
                </a:solidFill>
                <a:effectLst/>
                <a:latin typeface="+mn-lt"/>
                <a:ea typeface="+mn-ea"/>
                <a:cs typeface="+mn-cs"/>
              </a:rPr>
              <a:t>		4. The imitator has no knowledge worth mentioning of what he imitates. </a:t>
            </a:r>
          </a:p>
          <a:p>
            <a:r>
              <a:rPr lang="en-US" sz="1200" kern="1200" dirty="0">
                <a:solidFill>
                  <a:schemeClr val="tx1"/>
                </a:solidFill>
                <a:effectLst/>
                <a:latin typeface="+mn-lt"/>
                <a:ea typeface="+mn-ea"/>
                <a:cs typeface="+mn-cs"/>
              </a:rPr>
              <a:t>5. Imitation is only a kind of play or sport, and the tragic poets are imitators in the highest degree.</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EFF47348-DC14-8763-574A-D1DE0CFAAA9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100</a:t>
            </a:fld>
            <a:endParaRPr lang="en-US">
              <a:cs typeface="Arial" charset="0"/>
            </a:endParaRPr>
          </a:p>
        </p:txBody>
      </p:sp>
    </p:spTree>
    <p:extLst>
      <p:ext uri="{BB962C8B-B14F-4D97-AF65-F5344CB8AC3E}">
        <p14:creationId xmlns:p14="http://schemas.microsoft.com/office/powerpoint/2010/main" val="1450336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840D-F223-111F-69A3-5DB66CCB6722}"/>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C0652C8-3647-47D3-9ECD-BC94822BFF28}"/>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FA860433-B58B-ACB6-1DE6-76B3834A14BA}"/>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VI Principles</a:t>
            </a:r>
          </a:p>
          <a:p>
            <a:r>
              <a:rPr lang="en-US" sz="1200" kern="1200" dirty="0">
                <a:solidFill>
                  <a:schemeClr val="tx1"/>
                </a:solidFill>
                <a:effectLst/>
                <a:latin typeface="+mn-lt"/>
                <a:ea typeface="+mn-ea"/>
                <a:cs typeface="+mn-cs"/>
              </a:rPr>
              <a:t>	A. Imitation	</a:t>
            </a:r>
          </a:p>
          <a:p>
            <a:r>
              <a:rPr lang="en-US" sz="1200" kern="1200" dirty="0">
                <a:solidFill>
                  <a:schemeClr val="tx1"/>
                </a:solidFill>
                <a:effectLst/>
                <a:latin typeface="+mn-lt"/>
                <a:ea typeface="+mn-ea"/>
                <a:cs typeface="+mn-cs"/>
              </a:rPr>
              <a:t>		1. Imitation is concerned with that which is thrice removed from the truth. </a:t>
            </a:r>
          </a:p>
          <a:p>
            <a:r>
              <a:rPr lang="en-US" sz="1200" kern="1200" dirty="0">
                <a:solidFill>
                  <a:schemeClr val="tx1"/>
                </a:solidFill>
                <a:effectLst/>
                <a:latin typeface="+mn-lt"/>
                <a:ea typeface="+mn-ea"/>
                <a:cs typeface="+mn-cs"/>
              </a:rPr>
              <a:t>	B. Illusions</a:t>
            </a:r>
          </a:p>
          <a:p>
            <a:r>
              <a:rPr lang="en-US" sz="1200" kern="1200" dirty="0">
                <a:solidFill>
                  <a:schemeClr val="tx1"/>
                </a:solidFill>
                <a:effectLst/>
                <a:latin typeface="+mn-lt"/>
                <a:ea typeface="+mn-ea"/>
                <a:cs typeface="+mn-cs"/>
              </a:rPr>
              <a:t>		1. A large body appears small when seen at a distance.</a:t>
            </a:r>
          </a:p>
          <a:p>
            <a:r>
              <a:rPr lang="en-US" sz="1200" kern="1200" dirty="0">
                <a:solidFill>
                  <a:schemeClr val="tx1"/>
                </a:solidFill>
                <a:effectLst/>
                <a:latin typeface="+mn-lt"/>
                <a:ea typeface="+mn-ea"/>
                <a:cs typeface="+mn-cs"/>
              </a:rPr>
              <a:t>2. An object appears straight when looked at out of the water, and crooked when in the water.</a:t>
            </a:r>
          </a:p>
          <a:p>
            <a:r>
              <a:rPr lang="en-US" sz="1200" kern="1200" dirty="0">
                <a:solidFill>
                  <a:schemeClr val="tx1"/>
                </a:solidFill>
                <a:effectLst/>
                <a:latin typeface="+mn-lt"/>
                <a:ea typeface="+mn-ea"/>
                <a:cs typeface="+mn-cs"/>
              </a:rPr>
              <a:t>3. The concave becomes convex due to illusions of color. </a:t>
            </a:r>
          </a:p>
          <a:p>
            <a:r>
              <a:rPr lang="en-US" sz="1200" kern="1200" dirty="0">
                <a:solidFill>
                  <a:schemeClr val="tx1"/>
                </a:solidFill>
                <a:effectLst/>
                <a:latin typeface="+mn-lt"/>
                <a:ea typeface="+mn-ea"/>
                <a:cs typeface="+mn-cs"/>
              </a:rPr>
              <a:t>		4. Thus every sort of confusion is revealed within us.</a:t>
            </a:r>
          </a:p>
          <a:p>
            <a:r>
              <a:rPr lang="en-US" sz="1200" kern="1200" dirty="0">
                <a:solidFill>
                  <a:schemeClr val="tx1"/>
                </a:solidFill>
                <a:effectLst/>
                <a:latin typeface="+mn-lt"/>
                <a:ea typeface="+mn-ea"/>
                <a:cs typeface="+mn-cs"/>
              </a:rPr>
              <a:t>5. This is the mind’s weakness on which the art of conjuring and deceiving by light and shadow and other ingenious devices imposes, having an effect like magic. </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1C72D6BC-3280-F5A6-5FB2-0FD8E3DE4547}"/>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101</a:t>
            </a:fld>
            <a:endParaRPr lang="en-US">
              <a:cs typeface="Arial" charset="0"/>
            </a:endParaRPr>
          </a:p>
        </p:txBody>
      </p:sp>
    </p:spTree>
    <p:extLst>
      <p:ext uri="{BB962C8B-B14F-4D97-AF65-F5344CB8AC3E}">
        <p14:creationId xmlns:p14="http://schemas.microsoft.com/office/powerpoint/2010/main" val="15771979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D9F3-820B-1F80-0D44-87808D256DFE}"/>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7D6F480-31DA-D6B8-BBCD-84DB7603983D}"/>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0F51A022-CC22-4AAB-EDCD-6E2311447F8D}"/>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	C. The Rational Principle and the Inferior Principle</a:t>
            </a:r>
          </a:p>
          <a:p>
            <a:r>
              <a:rPr lang="en-US" sz="1200" kern="1200" dirty="0">
                <a:solidFill>
                  <a:schemeClr val="tx1"/>
                </a:solidFill>
                <a:effectLst/>
                <a:latin typeface="+mn-lt"/>
                <a:ea typeface="+mn-ea"/>
                <a:cs typeface="+mn-cs"/>
              </a:rPr>
              <a:t>1. The arts of measuring and numbering and weighing rescue the human understanding.</a:t>
            </a:r>
          </a:p>
          <a:p>
            <a:r>
              <a:rPr lang="en-US" sz="1200" kern="1200" dirty="0">
                <a:solidFill>
                  <a:schemeClr val="tx1"/>
                </a:solidFill>
                <a:effectLst/>
                <a:latin typeface="+mn-lt"/>
                <a:ea typeface="+mn-ea"/>
                <a:cs typeface="+mn-cs"/>
              </a:rPr>
              <a:t>2. The apparent greater or less, or more or heavier, no longer have mastery over us, but give way before calculation and measure and weight.</a:t>
            </a:r>
          </a:p>
          <a:p>
            <a:r>
              <a:rPr lang="en-US" sz="1200" kern="1200" dirty="0">
                <a:solidFill>
                  <a:schemeClr val="tx1"/>
                </a:solidFill>
                <a:effectLst/>
                <a:latin typeface="+mn-lt"/>
                <a:ea typeface="+mn-ea"/>
                <a:cs typeface="+mn-cs"/>
              </a:rPr>
              <a:t>		3. This must be the work of the calculating and rational principle in the soul </a:t>
            </a:r>
          </a:p>
          <a:p>
            <a:r>
              <a:rPr lang="en-US" sz="1200" kern="1200" dirty="0">
                <a:solidFill>
                  <a:schemeClr val="tx1"/>
                </a:solidFill>
                <a:effectLst/>
                <a:latin typeface="+mn-lt"/>
                <a:ea typeface="+mn-ea"/>
                <a:cs typeface="+mn-cs"/>
              </a:rPr>
              <a:t>4. When this principle measures and certifies some things are equal, or some are greater or less than others, there occurs an apparent contradiction:</a:t>
            </a:r>
          </a:p>
          <a:p>
            <a:r>
              <a:rPr lang="en-US" sz="1200" kern="1200" dirty="0">
                <a:solidFill>
                  <a:schemeClr val="tx1"/>
                </a:solidFill>
                <a:effectLst/>
                <a:latin typeface="+mn-lt"/>
                <a:ea typeface="+mn-ea"/>
                <a:cs typeface="+mn-cs"/>
              </a:rPr>
              <a:t>a. The same faculty cannot have contrary opinions at the same time about the same thing.</a:t>
            </a:r>
          </a:p>
          <a:p>
            <a:r>
              <a:rPr lang="en-US" sz="1200" kern="1200" dirty="0">
                <a:solidFill>
                  <a:schemeClr val="tx1"/>
                </a:solidFill>
                <a:effectLst/>
                <a:latin typeface="+mn-lt"/>
                <a:ea typeface="+mn-ea"/>
                <a:cs typeface="+mn-cs"/>
              </a:rPr>
              <a:t>4. Hence, the part of the soul with an opinion contrary to measure is not the same as that having an opinion in accordance with measure.</a:t>
            </a:r>
          </a:p>
          <a:p>
            <a:r>
              <a:rPr lang="en-US" sz="1200" kern="1200" dirty="0">
                <a:solidFill>
                  <a:schemeClr val="tx1"/>
                </a:solidFill>
                <a:effectLst/>
                <a:latin typeface="+mn-lt"/>
                <a:ea typeface="+mn-ea"/>
                <a:cs typeface="+mn-cs"/>
              </a:rPr>
              <a:t>5. The better part of the soul trusts to measure and calculation.</a:t>
            </a:r>
          </a:p>
          <a:p>
            <a:r>
              <a:rPr lang="en-US" sz="1200" kern="1200" dirty="0">
                <a:solidFill>
                  <a:schemeClr val="tx1"/>
                </a:solidFill>
                <a:effectLst/>
                <a:latin typeface="+mn-lt"/>
                <a:ea typeface="+mn-ea"/>
                <a:cs typeface="+mn-cs"/>
              </a:rPr>
              <a:t>		6. What opposes them is one of the inferior principles of the soul. </a:t>
            </a:r>
          </a:p>
          <a:p>
            <a:r>
              <a:rPr lang="en-US" sz="1200" kern="1200" dirty="0">
                <a:solidFill>
                  <a:schemeClr val="tx1"/>
                </a:solidFill>
                <a:effectLst/>
                <a:latin typeface="+mn-lt"/>
                <a:ea typeface="+mn-ea"/>
                <a:cs typeface="+mn-cs"/>
              </a:rPr>
              <a:t>		7. This is the conclusion aimed at when it was claimed that Painting, drawing, and imitation in general,</a:t>
            </a:r>
          </a:p>
          <a:p>
            <a:r>
              <a:rPr lang="en-US" sz="1200" kern="1200" dirty="0">
                <a:solidFill>
                  <a:schemeClr val="tx1"/>
                </a:solidFill>
                <a:effectLst/>
                <a:latin typeface="+mn-lt"/>
                <a:ea typeface="+mn-ea"/>
                <a:cs typeface="+mn-cs"/>
              </a:rPr>
              <a:t>a. When doing their own proper work, are far removed from truth. </a:t>
            </a:r>
          </a:p>
          <a:p>
            <a:r>
              <a:rPr lang="en-US" sz="1200" kern="1200" dirty="0">
                <a:solidFill>
                  <a:schemeClr val="tx1"/>
                </a:solidFill>
                <a:effectLst/>
                <a:latin typeface="+mn-lt"/>
                <a:ea typeface="+mn-ea"/>
                <a:cs typeface="+mn-cs"/>
              </a:rPr>
              <a:t>b. Are companions of a principle within us equally removed from reason.</a:t>
            </a:r>
          </a:p>
          <a:p>
            <a:r>
              <a:rPr lang="en-US" sz="1200" kern="1200" dirty="0">
                <a:solidFill>
                  <a:schemeClr val="tx1"/>
                </a:solidFill>
                <a:effectLst/>
                <a:latin typeface="+mn-lt"/>
                <a:ea typeface="+mn-ea"/>
                <a:cs typeface="+mn-cs"/>
              </a:rPr>
              <a:t>c. Have no true or healthy aim. </a:t>
            </a:r>
          </a:p>
          <a:p>
            <a:r>
              <a:rPr lang="en-US" sz="1200" kern="1200" dirty="0">
                <a:solidFill>
                  <a:schemeClr val="tx1"/>
                </a:solidFill>
                <a:effectLst/>
                <a:latin typeface="+mn-lt"/>
                <a:ea typeface="+mn-ea"/>
                <a:cs typeface="+mn-cs"/>
              </a:rPr>
              <a:t>		8. The imitative art is an inferior who marries an inferior, and has inferior offspring. </a:t>
            </a:r>
          </a:p>
          <a:p>
            <a:r>
              <a:rPr lang="en-US" sz="1200" kern="1200" dirty="0">
                <a:solidFill>
                  <a:schemeClr val="tx1"/>
                </a:solidFill>
                <a:effectLst/>
                <a:latin typeface="+mn-lt"/>
                <a:ea typeface="+mn-ea"/>
                <a:cs typeface="+mn-cs"/>
              </a:rPr>
              <a:t>		9. The same is true of poetry.</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402CA98D-F1C4-6258-0E69-3D2FB90ABBE9}"/>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102</a:t>
            </a:fld>
            <a:endParaRPr lang="en-US">
              <a:cs typeface="Arial" charset="0"/>
            </a:endParaRPr>
          </a:p>
        </p:txBody>
      </p:sp>
    </p:spTree>
    <p:extLst>
      <p:ext uri="{BB962C8B-B14F-4D97-AF65-F5344CB8AC3E}">
        <p14:creationId xmlns:p14="http://schemas.microsoft.com/office/powerpoint/2010/main" val="26203020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8B4A-B805-E48B-AE36-7FAC4449DCD6}"/>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8D7FF473-5966-79E0-26A0-904A3B8A3A9E}"/>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373FEDED-680A-973D-9ACF-411B975B1E78}"/>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	C. The Rational Principle and the Inferior Principle</a:t>
            </a:r>
          </a:p>
          <a:p>
            <a:r>
              <a:rPr lang="en-US" sz="1200" kern="1200" dirty="0">
                <a:solidFill>
                  <a:schemeClr val="tx1"/>
                </a:solidFill>
                <a:effectLst/>
                <a:latin typeface="+mn-lt"/>
                <a:ea typeface="+mn-ea"/>
                <a:cs typeface="+mn-cs"/>
              </a:rPr>
              <a:t>1. The arts of measuring and numbering and weighing rescue the human understanding.</a:t>
            </a:r>
          </a:p>
          <a:p>
            <a:r>
              <a:rPr lang="en-US" sz="1200" kern="1200" dirty="0">
                <a:solidFill>
                  <a:schemeClr val="tx1"/>
                </a:solidFill>
                <a:effectLst/>
                <a:latin typeface="+mn-lt"/>
                <a:ea typeface="+mn-ea"/>
                <a:cs typeface="+mn-cs"/>
              </a:rPr>
              <a:t>2. The apparent greater or less, or more or heavier, no longer have mastery over us, but give way before calculation and measure and weight.</a:t>
            </a:r>
          </a:p>
          <a:p>
            <a:r>
              <a:rPr lang="en-US" sz="1200" kern="1200" dirty="0">
                <a:solidFill>
                  <a:schemeClr val="tx1"/>
                </a:solidFill>
                <a:effectLst/>
                <a:latin typeface="+mn-lt"/>
                <a:ea typeface="+mn-ea"/>
                <a:cs typeface="+mn-cs"/>
              </a:rPr>
              <a:t>		3. This must be the work of the calculating and rational principle in the soul </a:t>
            </a:r>
          </a:p>
          <a:p>
            <a:r>
              <a:rPr lang="en-US" sz="1200" kern="1200" dirty="0">
                <a:solidFill>
                  <a:schemeClr val="tx1"/>
                </a:solidFill>
                <a:effectLst/>
                <a:latin typeface="+mn-lt"/>
                <a:ea typeface="+mn-ea"/>
                <a:cs typeface="+mn-cs"/>
              </a:rPr>
              <a:t>4. When this principle measures and certifies some things are equal, or some are greater or less than others, there occurs an apparent contradiction:</a:t>
            </a:r>
          </a:p>
          <a:p>
            <a:r>
              <a:rPr lang="en-US" sz="1200" kern="1200" dirty="0">
                <a:solidFill>
                  <a:schemeClr val="tx1"/>
                </a:solidFill>
                <a:effectLst/>
                <a:latin typeface="+mn-lt"/>
                <a:ea typeface="+mn-ea"/>
                <a:cs typeface="+mn-cs"/>
              </a:rPr>
              <a:t>a. The same faculty cannot have contrary opinions at the same time about the same thing.</a:t>
            </a:r>
          </a:p>
          <a:p>
            <a:r>
              <a:rPr lang="en-US" sz="1200" kern="1200" dirty="0">
                <a:solidFill>
                  <a:schemeClr val="tx1"/>
                </a:solidFill>
                <a:effectLst/>
                <a:latin typeface="+mn-lt"/>
                <a:ea typeface="+mn-ea"/>
                <a:cs typeface="+mn-cs"/>
              </a:rPr>
              <a:t>4. Hence, the part of the soul with an opinion contrary to measure is not the same as that having an opinion in accordance with measure.</a:t>
            </a:r>
          </a:p>
          <a:p>
            <a:r>
              <a:rPr lang="en-US" sz="1200" kern="1200" dirty="0">
                <a:solidFill>
                  <a:schemeClr val="tx1"/>
                </a:solidFill>
                <a:effectLst/>
                <a:latin typeface="+mn-lt"/>
                <a:ea typeface="+mn-ea"/>
                <a:cs typeface="+mn-cs"/>
              </a:rPr>
              <a:t>5. The better part of the soul trusts to measure and calculation.</a:t>
            </a:r>
          </a:p>
          <a:p>
            <a:r>
              <a:rPr lang="en-US" sz="1200" kern="1200" dirty="0">
                <a:solidFill>
                  <a:schemeClr val="tx1"/>
                </a:solidFill>
                <a:effectLst/>
                <a:latin typeface="+mn-lt"/>
                <a:ea typeface="+mn-ea"/>
                <a:cs typeface="+mn-cs"/>
              </a:rPr>
              <a:t>		6. What opposes them is one of the inferior principles of the soul. </a:t>
            </a:r>
          </a:p>
          <a:p>
            <a:r>
              <a:rPr lang="en-US" sz="1200" kern="1200" dirty="0">
                <a:solidFill>
                  <a:schemeClr val="tx1"/>
                </a:solidFill>
                <a:effectLst/>
                <a:latin typeface="+mn-lt"/>
                <a:ea typeface="+mn-ea"/>
                <a:cs typeface="+mn-cs"/>
              </a:rPr>
              <a:t>		7. This is the conclusion aimed at when it was claimed that Painting, drawing, and imitation in general,</a:t>
            </a:r>
          </a:p>
          <a:p>
            <a:r>
              <a:rPr lang="en-US" sz="1200" kern="1200" dirty="0">
                <a:solidFill>
                  <a:schemeClr val="tx1"/>
                </a:solidFill>
                <a:effectLst/>
                <a:latin typeface="+mn-lt"/>
                <a:ea typeface="+mn-ea"/>
                <a:cs typeface="+mn-cs"/>
              </a:rPr>
              <a:t>a. When doing their own proper work, are far removed from truth. </a:t>
            </a:r>
          </a:p>
          <a:p>
            <a:r>
              <a:rPr lang="en-US" sz="1200" kern="1200" dirty="0">
                <a:solidFill>
                  <a:schemeClr val="tx1"/>
                </a:solidFill>
                <a:effectLst/>
                <a:latin typeface="+mn-lt"/>
                <a:ea typeface="+mn-ea"/>
                <a:cs typeface="+mn-cs"/>
              </a:rPr>
              <a:t>b. Are companions of a principle within us equally removed from reason.</a:t>
            </a:r>
          </a:p>
          <a:p>
            <a:r>
              <a:rPr lang="en-US" sz="1200" kern="1200" dirty="0">
                <a:solidFill>
                  <a:schemeClr val="tx1"/>
                </a:solidFill>
                <a:effectLst/>
                <a:latin typeface="+mn-lt"/>
                <a:ea typeface="+mn-ea"/>
                <a:cs typeface="+mn-cs"/>
              </a:rPr>
              <a:t>c. Have no true or healthy aim. </a:t>
            </a:r>
          </a:p>
          <a:p>
            <a:r>
              <a:rPr lang="en-US" sz="1200" kern="1200" dirty="0">
                <a:solidFill>
                  <a:schemeClr val="tx1"/>
                </a:solidFill>
                <a:effectLst/>
                <a:latin typeface="+mn-lt"/>
                <a:ea typeface="+mn-ea"/>
                <a:cs typeface="+mn-cs"/>
              </a:rPr>
              <a:t>		8. The imitative art is an inferior who marries an inferior, and has inferior offspring. </a:t>
            </a:r>
          </a:p>
          <a:p>
            <a:r>
              <a:rPr lang="en-US" sz="1200" kern="1200" dirty="0">
                <a:solidFill>
                  <a:schemeClr val="tx1"/>
                </a:solidFill>
                <a:effectLst/>
                <a:latin typeface="+mn-lt"/>
                <a:ea typeface="+mn-ea"/>
                <a:cs typeface="+mn-cs"/>
              </a:rPr>
              <a:t>		9. The same is true of poetry.</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E4215E47-CDD7-46CA-8E70-6283B15995B3}"/>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103</a:t>
            </a:fld>
            <a:endParaRPr lang="en-US">
              <a:cs typeface="Arial" charset="0"/>
            </a:endParaRPr>
          </a:p>
        </p:txBody>
      </p:sp>
    </p:spTree>
    <p:extLst>
      <p:ext uri="{BB962C8B-B14F-4D97-AF65-F5344CB8AC3E}">
        <p14:creationId xmlns:p14="http://schemas.microsoft.com/office/powerpoint/2010/main" val="39564500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9E9D-2BE5-959A-3BC0-4DE9BE3EDECC}"/>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BC87DBD-9120-FF8B-547F-5EDFA2A2817A}"/>
              </a:ext>
            </a:extLst>
          </p:cNvPr>
          <p:cNvSpPr>
            <a:spLocks noGrp="1" noRot="1" noChangeAspect="1"/>
          </p:cNvSpPr>
          <p:nvPr>
            <p:ph type="sldImg"/>
          </p:nvPr>
        </p:nvSpPr>
        <p:spPr bwMode="auto">
          <a:noFill/>
          <a:ln>
            <a:solidFill>
              <a:srgbClr val="000000"/>
            </a:solidFill>
            <a:miter lim="800000"/>
            <a:headEnd/>
            <a:tailEnd/>
          </a:ln>
        </p:spPr>
      </p:sp>
      <p:sp>
        <p:nvSpPr>
          <p:cNvPr id="27650" name="Notes Placeholder 2">
            <a:extLst>
              <a:ext uri="{FF2B5EF4-FFF2-40B4-BE49-F238E27FC236}">
                <a16:creationId xmlns:a16="http://schemas.microsoft.com/office/drawing/2014/main" id="{759C9FE1-86D3-3A14-D277-C7FBFA339145}"/>
              </a:ext>
            </a:extLst>
          </p:cNvPr>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VII Poetry</a:t>
            </a:r>
          </a:p>
          <a:p>
            <a:r>
              <a:rPr lang="en-US" sz="1200" kern="1200" dirty="0">
                <a:solidFill>
                  <a:schemeClr val="tx1"/>
                </a:solidFill>
                <a:effectLst/>
                <a:latin typeface="+mn-lt"/>
                <a:ea typeface="+mn-ea"/>
                <a:cs typeface="+mn-cs"/>
              </a:rPr>
              <a:t>	A. Goal</a:t>
            </a:r>
          </a:p>
          <a:p>
            <a:r>
              <a:rPr lang="en-US" sz="1200" kern="1200" dirty="0">
                <a:solidFill>
                  <a:schemeClr val="tx1"/>
                </a:solidFill>
                <a:effectLst/>
                <a:latin typeface="+mn-lt"/>
                <a:ea typeface="+mn-ea"/>
                <a:cs typeface="+mn-cs"/>
              </a:rPr>
              <a:t>		1. Not to rely on a probability derived from the analogy of painting.</a:t>
            </a:r>
          </a:p>
          <a:p>
            <a:r>
              <a:rPr lang="en-US" sz="1200" kern="1200" dirty="0">
                <a:solidFill>
                  <a:schemeClr val="tx1"/>
                </a:solidFill>
                <a:effectLst/>
                <a:latin typeface="+mn-lt"/>
                <a:ea typeface="+mn-ea"/>
                <a:cs typeface="+mn-cs"/>
              </a:rPr>
              <a:t>2. To examine further and see whether the faculty concerned with poetical imitation is good or bad. </a:t>
            </a:r>
          </a:p>
          <a:p>
            <a:r>
              <a:rPr lang="en-US" sz="1200" kern="1200" dirty="0">
                <a:solidFill>
                  <a:schemeClr val="tx1"/>
                </a:solidFill>
                <a:effectLst/>
                <a:latin typeface="+mn-lt"/>
                <a:ea typeface="+mn-ea"/>
                <a:cs typeface="+mn-cs"/>
              </a:rPr>
              <a:t>	B. Imitation and Unity</a:t>
            </a:r>
          </a:p>
          <a:p>
            <a:r>
              <a:rPr lang="en-US" sz="1200" kern="1200" dirty="0">
                <a:solidFill>
                  <a:schemeClr val="tx1"/>
                </a:solidFill>
                <a:effectLst/>
                <a:latin typeface="+mn-lt"/>
                <a:ea typeface="+mn-ea"/>
                <a:cs typeface="+mn-cs"/>
              </a:rPr>
              <a:t>1. Imitation imitates voluntary or involuntary actions of men on which a good or bad result has ensued, and they rejoice or sorrow accordingly.</a:t>
            </a:r>
          </a:p>
          <a:p>
            <a:r>
              <a:rPr lang="en-US" sz="1200" kern="1200" dirty="0">
                <a:solidFill>
                  <a:schemeClr val="tx1"/>
                </a:solidFill>
                <a:effectLst/>
                <a:latin typeface="+mn-lt"/>
                <a:ea typeface="+mn-ea"/>
                <a:cs typeface="+mn-cs"/>
              </a:rPr>
              <a:t>		2. In all this variety of circumstances the man is not at unity with himself </a:t>
            </a:r>
          </a:p>
          <a:p>
            <a:r>
              <a:rPr lang="en-US" sz="1200" kern="1200" dirty="0">
                <a:solidFill>
                  <a:schemeClr val="tx1"/>
                </a:solidFill>
                <a:effectLst/>
                <a:latin typeface="+mn-lt"/>
                <a:ea typeface="+mn-ea"/>
                <a:cs typeface="+mn-cs"/>
              </a:rPr>
              <a:t>3. As  in the case of sight there was confusion and opposition in his opinions about the same things.</a:t>
            </a:r>
          </a:p>
          <a:p>
            <a:r>
              <a:rPr lang="en-US" sz="1200" kern="1200" dirty="0">
                <a:solidFill>
                  <a:schemeClr val="tx1"/>
                </a:solidFill>
                <a:effectLst/>
                <a:latin typeface="+mn-lt"/>
                <a:ea typeface="+mn-ea"/>
                <a:cs typeface="+mn-cs"/>
              </a:rPr>
              <a:t>		4. Here there is strife and inconsistency in his life.</a:t>
            </a:r>
          </a:p>
          <a:p>
            <a:r>
              <a:rPr lang="en-US" sz="1200" kern="1200" dirty="0">
                <a:solidFill>
                  <a:schemeClr val="tx1"/>
                </a:solidFill>
                <a:effectLst/>
                <a:latin typeface="+mn-lt"/>
                <a:ea typeface="+mn-ea"/>
                <a:cs typeface="+mn-cs"/>
              </a:rPr>
              <a:t>5. The soul is full of these and ten thousand similar oppositions occurring at the same moment.</a:t>
            </a:r>
          </a:p>
          <a:p>
            <a:r>
              <a:rPr lang="en-US" sz="1200" kern="1200" dirty="0">
                <a:solidFill>
                  <a:schemeClr val="tx1"/>
                </a:solidFill>
                <a:effectLst/>
                <a:latin typeface="+mn-lt"/>
                <a:ea typeface="+mn-ea"/>
                <a:cs typeface="+mn-cs"/>
              </a:rPr>
              <a:t>	C. The Good Man</a:t>
            </a:r>
          </a:p>
          <a:p>
            <a:r>
              <a:rPr lang="en-US" sz="1200" kern="1200" dirty="0">
                <a:solidFill>
                  <a:schemeClr val="tx1"/>
                </a:solidFill>
                <a:effectLst/>
                <a:latin typeface="+mn-lt"/>
                <a:ea typeface="+mn-ea"/>
                <a:cs typeface="+mn-cs"/>
              </a:rPr>
              <a:t>1. A good man, who looses anything dear to him, will bear the loss with more equanimity than another.</a:t>
            </a:r>
          </a:p>
          <a:p>
            <a:r>
              <a:rPr lang="en-US" sz="1200" kern="1200" dirty="0">
                <a:solidFill>
                  <a:schemeClr val="tx1"/>
                </a:solidFill>
                <a:effectLst/>
                <a:latin typeface="+mn-lt"/>
                <a:ea typeface="+mn-ea"/>
                <a:cs typeface="+mn-cs"/>
              </a:rPr>
              <a:t>		2. Though he cannot help sorrowing, he will moderate his sorrow.</a:t>
            </a:r>
          </a:p>
          <a:p>
            <a:r>
              <a:rPr lang="en-US" sz="1200" kern="1200" dirty="0">
                <a:solidFill>
                  <a:schemeClr val="tx1"/>
                </a:solidFill>
                <a:effectLst/>
                <a:latin typeface="+mn-lt"/>
                <a:ea typeface="+mn-ea"/>
                <a:cs typeface="+mn-cs"/>
              </a:rPr>
              <a:t>3. He will he be more likely to struggle and hold out against his sorrow when seen by his equals.</a:t>
            </a:r>
          </a:p>
          <a:p>
            <a:r>
              <a:rPr lang="en-US" sz="1200" kern="1200" dirty="0">
                <a:solidFill>
                  <a:schemeClr val="tx1"/>
                </a:solidFill>
                <a:effectLst/>
                <a:latin typeface="+mn-lt"/>
                <a:ea typeface="+mn-ea"/>
                <a:cs typeface="+mn-cs"/>
              </a:rPr>
              <a:t>			a. It will make a great difference whether he is seen or not. </a:t>
            </a:r>
          </a:p>
          <a:p>
            <a:r>
              <a:rPr lang="en-US" sz="1200" kern="1200" dirty="0">
                <a:solidFill>
                  <a:schemeClr val="tx1"/>
                </a:solidFill>
                <a:effectLst/>
                <a:latin typeface="+mn-lt"/>
                <a:ea typeface="+mn-ea"/>
                <a:cs typeface="+mn-cs"/>
              </a:rPr>
              <a:t>b. When he is alone he will not mind saying or doing things he would be ashamed of being heard or seen to do.</a:t>
            </a:r>
          </a:p>
          <a:p>
            <a:pPr eaLnBrk="1" hangingPunct="1">
              <a:spcBef>
                <a:spcPct val="0"/>
              </a:spcBef>
            </a:pPr>
            <a:endParaRPr lang="en-US" dirty="0"/>
          </a:p>
        </p:txBody>
      </p:sp>
      <p:sp>
        <p:nvSpPr>
          <p:cNvPr id="27651" name="Slide Number Placeholder 3">
            <a:extLst>
              <a:ext uri="{FF2B5EF4-FFF2-40B4-BE49-F238E27FC236}">
                <a16:creationId xmlns:a16="http://schemas.microsoft.com/office/drawing/2014/main" id="{A8FD13D8-C71D-AABD-7FA4-0D9360678F5E}"/>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AA6AA-EC81-44D8-91EA-44872743B846}" type="slidenum">
              <a:rPr lang="en-US">
                <a:cs typeface="Arial" charset="0"/>
              </a:rPr>
              <a:pPr fontAlgn="base">
                <a:spcBef>
                  <a:spcPct val="0"/>
                </a:spcBef>
                <a:spcAft>
                  <a:spcPct val="0"/>
                </a:spcAft>
                <a:defRPr/>
              </a:pPr>
              <a:t>104</a:t>
            </a:fld>
            <a:endParaRPr lang="en-US">
              <a:cs typeface="Arial" charset="0"/>
            </a:endParaRPr>
          </a:p>
        </p:txBody>
      </p:sp>
    </p:spTree>
    <p:extLst>
      <p:ext uri="{BB962C8B-B14F-4D97-AF65-F5344CB8AC3E}">
        <p14:creationId xmlns:p14="http://schemas.microsoft.com/office/powerpoint/2010/main" val="819932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244709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164283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4467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1730888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95379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2095449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156328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2111604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58C68F-043B-422D-B0B2-A7737DBACF98}"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46E90-E879-4B6F-B2B1-024FEE5E07F5}" type="slidenum">
              <a:rPr lang="en-US" smtClean="0"/>
              <a:t>‹#›</a:t>
            </a:fld>
            <a:endParaRPr lang="en-US"/>
          </a:p>
        </p:txBody>
      </p:sp>
    </p:spTree>
    <p:extLst>
      <p:ext uri="{BB962C8B-B14F-4D97-AF65-F5344CB8AC3E}">
        <p14:creationId xmlns:p14="http://schemas.microsoft.com/office/powerpoint/2010/main" val="88965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79823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C6ADE-AF98-4756-8F91-600DA4FA62F1}"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131946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CC6ADE-AF98-4756-8F91-600DA4FA62F1}"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19338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C6ADE-AF98-4756-8F91-600DA4FA62F1}" type="datetimeFigureOut">
              <a:rPr lang="en-US" smtClean="0"/>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332021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C6ADE-AF98-4756-8F91-600DA4FA62F1}" type="datetimeFigureOut">
              <a:rPr lang="en-US" smtClean="0"/>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236748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C6ADE-AF98-4756-8F91-600DA4FA62F1}" type="datetimeFigureOut">
              <a:rPr lang="en-US" smtClean="0"/>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278905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C6ADE-AF98-4756-8F91-600DA4FA62F1}"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6A4FF-446B-4678-9EF6-1DDA88F7F6EA}" type="slidenum">
              <a:rPr lang="en-US" smtClean="0"/>
              <a:t>‹#›</a:t>
            </a:fld>
            <a:endParaRPr lang="en-US"/>
          </a:p>
        </p:txBody>
      </p:sp>
    </p:spTree>
    <p:extLst>
      <p:ext uri="{BB962C8B-B14F-4D97-AF65-F5344CB8AC3E}">
        <p14:creationId xmlns:p14="http://schemas.microsoft.com/office/powerpoint/2010/main" val="424529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6A4FF-446B-4678-9EF6-1DDA88F7F6EA}" type="slidenum">
              <a:rPr lang="en-US" smtClean="0"/>
              <a:t>‹#›</a:t>
            </a:fld>
            <a:endParaRPr lang="en-US"/>
          </a:p>
        </p:txBody>
      </p:sp>
      <p:sp>
        <p:nvSpPr>
          <p:cNvPr id="5" name="Date Placeholder 4"/>
          <p:cNvSpPr>
            <a:spLocks noGrp="1"/>
          </p:cNvSpPr>
          <p:nvPr>
            <p:ph type="dt" sz="half" idx="10"/>
          </p:nvPr>
        </p:nvSpPr>
        <p:spPr/>
        <p:txBody>
          <a:bodyPr/>
          <a:lstStyle/>
          <a:p>
            <a:fld id="{DACC6ADE-AF98-4756-8F91-600DA4FA62F1}" type="datetimeFigureOut">
              <a:rPr lang="en-US" smtClean="0"/>
              <a:t>7/3/2025</a:t>
            </a:fld>
            <a:endParaRPr lang="en-US"/>
          </a:p>
        </p:txBody>
      </p:sp>
    </p:spTree>
    <p:extLst>
      <p:ext uri="{BB962C8B-B14F-4D97-AF65-F5344CB8AC3E}">
        <p14:creationId xmlns:p14="http://schemas.microsoft.com/office/powerpoint/2010/main" val="371562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CC6ADE-AF98-4756-8F91-600DA4FA62F1}" type="datetimeFigureOut">
              <a:rPr lang="en-US" smtClean="0"/>
              <a:t>7/3/2025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126A4FF-446B-4678-9EF6-1DDA88F7F6EA}" type="slidenum">
              <a:rPr lang="en-US" smtClean="0"/>
              <a:t>‹#›</a:t>
            </a:fld>
            <a:endParaRPr lang="en-US"/>
          </a:p>
        </p:txBody>
      </p:sp>
    </p:spTree>
    <p:extLst>
      <p:ext uri="{BB962C8B-B14F-4D97-AF65-F5344CB8AC3E}">
        <p14:creationId xmlns:p14="http://schemas.microsoft.com/office/powerpoint/2010/main" val="30560966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the-disoriented-ranger.blogspot.com/2016/01/principles-of-magic-1-oracle-dice-in.html"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s://thestoryreadingapeblog.com/2019/09/23/using-reincarnation-in-fiction/"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vexingquestions.wordpress.com/2011/07/29/question-2-abstract-objects-platonism-or-nominalis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jaulasinrejas.blogspo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s://sarahwbartlett.com/2016/05/13/vis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www.thebluediamondgallery.com/handwriting/o/opinion.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s://www.maxpixel.net/Algae-Macro-Detailed-Eyebrows-Iris-Eye-Sight-268178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hyperlink" Target="https://creativecommons.org/licenses/by-nc/3.0/" TargetMode="External"/><Relationship Id="rId4" Type="http://schemas.openxmlformats.org/officeDocument/2006/relationships/hyperlink" Target="https://futurism.com/death-from-the-skies-how-our-solar-system-will-die/"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creativecommons.org/licenses/by-nc-nd/3.0/" TargetMode="External"/><Relationship Id="rId4" Type="http://schemas.openxmlformats.org/officeDocument/2006/relationships/hyperlink" Target="https://cccutel.wordpress.com/2015/02/24/socrative-engaging-your-students/"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https://creativecommons.org/licenses/by-nc-sa/3.0/" TargetMode="External"/><Relationship Id="rId5" Type="http://schemas.openxmlformats.org/officeDocument/2006/relationships/image" Target="../media/image16.wmf"/><Relationship Id="rId4" Type="http://schemas.openxmlformats.org/officeDocument/2006/relationships/hyperlink" Target="https://pathfinderkingmaker.gamepedia.com/Paladi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n_Illustration_of_The_Allegory_of_the_Cave,_from_Plato%E2%80%99s_Republic.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footnotes2plato.com/2018/02/21/process-and-difference-in-the-pluriverse-plato-william-james-w-e-b-du-boi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www.ogritodobicho.com/2013/05/o-mito-da-caverna-platao.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s://www.missmeliss.com/2013/12/o-holy-nigh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hyperlink" Target="https://pixabay.com/en/eyes-blue-eyes-macro-close-up-4107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hyperlink" Target="https://creativecommons.org/licenses/by-nc/3.0/" TargetMode="External"/><Relationship Id="rId4" Type="http://schemas.openxmlformats.org/officeDocument/2006/relationships/hyperlink" Target="http://ap2hyc.com/2015/10/top-10-scariest-super-villai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cccutel.wordpress.com/2015/02/24/socrative-engaging-your-student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thestoryreadingapeblog.com/2019/09/23/using-reincarnation-in-fiction/"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lukenixblog.blogspot.com/2012/06/very-good-creation-that-undermine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hyperlink" Target="https://creativecommons.org/licenses/by-nc/3.0/" TargetMode="External"/><Relationship Id="rId4" Type="http://schemas.openxmlformats.org/officeDocument/2006/relationships/hyperlink" Target="https://futurism.com/universe-looks-like-one-ima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varulvsnatt.deviantart.com/art/Chaos-Star-7987185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s://www.rubikon.news/artikel/neue-hoffnung-bei-krebs"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creativecommons.org/licenses/by-sa/3.0/" TargetMode="External"/><Relationship Id="rId4" Type="http://schemas.openxmlformats.org/officeDocument/2006/relationships/hyperlink" Target="https://justadandak.com/defining-social-spaces/" TargetMode="External"/><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Wallow"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hyperlink" Target="https://creativecommons.org/licenses/by-nc-nd/3.0/" TargetMode="External"/><Relationship Id="rId4" Type="http://schemas.openxmlformats.org/officeDocument/2006/relationships/hyperlink" Target="https://tribalmystic.me/2014/10/06/hawaiis-hokulea-sails-with-a-message-of-peace-and-lov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www.bandassonorasdecine.com/2010/12/anton-karas.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hyperlink" Target="https://pixabay.com/en/physics-science-medical-dna-atoms-140901/"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profjourde.wordpress.com/2017/08/04/systemes-de-reponses-invisibilite/"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nextcrave.com/category/2-STYLE?page=5"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s://creativecommons.org/licenses/by-sa/3.0/" TargetMode="External"/><Relationship Id="rId4" Type="http://schemas.openxmlformats.org/officeDocument/2006/relationships/diagramLayout" Target="../diagrams/layout3.xml"/><Relationship Id="rId9" Type="http://schemas.openxmlformats.org/officeDocument/2006/relationships/hyperlink" Target="https://en.wikipedia.org/wiki/Socrat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nextcrave.com/category/2-STYLE?page=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tvisual.org/2010/01/20/did-the-wire-presage-politics-post-2008/"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jpe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creativecommons.org/licenses/by/3.0/" TargetMode="External"/><Relationship Id="rId4" Type="http://schemas.openxmlformats.org/officeDocument/2006/relationships/hyperlink" Target="https://redoubtnews.com/2017/02/ethical-problems-bedkes-ethics-committee/" TargetMode="External"/><Relationship Id="rId9" Type="http://schemas.microsoft.com/office/2007/relationships/diagramDrawing" Target="../diagrams/drawing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filosofiastoria.wordpress.com/category/testi-e-documenti/libri-digitalizzati-e-book/page/2/"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hyperlink" Target="https://creativecommons.org/licenses/by/3.0/" TargetMode="External"/><Relationship Id="rId4" Type="http://schemas.openxmlformats.org/officeDocument/2006/relationships/hyperlink" Target="http://fabiusmaximus.com/2012/05/22/39076/"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hyperlink" Target="https://creativecommons.org/licenses/by-sa/3.0/" TargetMode="External"/><Relationship Id="rId4" Type="http://schemas.openxmlformats.org/officeDocument/2006/relationships/hyperlink" Target="http://www.juku.it/en/defining-software-defined-storage-definition-definitely/"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6756C-6AC9-4BA0-4BB8-0C12F297F998}"/>
              </a:ext>
            </a:extLst>
          </p:cNvPr>
          <p:cNvSpPr>
            <a:spLocks noGrp="1"/>
          </p:cNvSpPr>
          <p:nvPr>
            <p:ph type="ctrTitle"/>
          </p:nvPr>
        </p:nvSpPr>
        <p:spPr>
          <a:xfrm>
            <a:off x="4419136" y="1020871"/>
            <a:ext cx="6960759" cy="2849671"/>
          </a:xfrm>
        </p:spPr>
        <p:txBody>
          <a:bodyPr>
            <a:normAutofit/>
          </a:bodyPr>
          <a:lstStyle/>
          <a:p>
            <a:pPr algn="l"/>
            <a:r>
              <a:rPr lang="en-US" sz="6000">
                <a:solidFill>
                  <a:srgbClr val="FFFFFF"/>
                </a:solidFill>
              </a:rPr>
              <a:t>Ancient &amp; Medieval Philosophy</a:t>
            </a:r>
          </a:p>
        </p:txBody>
      </p:sp>
      <p:sp>
        <p:nvSpPr>
          <p:cNvPr id="3" name="Subtitle 2">
            <a:extLst>
              <a:ext uri="{FF2B5EF4-FFF2-40B4-BE49-F238E27FC236}">
                <a16:creationId xmlns:a16="http://schemas.microsoft.com/office/drawing/2014/main" id="{F422AAF4-3814-48B0-C41E-B6250AE6826F}"/>
              </a:ext>
            </a:extLst>
          </p:cNvPr>
          <p:cNvSpPr>
            <a:spLocks noGrp="1"/>
          </p:cNvSpPr>
          <p:nvPr>
            <p:ph type="subTitle" idx="1"/>
          </p:nvPr>
        </p:nvSpPr>
        <p:spPr>
          <a:xfrm>
            <a:off x="4456386" y="3962088"/>
            <a:ext cx="6203795" cy="1186108"/>
          </a:xfrm>
        </p:spPr>
        <p:txBody>
          <a:bodyPr>
            <a:normAutofit/>
          </a:bodyPr>
          <a:lstStyle/>
          <a:p>
            <a:pPr algn="l"/>
            <a:r>
              <a:rPr lang="en-US">
                <a:solidFill>
                  <a:srgbClr val="FFFFFF">
                    <a:alpha val="70000"/>
                  </a:srgbClr>
                </a:solidFill>
              </a:rPr>
              <a:t>Part Two: Plato</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951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room&#10;&#10;Description automatically generated">
            <a:extLst>
              <a:ext uri="{FF2B5EF4-FFF2-40B4-BE49-F238E27FC236}">
                <a16:creationId xmlns:a16="http://schemas.microsoft.com/office/drawing/2014/main" id="{4CD6CA8A-73EC-409C-A437-224DE176C76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6400" b="1343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0481"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Epistemology &amp; Metaphysics</a:t>
            </a:r>
          </a:p>
        </p:txBody>
      </p:sp>
      <p:sp>
        <p:nvSpPr>
          <p:cNvPr id="20482" name="Content Placeholder 2"/>
          <p:cNvSpPr>
            <a:spLocks noGrp="1"/>
          </p:cNvSpPr>
          <p:nvPr>
            <p:ph sz="quarter" idx="13"/>
          </p:nvPr>
        </p:nvSpPr>
        <p:spPr>
          <a:xfrm>
            <a:off x="677334" y="2160589"/>
            <a:ext cx="3851122" cy="3880773"/>
          </a:xfrm>
        </p:spPr>
        <p:txBody>
          <a:bodyPr>
            <a:normAutofit fontScale="92500" lnSpcReduction="20000"/>
          </a:bodyPr>
          <a:lstStyle/>
          <a:p>
            <a:pPr lvl="1" eaLnBrk="1" hangingPunct="1">
              <a:lnSpc>
                <a:spcPct val="90000"/>
              </a:lnSpc>
            </a:pPr>
            <a:r>
              <a:rPr lang="en-US" sz="1700">
                <a:latin typeface="Calibri" pitchFamily="34" charset="0"/>
                <a:cs typeface="Calibri" pitchFamily="34" charset="0"/>
              </a:rPr>
              <a:t>Knowledge is</a:t>
            </a:r>
          </a:p>
          <a:p>
            <a:pPr lvl="2" eaLnBrk="1" hangingPunct="1">
              <a:lnSpc>
                <a:spcPct val="90000"/>
              </a:lnSpc>
            </a:pPr>
            <a:r>
              <a:rPr lang="en-US" sz="1700">
                <a:latin typeface="Calibri" pitchFamily="34" charset="0"/>
                <a:cs typeface="Calibri" pitchFamily="34" charset="0"/>
              </a:rPr>
              <a:t>Objective</a:t>
            </a:r>
          </a:p>
          <a:p>
            <a:pPr lvl="2" eaLnBrk="1" hangingPunct="1">
              <a:lnSpc>
                <a:spcPct val="90000"/>
              </a:lnSpc>
            </a:pPr>
            <a:r>
              <a:rPr lang="en-US" sz="1700">
                <a:latin typeface="Calibri" pitchFamily="34" charset="0"/>
                <a:cs typeface="Calibri" pitchFamily="34" charset="0"/>
              </a:rPr>
              <a:t>Not obtained by the senses</a:t>
            </a:r>
          </a:p>
          <a:p>
            <a:pPr lvl="2" eaLnBrk="1" hangingPunct="1">
              <a:lnSpc>
                <a:spcPct val="90000"/>
              </a:lnSpc>
            </a:pPr>
            <a:r>
              <a:rPr lang="en-US" sz="1700">
                <a:latin typeface="Calibri" pitchFamily="34" charset="0"/>
                <a:cs typeface="Calibri" pitchFamily="34" charset="0"/>
              </a:rPr>
              <a:t>Universal</a:t>
            </a:r>
          </a:p>
          <a:p>
            <a:pPr lvl="2" eaLnBrk="1" hangingPunct="1">
              <a:lnSpc>
                <a:spcPct val="90000"/>
              </a:lnSpc>
            </a:pPr>
            <a:r>
              <a:rPr lang="en-US" sz="1700">
                <a:latin typeface="Calibri" pitchFamily="34" charset="0"/>
                <a:cs typeface="Calibri" pitchFamily="34" charset="0"/>
              </a:rPr>
              <a:t>Changeless</a:t>
            </a:r>
          </a:p>
          <a:p>
            <a:pPr lvl="2" eaLnBrk="1" hangingPunct="1">
              <a:lnSpc>
                <a:spcPct val="90000"/>
              </a:lnSpc>
            </a:pPr>
            <a:r>
              <a:rPr lang="en-US" sz="1700">
                <a:latin typeface="Calibri" pitchFamily="34" charset="0"/>
                <a:cs typeface="Calibri" pitchFamily="34" charset="0"/>
              </a:rPr>
              <a:t>Based in reason </a:t>
            </a:r>
          </a:p>
          <a:p>
            <a:pPr lvl="1" eaLnBrk="1" hangingPunct="1">
              <a:lnSpc>
                <a:spcPct val="90000"/>
              </a:lnSpc>
            </a:pPr>
            <a:r>
              <a:rPr lang="en-US" sz="1700">
                <a:latin typeface="Calibri" pitchFamily="34" charset="0"/>
                <a:cs typeface="Calibri" pitchFamily="34" charset="0"/>
              </a:rPr>
              <a:t>The Forms &amp; Ideas</a:t>
            </a:r>
          </a:p>
          <a:p>
            <a:pPr lvl="2" eaLnBrk="1" hangingPunct="1">
              <a:lnSpc>
                <a:spcPct val="90000"/>
              </a:lnSpc>
            </a:pPr>
            <a:r>
              <a:rPr lang="en-US" sz="1700">
                <a:latin typeface="Calibri" pitchFamily="34" charset="0"/>
                <a:cs typeface="Calibri" pitchFamily="34" charset="0"/>
              </a:rPr>
              <a:t>Particulars (tokens) &amp; categories (types)</a:t>
            </a:r>
          </a:p>
          <a:p>
            <a:pPr lvl="2" eaLnBrk="1" hangingPunct="1">
              <a:lnSpc>
                <a:spcPct val="90000"/>
              </a:lnSpc>
            </a:pPr>
            <a:r>
              <a:rPr lang="en-US" sz="1700">
                <a:latin typeface="Calibri" pitchFamily="34" charset="0"/>
                <a:cs typeface="Calibri" pitchFamily="34" charset="0"/>
              </a:rPr>
              <a:t>Universal/form</a:t>
            </a:r>
          </a:p>
          <a:p>
            <a:pPr lvl="3" eaLnBrk="1" hangingPunct="1">
              <a:lnSpc>
                <a:spcPct val="90000"/>
              </a:lnSpc>
            </a:pPr>
            <a:r>
              <a:rPr lang="en-US" sz="1700">
                <a:latin typeface="Calibri" pitchFamily="34" charset="0"/>
                <a:cs typeface="Calibri" pitchFamily="34" charset="0"/>
              </a:rPr>
              <a:t>Eternal</a:t>
            </a:r>
          </a:p>
          <a:p>
            <a:pPr lvl="3" eaLnBrk="1" hangingPunct="1">
              <a:lnSpc>
                <a:spcPct val="90000"/>
              </a:lnSpc>
            </a:pPr>
            <a:r>
              <a:rPr lang="en-US" sz="1700">
                <a:latin typeface="Calibri" pitchFamily="34" charset="0"/>
                <a:cs typeface="Calibri" pitchFamily="34" charset="0"/>
              </a:rPr>
              <a:t>Changeless</a:t>
            </a:r>
          </a:p>
          <a:p>
            <a:pPr lvl="3" eaLnBrk="1" hangingPunct="1">
              <a:lnSpc>
                <a:spcPct val="90000"/>
              </a:lnSpc>
            </a:pPr>
            <a:r>
              <a:rPr lang="en-US" sz="1700">
                <a:latin typeface="Calibri" pitchFamily="34" charset="0"/>
                <a:cs typeface="Calibri" pitchFamily="34" charset="0"/>
              </a:rPr>
              <a:t>Perfect</a:t>
            </a:r>
          </a:p>
          <a:p>
            <a:pPr lvl="3" eaLnBrk="1" hangingPunct="1">
              <a:lnSpc>
                <a:spcPct val="90000"/>
              </a:lnSpc>
            </a:pPr>
            <a:endParaRPr lang="en-US" sz="1700">
              <a:latin typeface="Calibri" pitchFamily="34" charset="0"/>
              <a:cs typeface="Calibri" pitchFamily="34" charset="0"/>
            </a:endParaRPr>
          </a:p>
          <a:p>
            <a:pPr lvl="2"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p>
        </p:txBody>
      </p:sp>
      <p:cxnSp>
        <p:nvCxnSpPr>
          <p:cNvPr id="20487" name="Straight Connector 2048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489" name="Straight Connector 2048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49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9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9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9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49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0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0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3FECD602-4EE6-4CEE-84D8-B24FF917AF30}"/>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disoriented-ranger.blogspot.com/2016/01/principles-of-magic-1-oracle-dice-i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821976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89621-712D-70D5-D433-EF7EC8ED2843}"/>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C1E847E5-4B93-4FFE-817C-BD57C8AF0F90}"/>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E646491A-A462-D3CF-01A9-6F19707B96B0}"/>
              </a:ext>
            </a:extLst>
          </p:cNvPr>
          <p:cNvSpPr>
            <a:spLocks noGrp="1"/>
          </p:cNvSpPr>
          <p:nvPr>
            <p:ph idx="1"/>
          </p:nvPr>
        </p:nvSpPr>
        <p:spPr/>
        <p:txBody>
          <a:bodyPr>
            <a:normAutofit/>
          </a:bodyPr>
          <a:lstStyle/>
          <a:p>
            <a:r>
              <a:rPr lang="en-US" dirty="0"/>
              <a:t>The Imitator</a:t>
            </a:r>
          </a:p>
          <a:p>
            <a:pPr lvl="1"/>
            <a:r>
              <a:rPr lang="en-US" dirty="0"/>
              <a:t>The imitator will not know from use whether his drawing is correct or beautiful.</a:t>
            </a:r>
          </a:p>
          <a:p>
            <a:pPr lvl="1"/>
            <a:r>
              <a:rPr lang="en-US" dirty="0"/>
              <a:t>He will imitate without knowing what makes a thing good or bad, and so will imitate only what appears good to the ignorant multitude.</a:t>
            </a:r>
          </a:p>
          <a:p>
            <a:pPr lvl="1"/>
            <a:r>
              <a:rPr lang="en-US" dirty="0"/>
              <a:t>The imitator has no knowledge worth mentioning of what he imitates. </a:t>
            </a:r>
          </a:p>
          <a:p>
            <a:pPr lvl="1"/>
            <a:r>
              <a:rPr lang="en-US" dirty="0"/>
              <a:t>Imitation is only a kind of play or sport, and the tragic poets are imitators in the highest degree.</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5700516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B3083D-6A1B-6417-FBC4-9878479A698B}"/>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37830A09-00AE-30F4-AD9E-628F0A9A226B}"/>
              </a:ext>
            </a:extLst>
          </p:cNvPr>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endParaRPr lang="en-US">
              <a:latin typeface="Calibri" pitchFamily="34" charset="0"/>
              <a:cs typeface="Calibri" pitchFamily="34" charset="0"/>
            </a:endParaRPr>
          </a:p>
        </p:txBody>
      </p:sp>
      <p:sp>
        <p:nvSpPr>
          <p:cNvPr id="26626" name="Content Placeholder 2">
            <a:extLst>
              <a:ext uri="{FF2B5EF4-FFF2-40B4-BE49-F238E27FC236}">
                <a16:creationId xmlns:a16="http://schemas.microsoft.com/office/drawing/2014/main" id="{89B0DCA8-40C4-6E9E-D0A1-06FFF87DA85F}"/>
              </a:ext>
            </a:extLst>
          </p:cNvPr>
          <p:cNvSpPr>
            <a:spLocks noGrp="1"/>
          </p:cNvSpPr>
          <p:nvPr>
            <p:ph idx="1"/>
          </p:nvPr>
        </p:nvSpPr>
        <p:spPr>
          <a:xfrm>
            <a:off x="5209563" y="2160589"/>
            <a:ext cx="4064439" cy="3880773"/>
          </a:xfrm>
        </p:spPr>
        <p:txBody>
          <a:bodyPr>
            <a:normAutofit/>
          </a:bodyPr>
          <a:lstStyle/>
          <a:p>
            <a:pPr>
              <a:lnSpc>
                <a:spcPct val="90000"/>
              </a:lnSpc>
            </a:pPr>
            <a:r>
              <a:rPr lang="en-US" sz="1400"/>
              <a:t>Principles</a:t>
            </a:r>
          </a:p>
          <a:p>
            <a:pPr lvl="1">
              <a:lnSpc>
                <a:spcPct val="90000"/>
              </a:lnSpc>
            </a:pPr>
            <a:r>
              <a:rPr lang="en-US" sz="1400"/>
              <a:t>Imitation	</a:t>
            </a:r>
          </a:p>
          <a:p>
            <a:pPr lvl="1">
              <a:lnSpc>
                <a:spcPct val="90000"/>
              </a:lnSpc>
            </a:pPr>
            <a:r>
              <a:rPr lang="en-US" sz="1400"/>
              <a:t>Imitation is concerned with what is thrice removed from the truth. </a:t>
            </a:r>
          </a:p>
          <a:p>
            <a:pPr>
              <a:lnSpc>
                <a:spcPct val="90000"/>
              </a:lnSpc>
            </a:pPr>
            <a:r>
              <a:rPr lang="en-US" sz="1400"/>
              <a:t>Illusions</a:t>
            </a:r>
          </a:p>
          <a:p>
            <a:pPr lvl="1">
              <a:lnSpc>
                <a:spcPct val="90000"/>
              </a:lnSpc>
            </a:pPr>
            <a:r>
              <a:rPr lang="en-US" sz="1400"/>
              <a:t>A large body appears small when seen at a distance.</a:t>
            </a:r>
          </a:p>
          <a:p>
            <a:pPr lvl="1">
              <a:lnSpc>
                <a:spcPct val="90000"/>
              </a:lnSpc>
            </a:pPr>
            <a:r>
              <a:rPr lang="en-US" sz="1400"/>
              <a:t>Water distortion</a:t>
            </a:r>
          </a:p>
          <a:p>
            <a:pPr lvl="1">
              <a:lnSpc>
                <a:spcPct val="90000"/>
              </a:lnSpc>
            </a:pPr>
            <a:r>
              <a:rPr lang="en-US" sz="1400"/>
              <a:t>The concave becomes convex due to illusions of color. </a:t>
            </a:r>
          </a:p>
          <a:p>
            <a:pPr lvl="1">
              <a:lnSpc>
                <a:spcPct val="90000"/>
              </a:lnSpc>
            </a:pPr>
            <a:r>
              <a:rPr lang="en-US" sz="1400"/>
              <a:t>This is the mind’s weakness on which the art of conjuring and deceiving by light and shadow and other ingenious devices imposes having an effect like magic. </a:t>
            </a:r>
          </a:p>
          <a:p>
            <a:pPr lvl="1">
              <a:lnSpc>
                <a:spcPct val="90000"/>
              </a:lnSpc>
            </a:pPr>
            <a:endParaRPr lang="en-US" sz="1400">
              <a:latin typeface="Calibri" pitchFamily="34" charset="0"/>
              <a:cs typeface="Calibri" pitchFamily="34" charset="0"/>
            </a:endParaRPr>
          </a:p>
          <a:p>
            <a:pPr lvl="1">
              <a:lnSpc>
                <a:spcPct val="90000"/>
              </a:lnSpc>
            </a:pPr>
            <a:endParaRPr lang="en-US" sz="1400">
              <a:latin typeface="Calibri" pitchFamily="34" charset="0"/>
              <a:cs typeface="Calibri" pitchFamily="34" charset="0"/>
            </a:endParaRPr>
          </a:p>
          <a:p>
            <a:pPr lvl="1" eaLnBrk="1" hangingPunct="1">
              <a:lnSpc>
                <a:spcPct val="90000"/>
              </a:lnSpc>
            </a:pPr>
            <a:endParaRPr lang="en-US" sz="1400">
              <a:latin typeface="Calibri" pitchFamily="34" charset="0"/>
              <a:cs typeface="Calibri" pitchFamily="34" charset="0"/>
            </a:endParaRPr>
          </a:p>
          <a:p>
            <a:pPr lvl="1" eaLnBrk="1" hangingPunct="1">
              <a:lnSpc>
                <a:spcPct val="90000"/>
              </a:lnSpc>
            </a:pPr>
            <a:endParaRPr lang="en-US" sz="1400"/>
          </a:p>
        </p:txBody>
      </p:sp>
      <p:pic>
        <p:nvPicPr>
          <p:cNvPr id="3" name="Picture 2" descr="A person with blue hair holding his hand to his eyes&#10;&#10;AI-generated content may be incorrect.">
            <a:extLst>
              <a:ext uri="{FF2B5EF4-FFF2-40B4-BE49-F238E27FC236}">
                <a16:creationId xmlns:a16="http://schemas.microsoft.com/office/drawing/2014/main" id="{9805E24B-69DC-7054-758E-6D7258885795}"/>
              </a:ext>
            </a:extLst>
          </p:cNvPr>
          <p:cNvPicPr>
            <a:picLocks noChangeAspect="1"/>
          </p:cNvPicPr>
          <p:nvPr/>
        </p:nvPicPr>
        <p:blipFill>
          <a:blip r:embed="rId3">
            <a:extLst>
              <a:ext uri="{28A0092B-C50C-407E-A947-70E740481C1C}">
                <a14:useLocalDpi xmlns:a14="http://schemas.microsoft.com/office/drawing/2010/main" val="0"/>
              </a:ext>
            </a:extLst>
          </a:blip>
          <a:srcRect l="19139" r="219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1" name="Isosceles Triangle 266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05883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8BCF-587B-B17B-FA48-1AD6B6FE8696}"/>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3567883C-46B5-8903-2732-A06C49C7C3C3}"/>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DE1D5FF4-A358-3CC7-534F-8C1514AECAA0}"/>
              </a:ext>
            </a:extLst>
          </p:cNvPr>
          <p:cNvSpPr>
            <a:spLocks noGrp="1"/>
          </p:cNvSpPr>
          <p:nvPr>
            <p:ph idx="1"/>
          </p:nvPr>
        </p:nvSpPr>
        <p:spPr/>
        <p:txBody>
          <a:bodyPr>
            <a:normAutofit/>
          </a:bodyPr>
          <a:lstStyle/>
          <a:p>
            <a:r>
              <a:rPr lang="en-US" dirty="0"/>
              <a:t>The Rational Principle and the Inferior Principle</a:t>
            </a:r>
          </a:p>
          <a:p>
            <a:pPr lvl="1"/>
            <a:r>
              <a:rPr lang="en-US" dirty="0"/>
              <a:t>The arts of measuring and numbering and weighing rescue the human understanding.</a:t>
            </a:r>
          </a:p>
          <a:p>
            <a:pPr lvl="1"/>
            <a:r>
              <a:rPr lang="en-US" dirty="0"/>
              <a:t>The apparent  no longer has mastery, but give way before calculation and measure and weight.</a:t>
            </a:r>
          </a:p>
          <a:p>
            <a:pPr lvl="1"/>
            <a:r>
              <a:rPr lang="en-US" dirty="0"/>
              <a:t>This must be the work of the calculating and rational principle in the soul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3892806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73233-2EB6-8BCF-664B-9F3E6E3C33A0}"/>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A886C6BE-7C7D-8C35-9774-7AA1C3289831}"/>
              </a:ext>
            </a:extLst>
          </p:cNvPr>
          <p:cNvSpPr>
            <a:spLocks noGrp="1"/>
          </p:cNvSpPr>
          <p:nvPr>
            <p:ph type="title"/>
          </p:nvPr>
        </p:nvSpPr>
        <p:spPr/>
        <p:txBody>
          <a:bodyPr>
            <a:normAutofit/>
          </a:bodyPr>
          <a:lstStyle/>
          <a:p>
            <a:pPr algn="ctr" eaLnBrk="1" hangingPunct="1"/>
            <a:r>
              <a:rPr lang="en-US">
                <a:latin typeface="Calibri" pitchFamily="34" charset="0"/>
                <a:cs typeface="Calibri" pitchFamily="34" charset="0"/>
              </a:rPr>
              <a:t>Plato’s Republic Book X</a:t>
            </a:r>
            <a:endParaRPr lang="en-US" dirty="0">
              <a:latin typeface="Calibri" pitchFamily="34" charset="0"/>
              <a:cs typeface="Calibri" pitchFamily="34" charset="0"/>
            </a:endParaRPr>
          </a:p>
        </p:txBody>
      </p:sp>
      <p:sp>
        <p:nvSpPr>
          <p:cNvPr id="26626" name="Content Placeholder 2">
            <a:extLst>
              <a:ext uri="{FF2B5EF4-FFF2-40B4-BE49-F238E27FC236}">
                <a16:creationId xmlns:a16="http://schemas.microsoft.com/office/drawing/2014/main" id="{96F13452-70C2-4792-E669-1DFFB3EFF585}"/>
              </a:ext>
            </a:extLst>
          </p:cNvPr>
          <p:cNvSpPr>
            <a:spLocks noGrp="1"/>
          </p:cNvSpPr>
          <p:nvPr>
            <p:ph idx="1"/>
          </p:nvPr>
        </p:nvSpPr>
        <p:spPr/>
        <p:txBody>
          <a:bodyPr>
            <a:normAutofit fontScale="85000" lnSpcReduction="20000"/>
          </a:bodyPr>
          <a:lstStyle/>
          <a:p>
            <a:r>
              <a:rPr lang="en-US" dirty="0"/>
              <a:t>When this principle measures some things are equal, or some are greater or less than others, there occurs an apparent contradiction:</a:t>
            </a:r>
          </a:p>
          <a:p>
            <a:pPr lvl="1"/>
            <a:r>
              <a:rPr lang="en-US" dirty="0"/>
              <a:t>The same faculty cannot have contrary opinions at the same time about the same thing.</a:t>
            </a:r>
          </a:p>
          <a:p>
            <a:pPr lvl="1"/>
            <a:r>
              <a:rPr lang="en-US" dirty="0"/>
              <a:t>Hence, the part of the soul with an opinion contrary to measure is not the same as that having an opinion in accordance with measure.</a:t>
            </a:r>
          </a:p>
          <a:p>
            <a:pPr lvl="1"/>
            <a:r>
              <a:rPr lang="en-US" dirty="0"/>
              <a:t>The better part of the soul trusts to measure and calculation.</a:t>
            </a:r>
          </a:p>
          <a:p>
            <a:pPr lvl="1"/>
            <a:r>
              <a:rPr lang="en-US" dirty="0"/>
              <a:t>What opposes them is one of the inferior principles of the soul. </a:t>
            </a:r>
          </a:p>
          <a:p>
            <a:pPr lvl="1"/>
            <a:r>
              <a:rPr lang="en-US" dirty="0"/>
              <a:t>This is the conclusion aimed at when it was claimed that Painting, drawing, and imitation in general,</a:t>
            </a:r>
          </a:p>
          <a:p>
            <a:pPr lvl="1"/>
            <a:r>
              <a:rPr lang="en-US" dirty="0"/>
              <a:t>When doing their own work, are far removed from truth. </a:t>
            </a:r>
          </a:p>
          <a:p>
            <a:pPr lvl="1"/>
            <a:r>
              <a:rPr lang="en-US" dirty="0"/>
              <a:t>Are companions of a principle within us equally removed from reason.</a:t>
            </a:r>
          </a:p>
          <a:p>
            <a:pPr lvl="1"/>
            <a:r>
              <a:rPr lang="en-US" dirty="0"/>
              <a:t>Have no true or healthy aim. </a:t>
            </a:r>
          </a:p>
          <a:p>
            <a:pPr lvl="1"/>
            <a:r>
              <a:rPr lang="en-US" dirty="0"/>
              <a:t>The imitative art is an inferior who marries an inferior, and has inferior offspring. </a:t>
            </a:r>
          </a:p>
          <a:p>
            <a:pPr lvl="1"/>
            <a:r>
              <a:rPr lang="en-US" dirty="0"/>
              <a:t>The same is true of poetry.</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000995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B528-6DF7-083B-D2E2-C00BFE63A866}"/>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8735F22F-2D7D-A40C-4307-341EDB984F98}"/>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5D3401EA-12C2-F1A2-E161-A3F9FDC7643A}"/>
              </a:ext>
            </a:extLst>
          </p:cNvPr>
          <p:cNvSpPr>
            <a:spLocks noGrp="1"/>
          </p:cNvSpPr>
          <p:nvPr>
            <p:ph idx="1"/>
          </p:nvPr>
        </p:nvSpPr>
        <p:spPr/>
        <p:txBody>
          <a:bodyPr>
            <a:normAutofit/>
          </a:bodyPr>
          <a:lstStyle/>
          <a:p>
            <a:r>
              <a:rPr lang="en-US" dirty="0"/>
              <a:t>Goal</a:t>
            </a:r>
          </a:p>
          <a:p>
            <a:pPr lvl="1"/>
            <a:r>
              <a:rPr lang="en-US" dirty="0"/>
              <a:t>Not to rely on a probability derived from the analogy of painting.</a:t>
            </a:r>
          </a:p>
          <a:p>
            <a:pPr lvl="1"/>
            <a:r>
              <a:rPr lang="en-US" dirty="0"/>
              <a:t>To see whether the faculty concerned with poetical imitation is good or bad. </a:t>
            </a:r>
          </a:p>
          <a:p>
            <a:r>
              <a:rPr lang="en-US" dirty="0"/>
              <a:t>Imitation and Unity</a:t>
            </a:r>
          </a:p>
          <a:p>
            <a:pPr lvl="1"/>
            <a:r>
              <a:rPr lang="en-US" dirty="0"/>
              <a:t>Imitation imitates voluntary or involuntary actions of men on which a good or bad result has ensued, and they rejoice or sorrow accordingly.</a:t>
            </a:r>
          </a:p>
          <a:p>
            <a:pPr lvl="1"/>
            <a:r>
              <a:rPr lang="en-US" dirty="0"/>
              <a:t>In this variety of circumstances the man is not at unity with himself </a:t>
            </a:r>
          </a:p>
          <a:p>
            <a:pPr lvl="1"/>
            <a:r>
              <a:rPr lang="en-US" dirty="0"/>
              <a:t>As  in the case of sight there was confusion in his opinions about the same things.</a:t>
            </a:r>
          </a:p>
          <a:p>
            <a:pPr lvl="1"/>
            <a:r>
              <a:rPr lang="en-US" dirty="0"/>
              <a:t>Here there is strife and inconsistency in his life.</a:t>
            </a:r>
          </a:p>
          <a:p>
            <a:pPr lvl="1"/>
            <a:r>
              <a:rPr lang="en-US" dirty="0"/>
              <a:t>The soul is full of these and ten thousand similar oppositions occurring at the same moment.</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9901796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E88D-1696-F348-6485-C2EE076DCAB2}"/>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DF3403AC-0F64-110C-1D18-22FEEF3F798B}"/>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C4C7A3E7-1E5E-366D-DC93-95DF4CA5C6AD}"/>
              </a:ext>
            </a:extLst>
          </p:cNvPr>
          <p:cNvSpPr>
            <a:spLocks noGrp="1"/>
          </p:cNvSpPr>
          <p:nvPr>
            <p:ph idx="1"/>
          </p:nvPr>
        </p:nvSpPr>
        <p:spPr/>
        <p:txBody>
          <a:bodyPr>
            <a:normAutofit/>
          </a:bodyPr>
          <a:lstStyle/>
          <a:p>
            <a:r>
              <a:rPr lang="en-US" dirty="0"/>
              <a:t>The Good Man</a:t>
            </a:r>
          </a:p>
          <a:p>
            <a:pPr lvl="1"/>
            <a:r>
              <a:rPr lang="en-US" dirty="0"/>
              <a:t>A good man, who loses anything dear to him, will bear the loss with more equanimity than another.</a:t>
            </a:r>
          </a:p>
          <a:p>
            <a:pPr lvl="1"/>
            <a:r>
              <a:rPr lang="en-US" dirty="0"/>
              <a:t>Though he cannot help sorrowing, he will moderate his sorrow.</a:t>
            </a:r>
          </a:p>
          <a:p>
            <a:pPr lvl="1"/>
            <a:r>
              <a:rPr lang="en-US" dirty="0"/>
              <a:t>More likely to hold out against sorrow when seen by equals.</a:t>
            </a:r>
          </a:p>
          <a:p>
            <a:pPr lvl="1"/>
            <a:r>
              <a:rPr lang="en-US" dirty="0"/>
              <a:t>It will make a great difference whether he is seen or not. </a:t>
            </a:r>
          </a:p>
          <a:p>
            <a:pPr lvl="1"/>
            <a:r>
              <a:rPr lang="en-US" dirty="0"/>
              <a:t>When alone he will not mind saying or doing things he would be ashamed of being heard or seen to do.</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3541145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7285-B0C9-F8FC-C342-9875E874A9C0}"/>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80631F48-01A8-D033-DD40-F97ED215EEB9}"/>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2EA6C0BC-1313-2242-AF75-C786CE4C0910}"/>
              </a:ext>
            </a:extLst>
          </p:cNvPr>
          <p:cNvSpPr>
            <a:spLocks noGrp="1"/>
          </p:cNvSpPr>
          <p:nvPr>
            <p:ph idx="1"/>
          </p:nvPr>
        </p:nvSpPr>
        <p:spPr/>
        <p:txBody>
          <a:bodyPr>
            <a:normAutofit fontScale="92500" lnSpcReduction="10000"/>
          </a:bodyPr>
          <a:lstStyle/>
          <a:p>
            <a:r>
              <a:rPr lang="en-US" dirty="0"/>
              <a:t>The Higher Principle</a:t>
            </a:r>
          </a:p>
          <a:p>
            <a:pPr lvl="1"/>
            <a:r>
              <a:rPr lang="en-US" dirty="0"/>
              <a:t>A principle of law and reason in him which bids him resist and a feeling of his misfortune which is forcing him to indulge his sorrow.</a:t>
            </a:r>
          </a:p>
          <a:p>
            <a:pPr lvl="1"/>
            <a:r>
              <a:rPr lang="en-US" dirty="0"/>
              <a:t>When a man is drawn in opposite directions, to and from the same object, this necessarily implies two distinct principles in him.</a:t>
            </a:r>
          </a:p>
          <a:p>
            <a:pPr lvl="1"/>
            <a:r>
              <a:rPr lang="en-US" dirty="0"/>
              <a:t>One  is ready to follow the guidance of the law that says:</a:t>
            </a:r>
          </a:p>
          <a:p>
            <a:pPr lvl="2"/>
            <a:r>
              <a:rPr lang="en-US" dirty="0"/>
              <a:t>To be patient under suffering is best,</a:t>
            </a:r>
          </a:p>
          <a:p>
            <a:pPr lvl="2"/>
            <a:r>
              <a:rPr lang="en-US" dirty="0"/>
              <a:t>We should not give way to impatience, as there is no knowing whether such things are good or evil	</a:t>
            </a:r>
          </a:p>
          <a:p>
            <a:pPr lvl="2"/>
            <a:r>
              <a:rPr lang="en-US" dirty="0"/>
              <a:t>Nothing is gained by impatience</a:t>
            </a:r>
          </a:p>
          <a:p>
            <a:pPr lvl="2"/>
            <a:r>
              <a:rPr lang="en-US" dirty="0"/>
              <a:t>No human thing is of serious importance.</a:t>
            </a:r>
          </a:p>
          <a:p>
            <a:pPr lvl="2"/>
            <a:r>
              <a:rPr lang="en-US" dirty="0"/>
              <a:t> Grief stands in the way of what is most required. </a:t>
            </a:r>
          </a:p>
          <a:p>
            <a:r>
              <a:rPr lang="en-US" dirty="0"/>
              <a:t>		</a:t>
            </a:r>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633718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A1AC4B-B60B-7174-73D1-6448AD8EEBA7}"/>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BA4370CB-7C08-32DD-60C2-3FD95BADF317}"/>
              </a:ext>
            </a:extLst>
          </p:cNvPr>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endParaRPr lang="en-US">
              <a:latin typeface="Calibri" pitchFamily="34" charset="0"/>
              <a:cs typeface="Calibri" pitchFamily="34" charset="0"/>
            </a:endParaRPr>
          </a:p>
        </p:txBody>
      </p:sp>
      <p:sp>
        <p:nvSpPr>
          <p:cNvPr id="26626" name="Content Placeholder 2">
            <a:extLst>
              <a:ext uri="{FF2B5EF4-FFF2-40B4-BE49-F238E27FC236}">
                <a16:creationId xmlns:a16="http://schemas.microsoft.com/office/drawing/2014/main" id="{860A8143-33A9-986A-6EB4-4A53517F32A9}"/>
              </a:ext>
            </a:extLst>
          </p:cNvPr>
          <p:cNvSpPr>
            <a:spLocks noGrp="1"/>
          </p:cNvSpPr>
          <p:nvPr>
            <p:ph idx="1"/>
          </p:nvPr>
        </p:nvSpPr>
        <p:spPr>
          <a:xfrm>
            <a:off x="5209563" y="2160589"/>
            <a:ext cx="4064439" cy="3880773"/>
          </a:xfrm>
        </p:spPr>
        <p:txBody>
          <a:bodyPr>
            <a:normAutofit lnSpcReduction="10000"/>
          </a:bodyPr>
          <a:lstStyle/>
          <a:p>
            <a:pPr>
              <a:lnSpc>
                <a:spcPct val="90000"/>
              </a:lnSpc>
            </a:pPr>
            <a:r>
              <a:rPr lang="en-US" sz="1500"/>
              <a:t>	What is most required is we should take counsel about what has happened, </a:t>
            </a:r>
          </a:p>
          <a:p>
            <a:pPr lvl="1">
              <a:lnSpc>
                <a:spcPct val="90000"/>
              </a:lnSpc>
            </a:pPr>
            <a:r>
              <a:rPr lang="en-US" sz="1500"/>
              <a:t>When the dice have been thrown, order our affairs as reason deems best.</a:t>
            </a:r>
          </a:p>
          <a:p>
            <a:pPr lvl="1">
              <a:lnSpc>
                <a:spcPct val="90000"/>
              </a:lnSpc>
            </a:pPr>
            <a:r>
              <a:rPr lang="en-US" sz="1500"/>
              <a:t>Not, like children who fall and waste time in setting up a howl.</a:t>
            </a:r>
          </a:p>
          <a:p>
            <a:pPr lvl="1">
              <a:lnSpc>
                <a:spcPct val="90000"/>
              </a:lnSpc>
            </a:pPr>
            <a:r>
              <a:rPr lang="en-US" sz="1500"/>
              <a:t>But always accustoming the soul to apply a remedy, raising up the sickly and fallen, and banishing the cry of sorrow by the healing art. </a:t>
            </a:r>
          </a:p>
          <a:p>
            <a:pPr lvl="1">
              <a:lnSpc>
                <a:spcPct val="90000"/>
              </a:lnSpc>
            </a:pPr>
            <a:r>
              <a:rPr lang="en-US" sz="1500"/>
              <a:t>The higher principle is ready to follow this suggestion of reason.</a:t>
            </a:r>
          </a:p>
          <a:p>
            <a:pPr lvl="1">
              <a:lnSpc>
                <a:spcPct val="90000"/>
              </a:lnSpc>
            </a:pPr>
            <a:r>
              <a:rPr lang="en-US" sz="1500"/>
              <a:t>The other irrational, useless and cowardly principle inclines us to recall our troubles and lament and can never have enough of them.</a:t>
            </a:r>
          </a:p>
          <a:p>
            <a:pPr lvl="1">
              <a:lnSpc>
                <a:spcPct val="90000"/>
              </a:lnSpc>
            </a:pPr>
            <a:endParaRPr lang="en-US" sz="1500">
              <a:latin typeface="Calibri" pitchFamily="34" charset="0"/>
              <a:cs typeface="Calibri" pitchFamily="34" charset="0"/>
            </a:endParaRPr>
          </a:p>
          <a:p>
            <a:pPr lvl="1">
              <a:lnSpc>
                <a:spcPct val="90000"/>
              </a:lnSpc>
            </a:pPr>
            <a:endParaRPr lang="en-US" sz="1500">
              <a:latin typeface="Calibri" pitchFamily="34" charset="0"/>
              <a:cs typeface="Calibri" pitchFamily="34" charset="0"/>
            </a:endParaRPr>
          </a:p>
          <a:p>
            <a:pPr lvl="1" eaLnBrk="1" hangingPunct="1">
              <a:lnSpc>
                <a:spcPct val="90000"/>
              </a:lnSpc>
            </a:pPr>
            <a:endParaRPr lang="en-US" sz="1500">
              <a:latin typeface="Calibri" pitchFamily="34" charset="0"/>
              <a:cs typeface="Calibri" pitchFamily="34" charset="0"/>
            </a:endParaRPr>
          </a:p>
          <a:p>
            <a:pPr lvl="1" eaLnBrk="1" hangingPunct="1">
              <a:lnSpc>
                <a:spcPct val="90000"/>
              </a:lnSpc>
            </a:pPr>
            <a:endParaRPr lang="en-US" sz="1500"/>
          </a:p>
        </p:txBody>
      </p:sp>
      <p:pic>
        <p:nvPicPr>
          <p:cNvPr id="3" name="Picture 2" descr="A cartoon of a person crying&#10;&#10;AI-generated content may be incorrect.">
            <a:extLst>
              <a:ext uri="{FF2B5EF4-FFF2-40B4-BE49-F238E27FC236}">
                <a16:creationId xmlns:a16="http://schemas.microsoft.com/office/drawing/2014/main" id="{62F41F65-2FE3-95A1-8695-DAF976D43FDE}"/>
              </a:ext>
            </a:extLst>
          </p:cNvPr>
          <p:cNvPicPr>
            <a:picLocks noChangeAspect="1"/>
          </p:cNvPicPr>
          <p:nvPr/>
        </p:nvPicPr>
        <p:blipFill>
          <a:blip r:embed="rId3">
            <a:extLst>
              <a:ext uri="{28A0092B-C50C-407E-A947-70E740481C1C}">
                <a14:useLocalDpi xmlns:a14="http://schemas.microsoft.com/office/drawing/2010/main" val="0"/>
              </a:ext>
            </a:extLst>
          </a:blip>
          <a:srcRect l="11604" r="9729"/>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1" name="Isosceles Triangle 266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63509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5EC2-CF10-0F04-8683-B8A759F8F414}"/>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68299199-72A6-CB92-9AD0-1FB4BDA5460E}"/>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7FC8E6EB-0137-020B-8DB6-908B8869CEB3}"/>
              </a:ext>
            </a:extLst>
          </p:cNvPr>
          <p:cNvSpPr>
            <a:spLocks noGrp="1"/>
          </p:cNvSpPr>
          <p:nvPr>
            <p:ph idx="1"/>
          </p:nvPr>
        </p:nvSpPr>
        <p:spPr/>
        <p:txBody>
          <a:bodyPr>
            <a:normAutofit/>
          </a:bodyPr>
          <a:lstStyle/>
          <a:p>
            <a:r>
              <a:rPr lang="en-US" dirty="0"/>
              <a:t>Imitation</a:t>
            </a:r>
          </a:p>
          <a:p>
            <a:pPr lvl="1"/>
            <a:r>
              <a:rPr lang="en-US" dirty="0"/>
              <a:t>The rebellious principle furnishes materials for imitation.</a:t>
            </a:r>
          </a:p>
          <a:p>
            <a:pPr lvl="1"/>
            <a:r>
              <a:rPr lang="en-US" dirty="0"/>
              <a:t>The wise and calm temperament is not easy to imitate or appreciate when imitated</a:t>
            </a:r>
          </a:p>
          <a:p>
            <a:pPr lvl="2"/>
            <a:r>
              <a:rPr lang="en-US" dirty="0"/>
              <a:t> Especially before a crowd assembled in a theatre. </a:t>
            </a:r>
          </a:p>
          <a:p>
            <a:pPr lvl="2"/>
            <a:r>
              <a:rPr lang="en-US" dirty="0"/>
              <a:t>The feeling represented is one to which they are strangers. </a:t>
            </a:r>
          </a:p>
          <a:p>
            <a:pPr lvl="1"/>
            <a:r>
              <a:rPr lang="en-US" dirty="0"/>
              <a:t>The imitative poet who aims at being popular is not by nature made, nor is his art intended to please or affect the rational principle in the soul.</a:t>
            </a:r>
          </a:p>
          <a:p>
            <a:pPr lvl="1"/>
            <a:r>
              <a:rPr lang="en-US" dirty="0"/>
              <a:t>He will prefer the passionate and fitful temper, which is easily imitated.</a:t>
            </a:r>
          </a:p>
          <a:p>
            <a:r>
              <a:rPr lang="en-US" dirty="0"/>
              <a:t>	</a:t>
            </a:r>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42091916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64831-0AB0-7973-B09A-98CE9BBDA091}"/>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8B1F5BA0-AE19-55B8-4701-DE7C83445FF5}"/>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A863F078-47A5-5F64-8854-B43635032D82}"/>
              </a:ext>
            </a:extLst>
          </p:cNvPr>
          <p:cNvSpPr>
            <a:spLocks noGrp="1"/>
          </p:cNvSpPr>
          <p:nvPr>
            <p:ph idx="1"/>
          </p:nvPr>
        </p:nvSpPr>
        <p:spPr/>
        <p:txBody>
          <a:bodyPr>
            <a:normAutofit fontScale="92500" lnSpcReduction="20000"/>
          </a:bodyPr>
          <a:lstStyle/>
          <a:p>
            <a:r>
              <a:rPr lang="en-US" dirty="0"/>
              <a:t>The Poet</a:t>
            </a:r>
          </a:p>
          <a:p>
            <a:pPr lvl="1"/>
            <a:r>
              <a:rPr lang="en-US" dirty="0"/>
              <a:t>The Poet is like the painter in two ways: </a:t>
            </a:r>
          </a:p>
          <a:p>
            <a:pPr lvl="2"/>
            <a:r>
              <a:rPr lang="en-US" dirty="0"/>
              <a:t>His creations have an inferior degree of truth.</a:t>
            </a:r>
          </a:p>
          <a:p>
            <a:pPr lvl="2"/>
            <a:r>
              <a:rPr lang="en-US" dirty="0"/>
              <a:t>He is concerned with an inferior part of the soul. </a:t>
            </a:r>
          </a:p>
          <a:p>
            <a:pPr lvl="1"/>
            <a:r>
              <a:rPr lang="en-US" dirty="0"/>
              <a:t> Because he awakens and strengthens feelings and impairs reason, we shall be right in refusing him into a well-ordered State.</a:t>
            </a:r>
          </a:p>
          <a:p>
            <a:r>
              <a:rPr lang="en-US" dirty="0"/>
              <a:t>Analogy</a:t>
            </a:r>
          </a:p>
          <a:p>
            <a:r>
              <a:rPr lang="en-US" dirty="0"/>
              <a:t>	As in a city when the evil are permitted to have authority and the good put out of the way, </a:t>
            </a:r>
          </a:p>
          <a:p>
            <a:r>
              <a:rPr lang="en-US" dirty="0"/>
              <a:t> So in the soul of man the imitative poet implants an evil constitution, for he</a:t>
            </a:r>
          </a:p>
          <a:p>
            <a:pPr lvl="1"/>
            <a:r>
              <a:rPr lang="en-US" dirty="0"/>
              <a:t>Indulges the irrational nature which has no discernment of greater and less, </a:t>
            </a:r>
          </a:p>
          <a:p>
            <a:pPr lvl="1"/>
            <a:r>
              <a:rPr lang="en-US" dirty="0"/>
              <a:t>Thinks the same thing at one time great and at another small.</a:t>
            </a:r>
          </a:p>
          <a:p>
            <a:pPr lvl="1"/>
            <a:r>
              <a:rPr lang="en-US" dirty="0"/>
              <a:t>Is a manufacturer of images and is far removed from the truth.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32059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Title 1"/>
          <p:cNvSpPr>
            <a:spLocks noGrp="1"/>
          </p:cNvSpPr>
          <p:nvPr>
            <p:ph type="title"/>
          </p:nvPr>
        </p:nvSpPr>
        <p:spPr>
          <a:xfrm>
            <a:off x="6090445" y="609600"/>
            <a:ext cx="3183556" cy="1320800"/>
          </a:xfrm>
        </p:spPr>
        <p:txBody>
          <a:bodyPr anchor="ctr">
            <a:normAutofit/>
          </a:bodyPr>
          <a:lstStyle/>
          <a:p>
            <a:pPr eaLnBrk="1" hangingPunct="1">
              <a:lnSpc>
                <a:spcPct val="90000"/>
              </a:lnSpc>
            </a:pPr>
            <a:r>
              <a:rPr lang="en-US" sz="2800">
                <a:latin typeface="Calibri" pitchFamily="34" charset="0"/>
                <a:cs typeface="Calibri" pitchFamily="34" charset="0"/>
              </a:rPr>
              <a:t>Plato’s Epistemology &amp; Metaphysics</a:t>
            </a:r>
          </a:p>
        </p:txBody>
      </p:sp>
      <p:sp>
        <p:nvSpPr>
          <p:cNvPr id="22530" name="Content Placeholder 2"/>
          <p:cNvSpPr>
            <a:spLocks noGrp="1"/>
          </p:cNvSpPr>
          <p:nvPr>
            <p:ph sz="quarter" idx="13"/>
          </p:nvPr>
        </p:nvSpPr>
        <p:spPr>
          <a:xfrm>
            <a:off x="6094410" y="2160589"/>
            <a:ext cx="3176589" cy="3880773"/>
          </a:xfrm>
        </p:spPr>
        <p:txBody>
          <a:bodyPr>
            <a:normAutofit/>
          </a:bodyPr>
          <a:lstStyle/>
          <a:p>
            <a:pPr lvl="2" eaLnBrk="1" hangingPunct="1"/>
            <a:r>
              <a:rPr lang="en-US">
                <a:latin typeface="Calibri" pitchFamily="34" charset="0"/>
                <a:cs typeface="Calibri" pitchFamily="34" charset="0"/>
              </a:rPr>
              <a:t>Participation</a:t>
            </a:r>
          </a:p>
          <a:p>
            <a:pPr lvl="2" eaLnBrk="1" hangingPunct="1"/>
            <a:r>
              <a:rPr lang="en-US">
                <a:latin typeface="Calibri" pitchFamily="34" charset="0"/>
                <a:cs typeface="Calibri" pitchFamily="34" charset="0"/>
              </a:rPr>
              <a:t>Idea</a:t>
            </a:r>
          </a:p>
          <a:p>
            <a:pPr lvl="1" eaLnBrk="1" hangingPunct="1"/>
            <a:r>
              <a:rPr lang="en-US">
                <a:latin typeface="Calibri" pitchFamily="34" charset="0"/>
                <a:cs typeface="Calibri" pitchFamily="34" charset="0"/>
              </a:rPr>
              <a:t>The Doctrine of Recollection (Meno)</a:t>
            </a:r>
          </a:p>
          <a:p>
            <a:pPr lvl="2" eaLnBrk="1" hangingPunct="1"/>
            <a:r>
              <a:rPr lang="en-US">
                <a:latin typeface="Calibri" pitchFamily="34" charset="0"/>
                <a:cs typeface="Calibri" pitchFamily="34" charset="0"/>
              </a:rPr>
              <a:t>Meno’s Paradox</a:t>
            </a:r>
          </a:p>
          <a:p>
            <a:pPr lvl="2" eaLnBrk="1" hangingPunct="1"/>
            <a:r>
              <a:rPr lang="en-US">
                <a:latin typeface="Calibri" pitchFamily="34" charset="0"/>
                <a:cs typeface="Calibri" pitchFamily="34" charset="0"/>
              </a:rPr>
              <a:t>Acquiring knowledge</a:t>
            </a:r>
          </a:p>
          <a:p>
            <a:pPr lvl="2" eaLnBrk="1" hangingPunct="1"/>
            <a:r>
              <a:rPr lang="en-US">
                <a:latin typeface="Calibri" pitchFamily="34" charset="0"/>
                <a:cs typeface="Calibri" pitchFamily="34" charset="0"/>
              </a:rPr>
              <a:t>Communing with the forms</a:t>
            </a:r>
          </a:p>
          <a:p>
            <a:pPr lvl="2" eaLnBrk="1" hangingPunct="1"/>
            <a:r>
              <a:rPr lang="en-US">
                <a:latin typeface="Calibri" pitchFamily="34" charset="0"/>
                <a:cs typeface="Calibri" pitchFamily="34" charset="0"/>
              </a:rPr>
              <a:t>Forgetting</a:t>
            </a:r>
          </a:p>
          <a:p>
            <a:pPr lvl="2" eaLnBrk="1" hangingPunct="1"/>
            <a:r>
              <a:rPr lang="en-US">
                <a:latin typeface="Calibri" pitchFamily="34" charset="0"/>
                <a:cs typeface="Calibri" pitchFamily="34" charset="0"/>
              </a:rPr>
              <a:t>Doctrine of Recollection</a:t>
            </a:r>
          </a:p>
          <a:p>
            <a:pPr lvl="3"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p>
        </p:txBody>
      </p:sp>
      <p:pic>
        <p:nvPicPr>
          <p:cNvPr id="6" name="Picture 5" descr="A close up of a map&#10;&#10;Description automatically generated">
            <a:extLst>
              <a:ext uri="{FF2B5EF4-FFF2-40B4-BE49-F238E27FC236}">
                <a16:creationId xmlns:a16="http://schemas.microsoft.com/office/drawing/2014/main" id="{9E031635-AB8B-4E7D-81A7-744532B6DA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9814" y="2238395"/>
            <a:ext cx="5062993" cy="2369575"/>
          </a:xfrm>
          <a:prstGeom prst="rect">
            <a:avLst/>
          </a:prstGeom>
          <a:scene3d>
            <a:camera prst="orthographicFront"/>
            <a:lightRig rig="threePt" dir="t">
              <a:rot lat="0" lon="0" rev="2700000"/>
            </a:lightRig>
          </a:scene3d>
          <a:sp3d contourW="6350">
            <a:bevelT h="38100"/>
            <a:contourClr>
              <a:srgbClr val="C0C0C0"/>
            </a:contourClr>
          </a:sp3d>
        </p:spPr>
      </p:pic>
      <p:sp>
        <p:nvSpPr>
          <p:cNvPr id="7" name="TextBox 6">
            <a:extLst>
              <a:ext uri="{FF2B5EF4-FFF2-40B4-BE49-F238E27FC236}">
                <a16:creationId xmlns:a16="http://schemas.microsoft.com/office/drawing/2014/main" id="{73DB3EB4-ADF5-4017-928A-E65FFB28B64F}"/>
              </a:ext>
            </a:extLst>
          </p:cNvPr>
          <p:cNvSpPr txBox="1"/>
          <p:nvPr/>
        </p:nvSpPr>
        <p:spPr>
          <a:xfrm>
            <a:off x="3175853" y="440791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estoryreadingapeblog.com/2019/09/23/using-reincarnation-in-fi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85190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CB78-AEEC-144A-B562-79B8989BD3B5}"/>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060D8925-5A29-A70E-AF7B-912B8CB6F9AF}"/>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7ED0BA1D-5843-8D0D-70E9-07B4647512C9}"/>
              </a:ext>
            </a:extLst>
          </p:cNvPr>
          <p:cNvSpPr>
            <a:spLocks noGrp="1"/>
          </p:cNvSpPr>
          <p:nvPr>
            <p:ph idx="1"/>
          </p:nvPr>
        </p:nvSpPr>
        <p:spPr/>
        <p:txBody>
          <a:bodyPr>
            <a:normAutofit/>
          </a:bodyPr>
          <a:lstStyle/>
          <a:p>
            <a:r>
              <a:rPr lang="en-US" dirty="0"/>
              <a:t>The Power of Poetry to Corrupt</a:t>
            </a:r>
          </a:p>
          <a:p>
            <a:pPr lvl="1"/>
            <a:r>
              <a:rPr lang="en-US" dirty="0"/>
              <a:t>The heaviest count in the accusation: the power poetry has of harming even the good is an awful thing. </a:t>
            </a:r>
          </a:p>
          <a:p>
            <a:pPr lvl="1"/>
            <a:r>
              <a:rPr lang="en-US" dirty="0"/>
              <a:t>The best when listening to a passage about a pitiful hero delight in giving way to sympathy.</a:t>
            </a:r>
          </a:p>
          <a:p>
            <a:pPr lvl="1"/>
            <a:r>
              <a:rPr lang="en-US" dirty="0"/>
              <a:t>When a sorrow of our own happens, we pride ourselves on the opposite quality:</a:t>
            </a:r>
          </a:p>
          <a:p>
            <a:pPr lvl="2"/>
            <a:r>
              <a:rPr lang="en-US" dirty="0"/>
              <a:t>We would be quiet and patient, which is the manly part.</a:t>
            </a:r>
          </a:p>
          <a:p>
            <a:pPr lvl="2"/>
            <a:r>
              <a:rPr lang="en-US" dirty="0"/>
              <a:t>The other, which delighted us in the recitation, is deemed the part of a woman.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4622190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42FA5-0E3E-3B09-0D6A-7E49A2AE65AA}"/>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6F7762A2-02AC-7C0D-93FB-A8032E2BC6DB}"/>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D5046BC1-E930-8F7B-1171-50859EC3F685}"/>
              </a:ext>
            </a:extLst>
          </p:cNvPr>
          <p:cNvSpPr>
            <a:spLocks noGrp="1"/>
          </p:cNvSpPr>
          <p:nvPr>
            <p:ph idx="1"/>
          </p:nvPr>
        </p:nvSpPr>
        <p:spPr/>
        <p:txBody>
          <a:bodyPr>
            <a:normAutofit fontScale="85000" lnSpcReduction="10000"/>
          </a:bodyPr>
          <a:lstStyle/>
          <a:p>
            <a:r>
              <a:rPr lang="en-US" dirty="0"/>
              <a:t>The Effect of Tragic Poetry</a:t>
            </a:r>
          </a:p>
          <a:p>
            <a:pPr lvl="1"/>
            <a:r>
              <a:rPr lang="en-US" dirty="0"/>
              <a:t>We cannot be right in praising and admiring another who is doing what we would abominate and be ashamed of in our own person.</a:t>
            </a:r>
          </a:p>
          <a:p>
            <a:pPr lvl="1"/>
            <a:r>
              <a:rPr lang="en-US" dirty="0"/>
              <a:t>When in misfortune we feel a natural desire to relieve our sorrow by weeping and lamentation,</a:t>
            </a:r>
          </a:p>
          <a:p>
            <a:pPr lvl="1"/>
            <a:r>
              <a:rPr lang="en-US" dirty="0"/>
              <a:t>This feeling, kept under control in our own calamities, is satisfied and delighted by the poets;</a:t>
            </a:r>
          </a:p>
          <a:p>
            <a:pPr lvl="1"/>
            <a:r>
              <a:rPr lang="en-US" dirty="0"/>
              <a:t>The better nature, not having been sufficiently trained, allows the sympathetic element to break loose because the sorrow is another's. </a:t>
            </a:r>
          </a:p>
          <a:p>
            <a:pPr lvl="1"/>
            <a:r>
              <a:rPr lang="en-US" dirty="0"/>
              <a:t>The spectator fancies there is no disgrace in praising and pitying one who tells him what a good man he is and makes a fuss about his troubles.</a:t>
            </a:r>
          </a:p>
          <a:p>
            <a:pPr lvl="1"/>
            <a:r>
              <a:rPr lang="en-US" dirty="0"/>
              <a:t>He thinks the pleasure is a gain-why should he be supercilious and lose this and the poem too?</a:t>
            </a:r>
          </a:p>
          <a:p>
            <a:pPr lvl="1"/>
            <a:r>
              <a:rPr lang="en-US" dirty="0"/>
              <a:t>Few reflect that from the evil of others something of evil is communicated to themselves. </a:t>
            </a:r>
          </a:p>
          <a:p>
            <a:pPr lvl="1"/>
            <a:r>
              <a:rPr lang="en-US" dirty="0"/>
              <a:t>So the feeling of sorrow which has gathered strength at the sight of the misfortunes of others is difficult to repress in our own.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9034910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DC62C4-6FFB-55F1-977B-EC880877682E}"/>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A347AA91-3EE3-D99C-663D-B9F0F6C1E9EA}"/>
              </a:ext>
            </a:extLst>
          </p:cNvPr>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endParaRPr lang="en-US">
              <a:latin typeface="Calibri" pitchFamily="34" charset="0"/>
              <a:cs typeface="Calibri" pitchFamily="34" charset="0"/>
            </a:endParaRPr>
          </a:p>
        </p:txBody>
      </p:sp>
      <p:sp>
        <p:nvSpPr>
          <p:cNvPr id="26626" name="Content Placeholder 2">
            <a:extLst>
              <a:ext uri="{FF2B5EF4-FFF2-40B4-BE49-F238E27FC236}">
                <a16:creationId xmlns:a16="http://schemas.microsoft.com/office/drawing/2014/main" id="{D1175BC4-B57B-6672-4F53-F503590A24DA}"/>
              </a:ext>
            </a:extLst>
          </p:cNvPr>
          <p:cNvSpPr>
            <a:spLocks noGrp="1"/>
          </p:cNvSpPr>
          <p:nvPr>
            <p:ph idx="1"/>
          </p:nvPr>
        </p:nvSpPr>
        <p:spPr>
          <a:xfrm>
            <a:off x="5209563" y="2160589"/>
            <a:ext cx="4064439" cy="3880773"/>
          </a:xfrm>
        </p:spPr>
        <p:txBody>
          <a:bodyPr>
            <a:normAutofit fontScale="92500" lnSpcReduction="20000"/>
          </a:bodyPr>
          <a:lstStyle/>
          <a:p>
            <a:pPr>
              <a:lnSpc>
                <a:spcPct val="90000"/>
              </a:lnSpc>
            </a:pPr>
            <a:r>
              <a:rPr lang="en-US" sz="1400"/>
              <a:t>The Ridiculous</a:t>
            </a:r>
          </a:p>
          <a:p>
            <a:pPr lvl="1">
              <a:lnSpc>
                <a:spcPct val="90000"/>
              </a:lnSpc>
            </a:pPr>
            <a:r>
              <a:rPr lang="en-US" sz="1400"/>
              <a:t>The same is true of the ridiculous.</a:t>
            </a:r>
          </a:p>
          <a:p>
            <a:pPr lvl="1">
              <a:lnSpc>
                <a:spcPct val="90000"/>
              </a:lnSpc>
            </a:pPr>
            <a:r>
              <a:rPr lang="en-US" sz="1400"/>
              <a:t>There are jests which you would be ashamed to make yourself,</a:t>
            </a:r>
          </a:p>
          <a:p>
            <a:pPr lvl="1">
              <a:lnSpc>
                <a:spcPct val="90000"/>
              </a:lnSpc>
            </a:pPr>
            <a:r>
              <a:rPr lang="en-US" sz="1400"/>
              <a:t>Yet on the comic stage, or in private you are</a:t>
            </a:r>
          </a:p>
          <a:p>
            <a:pPr lvl="2">
              <a:lnSpc>
                <a:spcPct val="90000"/>
              </a:lnSpc>
            </a:pPr>
            <a:r>
              <a:rPr lang="en-US" dirty="0"/>
              <a:t>amused by them. </a:t>
            </a:r>
            <a:endParaRPr lang="en-US"/>
          </a:p>
          <a:p>
            <a:pPr lvl="2">
              <a:lnSpc>
                <a:spcPct val="90000"/>
              </a:lnSpc>
            </a:pPr>
            <a:r>
              <a:rPr lang="en-US" dirty="0"/>
              <a:t>not disgusted at their unseemliness.</a:t>
            </a:r>
            <a:endParaRPr lang="en-US"/>
          </a:p>
          <a:p>
            <a:pPr lvl="1">
              <a:lnSpc>
                <a:spcPct val="90000"/>
              </a:lnSpc>
            </a:pPr>
            <a:r>
              <a:rPr lang="en-US" sz="1400"/>
              <a:t>The case of pity is repeated.</a:t>
            </a:r>
          </a:p>
          <a:p>
            <a:pPr lvl="1">
              <a:lnSpc>
                <a:spcPct val="90000"/>
              </a:lnSpc>
            </a:pPr>
            <a:r>
              <a:rPr lang="en-US" sz="1400"/>
              <a:t>There is a principle in human nature disposed to laugh.</a:t>
            </a:r>
          </a:p>
          <a:p>
            <a:pPr lvl="1">
              <a:lnSpc>
                <a:spcPct val="90000"/>
              </a:lnSpc>
            </a:pPr>
            <a:r>
              <a:rPr lang="en-US" sz="1400"/>
              <a:t>This, which you once restrained by reason, because you were afraid of being thought a buffoon is now let out.</a:t>
            </a:r>
          </a:p>
          <a:p>
            <a:pPr lvl="2">
              <a:lnSpc>
                <a:spcPct val="90000"/>
              </a:lnSpc>
            </a:pPr>
            <a:r>
              <a:rPr lang="en-US" dirty="0"/>
              <a:t>Having stimulated the risible faculty at the theatre, you are betrayed unconsciously into playing the comic poet at home. </a:t>
            </a:r>
            <a:endParaRPr lang="en-US"/>
          </a:p>
          <a:p>
            <a:pPr lvl="1">
              <a:lnSpc>
                <a:spcPct val="90000"/>
              </a:lnSpc>
            </a:pPr>
            <a:endParaRPr lang="en-US" sz="1400">
              <a:latin typeface="Calibri" pitchFamily="34" charset="0"/>
              <a:cs typeface="Calibri" pitchFamily="34" charset="0"/>
            </a:endParaRPr>
          </a:p>
          <a:p>
            <a:pPr lvl="1">
              <a:lnSpc>
                <a:spcPct val="90000"/>
              </a:lnSpc>
            </a:pPr>
            <a:endParaRPr lang="en-US" sz="1400">
              <a:latin typeface="Calibri" pitchFamily="34" charset="0"/>
              <a:cs typeface="Calibri" pitchFamily="34" charset="0"/>
            </a:endParaRPr>
          </a:p>
          <a:p>
            <a:pPr lvl="1" eaLnBrk="1" hangingPunct="1">
              <a:lnSpc>
                <a:spcPct val="90000"/>
              </a:lnSpc>
            </a:pPr>
            <a:endParaRPr lang="en-US" sz="1400">
              <a:latin typeface="Calibri" pitchFamily="34" charset="0"/>
              <a:cs typeface="Calibri" pitchFamily="34" charset="0"/>
            </a:endParaRPr>
          </a:p>
          <a:p>
            <a:pPr lvl="1" eaLnBrk="1" hangingPunct="1">
              <a:lnSpc>
                <a:spcPct val="90000"/>
              </a:lnSpc>
            </a:pPr>
            <a:endParaRPr lang="en-US" sz="1400"/>
          </a:p>
        </p:txBody>
      </p:sp>
      <p:pic>
        <p:nvPicPr>
          <p:cNvPr id="3" name="Picture 2" descr="A clown with orange hair and a white robe&#10;&#10;AI-generated content may be incorrect.">
            <a:extLst>
              <a:ext uri="{FF2B5EF4-FFF2-40B4-BE49-F238E27FC236}">
                <a16:creationId xmlns:a16="http://schemas.microsoft.com/office/drawing/2014/main" id="{79E8C919-EC3B-65D4-2A5B-8FC3A0C5FD6D}"/>
              </a:ext>
            </a:extLst>
          </p:cNvPr>
          <p:cNvPicPr>
            <a:picLocks noChangeAspect="1"/>
          </p:cNvPicPr>
          <p:nvPr/>
        </p:nvPicPr>
        <p:blipFill>
          <a:blip r:embed="rId3">
            <a:extLst>
              <a:ext uri="{28A0092B-C50C-407E-A947-70E740481C1C}">
                <a14:useLocalDpi xmlns:a14="http://schemas.microsoft.com/office/drawing/2010/main" val="0"/>
              </a:ext>
            </a:extLst>
          </a:blip>
          <a:srcRect l="12421" r="891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1" name="Isosceles Triangle 266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80534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4E065-3DD7-D507-8198-707735A1FF2B}"/>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F6C237BC-42C2-D934-9426-534969A827E2}"/>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38C5749E-C602-8C6A-2374-86CE5CFE0011}"/>
              </a:ext>
            </a:extLst>
          </p:cNvPr>
          <p:cNvSpPr>
            <a:spLocks noGrp="1"/>
          </p:cNvSpPr>
          <p:nvPr>
            <p:ph idx="1"/>
          </p:nvPr>
        </p:nvSpPr>
        <p:spPr/>
        <p:txBody>
          <a:bodyPr>
            <a:normAutofit/>
          </a:bodyPr>
          <a:lstStyle/>
          <a:p>
            <a:r>
              <a:rPr lang="en-US" dirty="0"/>
              <a:t>Lust and Anger</a:t>
            </a:r>
          </a:p>
          <a:p>
            <a:pPr lvl="1"/>
            <a:r>
              <a:rPr lang="en-US" dirty="0"/>
              <a:t>The same is true of lust, anger, desire, pain, pleasure and all the other affections which are held to be inseparable from every action</a:t>
            </a:r>
          </a:p>
          <a:p>
            <a:pPr lvl="1"/>
            <a:r>
              <a:rPr lang="en-US" dirty="0"/>
              <a:t>Poetry feeds and waters the passions instead of drying them up.</a:t>
            </a:r>
          </a:p>
          <a:p>
            <a:pPr lvl="1"/>
            <a:r>
              <a:rPr lang="en-US" dirty="0"/>
              <a:t>Poetry lets them rule, though they ought to be controlled, if mankind is to increase in happiness and virtue.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404785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246C6-E573-BEBB-7641-E40B62E20F38}"/>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A70741E6-74C1-F574-F26D-DA69ED8626E2}"/>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5BCB6D20-1313-4DED-E811-62BC3F57CEA3}"/>
              </a:ext>
            </a:extLst>
          </p:cNvPr>
          <p:cNvSpPr>
            <a:spLocks noGrp="1"/>
          </p:cNvSpPr>
          <p:nvPr>
            <p:ph idx="1"/>
          </p:nvPr>
        </p:nvSpPr>
        <p:spPr/>
        <p:txBody>
          <a:bodyPr>
            <a:normAutofit fontScale="85000" lnSpcReduction="10000"/>
          </a:bodyPr>
          <a:lstStyle/>
          <a:p>
            <a:r>
              <a:rPr lang="en-US" dirty="0"/>
              <a:t>Homer</a:t>
            </a:r>
          </a:p>
          <a:p>
            <a:pPr lvl="1"/>
            <a:r>
              <a:rPr lang="en-US" dirty="0"/>
              <a:t>The eulogists of Homer declare</a:t>
            </a:r>
          </a:p>
          <a:p>
            <a:pPr lvl="2"/>
            <a:r>
              <a:rPr lang="en-US" dirty="0"/>
              <a:t> He has been the educator of Hellas.</a:t>
            </a:r>
          </a:p>
          <a:p>
            <a:pPr lvl="2"/>
            <a:r>
              <a:rPr lang="en-US" dirty="0"/>
              <a:t>He is profitable for education and for the ordering of human things.</a:t>
            </a:r>
          </a:p>
          <a:p>
            <a:pPr lvl="2"/>
            <a:r>
              <a:rPr lang="en-US" dirty="0"/>
              <a:t>You should regulate your whole life according to him, </a:t>
            </a:r>
          </a:p>
          <a:p>
            <a:pPr lvl="1"/>
            <a:r>
              <a:rPr lang="en-US" dirty="0"/>
              <a:t>We may love and honor those who say these things</a:t>
            </a:r>
          </a:p>
          <a:p>
            <a:pPr lvl="2"/>
            <a:r>
              <a:rPr lang="en-US" dirty="0"/>
              <a:t>We acknowledge that Homer is the greatest of poets and first of tragedy writers.</a:t>
            </a:r>
          </a:p>
          <a:p>
            <a:pPr lvl="1"/>
            <a:r>
              <a:rPr lang="en-US" dirty="0"/>
              <a:t>We must remain firm in our conviction that hymns to the gods and praises of famous men are the only poetry which ought to be admitted into our State. </a:t>
            </a:r>
          </a:p>
          <a:p>
            <a:r>
              <a:rPr lang="en-US" dirty="0"/>
              <a:t>	If you go beyond this and allow the honeyed muse to enter, either in epic or lyric verse,</a:t>
            </a:r>
          </a:p>
          <a:p>
            <a:pPr lvl="1"/>
            <a:r>
              <a:rPr lang="en-US" dirty="0"/>
              <a:t>Pleasure and pain will be the rulers in our State.</a:t>
            </a:r>
          </a:p>
          <a:p>
            <a:pPr lvl="1"/>
            <a:r>
              <a:rPr lang="en-US" dirty="0"/>
              <a:t>Not law and the reason of mankind, which by common consent have ever been deemed best, </a:t>
            </a:r>
          </a:p>
          <a:p>
            <a:endParaRPr lang="en-US" dirty="0"/>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6465924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6AA57-1055-5EBF-CBAF-28A18074A623}"/>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3B102D95-D33F-6CD9-4389-9D9B52D31658}"/>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96455B25-53CA-1B2D-26B0-BB4EBF07E94E}"/>
              </a:ext>
            </a:extLst>
          </p:cNvPr>
          <p:cNvSpPr>
            <a:spLocks noGrp="1"/>
          </p:cNvSpPr>
          <p:nvPr>
            <p:ph idx="1"/>
          </p:nvPr>
        </p:nvSpPr>
        <p:spPr/>
        <p:txBody>
          <a:bodyPr>
            <a:normAutofit/>
          </a:bodyPr>
          <a:lstStyle/>
          <a:p>
            <a:r>
              <a:rPr lang="en-US" dirty="0"/>
              <a:t>The Ancient Quarrel</a:t>
            </a:r>
          </a:p>
          <a:p>
            <a:pPr lvl="1"/>
            <a:r>
              <a:rPr lang="en-US" dirty="0"/>
              <a:t>There is an ancient quarrel between philosophy and poetry.</a:t>
            </a:r>
          </a:p>
          <a:p>
            <a:pPr lvl="2"/>
            <a:r>
              <a:rPr lang="en-US" dirty="0"/>
              <a:t>The saying of 'the yelping hound howling at her lord,’ </a:t>
            </a:r>
          </a:p>
          <a:p>
            <a:pPr lvl="2"/>
            <a:r>
              <a:rPr lang="en-US" dirty="0"/>
              <a:t>Of one 'mighty in the vain talk of fools,'</a:t>
            </a:r>
          </a:p>
          <a:p>
            <a:pPr lvl="2"/>
            <a:r>
              <a:rPr lang="en-US" dirty="0"/>
              <a:t>'The mob of sages circumventing Zeus,' </a:t>
            </a:r>
          </a:p>
          <a:p>
            <a:pPr lvl="2"/>
            <a:r>
              <a:rPr lang="en-US" dirty="0"/>
              <a:t>The 'subtle thinkers who are beggars after all'; </a:t>
            </a:r>
          </a:p>
          <a:p>
            <a:pPr lvl="2"/>
            <a:r>
              <a:rPr lang="en-US" dirty="0"/>
              <a:t> And innumerable other signs of ancient enmity between them. </a:t>
            </a:r>
          </a:p>
          <a:p>
            <a:pPr lvl="1"/>
            <a:r>
              <a:rPr lang="en-US" dirty="0"/>
              <a:t>If poetry proves her title to exist in a well-ordered State we shall be delighted to receive her.</a:t>
            </a:r>
          </a:p>
          <a:p>
            <a:pPr lvl="2"/>
            <a:r>
              <a:rPr lang="en-US" dirty="0"/>
              <a:t>We are conscious of her charms.</a:t>
            </a:r>
          </a:p>
          <a:p>
            <a:pPr lvl="2"/>
            <a:r>
              <a:rPr lang="en-US" dirty="0"/>
              <a:t>we may not on that account betray the truth.</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2802437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1C65E-1B64-1483-1796-58ABADA94691}"/>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E031B1C2-6142-88C5-B203-5A9100C9B1C6}"/>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69369114-3FFA-84C8-7090-D9FAA46C3ED3}"/>
              </a:ext>
            </a:extLst>
          </p:cNvPr>
          <p:cNvSpPr>
            <a:spLocks noGrp="1"/>
          </p:cNvSpPr>
          <p:nvPr>
            <p:ph idx="1"/>
          </p:nvPr>
        </p:nvSpPr>
        <p:spPr/>
        <p:txBody>
          <a:bodyPr>
            <a:normAutofit/>
          </a:bodyPr>
          <a:lstStyle/>
          <a:p>
            <a:r>
              <a:rPr lang="en-US" dirty="0"/>
              <a:t>The Return of Poetry</a:t>
            </a:r>
          </a:p>
          <a:p>
            <a:pPr lvl="1"/>
            <a:r>
              <a:rPr lang="en-US" dirty="0"/>
              <a:t> Poetry should be allowed to return from only the condition she make a defense of herself in lyrical or some other </a:t>
            </a:r>
            <a:r>
              <a:rPr lang="en-US" dirty="0" err="1"/>
              <a:t>metre</a:t>
            </a:r>
            <a:r>
              <a:rPr lang="en-US" dirty="0"/>
              <a:t>.</a:t>
            </a:r>
          </a:p>
          <a:p>
            <a:pPr lvl="1"/>
            <a:r>
              <a:rPr lang="en-US" dirty="0"/>
              <a:t> We grant to her defenders who are  not poets the permission to speak in prose on her behalf:</a:t>
            </a:r>
          </a:p>
          <a:p>
            <a:pPr lvl="2"/>
            <a:r>
              <a:rPr lang="en-US" dirty="0"/>
              <a:t>Let them show not only that she is pleasant but also useful to States and to human life.</a:t>
            </a:r>
          </a:p>
          <a:p>
            <a:pPr lvl="1"/>
            <a:r>
              <a:rPr lang="en-US" dirty="0"/>
              <a:t>If it can be proved that there is a use in poetry as well as a delight we shall surely be the gainers </a:t>
            </a:r>
          </a:p>
          <a:p>
            <a:pPr lvl="1"/>
            <a:r>
              <a:rPr lang="en-US" dirty="0"/>
              <a:t> If her defense fails, then like others who are enamored but restrain themselves when they think their desires are opposed to their interests, so we must give her up, though not without a struggle.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21563397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4F68D-6E85-EBC1-FF48-FD0F64C6A751}"/>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756E7ABA-2BA7-6C00-A1B8-EDD346320B41}"/>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BDB3AAA9-DEF3-B56E-9A01-A2747F566301}"/>
              </a:ext>
            </a:extLst>
          </p:cNvPr>
          <p:cNvSpPr>
            <a:spLocks noGrp="1"/>
          </p:cNvSpPr>
          <p:nvPr>
            <p:ph idx="1"/>
          </p:nvPr>
        </p:nvSpPr>
        <p:spPr/>
        <p:txBody>
          <a:bodyPr>
            <a:normAutofit/>
          </a:bodyPr>
          <a:lstStyle/>
          <a:p>
            <a:pPr lvl="1"/>
            <a:r>
              <a:rPr lang="en-US" dirty="0"/>
              <a:t>We too are inspired by that love of poetry which the education of noble States has implanted in us.</a:t>
            </a:r>
          </a:p>
          <a:p>
            <a:pPr lvl="1"/>
            <a:r>
              <a:rPr lang="en-US" dirty="0"/>
              <a:t>Therefore we would have her appear at her best and truest.</a:t>
            </a:r>
          </a:p>
          <a:p>
            <a:pPr lvl="1"/>
            <a:r>
              <a:rPr lang="en-US" dirty="0"/>
              <a:t>So long as she is unable to make good her defense, this argument shall be a charm we will repeat while we listen to her strains.</a:t>
            </a:r>
          </a:p>
          <a:p>
            <a:pPr lvl="2"/>
            <a:r>
              <a:rPr lang="en-US" dirty="0"/>
              <a:t>So we may not fall away into the childish love of her which captivates the many.</a:t>
            </a:r>
          </a:p>
          <a:p>
            <a:pPr lvl="1"/>
            <a:r>
              <a:rPr lang="en-US" dirty="0"/>
              <a:t>We are aware that poetry is not to be regarded seriously as attaining to the truth; </a:t>
            </a:r>
          </a:p>
          <a:p>
            <a:pPr lvl="1"/>
            <a:r>
              <a:rPr lang="en-US" dirty="0"/>
              <a:t>He who listens to her, fearing for the safety of the city within him, should be on guard against her seductions and make our words his law.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23478030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p:txBody>
          <a:bodyPr/>
          <a:lstStyle/>
          <a:p>
            <a:r>
              <a:rPr lang="en-US" dirty="0"/>
              <a:t>Plato’s importance</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p:txBody>
          <a:bodyPr>
            <a:normAutofit/>
          </a:bodyPr>
          <a:lstStyle/>
          <a:p>
            <a:pPr marL="0" indent="0">
              <a:buNone/>
            </a:pPr>
            <a:r>
              <a:rPr lang="en-US" sz="2800" dirty="0"/>
              <a:t>“The safest general characterization of the European philosophical tradition is that it consists of a series of footnotes to Plato.”</a:t>
            </a:r>
          </a:p>
          <a:p>
            <a:pPr marL="0" indent="0">
              <a:buNone/>
            </a:pPr>
            <a:r>
              <a:rPr lang="en-US" dirty="0"/>
              <a:t>							-Alfred North Whitehead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80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Title 1"/>
          <p:cNvSpPr>
            <a:spLocks noGrp="1"/>
          </p:cNvSpPr>
          <p:nvPr>
            <p:ph type="title"/>
          </p:nvPr>
        </p:nvSpPr>
        <p:spPr>
          <a:xfrm>
            <a:off x="5536734" y="609600"/>
            <a:ext cx="3737268" cy="1320800"/>
          </a:xfrm>
        </p:spPr>
        <p:txBody>
          <a:bodyPr>
            <a:normAutofit/>
          </a:bodyPr>
          <a:lstStyle/>
          <a:p>
            <a:pPr eaLnBrk="1" hangingPunct="1"/>
            <a:r>
              <a:rPr lang="en-US" sz="3300">
                <a:latin typeface="Calibri" pitchFamily="34" charset="0"/>
                <a:cs typeface="Calibri" pitchFamily="34" charset="0"/>
              </a:rPr>
              <a:t>Plato’s Epistemology &amp; Metaphysics</a:t>
            </a:r>
          </a:p>
        </p:txBody>
      </p:sp>
      <p:sp>
        <p:nvSpPr>
          <p:cNvPr id="24578" name="Content Placeholder 2"/>
          <p:cNvSpPr>
            <a:spLocks noGrp="1"/>
          </p:cNvSpPr>
          <p:nvPr>
            <p:ph sz="quarter" idx="13"/>
          </p:nvPr>
        </p:nvSpPr>
        <p:spPr>
          <a:xfrm>
            <a:off x="5209563" y="2160589"/>
            <a:ext cx="4064439" cy="3880773"/>
          </a:xfrm>
        </p:spPr>
        <p:txBody>
          <a:bodyPr>
            <a:normAutofit fontScale="92500" lnSpcReduction="20000"/>
          </a:bodyPr>
          <a:lstStyle/>
          <a:p>
            <a:pPr eaLnBrk="1" hangingPunct="1">
              <a:lnSpc>
                <a:spcPct val="90000"/>
              </a:lnSpc>
            </a:pPr>
            <a:r>
              <a:rPr lang="en-US" sz="1700">
                <a:latin typeface="Calibri" pitchFamily="34" charset="0"/>
                <a:cs typeface="Calibri" pitchFamily="34" charset="0"/>
              </a:rPr>
              <a:t>Plato’s Metaphysics</a:t>
            </a:r>
          </a:p>
          <a:p>
            <a:pPr lvl="1" eaLnBrk="1" hangingPunct="1">
              <a:lnSpc>
                <a:spcPct val="90000"/>
              </a:lnSpc>
            </a:pPr>
            <a:r>
              <a:rPr lang="en-US" sz="1700">
                <a:latin typeface="Calibri" pitchFamily="34" charset="0"/>
                <a:cs typeface="Calibri" pitchFamily="34" charset="0"/>
              </a:rPr>
              <a:t>The Forms</a:t>
            </a:r>
          </a:p>
          <a:p>
            <a:pPr lvl="2" eaLnBrk="1" hangingPunct="1">
              <a:lnSpc>
                <a:spcPct val="90000"/>
              </a:lnSpc>
            </a:pPr>
            <a:r>
              <a:rPr lang="en-US" sz="1700">
                <a:latin typeface="Calibri" pitchFamily="34" charset="0"/>
                <a:cs typeface="Calibri" pitchFamily="34" charset="0"/>
              </a:rPr>
              <a:t>Real, objective, independent, unchanging</a:t>
            </a:r>
          </a:p>
          <a:p>
            <a:pPr lvl="2" eaLnBrk="1" hangingPunct="1">
              <a:lnSpc>
                <a:spcPct val="90000"/>
              </a:lnSpc>
            </a:pPr>
            <a:r>
              <a:rPr lang="en-US" sz="1700">
                <a:latin typeface="Calibri" pitchFamily="34" charset="0"/>
                <a:cs typeface="Calibri" pitchFamily="34" charset="0"/>
              </a:rPr>
              <a:t>Not spatial or temporal</a:t>
            </a:r>
          </a:p>
          <a:p>
            <a:pPr lvl="2" eaLnBrk="1" hangingPunct="1">
              <a:lnSpc>
                <a:spcPct val="90000"/>
              </a:lnSpc>
            </a:pPr>
            <a:r>
              <a:rPr lang="en-US" sz="1700">
                <a:latin typeface="Calibri" pitchFamily="34" charset="0"/>
                <a:cs typeface="Calibri" pitchFamily="34" charset="0"/>
              </a:rPr>
              <a:t>Participation problem</a:t>
            </a:r>
          </a:p>
          <a:p>
            <a:pPr lvl="1" eaLnBrk="1" hangingPunct="1">
              <a:lnSpc>
                <a:spcPct val="90000"/>
              </a:lnSpc>
            </a:pPr>
            <a:r>
              <a:rPr lang="en-US" sz="1700">
                <a:latin typeface="Calibri" pitchFamily="34" charset="0"/>
                <a:cs typeface="Calibri" pitchFamily="34" charset="0"/>
              </a:rPr>
              <a:t>Change</a:t>
            </a:r>
          </a:p>
          <a:p>
            <a:pPr lvl="2" eaLnBrk="1" hangingPunct="1">
              <a:lnSpc>
                <a:spcPct val="90000"/>
              </a:lnSpc>
            </a:pPr>
            <a:r>
              <a:rPr lang="en-US" sz="1700">
                <a:latin typeface="Calibri" pitchFamily="34" charset="0"/>
                <a:cs typeface="Calibri" pitchFamily="34" charset="0"/>
              </a:rPr>
              <a:t>Paradox of Change</a:t>
            </a:r>
          </a:p>
          <a:p>
            <a:pPr lvl="2" eaLnBrk="1" hangingPunct="1">
              <a:lnSpc>
                <a:spcPct val="90000"/>
              </a:lnSpc>
            </a:pPr>
            <a:r>
              <a:rPr lang="en-US" sz="1700">
                <a:latin typeface="Calibri" pitchFamily="34" charset="0"/>
                <a:cs typeface="Calibri" pitchFamily="34" charset="0"/>
              </a:rPr>
              <a:t>Heraclitus</a:t>
            </a:r>
          </a:p>
          <a:p>
            <a:pPr lvl="2" eaLnBrk="1" hangingPunct="1">
              <a:lnSpc>
                <a:spcPct val="90000"/>
              </a:lnSpc>
            </a:pPr>
            <a:r>
              <a:rPr lang="en-US" sz="1700">
                <a:latin typeface="Calibri" pitchFamily="34" charset="0"/>
                <a:cs typeface="Calibri" pitchFamily="34" charset="0"/>
              </a:rPr>
              <a:t>Parmenides</a:t>
            </a:r>
          </a:p>
          <a:p>
            <a:pPr lvl="2" eaLnBrk="1" hangingPunct="1">
              <a:lnSpc>
                <a:spcPct val="90000"/>
              </a:lnSpc>
            </a:pPr>
            <a:r>
              <a:rPr lang="en-US" sz="1700">
                <a:latin typeface="Calibri" pitchFamily="34" charset="0"/>
                <a:cs typeface="Calibri" pitchFamily="34" charset="0"/>
              </a:rPr>
              <a:t>Platonic compromise</a:t>
            </a:r>
          </a:p>
          <a:p>
            <a:pPr lvl="2" eaLnBrk="1" hangingPunct="1">
              <a:lnSpc>
                <a:spcPct val="90000"/>
              </a:lnSpc>
            </a:pPr>
            <a:r>
              <a:rPr lang="en-US" sz="1700">
                <a:latin typeface="Calibri" pitchFamily="34" charset="0"/>
                <a:cs typeface="Calibri" pitchFamily="34" charset="0"/>
              </a:rPr>
              <a:t>Particulars: changing, imperfect, object of opinion</a:t>
            </a:r>
          </a:p>
          <a:p>
            <a:pPr lvl="2" eaLnBrk="1" hangingPunct="1">
              <a:lnSpc>
                <a:spcPct val="90000"/>
              </a:lnSpc>
            </a:pPr>
            <a:endParaRPr lang="en-US" sz="1700">
              <a:latin typeface="Calibri" pitchFamily="34" charset="0"/>
              <a:cs typeface="Calibri" pitchFamily="34" charset="0"/>
            </a:endParaRPr>
          </a:p>
          <a:p>
            <a:pPr lvl="3" eaLnBrk="1" hangingPunct="1">
              <a:lnSpc>
                <a:spcPct val="90000"/>
              </a:lnSpc>
            </a:pPr>
            <a:endParaRPr lang="en-US" sz="1700">
              <a:latin typeface="Calibri" pitchFamily="34" charset="0"/>
              <a:cs typeface="Calibri" pitchFamily="34" charset="0"/>
            </a:endParaRPr>
          </a:p>
          <a:p>
            <a:pPr lvl="2"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p>
        </p:txBody>
      </p:sp>
      <p:pic>
        <p:nvPicPr>
          <p:cNvPr id="3" name="Picture 2" descr="A close up of a mans face&#10;&#10;Description automatically generated">
            <a:extLst>
              <a:ext uri="{FF2B5EF4-FFF2-40B4-BE49-F238E27FC236}">
                <a16:creationId xmlns:a16="http://schemas.microsoft.com/office/drawing/2014/main" id="{45A7D729-2046-44BD-B1DF-DFC82FE626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749" r="-2" b="57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4583" name="Isosceles Triangle 2458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5638A272-20EB-41C5-A456-298313B84A95}"/>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vexingquestions.wordpress.com/2011/07/29/question-2-abstract-objects-platonism-or-nominalis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86892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solidFill>
                  <a:srgbClr val="7B9899"/>
                </a:solidFill>
                <a:latin typeface="Calibri" pitchFamily="34" charset="0"/>
                <a:cs typeface="Calibri" pitchFamily="34" charset="0"/>
              </a:rPr>
              <a:t>Plato’s Epistemology &amp; Metaphysics</a:t>
            </a:r>
          </a:p>
        </p:txBody>
      </p:sp>
      <p:sp>
        <p:nvSpPr>
          <p:cNvPr id="26626" name="Content Placeholder 2"/>
          <p:cNvSpPr>
            <a:spLocks noGrp="1"/>
          </p:cNvSpPr>
          <p:nvPr>
            <p:ph sz="quarter" idx="13"/>
          </p:nvPr>
        </p:nvSpPr>
        <p:spPr/>
        <p:txBody>
          <a:bodyPr/>
          <a:lstStyle/>
          <a:p>
            <a:pPr lvl="1" eaLnBrk="1" hangingPunct="1"/>
            <a:r>
              <a:rPr lang="en-US">
                <a:latin typeface="Calibri" pitchFamily="34" charset="0"/>
                <a:cs typeface="Calibri" pitchFamily="34" charset="0"/>
              </a:rPr>
              <a:t>Particulars</a:t>
            </a:r>
          </a:p>
          <a:p>
            <a:pPr lvl="2" eaLnBrk="1" hangingPunct="1"/>
            <a:r>
              <a:rPr lang="en-US">
                <a:latin typeface="Calibri" pitchFamily="34" charset="0"/>
                <a:cs typeface="Calibri" pitchFamily="34" charset="0"/>
              </a:rPr>
              <a:t>Reality comes in degrees</a:t>
            </a:r>
          </a:p>
          <a:p>
            <a:pPr lvl="2" eaLnBrk="1" hangingPunct="1"/>
            <a:r>
              <a:rPr lang="en-US">
                <a:latin typeface="Calibri" pitchFamily="34" charset="0"/>
                <a:cs typeface="Calibri" pitchFamily="34" charset="0"/>
              </a:rPr>
              <a:t>The forms are causes of particulars</a:t>
            </a:r>
          </a:p>
          <a:p>
            <a:pPr lvl="2" eaLnBrk="1" hangingPunct="1"/>
            <a:r>
              <a:rPr lang="en-US">
                <a:latin typeface="Calibri" pitchFamily="34" charset="0"/>
                <a:cs typeface="Calibri" pitchFamily="34" charset="0"/>
              </a:rPr>
              <a:t>Particulars resemble the forms</a:t>
            </a:r>
          </a:p>
          <a:p>
            <a:pPr lvl="2" eaLnBrk="1" hangingPunct="1"/>
            <a:r>
              <a:rPr lang="en-US">
                <a:latin typeface="Calibri" pitchFamily="34" charset="0"/>
                <a:cs typeface="Calibri" pitchFamily="34" charset="0"/>
              </a:rPr>
              <a:t>Particulars participate in the forms in varying degrees</a:t>
            </a:r>
          </a:p>
          <a:p>
            <a:pPr lvl="2" eaLnBrk="1" hangingPunct="1"/>
            <a:r>
              <a:rPr lang="en-US">
                <a:latin typeface="Calibri" pitchFamily="34" charset="0"/>
                <a:cs typeface="Calibri" pitchFamily="34" charset="0"/>
              </a:rPr>
              <a:t>The forms group particulars into types, making them intelligible. </a:t>
            </a:r>
          </a:p>
          <a:p>
            <a:pPr lvl="2" eaLnBrk="1" hangingPunct="1"/>
            <a:endParaRPr lang="en-US">
              <a:latin typeface="Calibri" pitchFamily="34" charset="0"/>
              <a:cs typeface="Calibri" pitchFamily="34" charset="0"/>
            </a:endParaRPr>
          </a:p>
          <a:p>
            <a:pPr lvl="3"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p>
        </p:txBody>
      </p:sp>
    </p:spTree>
    <p:extLst>
      <p:ext uri="{BB962C8B-B14F-4D97-AF65-F5344CB8AC3E}">
        <p14:creationId xmlns:p14="http://schemas.microsoft.com/office/powerpoint/2010/main" val="2428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a dark sky&#10;&#10;Description automatically generated">
            <a:extLst>
              <a:ext uri="{FF2B5EF4-FFF2-40B4-BE49-F238E27FC236}">
                <a16:creationId xmlns:a16="http://schemas.microsoft.com/office/drawing/2014/main" id="{BDD6C6BC-042F-44C7-AECF-3CAB5E3B0D0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409" r="1028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8673"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677334" y="2160589"/>
            <a:ext cx="3851122" cy="3880773"/>
          </a:xfrm>
        </p:spPr>
        <p:txBody>
          <a:bodyPr>
            <a:normAutofit fontScale="92500" lnSpcReduction="10000"/>
          </a:bodyPr>
          <a:lstStyle/>
          <a:p>
            <a:pPr marL="274320" indent="-274320">
              <a:lnSpc>
                <a:spcPct val="90000"/>
              </a:lnSpc>
              <a:buFont typeface="Wingdings 2"/>
              <a:buChar char=""/>
              <a:defRPr/>
            </a:pPr>
            <a:r>
              <a:rPr lang="en-US" sz="1500">
                <a:latin typeface="Calibri" pitchFamily="34" charset="0"/>
                <a:cs typeface="Calibri" pitchFamily="34" charset="0"/>
              </a:rPr>
              <a:t>Lovers of Opinion &amp; Lovers of Wisdom</a:t>
            </a:r>
          </a:p>
          <a:p>
            <a:pPr marL="548640" lvl="1" indent="-274320">
              <a:lnSpc>
                <a:spcPct val="90000"/>
              </a:lnSpc>
              <a:buFont typeface="Wingdings"/>
              <a:buChar char=""/>
              <a:defRPr/>
            </a:pPr>
            <a:r>
              <a:rPr lang="en-US" sz="1500">
                <a:latin typeface="Calibri" pitchFamily="34" charset="0"/>
                <a:cs typeface="Calibri" pitchFamily="34" charset="0"/>
              </a:rPr>
              <a:t>Philosophers</a:t>
            </a:r>
          </a:p>
          <a:p>
            <a:pPr marL="548640" lvl="1" indent="-274320">
              <a:lnSpc>
                <a:spcPct val="90000"/>
              </a:lnSpc>
              <a:buFont typeface="Wingdings"/>
              <a:buChar char=""/>
              <a:defRPr/>
            </a:pPr>
            <a:r>
              <a:rPr lang="en-US" sz="1500">
                <a:latin typeface="Calibri" pitchFamily="34" charset="0"/>
                <a:cs typeface="Calibri" pitchFamily="34" charset="0"/>
              </a:rPr>
              <a:t>The One &amp; the Many</a:t>
            </a:r>
          </a:p>
          <a:p>
            <a:pPr marL="822960" lvl="2">
              <a:lnSpc>
                <a:spcPct val="90000"/>
              </a:lnSpc>
              <a:buClr>
                <a:schemeClr val="accent3"/>
              </a:buClr>
              <a:buFont typeface="Wingdings 2"/>
              <a:buChar char=""/>
              <a:defRPr/>
            </a:pPr>
            <a:r>
              <a:rPr lang="en-US" sz="1500">
                <a:latin typeface="Calibri" pitchFamily="34" charset="0"/>
                <a:cs typeface="Calibri" pitchFamily="34" charset="0"/>
              </a:rPr>
              <a:t>Two</a:t>
            </a:r>
          </a:p>
          <a:p>
            <a:pPr marL="822960" lvl="2">
              <a:lnSpc>
                <a:spcPct val="90000"/>
              </a:lnSpc>
              <a:buClr>
                <a:schemeClr val="accent3"/>
              </a:buClr>
              <a:buFont typeface="Wingdings 2"/>
              <a:buChar char=""/>
              <a:defRPr/>
            </a:pPr>
            <a:r>
              <a:rPr lang="en-US" sz="1500">
                <a:latin typeface="Calibri" pitchFamily="34" charset="0"/>
                <a:cs typeface="Calibri" pitchFamily="34" charset="0"/>
              </a:rPr>
              <a:t>Each is One</a:t>
            </a:r>
          </a:p>
          <a:p>
            <a:pPr marL="822960" lvl="2">
              <a:lnSpc>
                <a:spcPct val="90000"/>
              </a:lnSpc>
              <a:buClr>
                <a:schemeClr val="accent3"/>
              </a:buClr>
              <a:buFont typeface="Wingdings 2"/>
              <a:buChar char=""/>
              <a:defRPr/>
            </a:pPr>
            <a:r>
              <a:rPr lang="en-US" sz="1500">
                <a:latin typeface="Calibri" pitchFamily="34" charset="0"/>
                <a:cs typeface="Calibri" pitchFamily="34" charset="0"/>
              </a:rPr>
              <a:t>The Many</a:t>
            </a:r>
          </a:p>
          <a:p>
            <a:pPr marL="548640" lvl="1" indent="-274320">
              <a:lnSpc>
                <a:spcPct val="90000"/>
              </a:lnSpc>
              <a:buFont typeface="Wingdings"/>
              <a:buChar char=""/>
              <a:defRPr/>
            </a:pPr>
            <a:r>
              <a:rPr lang="en-US" sz="1500">
                <a:latin typeface="Calibri" pitchFamily="34" charset="0"/>
                <a:cs typeface="Calibri" pitchFamily="34" charset="0"/>
              </a:rPr>
              <a:t>Sights, Dreams, Opinion &amp; Knowledge</a:t>
            </a:r>
          </a:p>
          <a:p>
            <a:pPr marL="822960" lvl="2">
              <a:lnSpc>
                <a:spcPct val="90000"/>
              </a:lnSpc>
              <a:buClr>
                <a:schemeClr val="accent3"/>
              </a:buClr>
              <a:buFont typeface="Wingdings 2"/>
              <a:buChar char=""/>
              <a:defRPr/>
            </a:pPr>
            <a:r>
              <a:rPr lang="en-US" sz="1500">
                <a:latin typeface="Calibri" pitchFamily="34" charset="0"/>
                <a:cs typeface="Calibri" pitchFamily="34" charset="0"/>
              </a:rPr>
              <a:t>Lovers of sounds &amp; Sights</a:t>
            </a:r>
          </a:p>
          <a:p>
            <a:pPr marL="822960" lvl="2">
              <a:lnSpc>
                <a:spcPct val="90000"/>
              </a:lnSpc>
              <a:buClr>
                <a:schemeClr val="accent3"/>
              </a:buClr>
              <a:buFont typeface="Wingdings 2"/>
              <a:buChar char=""/>
              <a:defRPr/>
            </a:pPr>
            <a:r>
              <a:rPr lang="en-US" sz="1500">
                <a:latin typeface="Calibri" pitchFamily="34" charset="0"/>
                <a:cs typeface="Calibri" pitchFamily="34" charset="0"/>
              </a:rPr>
              <a:t>Life is a dream</a:t>
            </a:r>
          </a:p>
          <a:p>
            <a:pPr marL="822960" lvl="2">
              <a:lnSpc>
                <a:spcPct val="90000"/>
              </a:lnSpc>
              <a:buClr>
                <a:schemeClr val="accent3"/>
              </a:buClr>
              <a:buFont typeface="Wingdings 2"/>
              <a:buChar char=""/>
              <a:defRPr/>
            </a:pPr>
            <a:r>
              <a:rPr lang="en-US" sz="1500">
                <a:latin typeface="Calibri" pitchFamily="34" charset="0"/>
                <a:cs typeface="Calibri" pitchFamily="34" charset="0"/>
              </a:rPr>
              <a:t>One is awake</a:t>
            </a:r>
          </a:p>
          <a:p>
            <a:pPr marL="1097280" lvl="3">
              <a:lnSpc>
                <a:spcPct val="90000"/>
              </a:lnSpc>
              <a:buClr>
                <a:schemeClr val="accent4"/>
              </a:buClr>
              <a:buFont typeface="Wingdings"/>
              <a:buChar char=""/>
              <a:defRPr/>
            </a:pPr>
            <a:r>
              <a:rPr lang="en-US" sz="1500">
                <a:latin typeface="Calibri" pitchFamily="34" charset="0"/>
                <a:cs typeface="Calibri" pitchFamily="34" charset="0"/>
              </a:rPr>
              <a:t>Absolute beauty</a:t>
            </a:r>
          </a:p>
          <a:p>
            <a:pPr marL="1097280" lvl="3">
              <a:lnSpc>
                <a:spcPct val="90000"/>
              </a:lnSpc>
              <a:buClr>
                <a:schemeClr val="accent4"/>
              </a:buClr>
              <a:buFont typeface="Wingdings"/>
              <a:buChar char=""/>
              <a:defRPr/>
            </a:pPr>
            <a:r>
              <a:rPr lang="en-US" sz="1500">
                <a:latin typeface="Calibri" pitchFamily="34" charset="0"/>
                <a:cs typeface="Calibri" pitchFamily="34" charset="0"/>
              </a:rPr>
              <a:t>Forms &amp; objects</a:t>
            </a:r>
          </a:p>
          <a:p>
            <a:pPr marL="548640" lvl="1" indent="-274320">
              <a:lnSpc>
                <a:spcPct val="90000"/>
              </a:lnSpc>
              <a:buFont typeface="Wingdings"/>
              <a:buChar char=""/>
              <a:defRPr/>
            </a:pPr>
            <a:r>
              <a:rPr lang="en-US" sz="1500">
                <a:latin typeface="Calibri" pitchFamily="34" charset="0"/>
                <a:cs typeface="Calibri" pitchFamily="34" charset="0"/>
              </a:rPr>
              <a:t>Knowledge &amp; Opinion</a:t>
            </a: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1097280" lvl="3">
              <a:lnSpc>
                <a:spcPct val="90000"/>
              </a:lnSpc>
              <a:buClr>
                <a:schemeClr val="accent4"/>
              </a:buClr>
              <a:buFont typeface="Wingdings"/>
              <a:buChar char=""/>
              <a:defRPr/>
            </a:pPr>
            <a:endParaRPr lang="en-US" sz="1500">
              <a:latin typeface="Calibri" pitchFamily="34" charset="0"/>
              <a:cs typeface="Calibri" pitchFamily="34" charset="0"/>
            </a:endParaRP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p>
        </p:txBody>
      </p:sp>
      <p:cxnSp>
        <p:nvCxnSpPr>
          <p:cNvPr id="28678" name="Straight Connector 2867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680" name="Straight Connector 2867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68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8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8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8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9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9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69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BAAF214D-C786-4F66-8A07-115BD7AEEB80}"/>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jaulasinrejas.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7162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Title 1"/>
          <p:cNvSpPr>
            <a:spLocks noGrp="1"/>
          </p:cNvSpPr>
          <p:nvPr>
            <p:ph type="title"/>
          </p:nvPr>
        </p:nvSpPr>
        <p:spPr>
          <a:xfrm>
            <a:off x="5536734" y="609600"/>
            <a:ext cx="3737268"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0722" name="Content Placeholder 2"/>
          <p:cNvSpPr>
            <a:spLocks noGrp="1"/>
          </p:cNvSpPr>
          <p:nvPr>
            <p:ph sz="quarter" idx="13"/>
          </p:nvPr>
        </p:nvSpPr>
        <p:spPr>
          <a:xfrm>
            <a:off x="5209563" y="2160589"/>
            <a:ext cx="4064439" cy="3880773"/>
          </a:xfrm>
        </p:spPr>
        <p:txBody>
          <a:bodyPr>
            <a:normAutofit fontScale="92500" lnSpcReduction="10000"/>
          </a:bodyPr>
          <a:lstStyle/>
          <a:p>
            <a:pPr lvl="1" eaLnBrk="1" hangingPunct="1">
              <a:lnSpc>
                <a:spcPct val="90000"/>
              </a:lnSpc>
            </a:pPr>
            <a:r>
              <a:rPr lang="en-US" sz="1300">
                <a:latin typeface="Calibri" pitchFamily="34" charset="0"/>
                <a:cs typeface="Calibri" pitchFamily="34" charset="0"/>
              </a:rPr>
              <a:t>Being &amp; Non-Being Argument</a:t>
            </a:r>
          </a:p>
          <a:p>
            <a:pPr lvl="2" eaLnBrk="1" hangingPunct="1">
              <a:lnSpc>
                <a:spcPct val="90000"/>
              </a:lnSpc>
            </a:pPr>
            <a:r>
              <a:rPr lang="en-US" sz="1300">
                <a:latin typeface="Calibri" pitchFamily="34" charset="0"/>
                <a:cs typeface="Calibri" pitchFamily="34" charset="0"/>
              </a:rPr>
              <a:t>One who knows, knows something.</a:t>
            </a:r>
          </a:p>
          <a:p>
            <a:pPr lvl="2" eaLnBrk="1" hangingPunct="1">
              <a:lnSpc>
                <a:spcPct val="90000"/>
              </a:lnSpc>
            </a:pPr>
            <a:r>
              <a:rPr lang="en-US" sz="1300">
                <a:latin typeface="Calibri" pitchFamily="34" charset="0"/>
                <a:cs typeface="Calibri" pitchFamily="34" charset="0"/>
              </a:rPr>
              <a:t>Absolute beauty may be absolutely known.</a:t>
            </a:r>
          </a:p>
          <a:p>
            <a:pPr lvl="2" eaLnBrk="1" hangingPunct="1">
              <a:lnSpc>
                <a:spcPct val="90000"/>
              </a:lnSpc>
            </a:pPr>
            <a:r>
              <a:rPr lang="en-US" sz="1300">
                <a:latin typeface="Calibri" pitchFamily="34" charset="0"/>
                <a:cs typeface="Calibri" pitchFamily="34" charset="0"/>
              </a:rPr>
              <a:t>The utterly non-existent is utterly unknown.</a:t>
            </a:r>
          </a:p>
          <a:p>
            <a:pPr lvl="2" eaLnBrk="1" hangingPunct="1">
              <a:lnSpc>
                <a:spcPct val="90000"/>
              </a:lnSpc>
            </a:pPr>
            <a:r>
              <a:rPr lang="en-US" sz="1300">
                <a:latin typeface="Calibri" pitchFamily="34" charset="0"/>
                <a:cs typeface="Calibri" pitchFamily="34" charset="0"/>
              </a:rPr>
              <a:t>Anything that can be and not be will be between pure being and absolute negation of being.</a:t>
            </a:r>
          </a:p>
          <a:p>
            <a:pPr lvl="2" eaLnBrk="1" hangingPunct="1">
              <a:lnSpc>
                <a:spcPct val="90000"/>
              </a:lnSpc>
            </a:pPr>
            <a:r>
              <a:rPr lang="en-US" sz="1300">
                <a:latin typeface="Calibri" pitchFamily="34" charset="0"/>
                <a:cs typeface="Calibri" pitchFamily="34" charset="0"/>
              </a:rPr>
              <a:t>Knowledge corresponds to being and ignorance to non being.</a:t>
            </a:r>
          </a:p>
          <a:p>
            <a:pPr lvl="1" eaLnBrk="1" hangingPunct="1">
              <a:lnSpc>
                <a:spcPct val="90000"/>
              </a:lnSpc>
            </a:pPr>
            <a:r>
              <a:rPr lang="en-US" sz="1300">
                <a:latin typeface="Calibri" pitchFamily="34" charset="0"/>
                <a:cs typeface="Calibri" pitchFamily="34" charset="0"/>
              </a:rPr>
              <a:t>Spheres &amp; Faculties Argument</a:t>
            </a:r>
          </a:p>
          <a:p>
            <a:pPr lvl="2" eaLnBrk="1" hangingPunct="1">
              <a:lnSpc>
                <a:spcPct val="90000"/>
              </a:lnSpc>
            </a:pPr>
            <a:r>
              <a:rPr lang="en-US" sz="1300">
                <a:latin typeface="Calibri" pitchFamily="34" charset="0"/>
                <a:cs typeface="Calibri" pitchFamily="34" charset="0"/>
              </a:rPr>
              <a:t>Faculties are powers in us.</a:t>
            </a:r>
          </a:p>
          <a:p>
            <a:pPr lvl="2" eaLnBrk="1" hangingPunct="1">
              <a:lnSpc>
                <a:spcPct val="90000"/>
              </a:lnSpc>
            </a:pPr>
            <a:r>
              <a:rPr lang="en-US" sz="1300">
                <a:latin typeface="Calibri" pitchFamily="34" charset="0"/>
                <a:cs typeface="Calibri" pitchFamily="34" charset="0"/>
              </a:rPr>
              <a:t>What has the same sphere &amp; same result is the same faculty.</a:t>
            </a:r>
          </a:p>
          <a:p>
            <a:pPr lvl="2" eaLnBrk="1" hangingPunct="1">
              <a:lnSpc>
                <a:spcPct val="90000"/>
              </a:lnSpc>
            </a:pPr>
            <a:r>
              <a:rPr lang="en-US" sz="1300">
                <a:latin typeface="Calibri" pitchFamily="34" charset="0"/>
                <a:cs typeface="Calibri" pitchFamily="34" charset="0"/>
              </a:rPr>
              <a:t>What has another sphere &amp; another result is different.</a:t>
            </a:r>
          </a:p>
          <a:p>
            <a:pPr lvl="2" eaLnBrk="1" hangingPunct="1">
              <a:lnSpc>
                <a:spcPct val="90000"/>
              </a:lnSpc>
            </a:pPr>
            <a:r>
              <a:rPr lang="en-US" sz="1300">
                <a:latin typeface="Calibri" pitchFamily="34" charset="0"/>
                <a:cs typeface="Calibri" pitchFamily="34" charset="0"/>
              </a:rPr>
              <a:t>Knowledge &amp; opinion are both faculties, but not the same.</a:t>
            </a:r>
          </a:p>
          <a:p>
            <a:pPr lvl="2" eaLnBrk="1" hangingPunct="1">
              <a:lnSpc>
                <a:spcPct val="90000"/>
              </a:lnSpc>
            </a:pPr>
            <a:endParaRPr lang="en-US" sz="1300">
              <a:latin typeface="Calibri" pitchFamily="34" charset="0"/>
              <a:cs typeface="Calibri" pitchFamily="34" charset="0"/>
            </a:endParaRPr>
          </a:p>
          <a:p>
            <a:pPr lvl="3" eaLnBrk="1" hangingPunct="1">
              <a:lnSpc>
                <a:spcPct val="90000"/>
              </a:lnSpc>
            </a:pPr>
            <a:endParaRPr lang="en-US" sz="1300">
              <a:latin typeface="Calibri" pitchFamily="34" charset="0"/>
              <a:cs typeface="Calibri" pitchFamily="34" charset="0"/>
            </a:endParaRPr>
          </a:p>
          <a:p>
            <a:pPr lvl="2" eaLnBrk="1" hangingPunct="1">
              <a:lnSpc>
                <a:spcPct val="90000"/>
              </a:lnSpc>
            </a:pPr>
            <a:endParaRPr lang="en-US" sz="1300">
              <a:latin typeface="Calibri" pitchFamily="34" charset="0"/>
              <a:cs typeface="Calibri" pitchFamily="34" charset="0"/>
            </a:endParaRPr>
          </a:p>
          <a:p>
            <a:pPr lvl="1" eaLnBrk="1" hangingPunct="1">
              <a:lnSpc>
                <a:spcPct val="90000"/>
              </a:lnSpc>
            </a:pPr>
            <a:endParaRPr lang="en-US" sz="1300">
              <a:latin typeface="Calibri" pitchFamily="34" charset="0"/>
              <a:cs typeface="Calibri" pitchFamily="34" charset="0"/>
            </a:endParaRPr>
          </a:p>
          <a:p>
            <a:pPr lvl="1" eaLnBrk="1" hangingPunct="1">
              <a:lnSpc>
                <a:spcPct val="90000"/>
              </a:lnSpc>
            </a:pPr>
            <a:endParaRPr lang="en-US" sz="1300"/>
          </a:p>
        </p:txBody>
      </p:sp>
      <p:pic>
        <p:nvPicPr>
          <p:cNvPr id="3" name="Picture 2" descr="A picture containing water, sitting, reflection, display&#10;&#10;Description automatically generated">
            <a:extLst>
              <a:ext uri="{FF2B5EF4-FFF2-40B4-BE49-F238E27FC236}">
                <a16:creationId xmlns:a16="http://schemas.microsoft.com/office/drawing/2014/main" id="{8085DEB6-8483-4773-9355-C6FE0F70D2F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880" r="19609"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727" name="Isosceles Triangle 3072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60D0B9A1-C4C2-4BD5-8DC7-3E3464F90C55}"/>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arahwbartlett.com/2016/05/13/vis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0510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Title 1"/>
          <p:cNvSpPr>
            <a:spLocks noGrp="1"/>
          </p:cNvSpPr>
          <p:nvPr>
            <p:ph type="title"/>
          </p:nvPr>
        </p:nvSpPr>
        <p:spPr>
          <a:xfrm>
            <a:off x="677334" y="609600"/>
            <a:ext cx="8596668" cy="1320800"/>
          </a:xfrm>
        </p:spPr>
        <p:txBody>
          <a:bodyPr anchor="t">
            <a:normAutofit/>
          </a:bodyPr>
          <a:lstStyle/>
          <a:p>
            <a:pPr eaLnBrk="1" hangingPunct="1"/>
            <a:r>
              <a:rPr lang="en-US">
                <a:latin typeface="Calibri" pitchFamily="34" charset="0"/>
                <a:cs typeface="Calibri" pitchFamily="34" charset="0"/>
              </a:rPr>
              <a:t>Plato’s Line &amp; Allegory of the Cave</a:t>
            </a:r>
          </a:p>
        </p:txBody>
      </p:sp>
      <p:sp>
        <p:nvSpPr>
          <p:cNvPr id="32770" name="Content Placeholder 2"/>
          <p:cNvSpPr>
            <a:spLocks noGrp="1"/>
          </p:cNvSpPr>
          <p:nvPr>
            <p:ph sz="quarter" idx="13"/>
          </p:nvPr>
        </p:nvSpPr>
        <p:spPr>
          <a:xfrm>
            <a:off x="677334" y="2160590"/>
            <a:ext cx="5220430" cy="3701270"/>
          </a:xfrm>
        </p:spPr>
        <p:txBody>
          <a:bodyPr>
            <a:normAutofit fontScale="92500" lnSpcReduction="20000"/>
          </a:bodyPr>
          <a:lstStyle/>
          <a:p>
            <a:pPr lvl="2" eaLnBrk="1" hangingPunct="1">
              <a:lnSpc>
                <a:spcPct val="90000"/>
              </a:lnSpc>
            </a:pPr>
            <a:r>
              <a:rPr lang="en-US" sz="1700">
                <a:latin typeface="Calibri" pitchFamily="34" charset="0"/>
                <a:cs typeface="Calibri" pitchFamily="34" charset="0"/>
              </a:rPr>
              <a:t>Knowledge &amp; opinion have distinct spheres.</a:t>
            </a:r>
          </a:p>
          <a:p>
            <a:pPr lvl="2" eaLnBrk="1" hangingPunct="1">
              <a:lnSpc>
                <a:spcPct val="90000"/>
              </a:lnSpc>
            </a:pPr>
            <a:r>
              <a:rPr lang="en-US" sz="1700">
                <a:latin typeface="Calibri" pitchFamily="34" charset="0"/>
                <a:cs typeface="Calibri" pitchFamily="34" charset="0"/>
              </a:rPr>
              <a:t>Being is the sphere of knowledge.</a:t>
            </a:r>
          </a:p>
          <a:p>
            <a:pPr lvl="2" eaLnBrk="1" hangingPunct="1">
              <a:lnSpc>
                <a:spcPct val="90000"/>
              </a:lnSpc>
            </a:pPr>
            <a:r>
              <a:rPr lang="en-US" sz="1700">
                <a:latin typeface="Calibri" pitchFamily="34" charset="0"/>
                <a:cs typeface="Calibri" pitchFamily="34" charset="0"/>
              </a:rPr>
              <a:t>Knowledge is to know the nature of being.</a:t>
            </a:r>
          </a:p>
          <a:p>
            <a:pPr lvl="2" eaLnBrk="1" hangingPunct="1">
              <a:lnSpc>
                <a:spcPct val="90000"/>
              </a:lnSpc>
            </a:pPr>
            <a:r>
              <a:rPr lang="en-US" sz="1700">
                <a:latin typeface="Calibri" pitchFamily="34" charset="0"/>
                <a:cs typeface="Calibri" pitchFamily="34" charset="0"/>
              </a:rPr>
              <a:t>Opinion is to have an opinion.</a:t>
            </a:r>
          </a:p>
          <a:p>
            <a:pPr lvl="2" eaLnBrk="1" hangingPunct="1">
              <a:lnSpc>
                <a:spcPct val="90000"/>
              </a:lnSpc>
            </a:pPr>
            <a:r>
              <a:rPr lang="en-US" sz="1700">
                <a:latin typeface="Calibri" pitchFamily="34" charset="0"/>
                <a:cs typeface="Calibri" pitchFamily="34" charset="0"/>
              </a:rPr>
              <a:t>If difference in faculty implies a difference in the sphere &amp; if opinion &amp; knowledge are distinct faculties, then the sphere of knowledge &amp; opinion cannot be the same. </a:t>
            </a:r>
          </a:p>
          <a:p>
            <a:pPr lvl="1" eaLnBrk="1" hangingPunct="1">
              <a:lnSpc>
                <a:spcPct val="90000"/>
              </a:lnSpc>
            </a:pPr>
            <a:r>
              <a:rPr lang="en-US" sz="1700">
                <a:latin typeface="Calibri" pitchFamily="34" charset="0"/>
                <a:cs typeface="Calibri" pitchFamily="34" charset="0"/>
              </a:rPr>
              <a:t>Not-being is not the subject-matter of opinion</a:t>
            </a:r>
          </a:p>
          <a:p>
            <a:pPr lvl="2" eaLnBrk="1" hangingPunct="1">
              <a:lnSpc>
                <a:spcPct val="90000"/>
              </a:lnSpc>
            </a:pPr>
            <a:r>
              <a:rPr lang="en-US" sz="1700">
                <a:latin typeface="Calibri" pitchFamily="34" charset="0"/>
                <a:cs typeface="Calibri" pitchFamily="34" charset="0"/>
              </a:rPr>
              <a:t>An opinion is about something.</a:t>
            </a:r>
          </a:p>
          <a:p>
            <a:pPr lvl="2" eaLnBrk="1" hangingPunct="1">
              <a:lnSpc>
                <a:spcPct val="90000"/>
              </a:lnSpc>
            </a:pPr>
            <a:r>
              <a:rPr lang="en-US" sz="1700">
                <a:latin typeface="Calibri" pitchFamily="34" charset="0"/>
                <a:cs typeface="Calibri" pitchFamily="34" charset="0"/>
              </a:rPr>
              <a:t>One cannot have an opinion about nothing.</a:t>
            </a:r>
          </a:p>
          <a:p>
            <a:pPr lvl="2" eaLnBrk="1" hangingPunct="1">
              <a:lnSpc>
                <a:spcPct val="90000"/>
              </a:lnSpc>
            </a:pPr>
            <a:r>
              <a:rPr lang="en-US" sz="1700">
                <a:latin typeface="Calibri" pitchFamily="34" charset="0"/>
                <a:cs typeface="Calibri" pitchFamily="34" charset="0"/>
              </a:rPr>
              <a:t>One who has an opinion has an opinion about some one thing.</a:t>
            </a:r>
          </a:p>
          <a:p>
            <a:pPr lvl="2" eaLnBrk="1" hangingPunct="1">
              <a:lnSpc>
                <a:spcPct val="90000"/>
              </a:lnSpc>
            </a:pPr>
            <a:r>
              <a:rPr lang="en-US" sz="1700">
                <a:latin typeface="Calibri" pitchFamily="34" charset="0"/>
                <a:cs typeface="Calibri" pitchFamily="34" charset="0"/>
              </a:rPr>
              <a:t>Not-being is not one thing but nothing.</a:t>
            </a:r>
          </a:p>
          <a:p>
            <a:pPr lvl="2" eaLnBrk="1" hangingPunct="1">
              <a:lnSpc>
                <a:spcPct val="90000"/>
              </a:lnSpc>
            </a:pPr>
            <a:endParaRPr lang="en-US" sz="1700">
              <a:latin typeface="Calibri" pitchFamily="34" charset="0"/>
              <a:cs typeface="Calibri" pitchFamily="34" charset="0"/>
            </a:endParaRPr>
          </a:p>
          <a:p>
            <a:pPr lvl="3" eaLnBrk="1" hangingPunct="1">
              <a:lnSpc>
                <a:spcPct val="90000"/>
              </a:lnSpc>
            </a:pPr>
            <a:endParaRPr lang="en-US" sz="1700">
              <a:latin typeface="Calibri" pitchFamily="34" charset="0"/>
              <a:cs typeface="Calibri" pitchFamily="34" charset="0"/>
            </a:endParaRPr>
          </a:p>
          <a:p>
            <a:pPr lvl="2"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p>
        </p:txBody>
      </p:sp>
      <p:pic>
        <p:nvPicPr>
          <p:cNvPr id="3" name="Picture 2" descr="A picture containing drawing, food&#10;&#10;Description automatically generated">
            <a:extLst>
              <a:ext uri="{FF2B5EF4-FFF2-40B4-BE49-F238E27FC236}">
                <a16:creationId xmlns:a16="http://schemas.microsoft.com/office/drawing/2014/main" id="{FE34429F-8DB2-482C-A8A2-2DF9DBC5FB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87417" y="2159000"/>
            <a:ext cx="3145536" cy="2099645"/>
          </a:xfrm>
          <a:prstGeom prst="rect">
            <a:avLst/>
          </a:prstGeom>
          <a:scene3d>
            <a:camera prst="orthographicFront"/>
            <a:lightRig rig="threePt" dir="t">
              <a:rot lat="0" lon="0" rev="2700000"/>
            </a:lightRig>
          </a:scene3d>
          <a:sp3d contourW="6350">
            <a:bevelT h="38100"/>
            <a:contourClr>
              <a:srgbClr val="C0C0C0"/>
            </a:contourClr>
          </a:sp3d>
        </p:spPr>
      </p:pic>
      <p:sp>
        <p:nvSpPr>
          <p:cNvPr id="4" name="TextBox 3">
            <a:extLst>
              <a:ext uri="{FF2B5EF4-FFF2-40B4-BE49-F238E27FC236}">
                <a16:creationId xmlns:a16="http://schemas.microsoft.com/office/drawing/2014/main" id="{188D15DC-9375-40CC-B28D-90F99A9F7A6B}"/>
              </a:ext>
            </a:extLst>
          </p:cNvPr>
          <p:cNvSpPr txBox="1"/>
          <p:nvPr/>
        </p:nvSpPr>
        <p:spPr>
          <a:xfrm>
            <a:off x="6706299" y="4058590"/>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thebluediamondgallery.com/handwriting/o/opini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946891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a:solidFill>
                  <a:srgbClr val="7B9899"/>
                </a:solidFill>
                <a:latin typeface="Calibri" pitchFamily="34" charset="0"/>
                <a:cs typeface="Calibri" pitchFamily="34" charset="0"/>
              </a:rPr>
              <a:t>Plato’s Line &amp; Allegory of the Cave</a:t>
            </a:r>
          </a:p>
        </p:txBody>
      </p:sp>
      <p:sp>
        <p:nvSpPr>
          <p:cNvPr id="34818" name="Content Placeholder 2"/>
          <p:cNvSpPr>
            <a:spLocks noGrp="1"/>
          </p:cNvSpPr>
          <p:nvPr>
            <p:ph sz="quarter" idx="13"/>
          </p:nvPr>
        </p:nvSpPr>
        <p:spPr/>
        <p:txBody>
          <a:bodyPr>
            <a:normAutofit fontScale="92500" lnSpcReduction="10000"/>
          </a:bodyPr>
          <a:lstStyle/>
          <a:p>
            <a:pPr lvl="1" eaLnBrk="1" hangingPunct="1"/>
            <a:r>
              <a:rPr lang="en-US">
                <a:latin typeface="Calibri" pitchFamily="34" charset="0"/>
                <a:cs typeface="Calibri" pitchFamily="34" charset="0"/>
              </a:rPr>
              <a:t>Opinion is Intermediate</a:t>
            </a:r>
          </a:p>
          <a:p>
            <a:pPr lvl="2" eaLnBrk="1" hangingPunct="1"/>
            <a:r>
              <a:rPr lang="en-US">
                <a:latin typeface="Calibri" pitchFamily="34" charset="0"/>
                <a:cs typeface="Calibri" pitchFamily="34" charset="0"/>
              </a:rPr>
              <a:t>Ignorance is the correlative of not being.</a:t>
            </a:r>
          </a:p>
          <a:p>
            <a:pPr lvl="2" eaLnBrk="1" hangingPunct="1"/>
            <a:r>
              <a:rPr lang="en-US">
                <a:latin typeface="Calibri" pitchFamily="34" charset="0"/>
                <a:cs typeface="Calibri" pitchFamily="34" charset="0"/>
              </a:rPr>
              <a:t>Knowledge is the correlative of being.</a:t>
            </a:r>
          </a:p>
          <a:p>
            <a:pPr lvl="2" eaLnBrk="1" hangingPunct="1"/>
            <a:r>
              <a:rPr lang="en-US">
                <a:latin typeface="Calibri" pitchFamily="34" charset="0"/>
                <a:cs typeface="Calibri" pitchFamily="34" charset="0"/>
              </a:rPr>
              <a:t>Opinion is not concerned with being or not-being.</a:t>
            </a:r>
          </a:p>
          <a:p>
            <a:pPr lvl="2" eaLnBrk="1" hangingPunct="1"/>
            <a:r>
              <a:rPr lang="en-US">
                <a:latin typeface="Calibri" pitchFamily="34" charset="0"/>
                <a:cs typeface="Calibri" pitchFamily="34" charset="0"/>
              </a:rPr>
              <a:t>Opinion is intermediate between ignorance &amp; knowledge.</a:t>
            </a:r>
          </a:p>
          <a:p>
            <a:pPr lvl="2" eaLnBrk="1" hangingPunct="1"/>
            <a:r>
              <a:rPr lang="en-US">
                <a:latin typeface="Calibri" pitchFamily="34" charset="0"/>
                <a:cs typeface="Calibri" pitchFamily="34" charset="0"/>
              </a:rPr>
              <a:t>Its correlative is and is not and is between pure being &amp; absolute non-being.</a:t>
            </a:r>
          </a:p>
          <a:p>
            <a:pPr lvl="2" eaLnBrk="1" hangingPunct="1"/>
            <a:r>
              <a:rPr lang="en-US">
                <a:latin typeface="Calibri" pitchFamily="34" charset="0"/>
                <a:cs typeface="Calibri" pitchFamily="34" charset="0"/>
              </a:rPr>
              <a:t>The corresponding faculty is opinion.</a:t>
            </a:r>
          </a:p>
          <a:p>
            <a:pPr lvl="1" eaLnBrk="1" hangingPunct="1"/>
            <a:r>
              <a:rPr lang="en-US">
                <a:latin typeface="Calibri" pitchFamily="34" charset="0"/>
                <a:cs typeface="Calibri" pitchFamily="34" charset="0"/>
              </a:rPr>
              <a:t>The Object of Opinion</a:t>
            </a:r>
          </a:p>
          <a:p>
            <a:pPr lvl="2" eaLnBrk="1" hangingPunct="1"/>
            <a:r>
              <a:rPr lang="en-US">
                <a:latin typeface="Calibri" pitchFamily="34" charset="0"/>
                <a:cs typeface="Calibri" pitchFamily="34" charset="0"/>
              </a:rPr>
              <a:t>The beautiful will be seen as ugly.</a:t>
            </a:r>
          </a:p>
          <a:p>
            <a:pPr lvl="2" eaLnBrk="1" hangingPunct="1"/>
            <a:r>
              <a:rPr lang="en-US">
                <a:latin typeface="Calibri" pitchFamily="34" charset="0"/>
                <a:cs typeface="Calibri" pitchFamily="34" charset="0"/>
              </a:rPr>
              <a:t>The ideas of the many are half-way.</a:t>
            </a:r>
          </a:p>
          <a:p>
            <a:pPr lvl="2" eaLnBrk="1" hangingPunct="1"/>
            <a:r>
              <a:rPr lang="en-US">
                <a:latin typeface="Calibri" pitchFamily="34" charset="0"/>
                <a:cs typeface="Calibri" pitchFamily="34" charset="0"/>
              </a:rPr>
              <a:t>Opinion &amp; not knowledge.</a:t>
            </a:r>
          </a:p>
          <a:p>
            <a:pPr lvl="2" eaLnBrk="1" hangingPunct="1"/>
            <a:endParaRPr lang="en-US">
              <a:latin typeface="Calibri" pitchFamily="34" charset="0"/>
              <a:cs typeface="Calibri" pitchFamily="34" charset="0"/>
            </a:endParaRPr>
          </a:p>
          <a:p>
            <a:pPr lvl="3"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p>
        </p:txBody>
      </p:sp>
    </p:spTree>
    <p:extLst>
      <p:ext uri="{BB962C8B-B14F-4D97-AF65-F5344CB8AC3E}">
        <p14:creationId xmlns:p14="http://schemas.microsoft.com/office/powerpoint/2010/main" val="7126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Title 1"/>
          <p:cNvSpPr>
            <a:spLocks noGrp="1"/>
          </p:cNvSpPr>
          <p:nvPr>
            <p:ph type="title"/>
          </p:nvPr>
        </p:nvSpPr>
        <p:spPr>
          <a:xfrm>
            <a:off x="5536734" y="609600"/>
            <a:ext cx="3737268"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5209563" y="2160589"/>
            <a:ext cx="4064439" cy="3880773"/>
          </a:xfrm>
        </p:spPr>
        <p:txBody>
          <a:bodyPr>
            <a:normAutofit fontScale="85000" lnSpcReduction="20000"/>
          </a:bodyPr>
          <a:lstStyle/>
          <a:p>
            <a:pPr marL="548640" lvl="1" indent="-274320">
              <a:lnSpc>
                <a:spcPct val="90000"/>
              </a:lnSpc>
              <a:buFont typeface="Wingdings"/>
              <a:buChar char=""/>
              <a:defRPr/>
            </a:pPr>
            <a:r>
              <a:rPr lang="en-US" sz="1700">
                <a:latin typeface="Calibri" pitchFamily="34" charset="0"/>
                <a:cs typeface="Calibri" pitchFamily="34" charset="0"/>
              </a:rPr>
              <a:t>Lovers of Opinion vs. Lovers of Wisdom</a:t>
            </a:r>
          </a:p>
          <a:p>
            <a:pPr marL="822960" lvl="2">
              <a:lnSpc>
                <a:spcPct val="90000"/>
              </a:lnSpc>
              <a:buClr>
                <a:schemeClr val="accent3"/>
              </a:buClr>
              <a:buFont typeface="Wingdings 2"/>
              <a:buChar char=""/>
              <a:defRPr/>
            </a:pPr>
            <a:r>
              <a:rPr lang="en-US" sz="1700">
                <a:latin typeface="Calibri" pitchFamily="34" charset="0"/>
                <a:cs typeface="Calibri" pitchFamily="34" charset="0"/>
              </a:rPr>
              <a:t>Those who have opinion but not knowledge </a:t>
            </a:r>
          </a:p>
          <a:p>
            <a:pPr marL="1097280" lvl="3">
              <a:lnSpc>
                <a:spcPct val="90000"/>
              </a:lnSpc>
              <a:buClr>
                <a:schemeClr val="accent4"/>
              </a:buClr>
              <a:buFont typeface="Wingdings"/>
              <a:buChar char=""/>
              <a:defRPr/>
            </a:pPr>
            <a:r>
              <a:rPr lang="en-US" sz="1700">
                <a:latin typeface="Calibri" pitchFamily="34" charset="0"/>
                <a:cs typeface="Calibri" pitchFamily="34" charset="0"/>
              </a:rPr>
              <a:t>See the many </a:t>
            </a:r>
          </a:p>
          <a:p>
            <a:pPr marL="1097280" lvl="3">
              <a:lnSpc>
                <a:spcPct val="90000"/>
              </a:lnSpc>
              <a:buClr>
                <a:schemeClr val="accent4"/>
              </a:buClr>
              <a:buFont typeface="Wingdings"/>
              <a:buChar char=""/>
              <a:defRPr/>
            </a:pPr>
            <a:r>
              <a:rPr lang="en-US" sz="1700">
                <a:latin typeface="Calibri" pitchFamily="34" charset="0"/>
                <a:cs typeface="Calibri" pitchFamily="34" charset="0"/>
              </a:rPr>
              <a:t>Do not see the absolute</a:t>
            </a:r>
          </a:p>
          <a:p>
            <a:pPr marL="274320" indent="-274320">
              <a:lnSpc>
                <a:spcPct val="90000"/>
              </a:lnSpc>
              <a:buFont typeface="Wingdings 2"/>
              <a:buChar char=""/>
              <a:defRPr/>
            </a:pPr>
            <a:r>
              <a:rPr lang="en-US" sz="1700">
                <a:latin typeface="Calibri" pitchFamily="34" charset="0"/>
                <a:cs typeface="Calibri" pitchFamily="34" charset="0"/>
              </a:rPr>
              <a:t>The Objects of Knowledge</a:t>
            </a:r>
          </a:p>
          <a:p>
            <a:pPr marL="548640" lvl="1" indent="-274320">
              <a:lnSpc>
                <a:spcPct val="90000"/>
              </a:lnSpc>
              <a:buFont typeface="Wingdings"/>
              <a:buChar char=""/>
              <a:defRPr/>
            </a:pPr>
            <a:r>
              <a:rPr lang="en-US" sz="1700">
                <a:latin typeface="Calibri" pitchFamily="34" charset="0"/>
                <a:cs typeface="Calibri" pitchFamily="34" charset="0"/>
              </a:rPr>
              <a:t>The many &amp; the one</a:t>
            </a:r>
          </a:p>
          <a:p>
            <a:pPr marL="822960" lvl="2">
              <a:lnSpc>
                <a:spcPct val="90000"/>
              </a:lnSpc>
              <a:buClr>
                <a:schemeClr val="accent3"/>
              </a:buClr>
              <a:buFont typeface="Wingdings 2"/>
              <a:buChar char=""/>
              <a:defRPr/>
            </a:pPr>
            <a:r>
              <a:rPr lang="en-US" sz="1700">
                <a:latin typeface="Calibri" pitchFamily="34" charset="0"/>
                <a:cs typeface="Calibri" pitchFamily="34" charset="0"/>
              </a:rPr>
              <a:t>Many</a:t>
            </a:r>
          </a:p>
          <a:p>
            <a:pPr marL="1097280" lvl="3">
              <a:lnSpc>
                <a:spcPct val="90000"/>
              </a:lnSpc>
              <a:buClr>
                <a:schemeClr val="accent4"/>
              </a:buClr>
              <a:buFont typeface="Wingdings"/>
              <a:buChar char=""/>
              <a:defRPr/>
            </a:pPr>
            <a:r>
              <a:rPr lang="en-US" sz="1700">
                <a:latin typeface="Calibri" pitchFamily="34" charset="0"/>
                <a:cs typeface="Calibri" pitchFamily="34" charset="0"/>
              </a:rPr>
              <a:t>Seen</a:t>
            </a:r>
          </a:p>
          <a:p>
            <a:pPr marL="1097280" lvl="3">
              <a:lnSpc>
                <a:spcPct val="90000"/>
              </a:lnSpc>
              <a:buClr>
                <a:schemeClr val="accent4"/>
              </a:buClr>
              <a:buFont typeface="Wingdings"/>
              <a:buChar char=""/>
              <a:defRPr/>
            </a:pPr>
            <a:r>
              <a:rPr lang="en-US" sz="1700">
                <a:latin typeface="Calibri" pitchFamily="34" charset="0"/>
                <a:cs typeface="Calibri" pitchFamily="34" charset="0"/>
              </a:rPr>
              <a:t>Not known</a:t>
            </a:r>
          </a:p>
          <a:p>
            <a:pPr marL="822960" lvl="2">
              <a:lnSpc>
                <a:spcPct val="90000"/>
              </a:lnSpc>
              <a:buClr>
                <a:schemeClr val="accent3"/>
              </a:buClr>
              <a:buFont typeface="Wingdings 2"/>
              <a:buChar char=""/>
              <a:defRPr/>
            </a:pPr>
            <a:r>
              <a:rPr lang="en-US" sz="1700">
                <a:latin typeface="Calibri" pitchFamily="34" charset="0"/>
                <a:cs typeface="Calibri" pitchFamily="34" charset="0"/>
              </a:rPr>
              <a:t>Absolute</a:t>
            </a:r>
          </a:p>
          <a:p>
            <a:pPr marL="1097280" lvl="3">
              <a:lnSpc>
                <a:spcPct val="90000"/>
              </a:lnSpc>
              <a:buClr>
                <a:schemeClr val="accent4"/>
              </a:buClr>
              <a:buFont typeface="Wingdings"/>
              <a:buChar char=""/>
              <a:defRPr/>
            </a:pPr>
            <a:r>
              <a:rPr lang="en-US" sz="1700">
                <a:latin typeface="Calibri" pitchFamily="34" charset="0"/>
                <a:cs typeface="Calibri" pitchFamily="34" charset="0"/>
              </a:rPr>
              <a:t>Form</a:t>
            </a:r>
          </a:p>
          <a:p>
            <a:pPr marL="1097280" lvl="3">
              <a:lnSpc>
                <a:spcPct val="90000"/>
              </a:lnSpc>
              <a:buClr>
                <a:schemeClr val="accent4"/>
              </a:buClr>
              <a:buFont typeface="Wingdings"/>
              <a:buChar char=""/>
              <a:defRPr/>
            </a:pPr>
            <a:r>
              <a:rPr lang="en-US" sz="1700">
                <a:latin typeface="Calibri" pitchFamily="34" charset="0"/>
                <a:cs typeface="Calibri" pitchFamily="34" charset="0"/>
              </a:rPr>
              <a:t>Known</a:t>
            </a:r>
          </a:p>
          <a:p>
            <a:pPr marL="1097280" lvl="3">
              <a:lnSpc>
                <a:spcPct val="90000"/>
              </a:lnSpc>
              <a:buClr>
                <a:schemeClr val="accent4"/>
              </a:buClr>
              <a:buFont typeface="Wingdings"/>
              <a:buChar char=""/>
              <a:defRPr/>
            </a:pPr>
            <a:r>
              <a:rPr lang="en-US" sz="1700">
                <a:latin typeface="Calibri" pitchFamily="34" charset="0"/>
                <a:cs typeface="Calibri" pitchFamily="34" charset="0"/>
              </a:rPr>
              <a:t>Not seen</a:t>
            </a:r>
          </a:p>
          <a:p>
            <a:pPr marL="822960" lvl="2">
              <a:lnSpc>
                <a:spcPct val="90000"/>
              </a:lnSpc>
              <a:buClr>
                <a:schemeClr val="accent3"/>
              </a:buClr>
              <a:buFont typeface="Wingdings 2"/>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latin typeface="Calibri" pitchFamily="34" charset="0"/>
              <a:cs typeface="Calibri" pitchFamily="34" charset="0"/>
            </a:endParaRPr>
          </a:p>
          <a:p>
            <a:pPr marL="822960" lvl="2">
              <a:lnSpc>
                <a:spcPct val="90000"/>
              </a:lnSpc>
              <a:buClr>
                <a:schemeClr val="accent3"/>
              </a:buClr>
              <a:buFont typeface="Wingdings 2"/>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p>
        </p:txBody>
      </p:sp>
      <p:pic>
        <p:nvPicPr>
          <p:cNvPr id="4" name="Picture 3" descr="A close up of a persons face&#10;&#10;Description automatically generated">
            <a:extLst>
              <a:ext uri="{FF2B5EF4-FFF2-40B4-BE49-F238E27FC236}">
                <a16:creationId xmlns:a16="http://schemas.microsoft.com/office/drawing/2014/main" id="{A48F0088-BBD4-4EF4-B75D-C3105EE584A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418" r="25072"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6870" name="Isosceles Triangle 3686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9385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Title 1"/>
          <p:cNvSpPr>
            <a:spLocks noGrp="1"/>
          </p:cNvSpPr>
          <p:nvPr>
            <p:ph type="title"/>
          </p:nvPr>
        </p:nvSpPr>
        <p:spPr>
          <a:xfrm>
            <a:off x="5536734" y="609600"/>
            <a:ext cx="3737268"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5209563" y="2160589"/>
            <a:ext cx="4064439" cy="3880773"/>
          </a:xfrm>
        </p:spPr>
        <p:txBody>
          <a:bodyPr>
            <a:normAutofit fontScale="92500" lnSpcReduction="10000"/>
          </a:bodyPr>
          <a:lstStyle/>
          <a:p>
            <a:pPr marL="548640" lvl="1" indent="-274320">
              <a:lnSpc>
                <a:spcPct val="90000"/>
              </a:lnSpc>
              <a:buFont typeface="Wingdings"/>
              <a:buChar char=""/>
              <a:defRPr/>
            </a:pPr>
            <a:r>
              <a:rPr lang="en-US" sz="1000" dirty="0">
                <a:latin typeface="Calibri" pitchFamily="34" charset="0"/>
                <a:cs typeface="Calibri" pitchFamily="34" charset="0"/>
              </a:rPr>
              <a:t>The Eye Analogy</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Moonlight</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Sunshine</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The soul is like the eye</a:t>
            </a:r>
            <a:endParaRPr lang="en-US" sz="1000">
              <a:latin typeface="Calibri" pitchFamily="34" charset="0"/>
              <a:cs typeface="Calibri" pitchFamily="34" charset="0"/>
            </a:endParaRPr>
          </a:p>
          <a:p>
            <a:pPr lvl="4">
              <a:lnSpc>
                <a:spcPct val="90000"/>
              </a:lnSpc>
              <a:buClr>
                <a:schemeClr val="accent5"/>
              </a:buClr>
              <a:defRPr/>
            </a:pPr>
            <a:r>
              <a:rPr lang="en-US" sz="1000" dirty="0">
                <a:latin typeface="Calibri" pitchFamily="34" charset="0"/>
                <a:cs typeface="Calibri" pitchFamily="34" charset="0"/>
              </a:rPr>
              <a:t>Truth &amp; being</a:t>
            </a:r>
            <a:endParaRPr lang="en-US" sz="1000">
              <a:latin typeface="Calibri" pitchFamily="34" charset="0"/>
              <a:cs typeface="Calibri" pitchFamily="34" charset="0"/>
            </a:endParaRPr>
          </a:p>
          <a:p>
            <a:pPr lvl="4">
              <a:lnSpc>
                <a:spcPct val="90000"/>
              </a:lnSpc>
              <a:buClr>
                <a:schemeClr val="accent5"/>
              </a:buClr>
              <a:defRPr/>
            </a:pPr>
            <a:r>
              <a:rPr lang="en-US" sz="1000" dirty="0">
                <a:latin typeface="Calibri" pitchFamily="34" charset="0"/>
                <a:cs typeface="Calibri" pitchFamily="34" charset="0"/>
              </a:rPr>
              <a:t>Twilight of becoming/perishing</a:t>
            </a:r>
            <a:endParaRPr lang="en-US" sz="1000">
              <a:latin typeface="Calibri" pitchFamily="34" charset="0"/>
              <a:cs typeface="Calibri" pitchFamily="34" charset="0"/>
            </a:endParaRPr>
          </a:p>
          <a:p>
            <a:pPr marL="548640" lvl="1" indent="-274320">
              <a:lnSpc>
                <a:spcPct val="90000"/>
              </a:lnSpc>
              <a:buFont typeface="Wingdings"/>
              <a:buChar char=""/>
              <a:defRPr/>
            </a:pPr>
            <a:r>
              <a:rPr lang="en-US" sz="1000" dirty="0">
                <a:latin typeface="Calibri" pitchFamily="34" charset="0"/>
                <a:cs typeface="Calibri" pitchFamily="34" charset="0"/>
              </a:rPr>
              <a:t>The Sun Analogy</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The Good</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Light &amp; sight are like the sun, but not the sun.</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Science &amp; truth are like the good, but not the good.</a:t>
            </a:r>
            <a:endParaRPr lang="en-US" sz="1000">
              <a:latin typeface="Calibri" pitchFamily="34" charset="0"/>
              <a:cs typeface="Calibri" pitchFamily="34" charset="0"/>
            </a:endParaRPr>
          </a:p>
          <a:p>
            <a:pPr marL="1097280" lvl="3">
              <a:lnSpc>
                <a:spcPct val="90000"/>
              </a:lnSpc>
              <a:buClr>
                <a:schemeClr val="accent4"/>
              </a:buClr>
              <a:buFont typeface="Wingdings"/>
              <a:buChar char=""/>
              <a:defRPr/>
            </a:pPr>
            <a:r>
              <a:rPr lang="en-US" sz="1000" dirty="0">
                <a:latin typeface="Calibri" pitchFamily="34" charset="0"/>
                <a:cs typeface="Calibri" pitchFamily="34" charset="0"/>
              </a:rPr>
              <a:t>Good has a higher place of honor.</a:t>
            </a:r>
            <a:endParaRPr lang="en-US" sz="1000">
              <a:latin typeface="Calibri" pitchFamily="34" charset="0"/>
              <a:cs typeface="Calibri" pitchFamily="34" charset="0"/>
            </a:endParaRPr>
          </a:p>
          <a:p>
            <a:pPr marL="1097280" lvl="3">
              <a:lnSpc>
                <a:spcPct val="90000"/>
              </a:lnSpc>
              <a:buClr>
                <a:schemeClr val="accent4"/>
              </a:buClr>
              <a:buFont typeface="Wingdings"/>
              <a:buChar char=""/>
              <a:defRPr/>
            </a:pPr>
            <a:r>
              <a:rPr lang="en-US" sz="1000" dirty="0">
                <a:latin typeface="Calibri" pitchFamily="34" charset="0"/>
                <a:cs typeface="Calibri" pitchFamily="34" charset="0"/>
              </a:rPr>
              <a:t>Pleasure is not the good.</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The sun is the author of generation</a:t>
            </a:r>
            <a:endParaRPr lang="en-US" sz="1000">
              <a:latin typeface="Calibri" pitchFamily="34" charset="0"/>
              <a:cs typeface="Calibri" pitchFamily="34" charset="0"/>
            </a:endParaRPr>
          </a:p>
          <a:p>
            <a:pPr marL="1097280" lvl="3">
              <a:lnSpc>
                <a:spcPct val="90000"/>
              </a:lnSpc>
              <a:buClr>
                <a:schemeClr val="accent4"/>
              </a:buClr>
              <a:buFont typeface="Wingdings"/>
              <a:buChar char=""/>
              <a:defRPr/>
            </a:pPr>
            <a:r>
              <a:rPr lang="en-US" sz="1000" dirty="0">
                <a:latin typeface="Calibri" pitchFamily="34" charset="0"/>
                <a:cs typeface="Calibri" pitchFamily="34" charset="0"/>
              </a:rPr>
              <a:t>The sun is not generation</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r>
              <a:rPr lang="en-US" sz="1000" dirty="0">
                <a:latin typeface="Calibri" pitchFamily="34" charset="0"/>
                <a:cs typeface="Calibri" pitchFamily="34" charset="0"/>
              </a:rPr>
              <a:t>The good is the author of knowledge, being &amp; essence.</a:t>
            </a:r>
            <a:endParaRPr lang="en-US" sz="1000">
              <a:latin typeface="Calibri" pitchFamily="34" charset="0"/>
              <a:cs typeface="Calibri" pitchFamily="34" charset="0"/>
            </a:endParaRPr>
          </a:p>
          <a:p>
            <a:pPr marL="1097280" lvl="3">
              <a:lnSpc>
                <a:spcPct val="90000"/>
              </a:lnSpc>
              <a:buClr>
                <a:schemeClr val="accent4"/>
              </a:buClr>
              <a:buFont typeface="Wingdings"/>
              <a:buChar char=""/>
              <a:defRPr/>
            </a:pPr>
            <a:r>
              <a:rPr lang="en-US" sz="1000" dirty="0">
                <a:latin typeface="Calibri" pitchFamily="34" charset="0"/>
                <a:cs typeface="Calibri" pitchFamily="34" charset="0"/>
              </a:rPr>
              <a:t>The good is not essence but far exceeds it.</a:t>
            </a: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endParaRPr lang="en-US" sz="1000">
              <a:latin typeface="Calibri" pitchFamily="34" charset="0"/>
              <a:cs typeface="Calibri" pitchFamily="34" charset="0"/>
            </a:endParaRPr>
          </a:p>
          <a:p>
            <a:pPr marL="548640" lvl="1" indent="-274320">
              <a:lnSpc>
                <a:spcPct val="90000"/>
              </a:lnSpc>
              <a:buFont typeface="Wingdings"/>
              <a:buChar char=""/>
              <a:defRPr/>
            </a:pPr>
            <a:endParaRPr lang="en-US" sz="1000">
              <a:latin typeface="Calibri" pitchFamily="34" charset="0"/>
              <a:cs typeface="Calibri" pitchFamily="34" charset="0"/>
            </a:endParaRPr>
          </a:p>
          <a:p>
            <a:pPr marL="822960" lvl="2">
              <a:lnSpc>
                <a:spcPct val="90000"/>
              </a:lnSpc>
              <a:buClr>
                <a:schemeClr val="accent3"/>
              </a:buClr>
              <a:buFont typeface="Wingdings 2"/>
              <a:buChar char=""/>
              <a:defRPr/>
            </a:pPr>
            <a:endParaRPr lang="en-US" sz="1000">
              <a:latin typeface="Calibri" pitchFamily="34" charset="0"/>
              <a:cs typeface="Calibri" pitchFamily="34" charset="0"/>
            </a:endParaRPr>
          </a:p>
          <a:p>
            <a:pPr marL="548640" lvl="1" indent="-274320">
              <a:lnSpc>
                <a:spcPct val="90000"/>
              </a:lnSpc>
              <a:buFont typeface="Wingdings"/>
              <a:buChar char=""/>
              <a:defRPr/>
            </a:pPr>
            <a:endParaRPr lang="en-US" sz="1000">
              <a:latin typeface="Calibri" pitchFamily="34" charset="0"/>
              <a:cs typeface="Calibri" pitchFamily="34" charset="0"/>
            </a:endParaRPr>
          </a:p>
          <a:p>
            <a:pPr marL="548640" lvl="1" indent="-274320">
              <a:lnSpc>
                <a:spcPct val="90000"/>
              </a:lnSpc>
              <a:buFont typeface="Wingdings"/>
              <a:buChar char=""/>
              <a:defRPr/>
            </a:pPr>
            <a:endParaRPr lang="en-US" sz="1000">
              <a:latin typeface="Calibri" pitchFamily="34" charset="0"/>
              <a:cs typeface="Calibri" pitchFamily="34" charset="0"/>
            </a:endParaRPr>
          </a:p>
          <a:p>
            <a:pPr marL="548640" lvl="1" indent="-274320">
              <a:lnSpc>
                <a:spcPct val="90000"/>
              </a:lnSpc>
              <a:buFont typeface="Wingdings"/>
              <a:buChar char=""/>
              <a:defRPr/>
            </a:pPr>
            <a:endParaRPr lang="en-US" sz="1000"/>
          </a:p>
        </p:txBody>
      </p:sp>
      <p:pic>
        <p:nvPicPr>
          <p:cNvPr id="4" name="Picture 3" descr="A close up of a star filled sky&#10;&#10;Description automatically generated">
            <a:extLst>
              <a:ext uri="{FF2B5EF4-FFF2-40B4-BE49-F238E27FC236}">
                <a16:creationId xmlns:a16="http://schemas.microsoft.com/office/drawing/2014/main" id="{40378CBE-3338-434D-BECB-B8F0AA58E66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589" r="1324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8918" name="Isosceles Triangle 3891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C4F34B59-5079-46B0-9E96-D51455141505}"/>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uturism.com/death-from-the-skies-how-our-solar-system-will-di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577547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sitting, yellow, standing&#10;&#10;Description automatically generated">
            <a:extLst>
              <a:ext uri="{FF2B5EF4-FFF2-40B4-BE49-F238E27FC236}">
                <a16:creationId xmlns:a16="http://schemas.microsoft.com/office/drawing/2014/main" id="{D67500EC-6CCF-4B85-8FCF-47D0F9FF6E5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a:t>Socrates</a:t>
            </a:r>
          </a:p>
        </p:txBody>
      </p:sp>
      <p:graphicFrame>
        <p:nvGraphicFramePr>
          <p:cNvPr id="30" name="Content Placeholder 2">
            <a:extLst>
              <a:ext uri="{FF2B5EF4-FFF2-40B4-BE49-F238E27FC236}">
                <a16:creationId xmlns:a16="http://schemas.microsoft.com/office/drawing/2014/main" id="{EA4D1B59-1306-4200-BAFF-7AB176CA639D}"/>
              </a:ext>
            </a:extLst>
          </p:cNvPr>
          <p:cNvGraphicFramePr>
            <a:graphicFrameLocks noGrp="1"/>
          </p:cNvGraphicFramePr>
          <p:nvPr>
            <p:ph idx="1"/>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E07810FB-5D83-4A13-A72F-B3969A3CF8C7}"/>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ccutel.wordpress.com/2015/02/24/socrative-engaging-your-studen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67334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Title 1"/>
          <p:cNvSpPr>
            <a:spLocks noGrp="1"/>
          </p:cNvSpPr>
          <p:nvPr>
            <p:ph type="title"/>
          </p:nvPr>
        </p:nvSpPr>
        <p:spPr>
          <a:xfrm>
            <a:off x="677334" y="609600"/>
            <a:ext cx="8596668" cy="1320800"/>
          </a:xfrm>
        </p:spPr>
        <p:txBody>
          <a:bodyPr anchor="t">
            <a:normAutofit/>
          </a:bodyPr>
          <a:lstStyle/>
          <a:p>
            <a:pPr eaLnBrk="1" hangingPunct="1"/>
            <a:r>
              <a:rPr lang="en-US">
                <a:latin typeface="Calibri" pitchFamily="34" charset="0"/>
                <a:cs typeface="Calibri" pitchFamily="34" charset="0"/>
              </a:rPr>
              <a:t>Plato’s Line &amp; Allegory of the Cave</a:t>
            </a:r>
          </a:p>
        </p:txBody>
      </p:sp>
      <p:pic>
        <p:nvPicPr>
          <p:cNvPr id="2" name="Picture 2">
            <a:extLst>
              <a:ext uri="{FF2B5EF4-FFF2-40B4-BE49-F238E27FC236}">
                <a16:creationId xmlns:a16="http://schemas.microsoft.com/office/drawing/2014/main" id="{1409F870-B1B6-4976-B270-6B90D6964F78}"/>
              </a:ext>
            </a:extLst>
          </p:cNvPr>
          <p:cNvPicPr>
            <a:picLocks noChangeAspect="1" noChangeArrowheads="1"/>
          </p:cNvPicPr>
          <p:nvPr/>
        </p:nvPicPr>
        <p:blipFill>
          <a:blip r:embed="rId3" cstate="print"/>
          <a:stretch>
            <a:fillRect/>
          </a:stretch>
        </p:blipFill>
        <p:spPr bwMode="auto">
          <a:xfrm>
            <a:off x="1510262" y="2159331"/>
            <a:ext cx="1530396" cy="3651842"/>
          </a:xfrm>
          <a:prstGeom prst="rect">
            <a:avLst/>
          </a:prstGeom>
          <a:noFill/>
        </p:spPr>
      </p:pic>
      <p:sp>
        <p:nvSpPr>
          <p:cNvPr id="3" name="Content Placeholder 2"/>
          <p:cNvSpPr>
            <a:spLocks noGrp="1"/>
          </p:cNvSpPr>
          <p:nvPr>
            <p:ph sz="quarter" idx="13"/>
          </p:nvPr>
        </p:nvSpPr>
        <p:spPr>
          <a:xfrm>
            <a:off x="4063160" y="2160589"/>
            <a:ext cx="5207839" cy="3880773"/>
          </a:xfrm>
        </p:spPr>
        <p:txBody>
          <a:bodyPr>
            <a:normAutofit fontScale="92500" lnSpcReduction="20000"/>
          </a:bodyPr>
          <a:lstStyle/>
          <a:p>
            <a:pPr marL="274320" indent="-274320">
              <a:lnSpc>
                <a:spcPct val="90000"/>
              </a:lnSpc>
              <a:buFont typeface="Wingdings 2"/>
              <a:buChar char=""/>
              <a:defRPr/>
            </a:pPr>
            <a:r>
              <a:rPr lang="en-US" sz="1300">
                <a:latin typeface="Calibri" pitchFamily="34" charset="0"/>
                <a:cs typeface="Calibri" pitchFamily="34" charset="0"/>
              </a:rPr>
              <a:t>The Four Levels of Knowledge: the Line</a:t>
            </a:r>
          </a:p>
          <a:p>
            <a:pPr marL="548640" lvl="1" indent="-274320">
              <a:lnSpc>
                <a:spcPct val="90000"/>
              </a:lnSpc>
              <a:buFont typeface="Wingdings"/>
              <a:buChar char=""/>
              <a:defRPr/>
            </a:pPr>
            <a:r>
              <a:rPr lang="en-US" sz="1300">
                <a:latin typeface="Calibri" pitchFamily="34" charset="0"/>
                <a:cs typeface="Calibri" pitchFamily="34" charset="0"/>
              </a:rPr>
              <a:t>Ruling Powers</a:t>
            </a:r>
          </a:p>
          <a:p>
            <a:pPr marL="822960" lvl="2">
              <a:lnSpc>
                <a:spcPct val="90000"/>
              </a:lnSpc>
              <a:buClr>
                <a:schemeClr val="accent3"/>
              </a:buClr>
              <a:buFont typeface="Wingdings 2"/>
              <a:buChar char=""/>
              <a:defRPr/>
            </a:pPr>
            <a:r>
              <a:rPr lang="en-US" sz="1300">
                <a:latin typeface="Calibri" pitchFamily="34" charset="0"/>
                <a:cs typeface="Calibri" pitchFamily="34" charset="0"/>
              </a:rPr>
              <a:t>The good-intellectual world.</a:t>
            </a:r>
          </a:p>
          <a:p>
            <a:pPr marL="822960" lvl="2">
              <a:lnSpc>
                <a:spcPct val="90000"/>
              </a:lnSpc>
              <a:buClr>
                <a:schemeClr val="accent3"/>
              </a:buClr>
              <a:buFont typeface="Wingdings 2"/>
              <a:buChar char=""/>
              <a:defRPr/>
            </a:pPr>
            <a:r>
              <a:rPr lang="en-US" sz="1300">
                <a:latin typeface="Calibri" pitchFamily="34" charset="0"/>
                <a:cs typeface="Calibri" pitchFamily="34" charset="0"/>
              </a:rPr>
              <a:t>The sun-visible world.</a:t>
            </a:r>
          </a:p>
          <a:p>
            <a:pPr marL="822960" lvl="2">
              <a:lnSpc>
                <a:spcPct val="90000"/>
              </a:lnSpc>
              <a:buClr>
                <a:schemeClr val="accent3"/>
              </a:buClr>
              <a:buFont typeface="Wingdings 2"/>
              <a:buChar char=""/>
              <a:defRPr/>
            </a:pPr>
            <a:r>
              <a:rPr lang="en-US" sz="1300">
                <a:latin typeface="Calibri" pitchFamily="34" charset="0"/>
                <a:cs typeface="Calibri" pitchFamily="34" charset="0"/>
              </a:rPr>
              <a:t>Visible vs. intelligible.</a:t>
            </a:r>
          </a:p>
          <a:p>
            <a:pPr marL="548640" lvl="1" indent="-274320">
              <a:lnSpc>
                <a:spcPct val="90000"/>
              </a:lnSpc>
              <a:buFont typeface="Wingdings"/>
              <a:buChar char=""/>
              <a:defRPr/>
            </a:pPr>
            <a:r>
              <a:rPr lang="en-US" sz="1300">
                <a:latin typeface="Calibri" pitchFamily="34" charset="0"/>
                <a:cs typeface="Calibri" pitchFamily="34" charset="0"/>
              </a:rPr>
              <a:t>Division of the line</a:t>
            </a:r>
          </a:p>
          <a:p>
            <a:pPr marL="1097280" lvl="3">
              <a:lnSpc>
                <a:spcPct val="90000"/>
              </a:lnSpc>
              <a:buClr>
                <a:schemeClr val="accent4"/>
              </a:buClr>
              <a:buFont typeface="Wingdings"/>
              <a:buChar char=""/>
              <a:defRPr/>
            </a:pPr>
            <a:r>
              <a:rPr lang="en-US" sz="1300">
                <a:latin typeface="Calibri" pitchFamily="34" charset="0"/>
                <a:cs typeface="Calibri" pitchFamily="34" charset="0"/>
              </a:rPr>
              <a:t>Visible</a:t>
            </a:r>
          </a:p>
          <a:p>
            <a:pPr marL="1097280" lvl="3">
              <a:lnSpc>
                <a:spcPct val="90000"/>
              </a:lnSpc>
              <a:buClr>
                <a:schemeClr val="accent4"/>
              </a:buClr>
              <a:buFont typeface="Wingdings"/>
              <a:buChar char=""/>
              <a:defRPr/>
            </a:pPr>
            <a:r>
              <a:rPr lang="en-US" sz="1300">
                <a:latin typeface="Calibri" pitchFamily="34" charset="0"/>
                <a:cs typeface="Calibri" pitchFamily="34" charset="0"/>
              </a:rPr>
              <a:t>Intelligible </a:t>
            </a:r>
          </a:p>
          <a:p>
            <a:pPr marL="548640" lvl="1" indent="-274320">
              <a:lnSpc>
                <a:spcPct val="90000"/>
              </a:lnSpc>
              <a:buFont typeface="Wingdings"/>
              <a:buChar char=""/>
              <a:defRPr/>
            </a:pPr>
            <a:r>
              <a:rPr lang="en-US" sz="1300">
                <a:latin typeface="Calibri" pitchFamily="34" charset="0"/>
                <a:cs typeface="Calibri" pitchFamily="34" charset="0"/>
              </a:rPr>
              <a:t>Sections A&amp;B</a:t>
            </a:r>
          </a:p>
          <a:p>
            <a:pPr marL="822960" lvl="2">
              <a:lnSpc>
                <a:spcPct val="90000"/>
              </a:lnSpc>
              <a:buClr>
                <a:schemeClr val="accent3"/>
              </a:buClr>
              <a:buFont typeface="Wingdings 2"/>
              <a:buChar char=""/>
              <a:defRPr/>
            </a:pPr>
            <a:r>
              <a:rPr lang="en-US" sz="1300">
                <a:latin typeface="Calibri" pitchFamily="34" charset="0"/>
                <a:cs typeface="Calibri" pitchFamily="34" charset="0"/>
              </a:rPr>
              <a:t>A images</a:t>
            </a:r>
          </a:p>
          <a:p>
            <a:pPr marL="822960" lvl="2">
              <a:lnSpc>
                <a:spcPct val="90000"/>
              </a:lnSpc>
              <a:buClr>
                <a:schemeClr val="accent3"/>
              </a:buClr>
              <a:buFont typeface="Wingdings 2"/>
              <a:buChar char=""/>
              <a:defRPr/>
            </a:pPr>
            <a:r>
              <a:rPr lang="en-US" sz="1300">
                <a:latin typeface="Calibri" pitchFamily="34" charset="0"/>
                <a:cs typeface="Calibri" pitchFamily="34" charset="0"/>
              </a:rPr>
              <a:t>A is a resemblance of B.</a:t>
            </a:r>
          </a:p>
          <a:p>
            <a:pPr marL="822960" lvl="2">
              <a:lnSpc>
                <a:spcPct val="90000"/>
              </a:lnSpc>
              <a:buClr>
                <a:schemeClr val="accent3"/>
              </a:buClr>
              <a:buFont typeface="Wingdings 2"/>
              <a:buChar char=""/>
              <a:defRPr/>
            </a:pPr>
            <a:r>
              <a:rPr lang="en-US" sz="1300">
                <a:latin typeface="Calibri" pitchFamily="34" charset="0"/>
                <a:cs typeface="Calibri" pitchFamily="34" charset="0"/>
              </a:rPr>
              <a:t>B includes animals, growing things, and made things.</a:t>
            </a:r>
          </a:p>
          <a:p>
            <a:pPr marL="822960" lvl="2">
              <a:lnSpc>
                <a:spcPct val="90000"/>
              </a:lnSpc>
              <a:buClr>
                <a:schemeClr val="accent3"/>
              </a:buClr>
              <a:buFont typeface="Wingdings 2"/>
              <a:buChar char=""/>
              <a:defRPr/>
            </a:pPr>
            <a:r>
              <a:rPr lang="en-US" sz="1300">
                <a:latin typeface="Calibri" pitchFamily="34" charset="0"/>
                <a:cs typeface="Calibri" pitchFamily="34" charset="0"/>
              </a:rPr>
              <a:t>A&amp;B have different degrees of truth.</a:t>
            </a:r>
          </a:p>
          <a:p>
            <a:pPr marL="822960" lvl="2">
              <a:lnSpc>
                <a:spcPct val="90000"/>
              </a:lnSpc>
              <a:buClr>
                <a:schemeClr val="accent3"/>
              </a:buClr>
              <a:buFont typeface="Wingdings 2"/>
              <a:buChar char=""/>
              <a:defRPr/>
            </a:pPr>
            <a:r>
              <a:rPr lang="en-US" sz="1300">
                <a:latin typeface="Calibri" pitchFamily="34" charset="0"/>
                <a:cs typeface="Calibri" pitchFamily="34" charset="0"/>
              </a:rPr>
              <a:t>The copy is to the original as the sphere of opinion is to the sphere of knowledge.</a:t>
            </a:r>
          </a:p>
          <a:p>
            <a:pPr marL="822960" lvl="2">
              <a:lnSpc>
                <a:spcPct val="90000"/>
              </a:lnSpc>
              <a:buClr>
                <a:schemeClr val="accent3"/>
              </a:buClr>
              <a:buFont typeface="Wingdings 2"/>
              <a:buChar char=""/>
              <a:defRPr/>
            </a:pPr>
            <a:endParaRPr lang="en-US" sz="1300">
              <a:latin typeface="Calibri" pitchFamily="34" charset="0"/>
              <a:cs typeface="Calibri" pitchFamily="34" charset="0"/>
            </a:endParaRPr>
          </a:p>
          <a:p>
            <a:pPr marL="548640" lvl="1" indent="-274320">
              <a:lnSpc>
                <a:spcPct val="90000"/>
              </a:lnSpc>
              <a:buFont typeface="Wingdings"/>
              <a:buChar char=""/>
              <a:defRPr/>
            </a:pPr>
            <a:endParaRPr lang="en-US" sz="1300">
              <a:latin typeface="Calibri" pitchFamily="34" charset="0"/>
              <a:cs typeface="Calibri" pitchFamily="34" charset="0"/>
            </a:endParaRPr>
          </a:p>
          <a:p>
            <a:pPr marL="822960" lvl="2">
              <a:lnSpc>
                <a:spcPct val="90000"/>
              </a:lnSpc>
              <a:buClr>
                <a:schemeClr val="accent3"/>
              </a:buClr>
              <a:buFont typeface="Wingdings 2"/>
              <a:buChar char=""/>
              <a:defRPr/>
            </a:pPr>
            <a:endParaRPr lang="en-US" sz="1300">
              <a:latin typeface="Calibri" pitchFamily="34" charset="0"/>
              <a:cs typeface="Calibri" pitchFamily="34" charset="0"/>
            </a:endParaRPr>
          </a:p>
          <a:p>
            <a:pPr marL="548640" lvl="1" indent="-274320">
              <a:lnSpc>
                <a:spcPct val="90000"/>
              </a:lnSpc>
              <a:buFont typeface="Wingdings"/>
              <a:buChar char=""/>
              <a:defRPr/>
            </a:pPr>
            <a:endParaRPr lang="en-US" sz="1300">
              <a:latin typeface="Calibri" pitchFamily="34" charset="0"/>
              <a:cs typeface="Calibri" pitchFamily="34" charset="0"/>
            </a:endParaRPr>
          </a:p>
          <a:p>
            <a:pPr marL="548640" lvl="1" indent="-274320">
              <a:lnSpc>
                <a:spcPct val="90000"/>
              </a:lnSpc>
              <a:buFont typeface="Wingdings"/>
              <a:buChar char=""/>
              <a:defRPr/>
            </a:pPr>
            <a:endParaRPr lang="en-US" sz="1300">
              <a:latin typeface="Calibri" pitchFamily="34" charset="0"/>
              <a:cs typeface="Calibri" pitchFamily="34" charset="0"/>
            </a:endParaRPr>
          </a:p>
          <a:p>
            <a:pPr marL="548640" lvl="1" indent="-274320">
              <a:lnSpc>
                <a:spcPct val="90000"/>
              </a:lnSpc>
              <a:buFont typeface="Wingdings"/>
              <a:buChar char=""/>
              <a:defRPr/>
            </a:pPr>
            <a:endParaRPr lang="en-US" sz="1300"/>
          </a:p>
        </p:txBody>
      </p:sp>
    </p:spTree>
    <p:extLst>
      <p:ext uri="{BB962C8B-B14F-4D97-AF65-F5344CB8AC3E}">
        <p14:creationId xmlns:p14="http://schemas.microsoft.com/office/powerpoint/2010/main" val="2891193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0" name="Rectangle 4198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1992" name="Rectangle 4199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994" name="Straight Connector 4199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996" name="Straight Connector 4199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199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00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002" name="Isosceles Triangle 4200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00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006" name="Isosceles Triangle 4200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008" name="Freeform: Shape 4200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985" name="Title 1"/>
          <p:cNvSpPr>
            <a:spLocks noGrp="1"/>
          </p:cNvSpPr>
          <p:nvPr>
            <p:ph type="title"/>
          </p:nvPr>
        </p:nvSpPr>
        <p:spPr>
          <a:xfrm>
            <a:off x="7181723" y="609600"/>
            <a:ext cx="4512989" cy="2227730"/>
          </a:xfrm>
        </p:spPr>
        <p:txBody>
          <a:bodyPr anchor="ctr">
            <a:normAutofit/>
          </a:bodyPr>
          <a:lstStyle/>
          <a:p>
            <a:pPr eaLnBrk="1" hangingPunct="1"/>
            <a:r>
              <a:rPr lang="en-US">
                <a:solidFill>
                  <a:srgbClr val="FFFFFF"/>
                </a:solidFill>
                <a:latin typeface="Calibri" pitchFamily="34" charset="0"/>
                <a:cs typeface="Calibri" pitchFamily="34" charset="0"/>
              </a:rPr>
              <a:t>Plato’s Line &amp; Allegory of the Cave</a:t>
            </a:r>
          </a:p>
        </p:txBody>
      </p:sp>
      <p:pic>
        <p:nvPicPr>
          <p:cNvPr id="2" name="Picture 2">
            <a:extLst>
              <a:ext uri="{FF2B5EF4-FFF2-40B4-BE49-F238E27FC236}">
                <a16:creationId xmlns:a16="http://schemas.microsoft.com/office/drawing/2014/main" id="{E2AD86C2-8480-41B7-8F4E-C1FF94F9616F}"/>
              </a:ext>
            </a:extLst>
          </p:cNvPr>
          <p:cNvPicPr>
            <a:picLocks noChangeAspect="1" noChangeArrowheads="1"/>
          </p:cNvPicPr>
          <p:nvPr/>
        </p:nvPicPr>
        <p:blipFill>
          <a:blip r:embed="rId3" cstate="print"/>
          <a:stretch>
            <a:fillRect/>
          </a:stretch>
        </p:blipFill>
        <p:spPr bwMode="auto">
          <a:xfrm>
            <a:off x="1719649" y="1168399"/>
            <a:ext cx="1931978" cy="4610101"/>
          </a:xfrm>
          <a:prstGeom prst="rect">
            <a:avLst/>
          </a:prstGeom>
          <a:noFill/>
          <a:scene3d>
            <a:camera prst="orthographicFront"/>
            <a:lightRig rig="threePt" dir="t">
              <a:rot lat="0" lon="0" rev="2700000"/>
            </a:lightRig>
          </a:scene3d>
          <a:sp3d contourW="6350">
            <a:bevelT h="38100"/>
            <a:contourClr>
              <a:srgbClr val="C0C0C0"/>
            </a:contourClr>
          </a:sp3d>
        </p:spPr>
      </p:pic>
      <p:sp>
        <p:nvSpPr>
          <p:cNvPr id="3" name="Content Placeholder 2"/>
          <p:cNvSpPr>
            <a:spLocks noGrp="1"/>
          </p:cNvSpPr>
          <p:nvPr>
            <p:ph sz="quarter" idx="13"/>
          </p:nvPr>
        </p:nvSpPr>
        <p:spPr>
          <a:xfrm>
            <a:off x="7181725" y="2837329"/>
            <a:ext cx="4512988" cy="3317938"/>
          </a:xfrm>
        </p:spPr>
        <p:txBody>
          <a:bodyPr anchor="t">
            <a:normAutofit fontScale="85000" lnSpcReduction="10000"/>
          </a:bodyPr>
          <a:lstStyle/>
          <a:p>
            <a:pPr marL="548640" lvl="1" indent="-274320">
              <a:lnSpc>
                <a:spcPct val="90000"/>
              </a:lnSpc>
              <a:buFont typeface="Wingdings"/>
              <a:buChar char=""/>
              <a:defRPr/>
            </a:pPr>
            <a:r>
              <a:rPr lang="en-US" sz="1700">
                <a:solidFill>
                  <a:srgbClr val="FFFFFF"/>
                </a:solidFill>
                <a:latin typeface="Calibri" pitchFamily="34" charset="0"/>
                <a:cs typeface="Calibri" pitchFamily="34" charset="0"/>
              </a:rPr>
              <a:t>Sections C &amp; D</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In C figures given by D are used as images.</a:t>
            </a:r>
          </a:p>
          <a:p>
            <a:pPr marL="1097280" lvl="3">
              <a:lnSpc>
                <a:spcPct val="90000"/>
              </a:lnSpc>
              <a:buClr>
                <a:schemeClr val="accent4"/>
              </a:buClr>
              <a:buFont typeface="Wingdings"/>
              <a:buChar char=""/>
              <a:defRPr/>
            </a:pPr>
            <a:r>
              <a:rPr lang="en-US" sz="1700">
                <a:solidFill>
                  <a:srgbClr val="FFFFFF"/>
                </a:solidFill>
                <a:latin typeface="Calibri" pitchFamily="34" charset="0"/>
                <a:cs typeface="Calibri" pitchFamily="34" charset="0"/>
              </a:rPr>
              <a:t>Hypothetical inquiry.</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In D the soul passes from hypothesis to a principle above hypothesis.</a:t>
            </a:r>
          </a:p>
          <a:p>
            <a:pPr marL="1097280" lvl="3">
              <a:lnSpc>
                <a:spcPct val="90000"/>
              </a:lnSpc>
              <a:buClr>
                <a:schemeClr val="accent4"/>
              </a:buClr>
              <a:buFont typeface="Wingdings"/>
              <a:buChar char=""/>
              <a:defRPr/>
            </a:pPr>
            <a:r>
              <a:rPr lang="en-US" sz="1700">
                <a:solidFill>
                  <a:srgbClr val="FFFFFF"/>
                </a:solidFill>
                <a:latin typeface="Calibri" pitchFamily="34" charset="0"/>
                <a:cs typeface="Calibri" pitchFamily="34" charset="0"/>
              </a:rPr>
              <a:t>No images, but proceeding in and through the forms.</a:t>
            </a:r>
          </a:p>
          <a:p>
            <a:pPr marL="548640" lvl="1" indent="-274320">
              <a:lnSpc>
                <a:spcPct val="90000"/>
              </a:lnSpc>
              <a:buFont typeface="Wingdings"/>
              <a:buChar char=""/>
              <a:defRPr/>
            </a:pPr>
            <a:r>
              <a:rPr lang="en-US" sz="1700">
                <a:solidFill>
                  <a:srgbClr val="FFFFFF"/>
                </a:solidFill>
                <a:latin typeface="Calibri" pitchFamily="34" charset="0"/>
                <a:cs typeface="Calibri" pitchFamily="34" charset="0"/>
              </a:rPr>
              <a:t>Section C-Hypothesis</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Math-hypothesis</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Begin with hypothesis.</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Using figures thinking of forms.</a:t>
            </a:r>
          </a:p>
          <a:p>
            <a:pPr marL="822960" lvl="2">
              <a:lnSpc>
                <a:spcPct val="90000"/>
              </a:lnSpc>
              <a:buClr>
                <a:schemeClr val="accent3"/>
              </a:buClr>
              <a:buFont typeface="Wingdings 2"/>
              <a:buChar char=""/>
              <a:defRPr/>
            </a:pPr>
            <a:r>
              <a:rPr lang="en-US" sz="1700">
                <a:solidFill>
                  <a:srgbClr val="FFFFFF"/>
                </a:solidFill>
                <a:latin typeface="Calibri" pitchFamily="34" charset="0"/>
                <a:cs typeface="Calibri" pitchFamily="34" charset="0"/>
              </a:rPr>
              <a:t>Soul seeking to behold the things themselves.</a:t>
            </a:r>
          </a:p>
          <a:p>
            <a:pPr marL="548640" lvl="1" indent="-274320">
              <a:lnSpc>
                <a:spcPct val="90000"/>
              </a:lnSpc>
              <a:buFont typeface="Wingdings"/>
              <a:buChar char=""/>
              <a:defRPr/>
            </a:pPr>
            <a:endParaRPr lang="en-US" sz="17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7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7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7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700">
              <a:solidFill>
                <a:srgbClr val="FFFFFF"/>
              </a:solidFill>
            </a:endParaRPr>
          </a:p>
        </p:txBody>
      </p:sp>
    </p:spTree>
    <p:extLst>
      <p:ext uri="{BB962C8B-B14F-4D97-AF65-F5344CB8AC3E}">
        <p14:creationId xmlns:p14="http://schemas.microsoft.com/office/powerpoint/2010/main" val="294474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Line &amp; Allegory of the Cave</a:t>
            </a:r>
          </a:p>
        </p:txBody>
      </p:sp>
      <p:pic>
        <p:nvPicPr>
          <p:cNvPr id="4" name="Picture 3" descr="A statue of a person&#10;&#10;Description automatically generated">
            <a:extLst>
              <a:ext uri="{FF2B5EF4-FFF2-40B4-BE49-F238E27FC236}">
                <a16:creationId xmlns:a16="http://schemas.microsoft.com/office/drawing/2014/main" id="{05648DC8-5F2F-4BF2-9441-68800B6E92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143"/>
          <a:stretch/>
        </p:blipFill>
        <p:spPr>
          <a:xfrm>
            <a:off x="836444" y="2159663"/>
            <a:ext cx="2278059" cy="3881699"/>
          </a:xfrm>
          <a:prstGeom prst="rect">
            <a:avLst/>
          </a:prstGeom>
        </p:spPr>
      </p:pic>
      <p:sp>
        <p:nvSpPr>
          <p:cNvPr id="3" name="Content Placeholder 2"/>
          <p:cNvSpPr>
            <a:spLocks noGrp="1"/>
          </p:cNvSpPr>
          <p:nvPr>
            <p:ph sz="quarter" idx="13"/>
          </p:nvPr>
        </p:nvSpPr>
        <p:spPr>
          <a:xfrm>
            <a:off x="6329363" y="2160589"/>
            <a:ext cx="2944638" cy="3880773"/>
          </a:xfrm>
        </p:spPr>
        <p:txBody>
          <a:bodyPr>
            <a:normAutofit/>
          </a:bodyPr>
          <a:lstStyle/>
          <a:p>
            <a:pPr marL="548640" lvl="1" indent="-274320">
              <a:buFont typeface="Wingdings"/>
              <a:buChar char=""/>
              <a:defRPr/>
            </a:pPr>
            <a:r>
              <a:rPr lang="en-US" sz="1500">
                <a:latin typeface="Calibri" pitchFamily="34" charset="0"/>
                <a:cs typeface="Calibri" pitchFamily="34" charset="0"/>
              </a:rPr>
              <a:t>The Good</a:t>
            </a:r>
          </a:p>
          <a:p>
            <a:pPr marL="1005840" lvl="2" indent="-274320">
              <a:buFont typeface="Wingdings"/>
              <a:buChar char=""/>
              <a:defRPr/>
            </a:pPr>
            <a:r>
              <a:rPr lang="en-US" sz="1500">
                <a:latin typeface="Calibri" pitchFamily="34" charset="0"/>
                <a:cs typeface="Calibri" pitchFamily="34" charset="0"/>
              </a:rPr>
              <a:t>The first Principle of the Whole</a:t>
            </a:r>
          </a:p>
          <a:p>
            <a:pPr marL="1005840" lvl="2" indent="-274320">
              <a:buFont typeface="Wingdings"/>
              <a:buChar char=""/>
              <a:defRPr/>
            </a:pPr>
            <a:r>
              <a:rPr lang="en-US" sz="1500">
                <a:latin typeface="Calibri" pitchFamily="34" charset="0"/>
                <a:cs typeface="Calibri" pitchFamily="34" charset="0"/>
              </a:rPr>
              <a:t>Ultimate Source</a:t>
            </a:r>
          </a:p>
          <a:p>
            <a:pPr marL="1005840" lvl="2" indent="-274320">
              <a:buFont typeface="Wingdings"/>
              <a:buChar char=""/>
              <a:defRPr/>
            </a:pPr>
            <a:r>
              <a:rPr lang="en-US" sz="1500">
                <a:latin typeface="Calibri" pitchFamily="34" charset="0"/>
                <a:cs typeface="Calibri" pitchFamily="34" charset="0"/>
              </a:rPr>
              <a:t>Sun Analogy</a:t>
            </a:r>
          </a:p>
          <a:p>
            <a:pPr marL="1005840" lvl="2" indent="-274320">
              <a:buFont typeface="Wingdings"/>
              <a:buChar char=""/>
              <a:defRPr/>
            </a:pPr>
            <a:r>
              <a:rPr lang="en-US" sz="1500">
                <a:latin typeface="Calibri" pitchFamily="34" charset="0"/>
                <a:cs typeface="Calibri" pitchFamily="34" charset="0"/>
              </a:rPr>
              <a:t>Beyond the partial truth of words</a:t>
            </a:r>
          </a:p>
          <a:p>
            <a:pPr marL="1005840" lvl="2" indent="-274320">
              <a:buFont typeface="Wingdings"/>
              <a:buChar char=""/>
              <a:defRPr/>
            </a:pPr>
            <a:r>
              <a:rPr lang="en-US" sz="1500">
                <a:latin typeface="Calibri" pitchFamily="34" charset="0"/>
                <a:cs typeface="Calibri" pitchFamily="34" charset="0"/>
              </a:rPr>
              <a:t>Understood by enlightenment</a:t>
            </a:r>
          </a:p>
          <a:p>
            <a:pPr marL="822960" lvl="2">
              <a:buClr>
                <a:schemeClr val="accent3"/>
              </a:buClr>
              <a:buFont typeface="Wingdings 2"/>
              <a:buChar char=""/>
              <a:defRPr/>
            </a:pPr>
            <a:endParaRPr lang="en-US" sz="1500">
              <a:latin typeface="Calibri" pitchFamily="34" charset="0"/>
              <a:cs typeface="Calibri" pitchFamily="34" charset="0"/>
            </a:endParaRPr>
          </a:p>
          <a:p>
            <a:pPr marL="548640" lvl="1" indent="-274320">
              <a:buFont typeface="Wingdings"/>
              <a:buChar char=""/>
              <a:defRPr/>
            </a:pPr>
            <a:endParaRPr lang="en-US" sz="1500">
              <a:latin typeface="Calibri" pitchFamily="34" charset="0"/>
              <a:cs typeface="Calibri" pitchFamily="34" charset="0"/>
            </a:endParaRPr>
          </a:p>
          <a:p>
            <a:pPr marL="822960" lvl="2">
              <a:buClr>
                <a:schemeClr val="accent3"/>
              </a:buClr>
              <a:buFont typeface="Wingdings 2"/>
              <a:buChar char=""/>
              <a:defRPr/>
            </a:pPr>
            <a:endParaRPr lang="en-US" sz="1500">
              <a:latin typeface="Calibri" pitchFamily="34" charset="0"/>
              <a:cs typeface="Calibri" pitchFamily="34" charset="0"/>
            </a:endParaRPr>
          </a:p>
          <a:p>
            <a:pPr marL="548640" lvl="1" indent="-274320">
              <a:buFont typeface="Wingdings"/>
              <a:buChar char=""/>
              <a:defRPr/>
            </a:pPr>
            <a:endParaRPr lang="en-US" sz="1500">
              <a:latin typeface="Calibri" pitchFamily="34" charset="0"/>
              <a:cs typeface="Calibri" pitchFamily="34" charset="0"/>
            </a:endParaRPr>
          </a:p>
          <a:p>
            <a:pPr marL="548640" lvl="1" indent="-274320">
              <a:buFont typeface="Wingdings"/>
              <a:buChar char=""/>
              <a:defRPr/>
            </a:pPr>
            <a:endParaRPr lang="en-US" sz="1500">
              <a:latin typeface="Calibri" pitchFamily="34" charset="0"/>
              <a:cs typeface="Calibri" pitchFamily="34" charset="0"/>
            </a:endParaRPr>
          </a:p>
          <a:p>
            <a:pPr marL="548640" lvl="1" indent="-274320">
              <a:buFont typeface="Wingdings"/>
              <a:buChar char=""/>
              <a:defRPr/>
            </a:pPr>
            <a:endParaRPr lang="en-US" sz="1500"/>
          </a:p>
        </p:txBody>
      </p:sp>
      <p:pic>
        <p:nvPicPr>
          <p:cNvPr id="2" name="Picture 2">
            <a:extLst>
              <a:ext uri="{FF2B5EF4-FFF2-40B4-BE49-F238E27FC236}">
                <a16:creationId xmlns:a16="http://schemas.microsoft.com/office/drawing/2014/main" id="{D91E02B2-3D6A-44AC-82C9-246DD8FAF671}"/>
              </a:ext>
            </a:extLst>
          </p:cNvPr>
          <p:cNvPicPr>
            <a:picLocks noChangeAspect="1" noChangeArrowheads="1"/>
          </p:cNvPicPr>
          <p:nvPr/>
        </p:nvPicPr>
        <p:blipFill>
          <a:blip r:embed="rId5" cstate="print"/>
          <a:stretch>
            <a:fillRect/>
          </a:stretch>
        </p:blipFill>
        <p:spPr bwMode="auto">
          <a:xfrm>
            <a:off x="3986661" y="2158074"/>
            <a:ext cx="1627389" cy="3883288"/>
          </a:xfrm>
          <a:prstGeom prst="rect">
            <a:avLst/>
          </a:prstGeom>
          <a:noFill/>
        </p:spPr>
      </p:pic>
      <p:sp>
        <p:nvSpPr>
          <p:cNvPr id="5" name="TextBox 4">
            <a:extLst>
              <a:ext uri="{FF2B5EF4-FFF2-40B4-BE49-F238E27FC236}">
                <a16:creationId xmlns:a16="http://schemas.microsoft.com/office/drawing/2014/main" id="{1A650AE8-2E19-42A2-8771-469E5783B5AA}"/>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athfinderkingmaker.gamepedia.com/Paladi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60698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2" name="Rectangle 45061">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1FA0D1-1E7B-45E3-A665-2AB5AC0564E3}"/>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166" r="7724"/>
          <a:stretch/>
        </p:blipFill>
        <p:spPr>
          <a:xfrm>
            <a:off x="20" y="10"/>
            <a:ext cx="12191980" cy="6857990"/>
          </a:xfrm>
          <a:prstGeom prst="rect">
            <a:avLst/>
          </a:prstGeom>
        </p:spPr>
      </p:pic>
      <p:sp>
        <p:nvSpPr>
          <p:cNvPr id="45057"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677334" y="2160589"/>
            <a:ext cx="8596668" cy="3880773"/>
          </a:xfrm>
        </p:spPr>
        <p:txBody>
          <a:bodyPr>
            <a:normAutofit fontScale="92500" lnSpcReduction="10000"/>
          </a:bodyPr>
          <a:lstStyle/>
          <a:p>
            <a:pPr marL="274320" indent="-274320">
              <a:lnSpc>
                <a:spcPct val="90000"/>
              </a:lnSpc>
              <a:buFont typeface="Wingdings 2"/>
              <a:buChar char=""/>
              <a:defRPr/>
            </a:pPr>
            <a:r>
              <a:rPr lang="en-US" sz="1000">
                <a:solidFill>
                  <a:srgbClr val="FFFFFF"/>
                </a:solidFill>
                <a:latin typeface="Calibri" pitchFamily="34" charset="0"/>
                <a:cs typeface="Calibri" pitchFamily="34" charset="0"/>
              </a:rPr>
              <a:t>The Allegory of the Cave</a:t>
            </a:r>
          </a:p>
          <a:p>
            <a:pPr marL="548640" lvl="1" indent="-274320">
              <a:lnSpc>
                <a:spcPct val="90000"/>
              </a:lnSpc>
              <a:buFont typeface="Wingdings"/>
              <a:buChar char=""/>
              <a:defRPr/>
            </a:pPr>
            <a:r>
              <a:rPr lang="en-US" sz="1000">
                <a:solidFill>
                  <a:srgbClr val="FFFFFF"/>
                </a:solidFill>
                <a:latin typeface="Calibri" pitchFamily="34" charset="0"/>
                <a:cs typeface="Calibri" pitchFamily="34" charset="0"/>
              </a:rPr>
              <a:t>Description</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Cave</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Chained</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Fire</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Walls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Vessels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Shadows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Think they are naming what is actually before them.</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To them, the truth is nothing but the shadows of the images.</a:t>
            </a:r>
          </a:p>
          <a:p>
            <a:pPr marL="548640" lvl="1" indent="-274320">
              <a:lnSpc>
                <a:spcPct val="90000"/>
              </a:lnSpc>
              <a:buFont typeface="Wingdings"/>
              <a:buChar char=""/>
              <a:defRPr/>
            </a:pPr>
            <a:r>
              <a:rPr lang="en-US" sz="1000">
                <a:solidFill>
                  <a:srgbClr val="FFFFFF"/>
                </a:solidFill>
                <a:latin typeface="Calibri" pitchFamily="34" charset="0"/>
                <a:cs typeface="Calibri" pitchFamily="34" charset="0"/>
              </a:rPr>
              <a:t>Release of the Prisoners-1</a:t>
            </a:r>
            <a:r>
              <a:rPr lang="en-US" sz="1000" baseline="30000">
                <a:solidFill>
                  <a:srgbClr val="FFFFFF"/>
                </a:solidFill>
                <a:latin typeface="Calibri" pitchFamily="34" charset="0"/>
                <a:cs typeface="Calibri" pitchFamily="34" charset="0"/>
              </a:rPr>
              <a:t>st</a:t>
            </a:r>
            <a:r>
              <a:rPr lang="en-US" sz="1000">
                <a:solidFill>
                  <a:srgbClr val="FFFFFF"/>
                </a:solidFill>
                <a:latin typeface="Calibri" pitchFamily="34" charset="0"/>
                <a:cs typeface="Calibri" pitchFamily="34" charset="0"/>
              </a:rPr>
              <a:t> Step: Free in the Cave</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The light is painful.</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Cannot see the realities previously seen in shadows.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Approach nearer to being &amp; have clearer vision.</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Perplexed if asked to name objects.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Will initially think the shadows are truer than the objects.</a:t>
            </a: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endParaRPr>
          </a:p>
        </p:txBody>
      </p:sp>
      <p:sp>
        <p:nvSpPr>
          <p:cNvPr id="8" name="TextBox 7">
            <a:extLst>
              <a:ext uri="{FF2B5EF4-FFF2-40B4-BE49-F238E27FC236}">
                <a16:creationId xmlns:a16="http://schemas.microsoft.com/office/drawing/2014/main" id="{8EA820AB-3495-4396-A676-AE43856DE4D4}"/>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An_Illustration_of_The_Allegory_of_the_Cave,_from_Plato%E2%80%99s_Republic.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4247605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6" name="Rectangle 46085">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andwich cut in half&#10;&#10;Description automatically generated">
            <a:extLst>
              <a:ext uri="{FF2B5EF4-FFF2-40B4-BE49-F238E27FC236}">
                <a16:creationId xmlns:a16="http://schemas.microsoft.com/office/drawing/2014/main" id="{1C1F56D2-914E-4A4C-A8D9-406A6494DA0F}"/>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42"/>
          <a:stretch/>
        </p:blipFill>
        <p:spPr>
          <a:xfrm>
            <a:off x="20" y="10"/>
            <a:ext cx="12191980" cy="6857990"/>
          </a:xfrm>
          <a:prstGeom prst="rect">
            <a:avLst/>
          </a:prstGeom>
        </p:spPr>
      </p:pic>
      <p:sp>
        <p:nvSpPr>
          <p:cNvPr id="46081"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677334" y="2160589"/>
            <a:ext cx="8596668" cy="3880773"/>
          </a:xfrm>
        </p:spPr>
        <p:txBody>
          <a:bodyPr>
            <a:normAutofit fontScale="92500" lnSpcReduction="10000"/>
          </a:bodyPr>
          <a:lstStyle/>
          <a:p>
            <a:pPr marL="548640" lvl="1" indent="-274320">
              <a:lnSpc>
                <a:spcPct val="90000"/>
              </a:lnSpc>
              <a:buFont typeface="Wingdings"/>
              <a:buChar char=""/>
              <a:defRPr/>
            </a:pPr>
            <a:r>
              <a:rPr lang="en-US" sz="1000">
                <a:solidFill>
                  <a:srgbClr val="FFFFFF"/>
                </a:solidFill>
                <a:latin typeface="Calibri" pitchFamily="34" charset="0"/>
                <a:cs typeface="Calibri" pitchFamily="34" charset="0"/>
              </a:rPr>
              <a:t>The Release of the Prisoners-2</a:t>
            </a:r>
            <a:r>
              <a:rPr lang="en-US" sz="1000" baseline="30000">
                <a:solidFill>
                  <a:srgbClr val="FFFFFF"/>
                </a:solidFill>
                <a:latin typeface="Calibri" pitchFamily="34" charset="0"/>
                <a:cs typeface="Calibri" pitchFamily="34" charset="0"/>
              </a:rPr>
              <a:t>nd</a:t>
            </a:r>
            <a:r>
              <a:rPr lang="en-US" sz="1000">
                <a:solidFill>
                  <a:srgbClr val="FFFFFF"/>
                </a:solidFill>
                <a:latin typeface="Calibri" pitchFamily="34" charset="0"/>
                <a:cs typeface="Calibri" pitchFamily="34" charset="0"/>
              </a:rPr>
              <a:t> Step: Outside the Cave</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Pained &amp; dazzled in the sun.</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Need to grow accustomed</a:t>
            </a:r>
          </a:p>
          <a:p>
            <a:pPr marL="1097280" lvl="3">
              <a:lnSpc>
                <a:spcPct val="90000"/>
              </a:lnSpc>
              <a:buClr>
                <a:schemeClr val="accent4"/>
              </a:buClr>
              <a:buFont typeface="Wingdings"/>
              <a:buChar char=""/>
              <a:defRPr/>
            </a:pPr>
            <a:r>
              <a:rPr lang="en-US" sz="1000">
                <a:solidFill>
                  <a:srgbClr val="FFFFFF"/>
                </a:solidFill>
                <a:latin typeface="Calibri" pitchFamily="34" charset="0"/>
                <a:cs typeface="Calibri" pitchFamily="34" charset="0"/>
              </a:rPr>
              <a:t>Shadows</a:t>
            </a:r>
          </a:p>
          <a:p>
            <a:pPr marL="1097280" lvl="3">
              <a:lnSpc>
                <a:spcPct val="90000"/>
              </a:lnSpc>
              <a:buClr>
                <a:schemeClr val="accent4"/>
              </a:buClr>
              <a:buFont typeface="Wingdings"/>
              <a:buChar char=""/>
              <a:defRPr/>
            </a:pPr>
            <a:r>
              <a:rPr lang="en-US" sz="1000">
                <a:solidFill>
                  <a:srgbClr val="FFFFFF"/>
                </a:solidFill>
                <a:latin typeface="Calibri" pitchFamily="34" charset="0"/>
                <a:cs typeface="Calibri" pitchFamily="34" charset="0"/>
              </a:rPr>
              <a:t>Reflections in water</a:t>
            </a:r>
          </a:p>
          <a:p>
            <a:pPr marL="1097280" lvl="3">
              <a:lnSpc>
                <a:spcPct val="90000"/>
              </a:lnSpc>
              <a:buClr>
                <a:schemeClr val="accent4"/>
              </a:buClr>
              <a:buFont typeface="Wingdings"/>
              <a:buChar char=""/>
              <a:defRPr/>
            </a:pPr>
            <a:r>
              <a:rPr lang="en-US" sz="1000">
                <a:solidFill>
                  <a:srgbClr val="FFFFFF"/>
                </a:solidFill>
                <a:latin typeface="Calibri" pitchFamily="34" charset="0"/>
                <a:cs typeface="Calibri" pitchFamily="34" charset="0"/>
              </a:rPr>
              <a:t>Objects</a:t>
            </a:r>
          </a:p>
          <a:p>
            <a:pPr marL="1097280" lvl="3">
              <a:lnSpc>
                <a:spcPct val="90000"/>
              </a:lnSpc>
              <a:buClr>
                <a:schemeClr val="accent4"/>
              </a:buClr>
              <a:buFont typeface="Wingdings"/>
              <a:buChar char=""/>
              <a:defRPr/>
            </a:pPr>
            <a:r>
              <a:rPr lang="en-US" sz="1000">
                <a:solidFill>
                  <a:srgbClr val="FFFFFF"/>
                </a:solidFill>
                <a:latin typeface="Calibri" pitchFamily="34" charset="0"/>
                <a:cs typeface="Calibri" pitchFamily="34" charset="0"/>
              </a:rPr>
              <a:t>Light of the stars and moon</a:t>
            </a:r>
          </a:p>
          <a:p>
            <a:pPr marL="1097280" lvl="3">
              <a:lnSpc>
                <a:spcPct val="90000"/>
              </a:lnSpc>
              <a:buClr>
                <a:schemeClr val="accent4"/>
              </a:buClr>
              <a:buFont typeface="Wingdings"/>
              <a:buChar char=""/>
              <a:defRPr/>
            </a:pPr>
            <a:r>
              <a:rPr lang="en-US" sz="1000">
                <a:solidFill>
                  <a:srgbClr val="FFFFFF"/>
                </a:solidFill>
                <a:latin typeface="Calibri" pitchFamily="34" charset="0"/>
                <a:cs typeface="Calibri" pitchFamily="34" charset="0"/>
              </a:rPr>
              <a:t>The sun</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Argue the sun is the cause of all</a:t>
            </a:r>
          </a:p>
          <a:p>
            <a:pPr marL="548640" lvl="1" indent="-274320">
              <a:lnSpc>
                <a:spcPct val="90000"/>
              </a:lnSpc>
              <a:buFont typeface="Wingdings"/>
              <a:buChar char=""/>
              <a:defRPr/>
            </a:pPr>
            <a:r>
              <a:rPr lang="en-US" sz="1000">
                <a:solidFill>
                  <a:srgbClr val="FFFFFF"/>
                </a:solidFill>
                <a:latin typeface="Calibri" pitchFamily="34" charset="0"/>
                <a:cs typeface="Calibri" pitchFamily="34" charset="0"/>
              </a:rPr>
              <a:t>The freed person</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Praise himself &amp; pity others.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Not care for the honors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If he returned, his eyes would be full of darkness.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Fare poorly in the contests.</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Men would think it better not to ascend.</a:t>
            </a:r>
          </a:p>
          <a:p>
            <a:pPr marL="822960" lvl="2">
              <a:lnSpc>
                <a:spcPct val="90000"/>
              </a:lnSpc>
              <a:buClr>
                <a:schemeClr val="accent3"/>
              </a:buClr>
              <a:buFont typeface="Wingdings 2"/>
              <a:buChar char=""/>
              <a:defRPr/>
            </a:pPr>
            <a:r>
              <a:rPr lang="en-US" sz="1000">
                <a:solidFill>
                  <a:srgbClr val="FFFFFF"/>
                </a:solidFill>
                <a:latin typeface="Calibri" pitchFamily="34" charset="0"/>
                <a:cs typeface="Calibri" pitchFamily="34" charset="0"/>
              </a:rPr>
              <a:t>If anyone tried to free another, they would put him to death.</a:t>
            </a:r>
          </a:p>
          <a:p>
            <a:pPr marL="594360" lvl="2" indent="0">
              <a:lnSpc>
                <a:spcPct val="90000"/>
              </a:lnSpc>
              <a:buClr>
                <a:schemeClr val="accent3"/>
              </a:buClr>
              <a:buNone/>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822960" lvl="2">
              <a:lnSpc>
                <a:spcPct val="90000"/>
              </a:lnSpc>
              <a:buClr>
                <a:schemeClr val="accent3"/>
              </a:buClr>
              <a:buFont typeface="Wingdings 2"/>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latin typeface="Calibri" pitchFamily="34" charset="0"/>
              <a:cs typeface="Calibri" pitchFamily="34" charset="0"/>
            </a:endParaRPr>
          </a:p>
          <a:p>
            <a:pPr marL="548640" lvl="1" indent="-274320">
              <a:lnSpc>
                <a:spcPct val="90000"/>
              </a:lnSpc>
              <a:buFont typeface="Wingdings"/>
              <a:buChar char=""/>
              <a:defRPr/>
            </a:pPr>
            <a:endParaRPr lang="en-US" sz="1000">
              <a:solidFill>
                <a:srgbClr val="FFFFFF"/>
              </a:solidFill>
            </a:endParaRPr>
          </a:p>
        </p:txBody>
      </p:sp>
      <p:sp>
        <p:nvSpPr>
          <p:cNvPr id="5" name="TextBox 4">
            <a:extLst>
              <a:ext uri="{FF2B5EF4-FFF2-40B4-BE49-F238E27FC236}">
                <a16:creationId xmlns:a16="http://schemas.microsoft.com/office/drawing/2014/main" id="{AC532BE8-F18B-451E-ABB8-566D4A4A88AD}"/>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ootnotes2plato.com/2018/02/21/process-and-difference-in-the-pluriverse-plato-william-james-w-e-b-du-boi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2732686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11" name="Rectangle 471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sitting, table, laying&#10;&#10;Description automatically generated">
            <a:extLst>
              <a:ext uri="{FF2B5EF4-FFF2-40B4-BE49-F238E27FC236}">
                <a16:creationId xmlns:a16="http://schemas.microsoft.com/office/drawing/2014/main" id="{ADD3E95A-D157-469A-BE7D-715719D70C13}"/>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67"/>
          <a:stretch/>
        </p:blipFill>
        <p:spPr>
          <a:xfrm>
            <a:off x="20" y="10"/>
            <a:ext cx="12191980" cy="6857990"/>
          </a:xfrm>
          <a:prstGeom prst="rect">
            <a:avLst/>
          </a:prstGeom>
        </p:spPr>
      </p:pic>
      <p:sp>
        <p:nvSpPr>
          <p:cNvPr id="47105"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Line &amp; Allegory of the Cave</a:t>
            </a:r>
          </a:p>
        </p:txBody>
      </p:sp>
      <p:sp>
        <p:nvSpPr>
          <p:cNvPr id="47106" name="Content Placeholder 2"/>
          <p:cNvSpPr>
            <a:spLocks noGrp="1"/>
          </p:cNvSpPr>
          <p:nvPr>
            <p:ph sz="quarter" idx="13"/>
          </p:nvPr>
        </p:nvSpPr>
        <p:spPr>
          <a:xfrm>
            <a:off x="677334" y="2160589"/>
            <a:ext cx="8596668" cy="3880773"/>
          </a:xfrm>
        </p:spPr>
        <p:txBody>
          <a:bodyPr>
            <a:normAutofit/>
          </a:bodyPr>
          <a:lstStyle/>
          <a:p>
            <a:pPr lvl="1" eaLnBrk="1" hangingPunct="1"/>
            <a:r>
              <a:rPr lang="en-US">
                <a:solidFill>
                  <a:srgbClr val="FFFFFF"/>
                </a:solidFill>
                <a:latin typeface="Calibri" pitchFamily="34" charset="0"/>
                <a:cs typeface="Calibri" pitchFamily="34" charset="0"/>
              </a:rPr>
              <a:t>The Allegory</a:t>
            </a:r>
          </a:p>
          <a:p>
            <a:pPr lvl="2" eaLnBrk="1" hangingPunct="1"/>
            <a:r>
              <a:rPr lang="en-US">
                <a:solidFill>
                  <a:srgbClr val="FFFFFF"/>
                </a:solidFill>
                <a:latin typeface="Calibri" pitchFamily="34" charset="0"/>
                <a:cs typeface="Calibri" pitchFamily="34" charset="0"/>
              </a:rPr>
              <a:t>Cave: world of sight</a:t>
            </a:r>
          </a:p>
          <a:p>
            <a:pPr lvl="2" eaLnBrk="1" hangingPunct="1"/>
            <a:r>
              <a:rPr lang="en-US">
                <a:solidFill>
                  <a:srgbClr val="FFFFFF"/>
                </a:solidFill>
                <a:latin typeface="Calibri" pitchFamily="34" charset="0"/>
                <a:cs typeface="Calibri" pitchFamily="34" charset="0"/>
              </a:rPr>
              <a:t>Light of the fire: sun</a:t>
            </a:r>
          </a:p>
          <a:p>
            <a:pPr lvl="2" eaLnBrk="1" hangingPunct="1"/>
            <a:r>
              <a:rPr lang="en-US">
                <a:solidFill>
                  <a:srgbClr val="FFFFFF"/>
                </a:solidFill>
                <a:latin typeface="Calibri" pitchFamily="34" charset="0"/>
                <a:cs typeface="Calibri" pitchFamily="34" charset="0"/>
              </a:rPr>
              <a:t>Journey Upwards: the ascent of the soul to the intellectual world.</a:t>
            </a: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2"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endParaRPr>
          </a:p>
        </p:txBody>
      </p:sp>
      <p:sp>
        <p:nvSpPr>
          <p:cNvPr id="4" name="TextBox 3">
            <a:extLst>
              <a:ext uri="{FF2B5EF4-FFF2-40B4-BE49-F238E27FC236}">
                <a16:creationId xmlns:a16="http://schemas.microsoft.com/office/drawing/2014/main" id="{BFCCDFC7-C9D1-427D-97D0-0677505C2A8A}"/>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ogritodobicho.com/2013/05/o-mito-da-caverna-platao.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9632086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a:solidFill>
                  <a:srgbClr val="7B9899"/>
                </a:solidFill>
                <a:latin typeface="Calibri" pitchFamily="34" charset="0"/>
                <a:cs typeface="Calibri" pitchFamily="34" charset="0"/>
              </a:rPr>
              <a:t>Plato’s Line &amp; Allegory of the Cave</a:t>
            </a:r>
          </a:p>
        </p:txBody>
      </p:sp>
      <p:sp>
        <p:nvSpPr>
          <p:cNvPr id="48130" name="Content Placeholder 2"/>
          <p:cNvSpPr>
            <a:spLocks noGrp="1"/>
          </p:cNvSpPr>
          <p:nvPr>
            <p:ph sz="quarter" idx="13"/>
          </p:nvPr>
        </p:nvSpPr>
        <p:spPr/>
        <p:txBody>
          <a:bodyPr/>
          <a:lstStyle/>
          <a:p>
            <a:pPr lvl="2" eaLnBrk="1" hangingPunct="1"/>
            <a:endParaRPr lang="en-US">
              <a:latin typeface="Calibri" pitchFamily="34" charset="0"/>
              <a:cs typeface="Calibri" pitchFamily="34" charset="0"/>
            </a:endParaRPr>
          </a:p>
          <a:p>
            <a:pPr lvl="3" eaLnBrk="1" hangingPunct="1"/>
            <a:endParaRPr lang="en-US">
              <a:latin typeface="Calibri" pitchFamily="34" charset="0"/>
              <a:cs typeface="Calibri" pitchFamily="34" charset="0"/>
            </a:endParaRPr>
          </a:p>
          <a:p>
            <a:pPr lvl="2" eaLnBrk="1" hangingPunct="1"/>
            <a:endParaRPr lang="en-US">
              <a:latin typeface="Calibri" pitchFamily="34" charset="0"/>
              <a:cs typeface="Calibri" pitchFamily="34" charset="0"/>
            </a:endParaRPr>
          </a:p>
          <a:p>
            <a:pPr lvl="1" eaLnBrk="1" hangingPunct="1"/>
            <a:endParaRPr lang="en-US">
              <a:latin typeface="Calibri" pitchFamily="34" charset="0"/>
              <a:cs typeface="Calibri" pitchFamily="34" charset="0"/>
            </a:endParaRPr>
          </a:p>
          <a:p>
            <a:pPr lvl="1" eaLnBrk="1" hangingPunct="1"/>
            <a:endParaRPr lang="en-US"/>
          </a:p>
        </p:txBody>
      </p:sp>
      <p:pic>
        <p:nvPicPr>
          <p:cNvPr id="48131" name="Picture 2"/>
          <p:cNvPicPr>
            <a:picLocks noChangeAspect="1" noChangeArrowheads="1"/>
          </p:cNvPicPr>
          <p:nvPr/>
        </p:nvPicPr>
        <p:blipFill>
          <a:blip r:embed="rId2" cstate="print"/>
          <a:srcRect/>
          <a:stretch>
            <a:fillRect/>
          </a:stretch>
        </p:blipFill>
        <p:spPr bwMode="auto">
          <a:xfrm>
            <a:off x="2895600" y="1752600"/>
            <a:ext cx="5638800" cy="4076700"/>
          </a:xfrm>
          <a:prstGeom prst="rect">
            <a:avLst/>
          </a:prstGeom>
          <a:noFill/>
          <a:ln w="9525">
            <a:noFill/>
            <a:miter lim="800000"/>
            <a:headEnd/>
            <a:tailEnd/>
          </a:ln>
        </p:spPr>
      </p:pic>
    </p:spTree>
    <p:extLst>
      <p:ext uri="{BB962C8B-B14F-4D97-AF65-F5344CB8AC3E}">
        <p14:creationId xmlns:p14="http://schemas.microsoft.com/office/powerpoint/2010/main" val="194846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tar, light, sky&#10;&#10;Description automatically generated">
            <a:extLst>
              <a:ext uri="{FF2B5EF4-FFF2-40B4-BE49-F238E27FC236}">
                <a16:creationId xmlns:a16="http://schemas.microsoft.com/office/drawing/2014/main" id="{8B61BBC7-13E5-4324-ABDB-251B6777B85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840" r="-2" b="684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9153"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677334" y="2160589"/>
            <a:ext cx="3851122" cy="3880773"/>
          </a:xfrm>
        </p:spPr>
        <p:txBody>
          <a:bodyPr>
            <a:normAutofit fontScale="92500" lnSpcReduction="20000"/>
          </a:bodyPr>
          <a:lstStyle/>
          <a:p>
            <a:pPr marL="274320" indent="-274320">
              <a:lnSpc>
                <a:spcPct val="90000"/>
              </a:lnSpc>
              <a:buFont typeface="Wingdings 2"/>
              <a:buChar char=""/>
              <a:defRPr/>
            </a:pPr>
            <a:r>
              <a:rPr lang="en-US" sz="1500">
                <a:latin typeface="Calibri" pitchFamily="34" charset="0"/>
                <a:cs typeface="Calibri" pitchFamily="34" charset="0"/>
              </a:rPr>
              <a:t>The Good</a:t>
            </a:r>
          </a:p>
          <a:p>
            <a:pPr marL="548640" lvl="1" indent="-274320">
              <a:lnSpc>
                <a:spcPct val="90000"/>
              </a:lnSpc>
              <a:buFont typeface="Wingdings"/>
              <a:buChar char=""/>
              <a:defRPr/>
            </a:pPr>
            <a:r>
              <a:rPr lang="en-US" sz="1500">
                <a:latin typeface="Calibri" pitchFamily="34" charset="0"/>
                <a:cs typeface="Calibri" pitchFamily="34" charset="0"/>
              </a:rPr>
              <a:t>The Good</a:t>
            </a:r>
          </a:p>
          <a:p>
            <a:pPr marL="822960" lvl="2">
              <a:lnSpc>
                <a:spcPct val="90000"/>
              </a:lnSpc>
              <a:buClr>
                <a:schemeClr val="accent3"/>
              </a:buClr>
              <a:buFont typeface="Wingdings 2"/>
              <a:buChar char=""/>
              <a:defRPr/>
            </a:pPr>
            <a:r>
              <a:rPr lang="en-US" sz="1500">
                <a:latin typeface="Calibri" pitchFamily="34" charset="0"/>
                <a:cs typeface="Calibri" pitchFamily="34" charset="0"/>
              </a:rPr>
              <a:t>Universal author of all things beautiful &amp; right</a:t>
            </a:r>
          </a:p>
          <a:p>
            <a:pPr marL="822960" lvl="2">
              <a:lnSpc>
                <a:spcPct val="90000"/>
              </a:lnSpc>
              <a:buClr>
                <a:schemeClr val="accent3"/>
              </a:buClr>
              <a:buFont typeface="Wingdings 2"/>
              <a:buChar char=""/>
              <a:defRPr/>
            </a:pPr>
            <a:r>
              <a:rPr lang="en-US" sz="1500">
                <a:latin typeface="Calibri" pitchFamily="34" charset="0"/>
                <a:cs typeface="Calibri" pitchFamily="34" charset="0"/>
              </a:rPr>
              <a:t>Parent &amp; lord of light in the visible world.</a:t>
            </a:r>
          </a:p>
          <a:p>
            <a:pPr marL="822960" lvl="2">
              <a:lnSpc>
                <a:spcPct val="90000"/>
              </a:lnSpc>
              <a:buClr>
                <a:schemeClr val="accent3"/>
              </a:buClr>
              <a:buFont typeface="Wingdings 2"/>
              <a:buChar char=""/>
              <a:defRPr/>
            </a:pPr>
            <a:r>
              <a:rPr lang="en-US" sz="1500">
                <a:latin typeface="Calibri" pitchFamily="34" charset="0"/>
                <a:cs typeface="Calibri" pitchFamily="34" charset="0"/>
              </a:rPr>
              <a:t>Immediate source of reason &amp; truth in the intellectual.</a:t>
            </a:r>
          </a:p>
          <a:p>
            <a:pPr marL="548640" lvl="1" indent="-274320">
              <a:lnSpc>
                <a:spcPct val="90000"/>
              </a:lnSpc>
              <a:buFont typeface="Wingdings"/>
              <a:buChar char=""/>
              <a:defRPr/>
            </a:pPr>
            <a:r>
              <a:rPr lang="en-US" sz="1500">
                <a:latin typeface="Calibri" pitchFamily="34" charset="0"/>
                <a:cs typeface="Calibri" pitchFamily="34" charset="0"/>
              </a:rPr>
              <a:t>Those who have seen the Good</a:t>
            </a:r>
          </a:p>
          <a:p>
            <a:pPr marL="822960" lvl="2">
              <a:lnSpc>
                <a:spcPct val="90000"/>
              </a:lnSpc>
              <a:buClr>
                <a:schemeClr val="accent3"/>
              </a:buClr>
              <a:buFont typeface="Wingdings 2"/>
              <a:buChar char=""/>
              <a:defRPr/>
            </a:pPr>
            <a:r>
              <a:rPr lang="en-US" sz="1500">
                <a:latin typeface="Calibri" pitchFamily="34" charset="0"/>
                <a:cs typeface="Calibri" pitchFamily="34" charset="0"/>
              </a:rPr>
              <a:t>Unwilling to descend</a:t>
            </a:r>
          </a:p>
          <a:p>
            <a:pPr marL="822960" lvl="2">
              <a:lnSpc>
                <a:spcPct val="90000"/>
              </a:lnSpc>
              <a:buClr>
                <a:schemeClr val="accent3"/>
              </a:buClr>
              <a:buFont typeface="Wingdings 2"/>
              <a:buChar char=""/>
              <a:defRPr/>
            </a:pPr>
            <a:r>
              <a:rPr lang="en-US" sz="1500">
                <a:latin typeface="Calibri" pitchFamily="34" charset="0"/>
                <a:cs typeface="Calibri" pitchFamily="34" charset="0"/>
              </a:rPr>
              <a:t>Behave ridiculously </a:t>
            </a:r>
          </a:p>
          <a:p>
            <a:pPr marL="1097280" lvl="3">
              <a:lnSpc>
                <a:spcPct val="90000"/>
              </a:lnSpc>
              <a:buClr>
                <a:schemeClr val="accent4"/>
              </a:buClr>
              <a:buFont typeface="Wingdings"/>
              <a:buChar char=""/>
              <a:defRPr/>
            </a:pPr>
            <a:r>
              <a:rPr lang="en-US" sz="1500">
                <a:latin typeface="Calibri" pitchFamily="34" charset="0"/>
                <a:cs typeface="Calibri" pitchFamily="34" charset="0"/>
              </a:rPr>
              <a:t>Court of law</a:t>
            </a:r>
          </a:p>
          <a:p>
            <a:pPr marL="1097280" lvl="3">
              <a:lnSpc>
                <a:spcPct val="90000"/>
              </a:lnSpc>
              <a:buClr>
                <a:schemeClr val="accent4"/>
              </a:buClr>
              <a:buFont typeface="Wingdings"/>
              <a:buChar char=""/>
              <a:defRPr/>
            </a:pPr>
            <a:r>
              <a:rPr lang="en-US" sz="1500">
                <a:latin typeface="Calibri" pitchFamily="34" charset="0"/>
                <a:cs typeface="Calibri" pitchFamily="34" charset="0"/>
              </a:rPr>
              <a:t>Absolute justice</a:t>
            </a:r>
          </a:p>
          <a:p>
            <a:pPr marL="822960" lvl="2">
              <a:lnSpc>
                <a:spcPct val="90000"/>
              </a:lnSpc>
              <a:buClr>
                <a:schemeClr val="accent3"/>
              </a:buClr>
              <a:buFont typeface="Wingdings 2"/>
              <a:buChar char=""/>
              <a:defRPr/>
            </a:pPr>
            <a:r>
              <a:rPr lang="en-US" sz="1500">
                <a:latin typeface="Calibri" pitchFamily="34" charset="0"/>
                <a:cs typeface="Calibri" pitchFamily="34" charset="0"/>
              </a:rPr>
              <a:t>Bewilderment</a:t>
            </a:r>
          </a:p>
          <a:p>
            <a:pPr marL="822960" lvl="2">
              <a:lnSpc>
                <a:spcPct val="90000"/>
              </a:lnSpc>
              <a:buClr>
                <a:schemeClr val="accent3"/>
              </a:buClr>
              <a:buFont typeface="Wingdings 2"/>
              <a:buChar char=""/>
              <a:defRPr/>
            </a:pPr>
            <a:r>
              <a:rPr lang="en-US" sz="1500">
                <a:latin typeface="Calibri" pitchFamily="34" charset="0"/>
                <a:cs typeface="Calibri" pitchFamily="34" charset="0"/>
              </a:rPr>
              <a:t>One who remembers</a:t>
            </a: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p>
        </p:txBody>
      </p:sp>
      <p:cxnSp>
        <p:nvCxnSpPr>
          <p:cNvPr id="49158" name="Straight Connector 4915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60" name="Straight Connector 4915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16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7078FE51-3DDA-44A8-B24E-1C6AC0394086}"/>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missmeliss.com/2013/12/o-holy-nigh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47767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9332CD7B-5FB4-49B3-8F3E-4D97639F39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852" r="2638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0177"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Line &amp; Allegory of the Cave</a:t>
            </a:r>
          </a:p>
        </p:txBody>
      </p:sp>
      <p:sp>
        <p:nvSpPr>
          <p:cNvPr id="3" name="Content Placeholder 2"/>
          <p:cNvSpPr>
            <a:spLocks noGrp="1"/>
          </p:cNvSpPr>
          <p:nvPr>
            <p:ph sz="quarter" idx="13"/>
          </p:nvPr>
        </p:nvSpPr>
        <p:spPr>
          <a:xfrm>
            <a:off x="677334" y="2160589"/>
            <a:ext cx="3851122" cy="3880773"/>
          </a:xfrm>
        </p:spPr>
        <p:txBody>
          <a:bodyPr>
            <a:normAutofit fontScale="85000" lnSpcReduction="20000"/>
          </a:bodyPr>
          <a:lstStyle/>
          <a:p>
            <a:pPr marL="548640" lvl="1" indent="-274320">
              <a:lnSpc>
                <a:spcPct val="90000"/>
              </a:lnSpc>
              <a:buFont typeface="Wingdings"/>
              <a:buChar char=""/>
              <a:defRPr/>
            </a:pPr>
            <a:r>
              <a:rPr lang="en-US" sz="1500">
                <a:latin typeface="Calibri" pitchFamily="34" charset="0"/>
                <a:cs typeface="Calibri" pitchFamily="34" charset="0"/>
              </a:rPr>
              <a:t>Source of Knowledge</a:t>
            </a:r>
          </a:p>
          <a:p>
            <a:pPr marL="822960" lvl="2">
              <a:lnSpc>
                <a:spcPct val="90000"/>
              </a:lnSpc>
              <a:buClr>
                <a:schemeClr val="accent3"/>
              </a:buClr>
              <a:buFont typeface="Wingdings 2"/>
              <a:buChar char=""/>
              <a:defRPr/>
            </a:pPr>
            <a:r>
              <a:rPr lang="en-US" sz="1500">
                <a:latin typeface="Calibri" pitchFamily="34" charset="0"/>
                <a:cs typeface="Calibri" pitchFamily="34" charset="0"/>
              </a:rPr>
              <a:t>Knowledge cannot be put into the soul that was not there before</a:t>
            </a:r>
          </a:p>
          <a:p>
            <a:pPr marL="1097280" lvl="3">
              <a:lnSpc>
                <a:spcPct val="90000"/>
              </a:lnSpc>
              <a:buClr>
                <a:schemeClr val="accent4"/>
              </a:buClr>
              <a:buFont typeface="Wingdings"/>
              <a:buChar char=""/>
              <a:defRPr/>
            </a:pPr>
            <a:r>
              <a:rPr lang="en-US" sz="1500">
                <a:latin typeface="Calibri" pitchFamily="34" charset="0"/>
                <a:cs typeface="Calibri" pitchFamily="34" charset="0"/>
              </a:rPr>
              <a:t>Like sight into blind eyes.</a:t>
            </a:r>
          </a:p>
          <a:p>
            <a:pPr marL="822960" lvl="2">
              <a:lnSpc>
                <a:spcPct val="90000"/>
              </a:lnSpc>
              <a:buClr>
                <a:schemeClr val="accent3"/>
              </a:buClr>
              <a:buFont typeface="Wingdings 2"/>
              <a:buChar char=""/>
              <a:defRPr/>
            </a:pPr>
            <a:r>
              <a:rPr lang="en-US" sz="1500">
                <a:latin typeface="Calibri" pitchFamily="34" charset="0"/>
                <a:cs typeface="Calibri" pitchFamily="34" charset="0"/>
              </a:rPr>
              <a:t>The power &amp; capacity of learning exists in the soul already.</a:t>
            </a:r>
          </a:p>
          <a:p>
            <a:pPr marL="822960" lvl="2">
              <a:lnSpc>
                <a:spcPct val="90000"/>
              </a:lnSpc>
              <a:buClr>
                <a:schemeClr val="accent3"/>
              </a:buClr>
              <a:buFont typeface="Wingdings 2"/>
              <a:buChar char=""/>
              <a:defRPr/>
            </a:pPr>
            <a:r>
              <a:rPr lang="en-US" sz="1500">
                <a:latin typeface="Calibri" pitchFamily="34" charset="0"/>
                <a:cs typeface="Calibri" pitchFamily="34" charset="0"/>
              </a:rPr>
              <a:t>Eye analogy</a:t>
            </a:r>
          </a:p>
          <a:p>
            <a:pPr marL="1097280" lvl="3">
              <a:lnSpc>
                <a:spcPct val="90000"/>
              </a:lnSpc>
              <a:buClr>
                <a:schemeClr val="accent4"/>
              </a:buClr>
              <a:buFont typeface="Wingdings"/>
              <a:buChar char=""/>
              <a:defRPr/>
            </a:pPr>
            <a:r>
              <a:rPr lang="en-US" sz="1500">
                <a:latin typeface="Calibri" pitchFamily="34" charset="0"/>
                <a:cs typeface="Calibri" pitchFamily="34" charset="0"/>
              </a:rPr>
              <a:t>As the eye was unable to go from darkness to light without the whole body</a:t>
            </a:r>
          </a:p>
          <a:p>
            <a:pPr marL="1097280" lvl="3">
              <a:lnSpc>
                <a:spcPct val="90000"/>
              </a:lnSpc>
              <a:buClr>
                <a:schemeClr val="accent4"/>
              </a:buClr>
              <a:buFont typeface="Wingdings"/>
              <a:buChar char=""/>
              <a:defRPr/>
            </a:pPr>
            <a:r>
              <a:rPr lang="en-US" sz="1500">
                <a:latin typeface="Calibri" pitchFamily="34" charset="0"/>
                <a:cs typeface="Calibri" pitchFamily="34" charset="0"/>
              </a:rPr>
              <a:t>The instrument of knowledge must be turned from becoming to being by the movement of the whole soul.</a:t>
            </a:r>
          </a:p>
          <a:p>
            <a:pPr marL="1097280" lvl="3">
              <a:lnSpc>
                <a:spcPct val="90000"/>
              </a:lnSpc>
              <a:buClr>
                <a:schemeClr val="accent4"/>
              </a:buClr>
              <a:buFont typeface="Wingdings"/>
              <a:buChar char=""/>
              <a:defRPr/>
            </a:pPr>
            <a:r>
              <a:rPr lang="en-US" sz="1500">
                <a:latin typeface="Calibri" pitchFamily="34" charset="0"/>
                <a:cs typeface="Calibri" pitchFamily="34" charset="0"/>
              </a:rPr>
              <a:t>Learn to endure the sight.</a:t>
            </a:r>
          </a:p>
          <a:p>
            <a:pPr marL="822960" lvl="2">
              <a:lnSpc>
                <a:spcPct val="90000"/>
              </a:lnSpc>
              <a:buClr>
                <a:schemeClr val="accent3"/>
              </a:buClr>
              <a:buFont typeface="Wingdings 2"/>
              <a:buChar char=""/>
              <a:defRPr/>
            </a:pPr>
            <a:r>
              <a:rPr lang="en-US" sz="1500">
                <a:latin typeface="Calibri" pitchFamily="34" charset="0"/>
                <a:cs typeface="Calibri" pitchFamily="34" charset="0"/>
              </a:rPr>
              <a:t>The art that effects this conversion</a:t>
            </a:r>
          </a:p>
          <a:p>
            <a:pPr marL="1097280" lvl="3">
              <a:lnSpc>
                <a:spcPct val="90000"/>
              </a:lnSpc>
              <a:buClr>
                <a:schemeClr val="accent4"/>
              </a:buClr>
              <a:buFont typeface="Wingdings"/>
              <a:buChar char=""/>
              <a:defRPr/>
            </a:pPr>
            <a:r>
              <a:rPr lang="en-US" sz="1500">
                <a:latin typeface="Calibri" pitchFamily="34" charset="0"/>
                <a:cs typeface="Calibri" pitchFamily="34" charset="0"/>
              </a:rPr>
              <a:t>Does not implant the faculty of sight</a:t>
            </a:r>
          </a:p>
          <a:p>
            <a:pPr marL="1097280" lvl="3">
              <a:lnSpc>
                <a:spcPct val="90000"/>
              </a:lnSpc>
              <a:buClr>
                <a:schemeClr val="accent4"/>
              </a:buClr>
              <a:buFont typeface="Wingdings"/>
              <a:buChar char=""/>
              <a:defRPr/>
            </a:pPr>
            <a:r>
              <a:rPr lang="en-US" sz="1500">
                <a:latin typeface="Calibri" pitchFamily="34" charset="0"/>
                <a:cs typeface="Calibri" pitchFamily="34" charset="0"/>
              </a:rPr>
              <a:t>It exists, but is facing the wrong way.</a:t>
            </a: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822960" lvl="2">
              <a:lnSpc>
                <a:spcPct val="90000"/>
              </a:lnSpc>
              <a:buClr>
                <a:schemeClr val="accent3"/>
              </a:buClr>
              <a:buFont typeface="Wingdings 2"/>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latin typeface="Calibri" pitchFamily="34" charset="0"/>
              <a:cs typeface="Calibri" pitchFamily="34" charset="0"/>
            </a:endParaRPr>
          </a:p>
          <a:p>
            <a:pPr marL="548640" lvl="1" indent="-274320">
              <a:lnSpc>
                <a:spcPct val="90000"/>
              </a:lnSpc>
              <a:buFont typeface="Wingdings"/>
              <a:buChar char=""/>
              <a:defRPr/>
            </a:pPr>
            <a:endParaRPr lang="en-US" sz="1500"/>
          </a:p>
        </p:txBody>
      </p:sp>
      <p:cxnSp>
        <p:nvCxnSpPr>
          <p:cNvPr id="50182" name="Straight Connector 5018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184" name="Straight Connector 5018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18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8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9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9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9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9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19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3578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31" name="Rectangle 5223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person making a face for the camera&#10;&#10;Description automatically generated">
            <a:extLst>
              <a:ext uri="{FF2B5EF4-FFF2-40B4-BE49-F238E27FC236}">
                <a16:creationId xmlns:a16="http://schemas.microsoft.com/office/drawing/2014/main" id="{39CB3623-B5A2-40DF-A8B8-3290975BC890}"/>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4661"/>
          <a:stretch/>
        </p:blipFill>
        <p:spPr>
          <a:xfrm>
            <a:off x="20" y="10"/>
            <a:ext cx="12191980" cy="6857990"/>
          </a:xfrm>
          <a:prstGeom prst="rect">
            <a:avLst/>
          </a:prstGeom>
        </p:spPr>
      </p:pic>
      <p:sp>
        <p:nvSpPr>
          <p:cNvPr id="52225"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Line &amp; Allegory of the Cave</a:t>
            </a:r>
          </a:p>
        </p:txBody>
      </p:sp>
      <p:sp>
        <p:nvSpPr>
          <p:cNvPr id="52226" name="Content Placeholder 2"/>
          <p:cNvSpPr>
            <a:spLocks noGrp="1"/>
          </p:cNvSpPr>
          <p:nvPr>
            <p:ph sz="quarter" idx="13"/>
          </p:nvPr>
        </p:nvSpPr>
        <p:spPr>
          <a:xfrm>
            <a:off x="677334" y="2160589"/>
            <a:ext cx="8596668" cy="3880773"/>
          </a:xfrm>
        </p:spPr>
        <p:txBody>
          <a:bodyPr>
            <a:normAutofit/>
          </a:bodyPr>
          <a:lstStyle/>
          <a:p>
            <a:pPr lvl="2" eaLnBrk="1" hangingPunct="1"/>
            <a:r>
              <a:rPr lang="en-US">
                <a:solidFill>
                  <a:srgbClr val="FFFFFF"/>
                </a:solidFill>
                <a:latin typeface="Calibri" pitchFamily="34" charset="0"/>
                <a:cs typeface="Calibri" pitchFamily="34" charset="0"/>
              </a:rPr>
              <a:t>Other virtues of the soul are akin to bodily qualities</a:t>
            </a:r>
          </a:p>
          <a:p>
            <a:pPr lvl="3" eaLnBrk="1" hangingPunct="1"/>
            <a:r>
              <a:rPr lang="en-US">
                <a:solidFill>
                  <a:srgbClr val="FFFFFF"/>
                </a:solidFill>
                <a:latin typeface="Calibri" pitchFamily="34" charset="0"/>
                <a:cs typeface="Calibri" pitchFamily="34" charset="0"/>
              </a:rPr>
              <a:t>If not innate, they can be implanted later by habit &amp; exercise</a:t>
            </a:r>
          </a:p>
          <a:p>
            <a:pPr lvl="2" eaLnBrk="1" hangingPunct="1"/>
            <a:r>
              <a:rPr lang="en-US">
                <a:solidFill>
                  <a:srgbClr val="FFFFFF"/>
                </a:solidFill>
                <a:latin typeface="Calibri" pitchFamily="34" charset="0"/>
                <a:cs typeface="Calibri" pitchFamily="34" charset="0"/>
              </a:rPr>
              <a:t>The virtue of wisdom contains a divine element which always remains.</a:t>
            </a:r>
          </a:p>
          <a:p>
            <a:pPr lvl="2" eaLnBrk="1" hangingPunct="1"/>
            <a:r>
              <a:rPr lang="en-US">
                <a:solidFill>
                  <a:srgbClr val="FFFFFF"/>
                </a:solidFill>
                <a:latin typeface="Calibri" pitchFamily="34" charset="0"/>
                <a:cs typeface="Calibri" pitchFamily="34" charset="0"/>
              </a:rPr>
              <a:t>By this its conversion becomes useful &amp; profitable or hurtful &amp; useless.</a:t>
            </a:r>
          </a:p>
          <a:p>
            <a:pPr lvl="2" eaLnBrk="1" hangingPunct="1"/>
            <a:r>
              <a:rPr lang="en-US">
                <a:solidFill>
                  <a:srgbClr val="FFFFFF"/>
                </a:solidFill>
                <a:latin typeface="Calibri" pitchFamily="34" charset="0"/>
                <a:cs typeface="Calibri" pitchFamily="34" charset="0"/>
              </a:rPr>
              <a:t>The narrow intelligence of the clever rogue</a:t>
            </a:r>
          </a:p>
          <a:p>
            <a:pPr lvl="3" eaLnBrk="1" hangingPunct="1"/>
            <a:r>
              <a:rPr lang="en-US">
                <a:solidFill>
                  <a:srgbClr val="FFFFFF"/>
                </a:solidFill>
                <a:latin typeface="Calibri" pitchFamily="34" charset="0"/>
                <a:cs typeface="Calibri" pitchFamily="34" charset="0"/>
              </a:rPr>
              <a:t>His paltry soul clearly sees the way to his end.</a:t>
            </a:r>
          </a:p>
          <a:p>
            <a:pPr lvl="3" eaLnBrk="1" hangingPunct="1"/>
            <a:r>
              <a:rPr lang="en-US">
                <a:solidFill>
                  <a:srgbClr val="FFFFFF"/>
                </a:solidFill>
                <a:latin typeface="Calibri" pitchFamily="34" charset="0"/>
                <a:cs typeface="Calibri" pitchFamily="34" charset="0"/>
              </a:rPr>
              <a:t>He is the reverse of the blind.</a:t>
            </a:r>
          </a:p>
          <a:p>
            <a:pPr lvl="3" eaLnBrk="1" hangingPunct="1"/>
            <a:r>
              <a:rPr lang="en-US">
                <a:solidFill>
                  <a:srgbClr val="FFFFFF"/>
                </a:solidFill>
                <a:latin typeface="Calibri" pitchFamily="34" charset="0"/>
                <a:cs typeface="Calibri" pitchFamily="34" charset="0"/>
              </a:rPr>
              <a:t>His keen sight serves evil and he is mischievous in proportion to his cleverness. </a:t>
            </a:r>
          </a:p>
          <a:p>
            <a:pPr lvl="2"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2"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latin typeface="Calibri" pitchFamily="34" charset="0"/>
              <a:cs typeface="Calibri" pitchFamily="34" charset="0"/>
            </a:endParaRPr>
          </a:p>
          <a:p>
            <a:pPr lvl="1" eaLnBrk="1" hangingPunct="1"/>
            <a:endParaRPr lang="en-US">
              <a:solidFill>
                <a:srgbClr val="FFFFFF"/>
              </a:solidFill>
            </a:endParaRPr>
          </a:p>
        </p:txBody>
      </p:sp>
      <p:sp>
        <p:nvSpPr>
          <p:cNvPr id="7" name="TextBox 6">
            <a:extLst>
              <a:ext uri="{FF2B5EF4-FFF2-40B4-BE49-F238E27FC236}">
                <a16:creationId xmlns:a16="http://schemas.microsoft.com/office/drawing/2014/main" id="{DAFAF172-8DD3-4834-8432-BCC3059CCDE6}"/>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ap2hyc.com/2015/10/top-10-scariest-super-villain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12102118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uilding, sitting, yellow, standing&#10;&#10;Description automatically generated">
            <a:extLst>
              <a:ext uri="{FF2B5EF4-FFF2-40B4-BE49-F238E27FC236}">
                <a16:creationId xmlns:a16="http://schemas.microsoft.com/office/drawing/2014/main" id="{A41714D3-4EC5-405A-9251-7ACBB08799A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92" r="21700"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dirty="0"/>
              <a:t>Socrates</a:t>
            </a:r>
          </a:p>
        </p:txBody>
      </p:sp>
      <p:sp>
        <p:nvSpPr>
          <p:cNvPr id="3" name="Content Placeholder 2"/>
          <p:cNvSpPr>
            <a:spLocks noGrp="1"/>
          </p:cNvSpPr>
          <p:nvPr>
            <p:ph idx="1"/>
          </p:nvPr>
        </p:nvSpPr>
        <p:spPr>
          <a:xfrm>
            <a:off x="677334" y="2160589"/>
            <a:ext cx="3851122" cy="3880773"/>
          </a:xfrm>
        </p:spPr>
        <p:txBody>
          <a:bodyPr>
            <a:normAutofit fontScale="92500" lnSpcReduction="20000"/>
          </a:bodyPr>
          <a:lstStyle/>
          <a:p>
            <a:pPr>
              <a:lnSpc>
                <a:spcPct val="90000"/>
              </a:lnSpc>
              <a:buNone/>
            </a:pPr>
            <a:endParaRPr lang="en-US" sz="1400"/>
          </a:p>
          <a:p>
            <a:pPr>
              <a:lnSpc>
                <a:spcPct val="90000"/>
              </a:lnSpc>
            </a:pPr>
            <a:r>
              <a:rPr lang="en-US" sz="1400"/>
              <a:t>The Socratic Method: Argumentation</a:t>
            </a:r>
          </a:p>
          <a:p>
            <a:pPr lvl="1">
              <a:lnSpc>
                <a:spcPct val="90000"/>
              </a:lnSpc>
            </a:pPr>
            <a:r>
              <a:rPr lang="en-US" sz="1400"/>
              <a:t>Finding Flaws </a:t>
            </a:r>
          </a:p>
          <a:p>
            <a:pPr lvl="1">
              <a:lnSpc>
                <a:spcPct val="90000"/>
              </a:lnSpc>
            </a:pPr>
            <a:r>
              <a:rPr lang="en-US" sz="1400"/>
              <a:t>Finding a Structural Flaw</a:t>
            </a:r>
          </a:p>
          <a:p>
            <a:pPr lvl="2">
              <a:lnSpc>
                <a:spcPct val="90000"/>
              </a:lnSpc>
            </a:pPr>
            <a:r>
              <a:rPr lang="en-US"/>
              <a:t>The definition is circular</a:t>
            </a:r>
          </a:p>
          <a:p>
            <a:pPr lvl="2">
              <a:lnSpc>
                <a:spcPct val="90000"/>
              </a:lnSpc>
            </a:pPr>
            <a:r>
              <a:rPr lang="en-US"/>
              <a:t>The definition takes a part to be the whole</a:t>
            </a:r>
          </a:p>
          <a:p>
            <a:pPr lvl="2">
              <a:lnSpc>
                <a:spcPct val="90000"/>
              </a:lnSpc>
            </a:pPr>
            <a:r>
              <a:rPr lang="en-US"/>
              <a:t>The definition is a list of examples</a:t>
            </a:r>
          </a:p>
          <a:p>
            <a:pPr lvl="1">
              <a:lnSpc>
                <a:spcPct val="90000"/>
              </a:lnSpc>
            </a:pPr>
            <a:r>
              <a:rPr lang="en-US" sz="1400"/>
              <a:t>Reductio Ad Absurdum (Reducing to Absurdity)</a:t>
            </a:r>
          </a:p>
          <a:p>
            <a:pPr lvl="2">
              <a:lnSpc>
                <a:spcPct val="90000"/>
              </a:lnSpc>
            </a:pPr>
            <a:r>
              <a:rPr lang="en-US"/>
              <a:t>Assume P</a:t>
            </a:r>
          </a:p>
          <a:p>
            <a:pPr lvl="2">
              <a:lnSpc>
                <a:spcPct val="90000"/>
              </a:lnSpc>
            </a:pPr>
            <a:r>
              <a:rPr lang="en-US"/>
              <a:t>Derive Q from P</a:t>
            </a:r>
          </a:p>
          <a:p>
            <a:pPr lvl="2">
              <a:lnSpc>
                <a:spcPct val="90000"/>
              </a:lnSpc>
            </a:pPr>
            <a:r>
              <a:rPr lang="en-US"/>
              <a:t>Show that Q is absurd or contradictory</a:t>
            </a:r>
          </a:p>
          <a:p>
            <a:pPr lvl="2">
              <a:lnSpc>
                <a:spcPct val="90000"/>
              </a:lnSpc>
            </a:pPr>
            <a:r>
              <a:rPr lang="en-US"/>
              <a:t>Conclude P is false.</a:t>
            </a:r>
          </a:p>
          <a:p>
            <a:pPr lvl="2">
              <a:lnSpc>
                <a:spcPct val="90000"/>
              </a:lnSpc>
            </a:pPr>
            <a:endParaRPr lang="en-US"/>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7D585AC9-4C00-46B9-8B84-91FF19261962}"/>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ccutel.wordpress.com/2015/02/24/socrative-engaging-your-studen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513666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a:xfrm>
            <a:off x="1333502" y="609600"/>
            <a:ext cx="8596668" cy="1320800"/>
          </a:xfrm>
        </p:spPr>
        <p:txBody>
          <a:bodyPr>
            <a:normAutofit/>
          </a:bodyPr>
          <a:lstStyle/>
          <a:p>
            <a:r>
              <a:rPr lang="en-US" dirty="0"/>
              <a:t>Meno </a:t>
            </a:r>
            <a:br>
              <a:rPr lang="en-US" dirty="0"/>
            </a:br>
            <a:r>
              <a:rPr lang="en-US" dirty="0"/>
              <a:t>Part One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502DB7C-CFFE-414A-8474-6378B56565F0}"/>
              </a:ext>
            </a:extLst>
          </p:cNvPr>
          <p:cNvSpPr>
            <a:spLocks noGrp="1"/>
          </p:cNvSpPr>
          <p:nvPr>
            <p:ph idx="1"/>
          </p:nvPr>
        </p:nvSpPr>
        <p:spPr>
          <a:xfrm>
            <a:off x="1333502" y="2160589"/>
            <a:ext cx="8596668" cy="3880773"/>
          </a:xfrm>
        </p:spPr>
        <p:txBody>
          <a:bodyPr>
            <a:normAutofit/>
          </a:bodyPr>
          <a:lstStyle/>
          <a:p>
            <a:r>
              <a:rPr lang="en-GB" dirty="0"/>
              <a:t>Meno’s Argument (as reconstructed by Socrates)</a:t>
            </a:r>
            <a:endParaRPr lang="en-US" dirty="0"/>
          </a:p>
          <a:p>
            <a:pPr lvl="1"/>
            <a:r>
              <a:rPr lang="en-GB" dirty="0"/>
              <a:t>	If a man knows, then he has no need to enquire.</a:t>
            </a:r>
            <a:endParaRPr lang="en-US" dirty="0"/>
          </a:p>
          <a:p>
            <a:pPr lvl="1"/>
            <a:r>
              <a:rPr lang="en-GB" dirty="0"/>
              <a:t>	If a man does not know, then he cannot for he does not know the very subject about which he is to enquire.</a:t>
            </a:r>
            <a:endParaRPr lang="en-US" dirty="0"/>
          </a:p>
          <a:p>
            <a:pPr lvl="1"/>
            <a:r>
              <a:rPr lang="en-GB" dirty="0"/>
              <a:t>	Therefore, a man cannot enquire about that which he does not 	know.</a:t>
            </a:r>
            <a:endParaRPr lang="en-US" dirty="0"/>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32762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a:xfrm>
            <a:off x="648930" y="629267"/>
            <a:ext cx="9252154" cy="1016654"/>
          </a:xfrm>
        </p:spPr>
        <p:txBody>
          <a:bodyPr>
            <a:normAutofit/>
          </a:bodyPr>
          <a:lstStyle/>
          <a:p>
            <a:pPr>
              <a:lnSpc>
                <a:spcPct val="90000"/>
              </a:lnSpc>
            </a:pPr>
            <a:r>
              <a:rPr lang="en-US" sz="3300">
                <a:solidFill>
                  <a:srgbClr val="EBEBEB"/>
                </a:solidFill>
              </a:rPr>
              <a:t>Meno </a:t>
            </a:r>
            <a:br>
              <a:rPr lang="en-US" sz="3300">
                <a:solidFill>
                  <a:srgbClr val="EBEBEB"/>
                </a:solidFill>
              </a:rPr>
            </a:br>
            <a:r>
              <a:rPr lang="en-US" sz="3300">
                <a:solidFill>
                  <a:srgbClr val="EBEBEB"/>
                </a:solidFill>
              </a:rPr>
              <a:t>Part One</a:t>
            </a:r>
          </a:p>
        </p:txBody>
      </p:sp>
      <p:sp>
        <p:nvSpPr>
          <p:cNvPr id="3" name="Content Placeholder 2">
            <a:extLst>
              <a:ext uri="{FF2B5EF4-FFF2-40B4-BE49-F238E27FC236}">
                <a16:creationId xmlns:a16="http://schemas.microsoft.com/office/drawing/2014/main" id="{2502DB7C-CFFE-414A-8474-6378B56565F0}"/>
              </a:ext>
            </a:extLst>
          </p:cNvPr>
          <p:cNvSpPr>
            <a:spLocks noGrp="1"/>
          </p:cNvSpPr>
          <p:nvPr>
            <p:ph idx="1"/>
          </p:nvPr>
        </p:nvSpPr>
        <p:spPr>
          <a:xfrm>
            <a:off x="6421089" y="2548281"/>
            <a:ext cx="5122606" cy="3658689"/>
          </a:xfrm>
        </p:spPr>
        <p:txBody>
          <a:bodyPr>
            <a:normAutofit/>
          </a:bodyPr>
          <a:lstStyle/>
          <a:p>
            <a:pPr>
              <a:lnSpc>
                <a:spcPct val="90000"/>
              </a:lnSpc>
            </a:pPr>
            <a:r>
              <a:rPr lang="en-GB" sz="1100"/>
              <a:t> Reincarnation &amp; Knowledge(Socrates)</a:t>
            </a:r>
            <a:endParaRPr lang="en-US" sz="1100"/>
          </a:p>
          <a:p>
            <a:pPr lvl="1">
              <a:lnSpc>
                <a:spcPct val="90000"/>
              </a:lnSpc>
            </a:pPr>
            <a:r>
              <a:rPr lang="en-GB" sz="1100"/>
              <a:t>The soul</a:t>
            </a:r>
            <a:endParaRPr lang="en-US" sz="1100"/>
          </a:p>
          <a:p>
            <a:pPr lvl="1">
              <a:lnSpc>
                <a:spcPct val="90000"/>
              </a:lnSpc>
            </a:pPr>
            <a:r>
              <a:rPr lang="en-GB" sz="1100"/>
              <a:t> Immortal.</a:t>
            </a:r>
            <a:endParaRPr lang="en-US" sz="1100"/>
          </a:p>
          <a:p>
            <a:pPr lvl="1">
              <a:lnSpc>
                <a:spcPct val="90000"/>
              </a:lnSpc>
            </a:pPr>
            <a:r>
              <a:rPr lang="en-GB" sz="1100"/>
              <a:t>Is born again after death.</a:t>
            </a:r>
            <a:endParaRPr lang="en-US" sz="1100"/>
          </a:p>
          <a:p>
            <a:pPr lvl="1">
              <a:lnSpc>
                <a:spcPct val="90000"/>
              </a:lnSpc>
            </a:pPr>
            <a:r>
              <a:rPr lang="en-GB" sz="1100"/>
              <a:t>Is never destroyed.</a:t>
            </a:r>
            <a:endParaRPr lang="en-US" sz="1100"/>
          </a:p>
          <a:p>
            <a:pPr>
              <a:lnSpc>
                <a:spcPct val="90000"/>
              </a:lnSpc>
            </a:pPr>
            <a:r>
              <a:rPr lang="en-GB" sz="1100"/>
              <a:t> The Soul and knowledge</a:t>
            </a:r>
            <a:endParaRPr lang="en-US" sz="1100"/>
          </a:p>
          <a:p>
            <a:pPr lvl="1">
              <a:lnSpc>
                <a:spcPct val="90000"/>
              </a:lnSpc>
            </a:pPr>
            <a:r>
              <a:rPr lang="en-GB" sz="1100"/>
              <a:t>The soul has been born again many times.</a:t>
            </a:r>
            <a:endParaRPr lang="en-US" sz="1100"/>
          </a:p>
          <a:p>
            <a:pPr lvl="1">
              <a:lnSpc>
                <a:spcPct val="90000"/>
              </a:lnSpc>
            </a:pPr>
            <a:r>
              <a:rPr lang="en-GB" sz="1100"/>
              <a:t>Has seen all things in this world and the world below.</a:t>
            </a:r>
            <a:endParaRPr lang="en-US" sz="1100"/>
          </a:p>
          <a:p>
            <a:pPr lvl="1">
              <a:lnSpc>
                <a:spcPct val="90000"/>
              </a:lnSpc>
            </a:pPr>
            <a:r>
              <a:rPr lang="en-GB" sz="1100"/>
              <a:t>Hence, has knowledge of them all.</a:t>
            </a:r>
            <a:endParaRPr lang="en-US" sz="1100"/>
          </a:p>
          <a:p>
            <a:pPr lvl="1">
              <a:lnSpc>
                <a:spcPct val="90000"/>
              </a:lnSpc>
            </a:pPr>
            <a:r>
              <a:rPr lang="en-GB" sz="1100"/>
              <a:t>The soul should remember all she has learned about all things.</a:t>
            </a:r>
            <a:endParaRPr lang="en-US" sz="1100"/>
          </a:p>
          <a:p>
            <a:pPr lvl="1">
              <a:lnSpc>
                <a:spcPct val="90000"/>
              </a:lnSpc>
            </a:pPr>
            <a:r>
              <a:rPr lang="en-GB" sz="1100"/>
              <a:t>There should be no difficult in eliciting out a single recollection all the rest.</a:t>
            </a:r>
            <a:endParaRPr lang="en-US" sz="1100"/>
          </a:p>
          <a:p>
            <a:pPr lvl="1">
              <a:lnSpc>
                <a:spcPct val="90000"/>
              </a:lnSpc>
            </a:pPr>
            <a:r>
              <a:rPr lang="en-GB" sz="1100"/>
              <a:t>Therefore </a:t>
            </a:r>
            <a:r>
              <a:rPr lang="en-GB" sz="1100" err="1"/>
              <a:t>Meno’s</a:t>
            </a:r>
            <a:r>
              <a:rPr lang="en-GB" sz="1100"/>
              <a:t> argument is flawed.</a:t>
            </a:r>
            <a:endParaRPr lang="en-US" sz="1100"/>
          </a:p>
          <a:p>
            <a:pPr>
              <a:lnSpc>
                <a:spcPct val="90000"/>
              </a:lnSpc>
            </a:pPr>
            <a:endParaRPr lang="en-US" sz="1100"/>
          </a:p>
        </p:txBody>
      </p:sp>
      <p:pic>
        <p:nvPicPr>
          <p:cNvPr id="5" name="Picture 4" descr="A picture containing diagram&#10;&#10;Description automatically generated">
            <a:extLst>
              <a:ext uri="{FF2B5EF4-FFF2-40B4-BE49-F238E27FC236}">
                <a16:creationId xmlns:a16="http://schemas.microsoft.com/office/drawing/2014/main" id="{F95C8A6F-D282-44A5-A815-45A8EEBE8B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3484" y="3103558"/>
            <a:ext cx="5451627" cy="2551463"/>
          </a:xfrm>
          <a:prstGeom prst="rect">
            <a:avLst/>
          </a:prstGeom>
          <a:effectLst/>
        </p:spPr>
      </p:pic>
      <p:sp>
        <p:nvSpPr>
          <p:cNvPr id="6" name="TextBox 5">
            <a:extLst>
              <a:ext uri="{FF2B5EF4-FFF2-40B4-BE49-F238E27FC236}">
                <a16:creationId xmlns:a16="http://schemas.microsoft.com/office/drawing/2014/main" id="{F6766120-6158-496A-80D4-C62A60CC1BA1}"/>
              </a:ext>
            </a:extLst>
          </p:cNvPr>
          <p:cNvSpPr txBox="1"/>
          <p:nvPr/>
        </p:nvSpPr>
        <p:spPr>
          <a:xfrm>
            <a:off x="3232210" y="5454966"/>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estoryreadingapeblog.com/2019/09/23/using-reincarnation-in-fi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55970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a:xfrm>
            <a:off x="1333502" y="609600"/>
            <a:ext cx="8596668" cy="1320800"/>
          </a:xfrm>
        </p:spPr>
        <p:txBody>
          <a:bodyPr>
            <a:normAutofit/>
          </a:bodyPr>
          <a:lstStyle/>
          <a:p>
            <a:r>
              <a:rPr lang="en-US" dirty="0" err="1"/>
              <a:t>Meno</a:t>
            </a:r>
            <a:r>
              <a:rPr lang="en-US" dirty="0"/>
              <a:t> </a:t>
            </a:r>
            <a:br>
              <a:rPr lang="en-US" dirty="0"/>
            </a:br>
            <a:r>
              <a:rPr lang="en-US" dirty="0"/>
              <a:t>Part Two</a:t>
            </a: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502DB7C-CFFE-414A-8474-6378B56565F0}"/>
              </a:ext>
            </a:extLst>
          </p:cNvPr>
          <p:cNvSpPr>
            <a:spLocks noGrp="1"/>
          </p:cNvSpPr>
          <p:nvPr>
            <p:ph idx="1"/>
          </p:nvPr>
        </p:nvSpPr>
        <p:spPr>
          <a:xfrm>
            <a:off x="1333502" y="2160589"/>
            <a:ext cx="8596668" cy="3880773"/>
          </a:xfrm>
        </p:spPr>
        <p:txBody>
          <a:bodyPr>
            <a:normAutofit/>
          </a:bodyPr>
          <a:lstStyle/>
          <a:p>
            <a:r>
              <a:rPr lang="en-GB"/>
              <a:t>The Proof</a:t>
            </a:r>
            <a:endParaRPr lang="en-US"/>
          </a:p>
          <a:p>
            <a:pPr lvl="1"/>
            <a:r>
              <a:rPr lang="en-GB"/>
              <a:t>Socrates talks the servant through geometric proofs.</a:t>
            </a:r>
            <a:endParaRPr lang="en-US"/>
          </a:p>
          <a:p>
            <a:pPr lvl="1"/>
            <a:r>
              <a:rPr lang="en-GB"/>
              <a:t>Socrates claims that</a:t>
            </a:r>
            <a:endParaRPr lang="en-US"/>
          </a:p>
          <a:p>
            <a:pPr lvl="2"/>
            <a:r>
              <a:rPr lang="en-GB"/>
              <a:t>The servant has innate knowledge of geometry.</a:t>
            </a:r>
            <a:endParaRPr lang="en-US"/>
          </a:p>
          <a:p>
            <a:pPr lvl="2"/>
            <a:r>
              <a:rPr lang="en-GB"/>
              <a:t>He (Socrates) is helping the servant bring to consciousness what he</a:t>
            </a:r>
            <a:r>
              <a:rPr lang="en-US"/>
              <a:t> </a:t>
            </a:r>
            <a:r>
              <a:rPr lang="en-GB"/>
              <a:t>already knows.</a:t>
            </a:r>
            <a:endParaRPr lang="en-US"/>
          </a:p>
          <a:p>
            <a:pPr lvl="1"/>
            <a:r>
              <a:rPr lang="en-GB"/>
              <a:t>Thus, education is the recollection of innate ideas.</a:t>
            </a:r>
            <a:endParaRPr lang="en-US"/>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7684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p:txBody>
          <a:bodyPr/>
          <a:lstStyle/>
          <a:p>
            <a:pPr algn="ctr"/>
            <a:r>
              <a:rPr lang="en-US" dirty="0" err="1"/>
              <a:t>Meno</a:t>
            </a:r>
            <a:r>
              <a:rPr lang="en-US" dirty="0"/>
              <a:t> </a:t>
            </a:r>
            <a:br>
              <a:rPr lang="en-US" dirty="0"/>
            </a:br>
            <a:r>
              <a:rPr lang="en-US" dirty="0"/>
              <a:t>Part Three</a:t>
            </a:r>
          </a:p>
        </p:txBody>
      </p:sp>
      <p:sp>
        <p:nvSpPr>
          <p:cNvPr id="3" name="Content Placeholder 2">
            <a:extLst>
              <a:ext uri="{FF2B5EF4-FFF2-40B4-BE49-F238E27FC236}">
                <a16:creationId xmlns:a16="http://schemas.microsoft.com/office/drawing/2014/main" id="{2502DB7C-CFFE-414A-8474-6378B56565F0}"/>
              </a:ext>
            </a:extLst>
          </p:cNvPr>
          <p:cNvSpPr>
            <a:spLocks noGrp="1"/>
          </p:cNvSpPr>
          <p:nvPr>
            <p:ph idx="1"/>
          </p:nvPr>
        </p:nvSpPr>
        <p:spPr/>
        <p:txBody>
          <a:bodyPr>
            <a:normAutofit/>
          </a:bodyPr>
          <a:lstStyle/>
          <a:p>
            <a:r>
              <a:rPr lang="en-GB" dirty="0"/>
              <a:t>True Notions</a:t>
            </a:r>
            <a:endParaRPr lang="en-US" dirty="0"/>
          </a:p>
          <a:p>
            <a:pPr lvl="1"/>
            <a:r>
              <a:rPr lang="en-GB" dirty="0"/>
              <a:t>The answers of the servant were given out of his own head.</a:t>
            </a:r>
            <a:endParaRPr lang="en-US" dirty="0"/>
          </a:p>
          <a:p>
            <a:pPr lvl="1"/>
            <a:r>
              <a:rPr lang="en-GB" dirty="0"/>
              <a:t>Yet, he did not know.</a:t>
            </a:r>
            <a:endParaRPr lang="en-US" dirty="0"/>
          </a:p>
          <a:p>
            <a:pPr lvl="1"/>
            <a:r>
              <a:rPr lang="en-GB" dirty="0"/>
              <a:t>He had in him the notions.</a:t>
            </a:r>
            <a:endParaRPr lang="en-US" dirty="0"/>
          </a:p>
          <a:p>
            <a:pPr lvl="1"/>
            <a:r>
              <a:rPr lang="en-GB" dirty="0"/>
              <a:t>Thus, one who does not know may still have true notions about what he does not know.</a:t>
            </a:r>
            <a:endParaRPr lang="en-US" dirty="0"/>
          </a:p>
          <a:p>
            <a:endParaRPr lang="en-US" dirty="0"/>
          </a:p>
        </p:txBody>
      </p:sp>
    </p:spTree>
    <p:extLst>
      <p:ext uri="{BB962C8B-B14F-4D97-AF65-F5344CB8AC3E}">
        <p14:creationId xmlns:p14="http://schemas.microsoft.com/office/powerpoint/2010/main" val="159601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a:xfrm>
            <a:off x="2849562" y="609600"/>
            <a:ext cx="6424440" cy="1320800"/>
          </a:xfrm>
        </p:spPr>
        <p:txBody>
          <a:bodyPr>
            <a:normAutofit/>
          </a:bodyPr>
          <a:lstStyle/>
          <a:p>
            <a:r>
              <a:rPr lang="en-US" dirty="0" err="1"/>
              <a:t>Meno</a:t>
            </a:r>
            <a:r>
              <a:rPr lang="en-US" dirty="0"/>
              <a:t> </a:t>
            </a:r>
            <a:br>
              <a:rPr lang="en-US" dirty="0"/>
            </a:br>
            <a:r>
              <a:rPr lang="en-US" dirty="0"/>
              <a:t>Part Three</a:t>
            </a:r>
            <a:endParaRPr lang="en-US"/>
          </a:p>
        </p:txBody>
      </p:sp>
      <p:pic>
        <p:nvPicPr>
          <p:cNvPr id="5" name="Picture 4">
            <a:extLst>
              <a:ext uri="{FF2B5EF4-FFF2-40B4-BE49-F238E27FC236}">
                <a16:creationId xmlns:a16="http://schemas.microsoft.com/office/drawing/2014/main" id="{82FBBC5E-08DB-430C-A10C-45C188E7E4F5}"/>
              </a:ext>
            </a:extLst>
          </p:cNvPr>
          <p:cNvPicPr>
            <a:picLocks noChangeAspect="1"/>
          </p:cNvPicPr>
          <p:nvPr/>
        </p:nvPicPr>
        <p:blipFill rotWithShape="1">
          <a:blip r:embed="rId3"/>
          <a:srcRect l="72606" t="9091" r="531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502DB7C-CFFE-414A-8474-6378B56565F0}"/>
              </a:ext>
            </a:extLst>
          </p:cNvPr>
          <p:cNvSpPr>
            <a:spLocks noGrp="1"/>
          </p:cNvSpPr>
          <p:nvPr>
            <p:ph idx="1"/>
          </p:nvPr>
        </p:nvSpPr>
        <p:spPr>
          <a:xfrm>
            <a:off x="2849562" y="2160589"/>
            <a:ext cx="6424440" cy="3880773"/>
          </a:xfrm>
        </p:spPr>
        <p:txBody>
          <a:bodyPr>
            <a:normAutofit/>
          </a:bodyPr>
          <a:lstStyle/>
          <a:p>
            <a:r>
              <a:rPr lang="en-GB" dirty="0"/>
              <a:t>Acquisition of Knowledge</a:t>
            </a:r>
            <a:endParaRPr lang="en-US" dirty="0"/>
          </a:p>
          <a:p>
            <a:pPr lvl="1"/>
            <a:r>
              <a:rPr lang="en-GB" dirty="0"/>
              <a:t>	If he were frequently asked questions, he would know as well as anyone.</a:t>
            </a:r>
            <a:endParaRPr lang="en-US" dirty="0"/>
          </a:p>
          <a:p>
            <a:pPr lvl="1"/>
            <a:r>
              <a:rPr lang="en-GB" dirty="0"/>
              <a:t>If he is asked questions, he will recover his knowledge without being taught.</a:t>
            </a:r>
            <a:endParaRPr lang="en-US" dirty="0"/>
          </a:p>
          <a:p>
            <a:pPr lvl="1"/>
            <a:r>
              <a:rPr lang="en-GB" dirty="0"/>
              <a:t>knowledge which he now has must have either have been 				acquired or always possessed.</a:t>
            </a:r>
            <a:endParaRPr lang="en-US" dirty="0"/>
          </a:p>
          <a:p>
            <a:pPr lvl="1"/>
            <a:r>
              <a:rPr lang="en-GB" dirty="0"/>
              <a:t>If he always possessed this knowledge, he would have always known.</a:t>
            </a:r>
            <a:endParaRPr lang="en-US" dirty="0"/>
          </a:p>
          <a:p>
            <a:pPr lvl="1"/>
            <a:r>
              <a:rPr lang="en-GB" dirty="0"/>
              <a:t>If he has acquired the knowledge, he could not have acquired it in this life unless he has been taught geometry.</a:t>
            </a:r>
            <a:endParaRPr lang="en-US" dirty="0"/>
          </a:p>
          <a:p>
            <a:pPr marL="0" indent="0">
              <a:buNone/>
            </a:pPr>
            <a:r>
              <a:rPr lang="en-GB" dirty="0"/>
              <a:t>		</a:t>
            </a:r>
            <a:endParaRPr lang="en-US" dirty="0"/>
          </a:p>
        </p:txBody>
      </p:sp>
    </p:spTree>
    <p:extLst>
      <p:ext uri="{BB962C8B-B14F-4D97-AF65-F5344CB8AC3E}">
        <p14:creationId xmlns:p14="http://schemas.microsoft.com/office/powerpoint/2010/main" val="1681737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9371-1B81-4AC9-8800-01B7DDEA50AE}"/>
              </a:ext>
            </a:extLst>
          </p:cNvPr>
          <p:cNvSpPr>
            <a:spLocks noGrp="1"/>
          </p:cNvSpPr>
          <p:nvPr>
            <p:ph type="title"/>
          </p:nvPr>
        </p:nvSpPr>
        <p:spPr>
          <a:xfrm>
            <a:off x="2849562" y="609600"/>
            <a:ext cx="6424440" cy="1320800"/>
          </a:xfrm>
        </p:spPr>
        <p:txBody>
          <a:bodyPr>
            <a:normAutofit/>
          </a:bodyPr>
          <a:lstStyle/>
          <a:p>
            <a:r>
              <a:rPr lang="en-US"/>
              <a:t>Meno </a:t>
            </a:r>
            <a:br>
              <a:rPr lang="en-US"/>
            </a:br>
            <a:r>
              <a:rPr lang="en-US"/>
              <a:t>Part Three</a:t>
            </a:r>
          </a:p>
        </p:txBody>
      </p:sp>
      <p:pic>
        <p:nvPicPr>
          <p:cNvPr id="26" name="Picture 4">
            <a:extLst>
              <a:ext uri="{FF2B5EF4-FFF2-40B4-BE49-F238E27FC236}">
                <a16:creationId xmlns:a16="http://schemas.microsoft.com/office/drawing/2014/main" id="{54FF98E9-9C16-46BD-BFC1-6583912849CE}"/>
              </a:ext>
            </a:extLst>
          </p:cNvPr>
          <p:cNvPicPr>
            <a:picLocks noChangeAspect="1"/>
          </p:cNvPicPr>
          <p:nvPr/>
        </p:nvPicPr>
        <p:blipFill rotWithShape="1">
          <a:blip r:embed="rId3"/>
          <a:srcRect l="53599" r="22243" b="909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2" name="Isosceles Triangle 31">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Content Placeholder 2">
            <a:extLst>
              <a:ext uri="{FF2B5EF4-FFF2-40B4-BE49-F238E27FC236}">
                <a16:creationId xmlns:a16="http://schemas.microsoft.com/office/drawing/2014/main" id="{2502DB7C-CFFE-414A-8474-6378B56565F0}"/>
              </a:ext>
            </a:extLst>
          </p:cNvPr>
          <p:cNvSpPr>
            <a:spLocks noGrp="1"/>
          </p:cNvSpPr>
          <p:nvPr>
            <p:ph idx="1"/>
          </p:nvPr>
        </p:nvSpPr>
        <p:spPr>
          <a:xfrm>
            <a:off x="2849562" y="2160589"/>
            <a:ext cx="6424440" cy="3880773"/>
          </a:xfrm>
        </p:spPr>
        <p:txBody>
          <a:bodyPr>
            <a:normAutofit/>
          </a:bodyPr>
          <a:lstStyle/>
          <a:p>
            <a:pPr lvl="1">
              <a:lnSpc>
                <a:spcPct val="90000"/>
              </a:lnSpc>
            </a:pPr>
            <a:r>
              <a:rPr lang="en-GB"/>
              <a:t>He has not been taught geometry.</a:t>
            </a:r>
            <a:endParaRPr lang="en-US"/>
          </a:p>
          <a:p>
            <a:pPr lvl="1">
              <a:lnSpc>
                <a:spcPct val="90000"/>
              </a:lnSpc>
            </a:pPr>
            <a:r>
              <a:rPr lang="en-GB"/>
              <a:t>Yet he has knowledge.</a:t>
            </a:r>
            <a:endParaRPr lang="en-US"/>
          </a:p>
          <a:p>
            <a:pPr lvl="1">
              <a:lnSpc>
                <a:spcPct val="90000"/>
              </a:lnSpc>
            </a:pPr>
            <a:r>
              <a:rPr lang="en-GB"/>
              <a:t>If he did not acquire the knowledge in this life he must have learned it at some other time.</a:t>
            </a:r>
            <a:endParaRPr lang="en-US"/>
          </a:p>
          <a:p>
            <a:pPr lvl="1">
              <a:lnSpc>
                <a:spcPct val="90000"/>
              </a:lnSpc>
            </a:pPr>
            <a:r>
              <a:rPr lang="en-GB"/>
              <a:t>Which must have been the time when he was not a man.</a:t>
            </a:r>
            <a:endParaRPr lang="en-US"/>
          </a:p>
          <a:p>
            <a:pPr lvl="1">
              <a:lnSpc>
                <a:spcPct val="90000"/>
              </a:lnSpc>
            </a:pPr>
            <a:r>
              <a:rPr lang="en-GB"/>
              <a:t>If there have always been true thoughts in him, both at the time when he was and was not a man, which only need to be awakened into knowledge by putting questions to him, his soul must have always possessed this knowledge, for he always either was or was not a man.</a:t>
            </a:r>
            <a:endParaRPr lang="en-US"/>
          </a:p>
          <a:p>
            <a:pPr lvl="1">
              <a:lnSpc>
                <a:spcPct val="90000"/>
              </a:lnSpc>
            </a:pPr>
            <a:r>
              <a:rPr lang="en-GB"/>
              <a:t>If the truth of all things always existed in the soul, then the soul is immortal.</a:t>
            </a:r>
            <a:endParaRPr lang="en-US"/>
          </a:p>
          <a:p>
            <a:pPr lvl="1">
              <a:lnSpc>
                <a:spcPct val="90000"/>
              </a:lnSpc>
            </a:pPr>
            <a:r>
              <a:rPr lang="en-GB"/>
              <a:t>Therefore, </a:t>
            </a:r>
            <a:r>
              <a:rPr lang="en-GB" err="1"/>
              <a:t>Meno’s</a:t>
            </a:r>
            <a:r>
              <a:rPr lang="en-GB"/>
              <a:t> initial claim is false.</a:t>
            </a:r>
            <a:endParaRPr lang="en-US"/>
          </a:p>
        </p:txBody>
      </p:sp>
    </p:spTree>
    <p:extLst>
      <p:ext uri="{BB962C8B-B14F-4D97-AF65-F5344CB8AC3E}">
        <p14:creationId xmlns:p14="http://schemas.microsoft.com/office/powerpoint/2010/main" val="299206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indow, sitting, mirror, star&#10;&#10;Description automatically generated">
            <a:extLst>
              <a:ext uri="{FF2B5EF4-FFF2-40B4-BE49-F238E27FC236}">
                <a16:creationId xmlns:a16="http://schemas.microsoft.com/office/drawing/2014/main" id="{3A7FEE4C-F228-4250-B504-707F5AD50759}"/>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4"/>
          <a:stretch/>
        </p:blipFill>
        <p:spPr>
          <a:xfrm>
            <a:off x="20" y="10"/>
            <a:ext cx="12191980" cy="6857990"/>
          </a:xfrm>
          <a:prstGeom prst="rect">
            <a:avLst/>
          </a:pr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4" y="609600"/>
            <a:ext cx="8596668" cy="1320800"/>
          </a:xfrm>
        </p:spPr>
        <p:txBody>
          <a:bodyPr>
            <a:normAutofit/>
          </a:bodyPr>
          <a:lstStyle/>
          <a:p>
            <a:r>
              <a:rPr lang="en-US" dirty="0"/>
              <a:t>Plato’s cosmology</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8596668" cy="3880773"/>
          </a:xfrm>
        </p:spPr>
        <p:txBody>
          <a:bodyPr>
            <a:normAutofit/>
          </a:bodyPr>
          <a:lstStyle/>
          <a:p>
            <a:r>
              <a:rPr lang="en-US">
                <a:solidFill>
                  <a:srgbClr val="FFFFFF"/>
                </a:solidFill>
              </a:rPr>
              <a:t>Introduction</a:t>
            </a:r>
          </a:p>
          <a:p>
            <a:pPr lvl="1"/>
            <a:r>
              <a:rPr lang="en-US">
                <a:solidFill>
                  <a:srgbClr val="FFFFFF"/>
                </a:solidFill>
              </a:rPr>
              <a:t>Introduction</a:t>
            </a:r>
          </a:p>
          <a:p>
            <a:pPr lvl="2"/>
            <a:r>
              <a:rPr lang="en-US">
                <a:solidFill>
                  <a:srgbClr val="FFFFFF"/>
                </a:solidFill>
              </a:rPr>
              <a:t>Universe is governed by principles of rational order</a:t>
            </a:r>
          </a:p>
          <a:p>
            <a:pPr lvl="2"/>
            <a:r>
              <a:rPr lang="en-US" i="1" u="sng">
                <a:solidFill>
                  <a:srgbClr val="FFFFFF"/>
                </a:solidFill>
              </a:rPr>
              <a:t>Philebus</a:t>
            </a:r>
            <a:r>
              <a:rPr lang="en-US">
                <a:solidFill>
                  <a:srgbClr val="FFFFFF"/>
                </a:solidFill>
              </a:rPr>
              <a:t>: motion of celestial objects indicates intelligence</a:t>
            </a:r>
          </a:p>
          <a:p>
            <a:pPr lvl="2"/>
            <a:r>
              <a:rPr lang="en-US" i="1">
                <a:solidFill>
                  <a:srgbClr val="FFFFFF"/>
                </a:solidFill>
              </a:rPr>
              <a:t>Timaeus</a:t>
            </a:r>
            <a:r>
              <a:rPr lang="en-US">
                <a:solidFill>
                  <a:srgbClr val="FFFFFF"/>
                </a:solidFill>
              </a:rPr>
              <a:t>: Plato’s account of the creation and ordering of the world</a:t>
            </a:r>
          </a:p>
          <a:p>
            <a:pPr lvl="1"/>
            <a:r>
              <a:rPr lang="en-US">
                <a:solidFill>
                  <a:srgbClr val="FFFFFF"/>
                </a:solidFill>
              </a:rPr>
              <a:t>A likely story</a:t>
            </a:r>
          </a:p>
          <a:p>
            <a:pPr lvl="2"/>
            <a:r>
              <a:rPr lang="en-US">
                <a:solidFill>
                  <a:srgbClr val="FFFFFF"/>
                </a:solidFill>
              </a:rPr>
              <a:t>Difficulty of origin stories</a:t>
            </a:r>
          </a:p>
          <a:p>
            <a:pPr lvl="2"/>
            <a:r>
              <a:rPr lang="en-US">
                <a:solidFill>
                  <a:srgbClr val="FFFFFF"/>
                </a:solidFill>
              </a:rPr>
              <a:t>“likely story”</a:t>
            </a:r>
          </a:p>
        </p:txBody>
      </p:sp>
      <p:sp>
        <p:nvSpPr>
          <p:cNvPr id="9" name="TextBox 8">
            <a:extLst>
              <a:ext uri="{FF2B5EF4-FFF2-40B4-BE49-F238E27FC236}">
                <a16:creationId xmlns:a16="http://schemas.microsoft.com/office/drawing/2014/main" id="{CF3B31EF-6553-4918-BC4C-33B252E24E69}"/>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lukenixblog.blogspot.com/2012/06/very-good-creation-that-undermin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002077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r filled sky&#10;&#10;Description automatically generated">
            <a:extLst>
              <a:ext uri="{FF2B5EF4-FFF2-40B4-BE49-F238E27FC236}">
                <a16:creationId xmlns:a16="http://schemas.microsoft.com/office/drawing/2014/main" id="{35D24FB7-0628-4271-ABF8-3F63B08B0A3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419" r="17492"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Plato’s cosmology</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a:bodyPr>
          <a:lstStyle/>
          <a:p>
            <a:pPr>
              <a:lnSpc>
                <a:spcPct val="90000"/>
              </a:lnSpc>
            </a:pPr>
            <a:r>
              <a:rPr lang="en-US" dirty="0"/>
              <a:t>The design argument (Timaeus)</a:t>
            </a:r>
            <a:endParaRPr lang="en-US"/>
          </a:p>
          <a:p>
            <a:pPr lvl="1">
              <a:lnSpc>
                <a:spcPct val="90000"/>
              </a:lnSpc>
            </a:pPr>
            <a:r>
              <a:rPr lang="en-US" dirty="0"/>
              <a:t>Argument</a:t>
            </a:r>
            <a:endParaRPr lang="en-US"/>
          </a:p>
          <a:p>
            <a:pPr lvl="2">
              <a:lnSpc>
                <a:spcPct val="90000"/>
              </a:lnSpc>
            </a:pPr>
            <a:r>
              <a:rPr lang="en-US" dirty="0"/>
              <a:t>“Everything that becomes or is created must of necessity be created by some cause.”</a:t>
            </a:r>
            <a:endParaRPr lang="en-US"/>
          </a:p>
          <a:p>
            <a:pPr lvl="2">
              <a:lnSpc>
                <a:spcPct val="90000"/>
              </a:lnSpc>
            </a:pPr>
            <a:r>
              <a:rPr lang="en-US" dirty="0"/>
              <a:t>Given the size and complexity of the world, the cause must be sufficiently powerful and intelligent.</a:t>
            </a:r>
            <a:endParaRPr lang="en-US"/>
          </a:p>
          <a:p>
            <a:pPr lvl="2">
              <a:lnSpc>
                <a:spcPct val="90000"/>
              </a:lnSpc>
            </a:pPr>
            <a:r>
              <a:rPr lang="en-US" dirty="0"/>
              <a:t>This is God or Demiurge (“Craftsman”).</a:t>
            </a:r>
            <a:endParaRPr lang="en-US"/>
          </a:p>
          <a:p>
            <a:pPr lvl="1">
              <a:lnSpc>
                <a:spcPct val="90000"/>
              </a:lnSpc>
            </a:pPr>
            <a:r>
              <a:rPr lang="en-US" dirty="0"/>
              <a:t>Points</a:t>
            </a:r>
            <a:endParaRPr lang="en-US"/>
          </a:p>
          <a:p>
            <a:pPr lvl="2">
              <a:lnSpc>
                <a:spcPct val="90000"/>
              </a:lnSpc>
            </a:pPr>
            <a:r>
              <a:rPr lang="en-US" dirty="0"/>
              <a:t>Not omnipotent</a:t>
            </a:r>
            <a:endParaRPr lang="en-US"/>
          </a:p>
          <a:p>
            <a:pPr lvl="2">
              <a:lnSpc>
                <a:spcPct val="90000"/>
              </a:lnSpc>
            </a:pPr>
            <a:r>
              <a:rPr lang="en-US" dirty="0"/>
              <a:t>No ex nihilo creation</a:t>
            </a:r>
            <a:endParaRPr lang="en-US"/>
          </a:p>
        </p:txBody>
      </p:sp>
      <p:sp>
        <p:nvSpPr>
          <p:cNvPr id="6" name="TextBox 5">
            <a:extLst>
              <a:ext uri="{FF2B5EF4-FFF2-40B4-BE49-F238E27FC236}">
                <a16:creationId xmlns:a16="http://schemas.microsoft.com/office/drawing/2014/main" id="{42EA52F1-9E97-4E1D-8A95-B0A50B8AFB8F}"/>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uturism.com/universe-looks-like-one-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697129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ark, clock&#10;&#10;Description automatically generated">
            <a:extLst>
              <a:ext uri="{FF2B5EF4-FFF2-40B4-BE49-F238E27FC236}">
                <a16:creationId xmlns:a16="http://schemas.microsoft.com/office/drawing/2014/main" id="{12A03A0F-DFB3-43CA-98CA-39F23813DB0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81" r="668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Plato’s cosmology</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a:bodyPr>
          <a:lstStyle/>
          <a:p>
            <a:r>
              <a:rPr lang="en-US" dirty="0"/>
              <a:t>The design argument (continued)</a:t>
            </a:r>
          </a:p>
          <a:p>
            <a:pPr lvl="1"/>
            <a:r>
              <a:rPr lang="en-US" dirty="0"/>
              <a:t>Receptacle is formless and chaotic</a:t>
            </a:r>
          </a:p>
          <a:p>
            <a:pPr lvl="1"/>
            <a:r>
              <a:rPr lang="en-US" dirty="0"/>
              <a:t>Forms</a:t>
            </a:r>
          </a:p>
          <a:p>
            <a:pPr lvl="1"/>
            <a:r>
              <a:rPr lang="en-US" dirty="0"/>
              <a:t>The demiurge ordered the world because it is good.</a:t>
            </a:r>
          </a:p>
          <a:p>
            <a:pPr lvl="2"/>
            <a:r>
              <a:rPr lang="en-US" dirty="0"/>
              <a:t>Lacks jealousy</a:t>
            </a:r>
          </a:p>
          <a:p>
            <a:pPr lvl="2"/>
            <a:r>
              <a:rPr lang="en-US" dirty="0"/>
              <a:t>Wants all things to be as like it as it could make them.</a:t>
            </a:r>
          </a:p>
          <a:p>
            <a:pPr lvl="2"/>
            <a:r>
              <a:rPr lang="en-US" dirty="0"/>
              <a:t>Philosophers act from the same motive</a:t>
            </a:r>
          </a:p>
        </p:txBody>
      </p:sp>
      <p:sp>
        <p:nvSpPr>
          <p:cNvPr id="6" name="TextBox 5">
            <a:extLst>
              <a:ext uri="{FF2B5EF4-FFF2-40B4-BE49-F238E27FC236}">
                <a16:creationId xmlns:a16="http://schemas.microsoft.com/office/drawing/2014/main" id="{CD19B706-B504-4CAD-87AE-D3CDCEBCEAF3}"/>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varulvsnatt.deviantart.com/art/Chaos-Star-7987185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11144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small&#10;&#10;Description automatically generated">
            <a:extLst>
              <a:ext uri="{FF2B5EF4-FFF2-40B4-BE49-F238E27FC236}">
                <a16:creationId xmlns:a16="http://schemas.microsoft.com/office/drawing/2014/main" id="{546A6CA3-08B7-4115-90E9-69BBC6C9FAF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534" r="1748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Plato’s cosmology</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a:bodyPr>
          <a:lstStyle/>
          <a:p>
            <a:r>
              <a:rPr lang="en-US" dirty="0"/>
              <a:t>Dualistic world</a:t>
            </a:r>
          </a:p>
          <a:p>
            <a:pPr lvl="1"/>
            <a:r>
              <a:rPr lang="en-US" dirty="0"/>
              <a:t>Living creature</a:t>
            </a:r>
          </a:p>
          <a:p>
            <a:pPr lvl="1"/>
            <a:r>
              <a:rPr lang="en-US" dirty="0"/>
              <a:t>Visible (body) &amp; invisible (soul)</a:t>
            </a:r>
          </a:p>
          <a:p>
            <a:pPr lvl="1"/>
            <a:r>
              <a:rPr lang="en-US" dirty="0"/>
              <a:t>Ongoing creation</a:t>
            </a:r>
          </a:p>
          <a:p>
            <a:r>
              <a:rPr lang="en-US" dirty="0"/>
              <a:t>Teleological world</a:t>
            </a:r>
          </a:p>
          <a:p>
            <a:r>
              <a:rPr lang="en-US" dirty="0"/>
              <a:t>Imperfection of the visible world</a:t>
            </a:r>
          </a:p>
          <a:p>
            <a:pPr lvl="1"/>
            <a:r>
              <a:rPr lang="en-US" dirty="0"/>
              <a:t>Order: forms</a:t>
            </a:r>
          </a:p>
          <a:p>
            <a:pPr lvl="1"/>
            <a:r>
              <a:rPr lang="en-US" dirty="0"/>
              <a:t>Disorder: chance</a:t>
            </a:r>
          </a:p>
        </p:txBody>
      </p:sp>
      <p:sp>
        <p:nvSpPr>
          <p:cNvPr id="6" name="TextBox 5">
            <a:extLst>
              <a:ext uri="{FF2B5EF4-FFF2-40B4-BE49-F238E27FC236}">
                <a16:creationId xmlns:a16="http://schemas.microsoft.com/office/drawing/2014/main" id="{EE80A892-3697-4799-8354-35CFAA7FBDD6}"/>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rubikon.news/artikel/neue-hoffnung-bei-kreb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39592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newspaper&#10;&#10;Description automatically generated">
            <a:extLst>
              <a:ext uri="{FF2B5EF4-FFF2-40B4-BE49-F238E27FC236}">
                <a16:creationId xmlns:a16="http://schemas.microsoft.com/office/drawing/2014/main" id="{CDA801BF-FED2-42F5-84F7-94B83C17EB67}"/>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046" r="10843" b="1"/>
          <a:stretch/>
        </p:blipFill>
        <p:spPr>
          <a:xfrm>
            <a:off x="1" y="10"/>
            <a:ext cx="12191999" cy="6857990"/>
          </a:xfrm>
          <a:prstGeom prst="rect">
            <a:avLst/>
          </a:prstGeom>
        </p:spPr>
      </p:pic>
      <p:sp>
        <p:nvSpPr>
          <p:cNvPr id="2" name="Title 1"/>
          <p:cNvSpPr>
            <a:spLocks noGrp="1"/>
          </p:cNvSpPr>
          <p:nvPr>
            <p:ph type="title"/>
          </p:nvPr>
        </p:nvSpPr>
        <p:spPr/>
        <p:txBody>
          <a:bodyPr>
            <a:normAutofit/>
          </a:bodyPr>
          <a:lstStyle/>
          <a:p>
            <a:r>
              <a:rPr lang="en-US"/>
              <a:t>Socrates</a:t>
            </a:r>
          </a:p>
        </p:txBody>
      </p:sp>
      <p:graphicFrame>
        <p:nvGraphicFramePr>
          <p:cNvPr id="62" name="Content Placeholder 2">
            <a:extLst>
              <a:ext uri="{FF2B5EF4-FFF2-40B4-BE49-F238E27FC236}">
                <a16:creationId xmlns:a16="http://schemas.microsoft.com/office/drawing/2014/main" id="{87E75688-C9CC-4CE3-8F6B-5A46D4BE5AD2}"/>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1E37E858-366E-4B33-9662-A1FE7CA17179}"/>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justadandak.com/defining-social-spac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909447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41074" y="1314450"/>
            <a:ext cx="2844002" cy="3680244"/>
          </a:xfrm>
        </p:spPr>
        <p:txBody>
          <a:bodyPr>
            <a:normAutofit/>
          </a:bodyPr>
          <a:lstStyle/>
          <a:p>
            <a:pPr algn="l"/>
            <a:r>
              <a:rPr lang="en-US" sz="3400"/>
              <a:t>Plato’s cosmology</a:t>
            </a:r>
          </a:p>
        </p:txBody>
      </p:sp>
      <p:graphicFrame>
        <p:nvGraphicFramePr>
          <p:cNvPr id="5" name="Content Placeholder 2">
            <a:extLst>
              <a:ext uri="{FF2B5EF4-FFF2-40B4-BE49-F238E27FC236}">
                <a16:creationId xmlns:a16="http://schemas.microsoft.com/office/drawing/2014/main" id="{46A4EE19-5AA5-4A9E-8FCA-05B64904C547}"/>
              </a:ext>
            </a:extLst>
          </p:cNvPr>
          <p:cNvGraphicFramePr>
            <a:graphicFrameLocks noGrp="1"/>
          </p:cNvGraphicFramePr>
          <p:nvPr>
            <p:ph sz="quarter" idx="13"/>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731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10;&#10;Description automatically generated">
            <a:extLst>
              <a:ext uri="{FF2B5EF4-FFF2-40B4-BE49-F238E27FC236}">
                <a16:creationId xmlns:a16="http://schemas.microsoft.com/office/drawing/2014/main" id="{4C1EDCEE-2D9A-4C4A-812E-7EBC14BF8AE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523" r="18368"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Classic problems with the forms</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a:bodyPr>
          <a:lstStyle/>
          <a:p>
            <a:r>
              <a:rPr lang="en-US" dirty="0"/>
              <a:t>From the Parmenides</a:t>
            </a:r>
          </a:p>
          <a:p>
            <a:r>
              <a:rPr lang="en-US" dirty="0"/>
              <a:t>Disgusting forms</a:t>
            </a:r>
          </a:p>
          <a:p>
            <a:pPr lvl="1"/>
            <a:r>
              <a:rPr lang="en-US" dirty="0"/>
              <a:t> Plato presents Forms of Justice, Beauty, Goodness and so on.</a:t>
            </a:r>
          </a:p>
          <a:p>
            <a:pPr lvl="1"/>
            <a:r>
              <a:rPr lang="en-US" dirty="0"/>
              <a:t> Parmenides asks if there are forms of hair, mud, filth and so on.</a:t>
            </a:r>
          </a:p>
          <a:p>
            <a:pPr lvl="1"/>
            <a:r>
              <a:rPr lang="en-US" dirty="0"/>
              <a:t> they seem to require forms.</a:t>
            </a:r>
          </a:p>
          <a:p>
            <a:pPr lvl="1"/>
            <a:r>
              <a:rPr lang="en-US" dirty="0"/>
              <a:t> this clashes with the notion that the forms are ideal and perfect.</a:t>
            </a:r>
          </a:p>
        </p:txBody>
      </p:sp>
      <p:sp>
        <p:nvSpPr>
          <p:cNvPr id="6" name="TextBox 5">
            <a:extLst>
              <a:ext uri="{FF2B5EF4-FFF2-40B4-BE49-F238E27FC236}">
                <a16:creationId xmlns:a16="http://schemas.microsoft.com/office/drawing/2014/main" id="{5FE8A9A8-498C-42DA-9FC6-30DBECAB747D}"/>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Wallow">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549866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n a large body of water&#10;&#10;Description automatically generated">
            <a:extLst>
              <a:ext uri="{FF2B5EF4-FFF2-40B4-BE49-F238E27FC236}">
                <a16:creationId xmlns:a16="http://schemas.microsoft.com/office/drawing/2014/main" id="{95A9F919-4166-4B8D-BA13-0AA3634CAA7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746" r="1274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Classic problems with the forms</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a:bodyPr>
          <a:lstStyle/>
          <a:p>
            <a:r>
              <a:rPr lang="en-US" dirty="0"/>
              <a:t>The problem of participation</a:t>
            </a:r>
          </a:p>
          <a:p>
            <a:pPr lvl="1"/>
            <a:r>
              <a:rPr lang="en-US" dirty="0"/>
              <a:t>How does it work?</a:t>
            </a:r>
          </a:p>
          <a:p>
            <a:pPr lvl="1"/>
            <a:r>
              <a:rPr lang="en-US" dirty="0"/>
              <a:t>A Form cannot be “broken” into parts so that each particular gets a “piece.”</a:t>
            </a:r>
          </a:p>
          <a:p>
            <a:pPr lvl="1"/>
            <a:r>
              <a:rPr lang="en-US" dirty="0"/>
              <a:t>The whole Form cannot reside in each particular since this would contradict their transcendent a nature.</a:t>
            </a:r>
          </a:p>
          <a:p>
            <a:pPr lvl="1"/>
            <a:r>
              <a:rPr lang="en-US" dirty="0"/>
              <a:t>Sunlight analogy</a:t>
            </a:r>
          </a:p>
          <a:p>
            <a:pPr lvl="1"/>
            <a:r>
              <a:rPr lang="en-US" dirty="0"/>
              <a:t>Parmenides’ sail analogy-fragment problem</a:t>
            </a:r>
          </a:p>
        </p:txBody>
      </p:sp>
      <p:sp>
        <p:nvSpPr>
          <p:cNvPr id="6" name="TextBox 5">
            <a:extLst>
              <a:ext uri="{FF2B5EF4-FFF2-40B4-BE49-F238E27FC236}">
                <a16:creationId xmlns:a16="http://schemas.microsoft.com/office/drawing/2014/main" id="{11F26AB9-BFAF-46C9-91D5-668BD1F10588}"/>
              </a:ext>
            </a:extLst>
          </p:cNvPr>
          <p:cNvSpPr txBox="1"/>
          <p:nvPr/>
        </p:nvSpPr>
        <p:spPr>
          <a:xfrm>
            <a:off x="9505046" y="6657945"/>
            <a:ext cx="26869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ribalmystic.me/2014/10/06/hawaiis-hokulea-sails-with-a-message-of-peace-and-lov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810351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0E27A666-99C0-4A03-B5A8-BF4916949B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343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677333" y="609600"/>
            <a:ext cx="3851123" cy="1320800"/>
          </a:xfrm>
        </p:spPr>
        <p:txBody>
          <a:bodyPr>
            <a:normAutofit/>
          </a:bodyPr>
          <a:lstStyle/>
          <a:p>
            <a:r>
              <a:rPr lang="en-US" dirty="0"/>
              <a:t>Classic problems with the forms</a:t>
            </a:r>
          </a:p>
        </p:txBody>
      </p:sp>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677334" y="2160589"/>
            <a:ext cx="3851122" cy="3880773"/>
          </a:xfrm>
        </p:spPr>
        <p:txBody>
          <a:bodyPr>
            <a:normAutofit fontScale="92500" lnSpcReduction="10000"/>
          </a:bodyPr>
          <a:lstStyle/>
          <a:p>
            <a:pPr>
              <a:lnSpc>
                <a:spcPct val="90000"/>
              </a:lnSpc>
            </a:pPr>
            <a:r>
              <a:rPr lang="en-US" sz="1400"/>
              <a:t>The third man</a:t>
            </a:r>
          </a:p>
          <a:p>
            <a:pPr lvl="1">
              <a:lnSpc>
                <a:spcPct val="90000"/>
              </a:lnSpc>
            </a:pPr>
            <a:r>
              <a:rPr lang="en-US" sz="1400"/>
              <a:t> George and John are both men because they  participate in the Form of Man.</a:t>
            </a:r>
          </a:p>
          <a:p>
            <a:pPr lvl="1">
              <a:lnSpc>
                <a:spcPct val="90000"/>
              </a:lnSpc>
            </a:pPr>
            <a:r>
              <a:rPr lang="en-US" sz="1400"/>
              <a:t> But if the Form of Man is what  makes George and John men (the first man), then in virtue of what are they similar to the Form of Man (the second man)?</a:t>
            </a:r>
          </a:p>
          <a:p>
            <a:pPr lvl="1">
              <a:lnSpc>
                <a:spcPct val="90000"/>
              </a:lnSpc>
            </a:pPr>
            <a:r>
              <a:rPr lang="en-US" sz="1400"/>
              <a:t> This would seem to require a Form of the Form of Man (the Third Man).</a:t>
            </a:r>
          </a:p>
          <a:p>
            <a:pPr lvl="1">
              <a:lnSpc>
                <a:spcPct val="90000"/>
              </a:lnSpc>
            </a:pPr>
            <a:r>
              <a:rPr lang="en-US" sz="1400"/>
              <a:t> This would start an infinite regress-for each Form of level N, a Form of level N+1 will be required.</a:t>
            </a:r>
          </a:p>
          <a:p>
            <a:pPr lvl="2">
              <a:lnSpc>
                <a:spcPct val="90000"/>
              </a:lnSpc>
            </a:pPr>
            <a:r>
              <a:rPr lang="en-US"/>
              <a:t>This would result in a situation in which participation is not explained.</a:t>
            </a:r>
          </a:p>
          <a:p>
            <a:pPr lvl="2">
              <a:lnSpc>
                <a:spcPct val="90000"/>
              </a:lnSpc>
            </a:pPr>
            <a:r>
              <a:rPr lang="en-US"/>
              <a:t> It would also seem to prevent participation -there would be no men.</a:t>
            </a:r>
          </a:p>
        </p:txBody>
      </p:sp>
      <p:sp>
        <p:nvSpPr>
          <p:cNvPr id="6" name="TextBox 5">
            <a:extLst>
              <a:ext uri="{FF2B5EF4-FFF2-40B4-BE49-F238E27FC236}">
                <a16:creationId xmlns:a16="http://schemas.microsoft.com/office/drawing/2014/main" id="{E19A83AF-034B-450B-96CB-B197DE25C0DD}"/>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bandassonorasdecine.com/2010/12/anton-kara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150013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3D5A-077D-4CC2-A015-A5C27FD5B984}"/>
              </a:ext>
            </a:extLst>
          </p:cNvPr>
          <p:cNvSpPr>
            <a:spLocks noGrp="1"/>
          </p:cNvSpPr>
          <p:nvPr>
            <p:ph type="title"/>
          </p:nvPr>
        </p:nvSpPr>
        <p:spPr>
          <a:xfrm>
            <a:off x="2849562" y="609600"/>
            <a:ext cx="6424440" cy="1320800"/>
          </a:xfrm>
        </p:spPr>
        <p:txBody>
          <a:bodyPr>
            <a:normAutofit/>
          </a:bodyPr>
          <a:lstStyle/>
          <a:p>
            <a:r>
              <a:rPr lang="en-US" dirty="0"/>
              <a:t>Classic problems with the forms</a:t>
            </a:r>
          </a:p>
        </p:txBody>
      </p:sp>
      <p:pic>
        <p:nvPicPr>
          <p:cNvPr id="5" name="Picture 4" descr="A picture containing table, phone, sign&#10;&#10;Description automatically generated">
            <a:extLst>
              <a:ext uri="{FF2B5EF4-FFF2-40B4-BE49-F238E27FC236}">
                <a16:creationId xmlns:a16="http://schemas.microsoft.com/office/drawing/2014/main" id="{D6EFADD6-3EA1-4C66-88F4-96A57FD8DD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432" t="9091" r="33963"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 name="Content Placeholder 2">
            <a:extLst>
              <a:ext uri="{FF2B5EF4-FFF2-40B4-BE49-F238E27FC236}">
                <a16:creationId xmlns:a16="http://schemas.microsoft.com/office/drawing/2014/main" id="{1D585AE8-6FE5-46B1-9214-616C3E74F481}"/>
              </a:ext>
            </a:extLst>
          </p:cNvPr>
          <p:cNvSpPr>
            <a:spLocks noGrp="1"/>
          </p:cNvSpPr>
          <p:nvPr>
            <p:ph sz="quarter" idx="13"/>
          </p:nvPr>
        </p:nvSpPr>
        <p:spPr>
          <a:xfrm>
            <a:off x="2849562" y="2160589"/>
            <a:ext cx="6424440" cy="3880773"/>
          </a:xfrm>
        </p:spPr>
        <p:txBody>
          <a:bodyPr>
            <a:normAutofit/>
          </a:bodyPr>
          <a:lstStyle/>
          <a:p>
            <a:r>
              <a:rPr lang="en-US" dirty="0"/>
              <a:t>Other problems</a:t>
            </a:r>
          </a:p>
          <a:p>
            <a:pPr lvl="1"/>
            <a:r>
              <a:rPr lang="en-US" dirty="0"/>
              <a:t> mysterious gap between the forms and the material world.</a:t>
            </a:r>
          </a:p>
          <a:p>
            <a:pPr lvl="1"/>
            <a:r>
              <a:rPr lang="en-US" dirty="0"/>
              <a:t>The forms devalue the material world.</a:t>
            </a:r>
          </a:p>
          <a:p>
            <a:pPr lvl="1"/>
            <a:r>
              <a:rPr lang="en-US" dirty="0"/>
              <a:t>The epistemic supremacy of the forms devalues the physical sciences.</a:t>
            </a:r>
          </a:p>
          <a:p>
            <a:pPr lvl="2"/>
            <a:r>
              <a:rPr lang="en-US" dirty="0"/>
              <a:t>Physical sciences cannot yield knowledge.</a:t>
            </a:r>
          </a:p>
          <a:p>
            <a:pPr lvl="2"/>
            <a:endParaRPr lang="en-US" dirty="0"/>
          </a:p>
          <a:p>
            <a:pPr lvl="2"/>
            <a:endParaRPr lang="en-US" dirty="0"/>
          </a:p>
        </p:txBody>
      </p:sp>
    </p:spTree>
    <p:extLst>
      <p:ext uri="{BB962C8B-B14F-4D97-AF65-F5344CB8AC3E}">
        <p14:creationId xmlns:p14="http://schemas.microsoft.com/office/powerpoint/2010/main" val="528362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21557-ABD8-C41C-FCF7-8634F5AB66B4}"/>
              </a:ext>
            </a:extLst>
          </p:cNvPr>
          <p:cNvPicPr>
            <a:picLocks noChangeAspect="1"/>
          </p:cNvPicPr>
          <p:nvPr/>
        </p:nvPicPr>
        <p:blipFill>
          <a:blip r:embed="rId2"/>
          <a:srcRect l="12186" r="10419"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42C29AC-13AC-1503-D699-B1E47D653F9F}"/>
              </a:ext>
            </a:extLst>
          </p:cNvPr>
          <p:cNvSpPr>
            <a:spLocks noGrp="1"/>
          </p:cNvSpPr>
          <p:nvPr>
            <p:ph type="title"/>
          </p:nvPr>
        </p:nvSpPr>
        <p:spPr>
          <a:xfrm>
            <a:off x="677333" y="609600"/>
            <a:ext cx="3851123" cy="1320800"/>
          </a:xfrm>
        </p:spPr>
        <p:txBody>
          <a:bodyPr>
            <a:normAutofit/>
          </a:bodyPr>
          <a:lstStyle/>
          <a:p>
            <a:r>
              <a:rPr lang="en-US" dirty="0"/>
              <a:t>Plato &amp; Ethics</a:t>
            </a:r>
          </a:p>
        </p:txBody>
      </p:sp>
      <p:sp>
        <p:nvSpPr>
          <p:cNvPr id="3" name="Content Placeholder 2">
            <a:extLst>
              <a:ext uri="{FF2B5EF4-FFF2-40B4-BE49-F238E27FC236}">
                <a16:creationId xmlns:a16="http://schemas.microsoft.com/office/drawing/2014/main" id="{BE2F83B0-2C7C-919E-279B-B2734AF52762}"/>
              </a:ext>
            </a:extLst>
          </p:cNvPr>
          <p:cNvSpPr>
            <a:spLocks noGrp="1"/>
          </p:cNvSpPr>
          <p:nvPr>
            <p:ph idx="1"/>
          </p:nvPr>
        </p:nvSpPr>
        <p:spPr>
          <a:xfrm>
            <a:off x="677334" y="2160589"/>
            <a:ext cx="3851122" cy="3880773"/>
          </a:xfrm>
        </p:spPr>
        <p:txBody>
          <a:bodyPr>
            <a:normAutofit/>
          </a:bodyPr>
          <a:lstStyle/>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26932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The Ring of </a:t>
            </a:r>
            <a:r>
              <a:rPr lang="en-US"/>
              <a:t>Gyges</a:t>
            </a:r>
          </a:p>
        </p:txBody>
      </p:sp>
      <p:sp>
        <p:nvSpPr>
          <p:cNvPr id="3" name="Content Placeholder 2"/>
          <p:cNvSpPr>
            <a:spLocks noGrp="1"/>
          </p:cNvSpPr>
          <p:nvPr>
            <p:ph idx="1"/>
          </p:nvPr>
        </p:nvSpPr>
        <p:spPr>
          <a:xfrm>
            <a:off x="680321" y="2336873"/>
            <a:ext cx="6472510" cy="3599316"/>
          </a:xfrm>
        </p:spPr>
        <p:txBody>
          <a:bodyPr>
            <a:normAutofit/>
          </a:bodyPr>
          <a:lstStyle/>
          <a:p>
            <a:r>
              <a:rPr lang="en-US" sz="2000" dirty="0"/>
              <a:t>The Challenge</a:t>
            </a:r>
          </a:p>
          <a:p>
            <a:pPr lvl="1"/>
            <a:r>
              <a:rPr lang="en-US" dirty="0"/>
              <a:t>Glaucon wants to hear a defense of justice</a:t>
            </a:r>
          </a:p>
          <a:p>
            <a:pPr lvl="2"/>
            <a:r>
              <a:rPr lang="en-US" sz="2000" dirty="0"/>
              <a:t>A defense that justice is better than injustice</a:t>
            </a:r>
          </a:p>
          <a:p>
            <a:pPr lvl="2"/>
            <a:r>
              <a:rPr lang="en-US" sz="2000" dirty="0"/>
              <a:t>Justice praised for itself</a:t>
            </a:r>
          </a:p>
          <a:p>
            <a:pPr lvl="2"/>
            <a:r>
              <a:rPr lang="en-US" sz="2000" dirty="0"/>
              <a:t>Praise of the unjust life</a:t>
            </a:r>
          </a:p>
          <a:p>
            <a:pPr lvl="2"/>
            <a:endParaRPr lang="en-US" sz="2000" dirty="0"/>
          </a:p>
        </p:txBody>
      </p:sp>
      <p:pic>
        <p:nvPicPr>
          <p:cNvPr id="5" name="Picture 4" descr="A picture containing cup, table, container, glass&#10;&#10;Description automatically generated">
            <a:extLst>
              <a:ext uri="{FF2B5EF4-FFF2-40B4-BE49-F238E27FC236}">
                <a16:creationId xmlns:a16="http://schemas.microsoft.com/office/drawing/2014/main" id="{CCE6DE76-6891-4647-844C-5F618C9196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37463" y="3290277"/>
            <a:ext cx="2656718" cy="1691909"/>
          </a:xfrm>
          <a:prstGeom prst="rect">
            <a:avLst/>
          </a:prstGeom>
          <a:ln>
            <a:noFill/>
          </a:ln>
          <a:effectLst>
            <a:outerShdw blurRad="76200" dist="63500" dir="5040000" algn="tl" rotWithShape="0">
              <a:srgbClr val="000000">
                <a:alpha val="41000"/>
              </a:srgbClr>
            </a:outerShdw>
          </a:effectLst>
        </p:spPr>
      </p:pic>
      <p:sp>
        <p:nvSpPr>
          <p:cNvPr id="6" name="TextBox 5">
            <a:extLst>
              <a:ext uri="{FF2B5EF4-FFF2-40B4-BE49-F238E27FC236}">
                <a16:creationId xmlns:a16="http://schemas.microsoft.com/office/drawing/2014/main" id="{D1F6BB42-819A-4B77-B329-478D5EF70C54}"/>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rofjourde.wordpress.com/2017/08/04/systemes-de-reponses-invisibilit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Ring of </a:t>
            </a:r>
            <a:r>
              <a:rPr lang="en-US"/>
              <a:t>Gyges</a:t>
            </a:r>
          </a:p>
        </p:txBody>
      </p:sp>
      <p:sp>
        <p:nvSpPr>
          <p:cNvPr id="3" name="Content Placeholder 2"/>
          <p:cNvSpPr>
            <a:spLocks noGrp="1"/>
          </p:cNvSpPr>
          <p:nvPr>
            <p:ph idx="1"/>
          </p:nvPr>
        </p:nvSpPr>
        <p:spPr/>
        <p:txBody>
          <a:bodyPr/>
          <a:lstStyle/>
          <a:p>
            <a:r>
              <a:rPr lang="en-US" dirty="0"/>
              <a:t>Injustice &amp; Justice</a:t>
            </a:r>
          </a:p>
          <a:p>
            <a:pPr lvl="1"/>
            <a:r>
              <a:rPr lang="en-US" dirty="0"/>
              <a:t>The Nature &amp; Origin of Justice</a:t>
            </a:r>
          </a:p>
          <a:p>
            <a:pPr lvl="2"/>
            <a:r>
              <a:rPr lang="en-US" dirty="0"/>
              <a:t> To do wrong is naturally good, to be wronged is bad</a:t>
            </a:r>
          </a:p>
          <a:p>
            <a:pPr lvl="2"/>
            <a:r>
              <a:rPr lang="en-US" dirty="0"/>
              <a:t> The suffering of injury exceeds the good of inflicting it</a:t>
            </a:r>
          </a:p>
          <a:p>
            <a:pPr lvl="2"/>
            <a:r>
              <a:rPr lang="en-US" dirty="0"/>
              <a:t>Agreement</a:t>
            </a:r>
          </a:p>
          <a:p>
            <a:pPr lvl="2"/>
            <a:r>
              <a:rPr lang="en-US" dirty="0"/>
              <a:t>Laws and covenants they call lawful and just		</a:t>
            </a:r>
          </a:p>
          <a:p>
            <a:pPr marL="914400" lvl="2" indent="0">
              <a:buNone/>
            </a:pPr>
            <a:endParaRPr lang="en-US" dirty="0"/>
          </a:p>
        </p:txBody>
      </p:sp>
    </p:spTree>
    <p:extLst>
      <p:ext uri="{BB962C8B-B14F-4D97-AF65-F5344CB8AC3E}">
        <p14:creationId xmlns:p14="http://schemas.microsoft.com/office/powerpoint/2010/main" val="3378859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Ring of </a:t>
            </a:r>
            <a:r>
              <a:rPr lang="en-US"/>
              <a:t>Gyges</a:t>
            </a:r>
          </a:p>
        </p:txBody>
      </p:sp>
      <p:sp>
        <p:nvSpPr>
          <p:cNvPr id="3" name="Content Placeholder 2"/>
          <p:cNvSpPr>
            <a:spLocks noGrp="1"/>
          </p:cNvSpPr>
          <p:nvPr>
            <p:ph idx="1"/>
          </p:nvPr>
        </p:nvSpPr>
        <p:spPr/>
        <p:txBody>
          <a:bodyPr/>
          <a:lstStyle/>
          <a:p>
            <a:pPr lvl="1"/>
            <a:r>
              <a:rPr lang="en-US" dirty="0"/>
              <a:t>The Origin &amp; Essence of Justice</a:t>
            </a:r>
          </a:p>
          <a:p>
            <a:pPr lvl="2"/>
            <a:r>
              <a:rPr lang="en-US" dirty="0"/>
              <a:t>Between the best and the worst.</a:t>
            </a:r>
          </a:p>
          <a:p>
            <a:pPr lvl="2"/>
            <a:r>
              <a:rPr lang="en-US" dirty="0"/>
              <a:t>Best: to do wrong without paying the penalty</a:t>
            </a:r>
          </a:p>
          <a:p>
            <a:pPr lvl="2"/>
            <a:r>
              <a:rPr lang="en-US" dirty="0"/>
              <a:t>Worst: to be wronged without power of revenge.</a:t>
            </a:r>
          </a:p>
          <a:p>
            <a:pPr lvl="2"/>
            <a:r>
              <a:rPr lang="en-US" dirty="0"/>
              <a:t>Just: a mean between two extremes.</a:t>
            </a:r>
          </a:p>
          <a:p>
            <a:pPr lvl="1"/>
            <a:r>
              <a:rPr lang="en-US" dirty="0"/>
              <a:t>Justice &amp; Power</a:t>
            </a:r>
          </a:p>
          <a:p>
            <a:pPr lvl="2"/>
            <a:r>
              <a:rPr lang="en-US" dirty="0"/>
              <a:t>Lack of power</a:t>
            </a:r>
          </a:p>
          <a:p>
            <a:pPr lvl="2"/>
            <a:r>
              <a:rPr lang="en-US" dirty="0"/>
              <a:t>Power</a:t>
            </a:r>
          </a:p>
          <a:p>
            <a:pPr lvl="2"/>
            <a:r>
              <a:rPr lang="en-US" dirty="0"/>
              <a:t>Madness</a:t>
            </a:r>
          </a:p>
          <a:p>
            <a:pPr lvl="1"/>
            <a:r>
              <a:rPr lang="en-US" dirty="0"/>
              <a:t>Why People are Just</a:t>
            </a:r>
          </a:p>
          <a:p>
            <a:pPr lvl="2"/>
            <a:r>
              <a:rPr lang="en-US" dirty="0"/>
              <a:t>Against their will because they lack the power to do wrong</a:t>
            </a:r>
          </a:p>
        </p:txBody>
      </p:sp>
    </p:spTree>
    <p:extLst>
      <p:ext uri="{BB962C8B-B14F-4D97-AF65-F5344CB8AC3E}">
        <p14:creationId xmlns:p14="http://schemas.microsoft.com/office/powerpoint/2010/main" val="34345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ng on a white surface&#10;&#10;Description automatically generated with medium confidence">
            <a:extLst>
              <a:ext uri="{FF2B5EF4-FFF2-40B4-BE49-F238E27FC236}">
                <a16:creationId xmlns:a16="http://schemas.microsoft.com/office/drawing/2014/main" id="{866994B5-BB75-4E70-B3B7-C5B94B9A1CFD}"/>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094"/>
          <a:stretch/>
        </p:blipFill>
        <p:spPr>
          <a:xfrm>
            <a:off x="20" y="10"/>
            <a:ext cx="12191980" cy="6857990"/>
          </a:xfrm>
          <a:prstGeom prst="rect">
            <a:avLst/>
          </a:prstGeom>
        </p:spPr>
      </p:pic>
      <p:sp>
        <p:nvSpPr>
          <p:cNvPr id="2" name="Title 1"/>
          <p:cNvSpPr>
            <a:spLocks noGrp="1"/>
          </p:cNvSpPr>
          <p:nvPr>
            <p:ph type="title"/>
          </p:nvPr>
        </p:nvSpPr>
        <p:spPr>
          <a:xfrm>
            <a:off x="677334" y="609600"/>
            <a:ext cx="8596668" cy="1320800"/>
          </a:xfrm>
        </p:spPr>
        <p:txBody>
          <a:bodyPr>
            <a:normAutofit/>
          </a:bodyPr>
          <a:lstStyle/>
          <a:p>
            <a:r>
              <a:rPr lang="en-US" dirty="0"/>
              <a:t>The Ring of </a:t>
            </a:r>
            <a:r>
              <a:rPr lang="en-US" dirty="0" err="1"/>
              <a:t>Gyges</a:t>
            </a:r>
            <a:endParaRPr lang="en-US" dirty="0"/>
          </a:p>
        </p:txBody>
      </p:sp>
      <p:sp>
        <p:nvSpPr>
          <p:cNvPr id="3" name="Content Placeholder 2"/>
          <p:cNvSpPr>
            <a:spLocks noGrp="1"/>
          </p:cNvSpPr>
          <p:nvPr>
            <p:ph idx="1"/>
          </p:nvPr>
        </p:nvSpPr>
        <p:spPr>
          <a:xfrm>
            <a:off x="677334" y="2160589"/>
            <a:ext cx="8596668" cy="3880773"/>
          </a:xfrm>
        </p:spPr>
        <p:txBody>
          <a:bodyPr>
            <a:normAutofit/>
          </a:bodyPr>
          <a:lstStyle/>
          <a:p>
            <a:r>
              <a:rPr lang="en-US">
                <a:solidFill>
                  <a:srgbClr val="FFFFFF"/>
                </a:solidFill>
              </a:rPr>
              <a:t>The Ring of Gyges</a:t>
            </a:r>
          </a:p>
          <a:p>
            <a:pPr lvl="1"/>
            <a:r>
              <a:rPr lang="en-US">
                <a:solidFill>
                  <a:srgbClr val="FFFFFF"/>
                </a:solidFill>
              </a:rPr>
              <a:t>The Thought Experiment</a:t>
            </a:r>
          </a:p>
          <a:p>
            <a:pPr lvl="2"/>
            <a:r>
              <a:rPr lang="en-US">
                <a:solidFill>
                  <a:srgbClr val="FFFFFF"/>
                </a:solidFill>
              </a:rPr>
              <a:t>Granting freedom</a:t>
            </a:r>
          </a:p>
          <a:p>
            <a:pPr lvl="2"/>
            <a:r>
              <a:rPr lang="en-US">
                <a:solidFill>
                  <a:srgbClr val="FFFFFF"/>
                </a:solidFill>
              </a:rPr>
              <a:t>Follow</a:t>
            </a:r>
          </a:p>
          <a:p>
            <a:pPr lvl="2"/>
            <a:r>
              <a:rPr lang="en-US">
                <a:solidFill>
                  <a:srgbClr val="FFFFFF"/>
                </a:solidFill>
              </a:rPr>
              <a:t>Just and unjust follow the same road</a:t>
            </a:r>
          </a:p>
          <a:p>
            <a:pPr lvl="2"/>
            <a:r>
              <a:rPr lang="en-US">
                <a:solidFill>
                  <a:srgbClr val="FFFFFF"/>
                </a:solidFill>
              </a:rPr>
              <a:t>Desire for undue gain that every organism pursues</a:t>
            </a:r>
          </a:p>
          <a:p>
            <a:pPr lvl="1"/>
            <a:r>
              <a:rPr lang="en-US">
                <a:solidFill>
                  <a:srgbClr val="FFFFFF"/>
                </a:solidFill>
              </a:rPr>
              <a:t>The Story</a:t>
            </a:r>
          </a:p>
          <a:p>
            <a:pPr lvl="2"/>
            <a:r>
              <a:rPr lang="en-US">
                <a:solidFill>
                  <a:srgbClr val="FFFFFF"/>
                </a:solidFill>
              </a:rPr>
              <a:t>Shepherd</a:t>
            </a:r>
          </a:p>
          <a:p>
            <a:pPr lvl="2"/>
            <a:r>
              <a:rPr lang="en-US">
                <a:solidFill>
                  <a:srgbClr val="FFFFFF"/>
                </a:solidFill>
              </a:rPr>
              <a:t>Ring</a:t>
            </a:r>
          </a:p>
          <a:p>
            <a:pPr lvl="2"/>
            <a:r>
              <a:rPr lang="en-US">
                <a:solidFill>
                  <a:srgbClr val="FFFFFF"/>
                </a:solidFill>
              </a:rPr>
              <a:t>Murders the king </a:t>
            </a:r>
          </a:p>
          <a:p>
            <a:pPr lvl="2"/>
            <a:r>
              <a:rPr lang="en-US">
                <a:solidFill>
                  <a:srgbClr val="FFFFFF"/>
                </a:solidFill>
              </a:rPr>
              <a:t>Marries the queen</a:t>
            </a:r>
          </a:p>
        </p:txBody>
      </p:sp>
      <p:sp>
        <p:nvSpPr>
          <p:cNvPr id="9" name="TextBox 8">
            <a:extLst>
              <a:ext uri="{FF2B5EF4-FFF2-40B4-BE49-F238E27FC236}">
                <a16:creationId xmlns:a16="http://schemas.microsoft.com/office/drawing/2014/main" id="{395C0D40-8C91-428C-BC6F-47FA0896FF64}"/>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nextcrave.com/category/2-STYLE?page=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71260857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a:t>Socrates</a:t>
            </a:r>
          </a:p>
        </p:txBody>
      </p:sp>
      <p:graphicFrame>
        <p:nvGraphicFramePr>
          <p:cNvPr id="62" name="Content Placeholder 2">
            <a:extLst>
              <a:ext uri="{FF2B5EF4-FFF2-40B4-BE49-F238E27FC236}">
                <a16:creationId xmlns:a16="http://schemas.microsoft.com/office/drawing/2014/main" id="{87E75688-C9CC-4CE3-8F6B-5A46D4BE5AD2}"/>
              </a:ext>
            </a:extLst>
          </p:cNvPr>
          <p:cNvGraphicFramePr>
            <a:graphicFrameLocks noGrp="1"/>
          </p:cNvGraphicFramePr>
          <p:nvPr>
            <p:ph idx="1"/>
          </p:nvPr>
        </p:nvGraphicFramePr>
        <p:xfrm>
          <a:off x="2849562" y="2160589"/>
          <a:ext cx="6424440"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statue of a person&#10;&#10;Description automatically generated">
            <a:extLst>
              <a:ext uri="{FF2B5EF4-FFF2-40B4-BE49-F238E27FC236}">
                <a16:creationId xmlns:a16="http://schemas.microsoft.com/office/drawing/2014/main" id="{F43704A9-019A-4D4D-8BB9-9452EE9542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5717" r="12348"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5" name="TextBox 4">
            <a:extLst>
              <a:ext uri="{FF2B5EF4-FFF2-40B4-BE49-F238E27FC236}">
                <a16:creationId xmlns:a16="http://schemas.microsoft.com/office/drawing/2014/main" id="{7AA8A781-5518-4271-9B6A-EA5A1BE51565}"/>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en.wikipedia.org/wiki/Socrat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25034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ing on a white surface&#10;&#10;Description automatically generated with medium confidence">
            <a:extLst>
              <a:ext uri="{FF2B5EF4-FFF2-40B4-BE49-F238E27FC236}">
                <a16:creationId xmlns:a16="http://schemas.microsoft.com/office/drawing/2014/main" id="{866994B5-BB75-4E70-B3B7-C5B94B9A1CFD}"/>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094"/>
          <a:stretch/>
        </p:blipFill>
        <p:spPr>
          <a:xfrm>
            <a:off x="20" y="10"/>
            <a:ext cx="12191980" cy="6857990"/>
          </a:xfrm>
          <a:prstGeom prst="rect">
            <a:avLst/>
          </a:prstGeom>
        </p:spPr>
      </p:pic>
      <p:sp>
        <p:nvSpPr>
          <p:cNvPr id="2" name="Title 1"/>
          <p:cNvSpPr>
            <a:spLocks noGrp="1"/>
          </p:cNvSpPr>
          <p:nvPr>
            <p:ph type="title"/>
          </p:nvPr>
        </p:nvSpPr>
        <p:spPr>
          <a:xfrm>
            <a:off x="677334" y="609600"/>
            <a:ext cx="8596668" cy="1320800"/>
          </a:xfrm>
        </p:spPr>
        <p:txBody>
          <a:bodyPr>
            <a:normAutofit/>
          </a:bodyPr>
          <a:lstStyle/>
          <a:p>
            <a:r>
              <a:rPr lang="en-US" dirty="0"/>
              <a:t>The Ring of </a:t>
            </a:r>
            <a:r>
              <a:rPr lang="en-US" dirty="0" err="1"/>
              <a:t>Gyges</a:t>
            </a:r>
            <a:endParaRPr lang="en-US" dirty="0"/>
          </a:p>
        </p:txBody>
      </p:sp>
      <p:sp>
        <p:nvSpPr>
          <p:cNvPr id="3" name="Content Placeholder 2"/>
          <p:cNvSpPr>
            <a:spLocks noGrp="1"/>
          </p:cNvSpPr>
          <p:nvPr>
            <p:ph idx="1"/>
          </p:nvPr>
        </p:nvSpPr>
        <p:spPr>
          <a:xfrm>
            <a:off x="677334" y="2160589"/>
            <a:ext cx="8596668" cy="3880773"/>
          </a:xfrm>
        </p:spPr>
        <p:txBody>
          <a:bodyPr>
            <a:normAutofit/>
          </a:bodyPr>
          <a:lstStyle/>
          <a:p>
            <a:r>
              <a:rPr lang="en-US">
                <a:solidFill>
                  <a:srgbClr val="FFFFFF"/>
                </a:solidFill>
              </a:rPr>
              <a:t>The Ring of Gyges</a:t>
            </a:r>
          </a:p>
          <a:p>
            <a:pPr lvl="1"/>
            <a:r>
              <a:rPr lang="en-US">
                <a:solidFill>
                  <a:srgbClr val="FFFFFF"/>
                </a:solidFill>
              </a:rPr>
              <a:t>The Point</a:t>
            </a:r>
          </a:p>
          <a:p>
            <a:pPr lvl="2"/>
            <a:r>
              <a:rPr lang="en-US">
                <a:solidFill>
                  <a:srgbClr val="FFFFFF"/>
                </a:solidFill>
              </a:rPr>
              <a:t>Just and unjust each have a ring</a:t>
            </a:r>
          </a:p>
          <a:p>
            <a:pPr lvl="2"/>
            <a:r>
              <a:rPr lang="en-US">
                <a:solidFill>
                  <a:srgbClr val="FFFFFF"/>
                </a:solidFill>
              </a:rPr>
              <a:t>No one is just willingly, but only under compulsion.</a:t>
            </a:r>
          </a:p>
          <a:p>
            <a:pPr lvl="2"/>
            <a:r>
              <a:rPr lang="en-US">
                <a:solidFill>
                  <a:srgbClr val="FFFFFF"/>
                </a:solidFill>
              </a:rPr>
              <a:t>Justice is not one’s private good</a:t>
            </a:r>
          </a:p>
          <a:p>
            <a:pPr lvl="2"/>
            <a:r>
              <a:rPr lang="en-US">
                <a:solidFill>
                  <a:srgbClr val="FFFFFF"/>
                </a:solidFill>
              </a:rPr>
              <a:t>Everyone believes injustice is more profitable than justice</a:t>
            </a:r>
          </a:p>
          <a:p>
            <a:pPr lvl="2"/>
            <a:r>
              <a:rPr lang="en-US">
                <a:solidFill>
                  <a:srgbClr val="FFFFFF"/>
                </a:solidFill>
              </a:rPr>
              <a:t>Believe them foolish and miserable</a:t>
            </a:r>
          </a:p>
          <a:p>
            <a:pPr lvl="2"/>
            <a:r>
              <a:rPr lang="en-US">
                <a:solidFill>
                  <a:srgbClr val="FFFFFF"/>
                </a:solidFill>
              </a:rPr>
              <a:t>They would praise him in public for fear of being wronged</a:t>
            </a:r>
          </a:p>
          <a:p>
            <a:pPr lvl="2"/>
            <a:endParaRPr lang="en-US">
              <a:solidFill>
                <a:srgbClr val="FFFFFF"/>
              </a:solidFill>
            </a:endParaRPr>
          </a:p>
        </p:txBody>
      </p:sp>
      <p:sp>
        <p:nvSpPr>
          <p:cNvPr id="9" name="TextBox 8">
            <a:extLst>
              <a:ext uri="{FF2B5EF4-FFF2-40B4-BE49-F238E27FC236}">
                <a16:creationId xmlns:a16="http://schemas.microsoft.com/office/drawing/2014/main" id="{395C0D40-8C91-428C-BC6F-47FA0896FF64}"/>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nextcrave.com/category/2-STYLE?page=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24189277"/>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40" cy="1320800"/>
          </a:xfrm>
        </p:spPr>
        <p:txBody>
          <a:bodyPr>
            <a:normAutofit/>
          </a:bodyPr>
          <a:lstStyle/>
          <a:p>
            <a:r>
              <a:rPr lang="en-US" dirty="0"/>
              <a:t>The Ring of </a:t>
            </a:r>
            <a:r>
              <a:rPr lang="en-US" dirty="0" err="1"/>
              <a:t>Gyges</a:t>
            </a:r>
            <a:endParaRPr lang="en-US" dirty="0"/>
          </a:p>
        </p:txBody>
      </p:sp>
      <p:pic>
        <p:nvPicPr>
          <p:cNvPr id="5" name="Picture 4" descr="A picture containing person, person, suit, wearing&#10;&#10;Description automatically generated">
            <a:extLst>
              <a:ext uri="{FF2B5EF4-FFF2-40B4-BE49-F238E27FC236}">
                <a16:creationId xmlns:a16="http://schemas.microsoft.com/office/drawing/2014/main" id="{A1185B95-71CD-4353-AA75-0E0C76F874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55" r="49489"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3" name="Isosceles Triangle 12">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2849562" y="2160589"/>
            <a:ext cx="6424440" cy="3880773"/>
          </a:xfrm>
        </p:spPr>
        <p:txBody>
          <a:bodyPr>
            <a:normAutofit/>
          </a:bodyPr>
          <a:lstStyle/>
          <a:p>
            <a:r>
              <a:rPr lang="en-US"/>
              <a:t>Choice Between Lives</a:t>
            </a:r>
          </a:p>
          <a:p>
            <a:pPr lvl="1"/>
            <a:r>
              <a:rPr lang="en-US"/>
              <a:t>Face to Face</a:t>
            </a:r>
          </a:p>
          <a:p>
            <a:pPr lvl="2"/>
            <a:r>
              <a:rPr lang="en-US"/>
              <a:t>The Unjust Man</a:t>
            </a:r>
          </a:p>
          <a:p>
            <a:pPr lvl="3"/>
            <a:r>
              <a:rPr lang="en-US"/>
              <a:t>Perfect in injustice</a:t>
            </a:r>
          </a:p>
          <a:p>
            <a:pPr lvl="3"/>
            <a:r>
              <a:rPr lang="en-US"/>
              <a:t>Secret</a:t>
            </a:r>
          </a:p>
          <a:p>
            <a:pPr lvl="3"/>
            <a:r>
              <a:rPr lang="en-US"/>
              <a:t>Reputation for justice</a:t>
            </a:r>
          </a:p>
          <a:p>
            <a:pPr lvl="1"/>
            <a:r>
              <a:rPr lang="en-US"/>
              <a:t>The Just Man</a:t>
            </a:r>
          </a:p>
          <a:p>
            <a:pPr lvl="2"/>
            <a:r>
              <a:rPr lang="en-US"/>
              <a:t>Simple and noble</a:t>
            </a:r>
          </a:p>
          <a:p>
            <a:pPr lvl="2"/>
            <a:r>
              <a:rPr lang="en-US"/>
              <a:t>Does no wrong</a:t>
            </a:r>
          </a:p>
          <a:p>
            <a:pPr lvl="2"/>
            <a:r>
              <a:rPr lang="en-US"/>
              <a:t>Reputation for wrongdoing</a:t>
            </a:r>
          </a:p>
          <a:p>
            <a:pPr lvl="1"/>
            <a:r>
              <a:rPr lang="en-US"/>
              <a:t>Judgment </a:t>
            </a:r>
          </a:p>
        </p:txBody>
      </p:sp>
      <p:sp>
        <p:nvSpPr>
          <p:cNvPr id="6" name="TextBox 5">
            <a:extLst>
              <a:ext uri="{FF2B5EF4-FFF2-40B4-BE49-F238E27FC236}">
                <a16:creationId xmlns:a16="http://schemas.microsoft.com/office/drawing/2014/main" id="{2C93E163-5B1B-4318-B948-C1AFBE49B652}"/>
              </a:ext>
            </a:extLst>
          </p:cNvPr>
          <p:cNvSpPr txBox="1"/>
          <p:nvPr/>
        </p:nvSpPr>
        <p:spPr>
          <a:xfrm>
            <a:off x="9521077" y="6657945"/>
            <a:ext cx="26709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visual.org/2010/01/20/did-the-wire-presage-politics-post-200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50273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A883-A0F9-1405-0CBF-6CF91B494FBB}"/>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BF743515-DB5E-EBBD-3393-143712A33AF2}"/>
              </a:ext>
            </a:extLst>
          </p:cNvPr>
          <p:cNvSpPr>
            <a:spLocks noGrp="1"/>
          </p:cNvSpPr>
          <p:nvPr>
            <p:ph idx="1"/>
          </p:nvPr>
        </p:nvSpPr>
        <p:spPr/>
        <p:txBody>
          <a:bodyPr/>
          <a:lstStyle/>
          <a:p>
            <a:r>
              <a:rPr lang="en-US" dirty="0"/>
              <a:t>Objective Morality</a:t>
            </a:r>
          </a:p>
          <a:p>
            <a:pPr lvl="1"/>
            <a:r>
              <a:rPr lang="en-US" dirty="0"/>
              <a:t>Critical of the moral relativism of the sophists.</a:t>
            </a:r>
          </a:p>
          <a:p>
            <a:pPr lvl="1"/>
            <a:r>
              <a:rPr lang="en-US" dirty="0"/>
              <a:t>As there are Forms for mathematical and geometric concepts, there are forms for justice, etc.</a:t>
            </a:r>
          </a:p>
          <a:p>
            <a:pPr lvl="1"/>
            <a:r>
              <a:rPr lang="en-US" dirty="0"/>
              <a:t>If there are not ethical Forms, then the sophists are right:</a:t>
            </a:r>
          </a:p>
          <a:p>
            <a:pPr lvl="2"/>
            <a:r>
              <a:rPr lang="en-US" dirty="0"/>
              <a:t>Then moral terms are but sounds</a:t>
            </a:r>
          </a:p>
          <a:p>
            <a:pPr lvl="2"/>
            <a:r>
              <a:rPr lang="en-US" dirty="0"/>
              <a:t>We would be ruled by our irrational desires and those of the powerful.</a:t>
            </a:r>
          </a:p>
          <a:p>
            <a:endParaRPr lang="en-US" dirty="0"/>
          </a:p>
        </p:txBody>
      </p:sp>
    </p:spTree>
    <p:extLst>
      <p:ext uri="{BB962C8B-B14F-4D97-AF65-F5344CB8AC3E}">
        <p14:creationId xmlns:p14="http://schemas.microsoft.com/office/powerpoint/2010/main" val="290102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116-4671-BCD2-E330-86E6E54D46F1}"/>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A517C6EB-076D-E9F5-B2D9-8C3893CF488B}"/>
              </a:ext>
            </a:extLst>
          </p:cNvPr>
          <p:cNvSpPr>
            <a:spLocks noGrp="1"/>
          </p:cNvSpPr>
          <p:nvPr>
            <p:ph idx="1"/>
          </p:nvPr>
        </p:nvSpPr>
        <p:spPr/>
        <p:txBody>
          <a:bodyPr/>
          <a:lstStyle/>
          <a:p>
            <a:r>
              <a:rPr lang="en-US" dirty="0"/>
              <a:t>Justice</a:t>
            </a:r>
          </a:p>
          <a:p>
            <a:pPr lvl="1"/>
            <a:r>
              <a:rPr lang="en-US" dirty="0"/>
              <a:t>A decent, fair and proper order of society.</a:t>
            </a:r>
          </a:p>
          <a:p>
            <a:pPr lvl="1"/>
            <a:r>
              <a:rPr lang="en-US" dirty="0"/>
              <a:t>A just soul is well ordered.</a:t>
            </a:r>
          </a:p>
          <a:p>
            <a:pPr lvl="1"/>
            <a:r>
              <a:rPr lang="en-US" dirty="0"/>
              <a:t> Political theory and moral theory.</a:t>
            </a:r>
          </a:p>
          <a:p>
            <a:endParaRPr lang="en-US" dirty="0"/>
          </a:p>
        </p:txBody>
      </p:sp>
    </p:spTree>
    <p:extLst>
      <p:ext uri="{BB962C8B-B14F-4D97-AF65-F5344CB8AC3E}">
        <p14:creationId xmlns:p14="http://schemas.microsoft.com/office/powerpoint/2010/main" val="2113783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7D19-A3FB-8ABA-11BB-D97ED01673E4}"/>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05B557BE-ECDF-F493-93CC-0D5CB30220F3}"/>
              </a:ext>
            </a:extLst>
          </p:cNvPr>
          <p:cNvSpPr>
            <a:spLocks noGrp="1"/>
          </p:cNvSpPr>
          <p:nvPr>
            <p:ph idx="1"/>
          </p:nvPr>
        </p:nvSpPr>
        <p:spPr/>
        <p:txBody>
          <a:bodyPr>
            <a:normAutofit/>
          </a:bodyPr>
          <a:lstStyle/>
          <a:p>
            <a:r>
              <a:rPr lang="en-US" dirty="0"/>
              <a:t>Why be Just?</a:t>
            </a:r>
          </a:p>
          <a:p>
            <a:pPr lvl="1"/>
            <a:r>
              <a:rPr lang="en-US" dirty="0"/>
              <a:t>Glaucon challenges Socrates to defend justice for its own sake.</a:t>
            </a:r>
          </a:p>
          <a:p>
            <a:r>
              <a:rPr lang="en-US" dirty="0"/>
              <a:t>Plato divides good into three categories:</a:t>
            </a:r>
          </a:p>
          <a:p>
            <a:pPr lvl="1"/>
            <a:r>
              <a:rPr lang="en-US" dirty="0"/>
              <a:t>Good for their own sake and not for their consequences.</a:t>
            </a:r>
          </a:p>
          <a:p>
            <a:pPr lvl="2"/>
            <a:r>
              <a:rPr lang="en-US" dirty="0"/>
              <a:t> Example: Simple pleasures.</a:t>
            </a:r>
          </a:p>
          <a:p>
            <a:pPr lvl="1"/>
            <a:r>
              <a:rPr lang="en-US" dirty="0"/>
              <a:t>Good for their own sake and their consequences.</a:t>
            </a:r>
          </a:p>
          <a:p>
            <a:pPr lvl="2"/>
            <a:r>
              <a:rPr lang="en-US" dirty="0"/>
              <a:t>Examples:  Knowledge or health.</a:t>
            </a:r>
          </a:p>
          <a:p>
            <a:pPr lvl="1"/>
            <a:r>
              <a:rPr lang="en-US" dirty="0"/>
              <a:t>Burdensome and valued only for their consequences.</a:t>
            </a:r>
          </a:p>
          <a:p>
            <a:pPr lvl="2"/>
            <a:r>
              <a:rPr lang="en-US" dirty="0"/>
              <a:t>Example:  medical treatment.</a:t>
            </a:r>
          </a:p>
          <a:p>
            <a:endParaRPr lang="en-US" dirty="0"/>
          </a:p>
        </p:txBody>
      </p:sp>
    </p:spTree>
    <p:extLst>
      <p:ext uri="{BB962C8B-B14F-4D97-AF65-F5344CB8AC3E}">
        <p14:creationId xmlns:p14="http://schemas.microsoft.com/office/powerpoint/2010/main" val="1382227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7BE1-EF31-6F8D-5C75-61363555C33D}"/>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A7AE9348-D64D-210D-DB2B-4BEE2CB2D628}"/>
              </a:ext>
            </a:extLst>
          </p:cNvPr>
          <p:cNvSpPr>
            <a:spLocks noGrp="1"/>
          </p:cNvSpPr>
          <p:nvPr>
            <p:ph idx="1"/>
          </p:nvPr>
        </p:nvSpPr>
        <p:spPr/>
        <p:txBody>
          <a:bodyPr/>
          <a:lstStyle/>
          <a:p>
            <a:r>
              <a:rPr lang="en-US" dirty="0"/>
              <a:t>Ring of Gyges Recap</a:t>
            </a:r>
          </a:p>
          <a:p>
            <a:pPr lvl="1"/>
            <a:r>
              <a:rPr lang="en-US" dirty="0"/>
              <a:t>Glaucon: justice is valued only for its consequences.</a:t>
            </a:r>
          </a:p>
          <a:p>
            <a:pPr lvl="1"/>
            <a:r>
              <a:rPr lang="en-US" dirty="0"/>
              <a:t>Socrates: it is good for its own sake and its consequences.</a:t>
            </a:r>
          </a:p>
          <a:p>
            <a:pPr lvl="1"/>
            <a:r>
              <a:rPr lang="en-US" dirty="0"/>
              <a:t>The tale of Gyges, who finds a ring of invisibility and uses it to commit injustices.</a:t>
            </a:r>
          </a:p>
          <a:p>
            <a:pPr lvl="1"/>
            <a:r>
              <a:rPr lang="en-US" dirty="0"/>
              <a:t>Glaucon: no one is just willingly, but only from weakness and compulsion.</a:t>
            </a:r>
          </a:p>
          <a:p>
            <a:pPr lvl="1"/>
            <a:r>
              <a:rPr lang="en-US" dirty="0"/>
              <a:t>The perfectly unjust man up against the perfectly just man.</a:t>
            </a:r>
          </a:p>
          <a:p>
            <a:endParaRPr lang="en-US" dirty="0"/>
          </a:p>
        </p:txBody>
      </p:sp>
    </p:spTree>
    <p:extLst>
      <p:ext uri="{BB962C8B-B14F-4D97-AF65-F5344CB8AC3E}">
        <p14:creationId xmlns:p14="http://schemas.microsoft.com/office/powerpoint/2010/main" val="1724096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E952-5F3D-FDA6-6C07-3A14379DFD49}"/>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51F15120-A0AE-ADD8-EF07-291E52669A2A}"/>
              </a:ext>
            </a:extLst>
          </p:cNvPr>
          <p:cNvSpPr>
            <a:spLocks noGrp="1"/>
          </p:cNvSpPr>
          <p:nvPr>
            <p:ph idx="1"/>
          </p:nvPr>
        </p:nvSpPr>
        <p:spPr/>
        <p:txBody>
          <a:bodyPr/>
          <a:lstStyle/>
          <a:p>
            <a:r>
              <a:rPr lang="en-US" dirty="0"/>
              <a:t>A World of Purpose</a:t>
            </a:r>
          </a:p>
          <a:p>
            <a:pPr lvl="1"/>
            <a:r>
              <a:rPr lang="en-US" dirty="0"/>
              <a:t>The world has a purposive, rational structure.</a:t>
            </a:r>
          </a:p>
          <a:p>
            <a:pPr lvl="1"/>
            <a:r>
              <a:rPr lang="en-US" dirty="0"/>
              <a:t>Anything can be understood in terms of the Form that makes it what it is and defines its function.</a:t>
            </a:r>
          </a:p>
          <a:p>
            <a:pPr lvl="1"/>
            <a:r>
              <a:rPr lang="en-US" dirty="0"/>
              <a:t>To understand something, one must understand its virtue or excellence.</a:t>
            </a:r>
          </a:p>
          <a:p>
            <a:pPr lvl="1"/>
            <a:r>
              <a:rPr lang="en-US" dirty="0"/>
              <a:t>Human morality is based on what it is to be an excellent human.</a:t>
            </a:r>
          </a:p>
          <a:p>
            <a:endParaRPr lang="en-US" dirty="0"/>
          </a:p>
        </p:txBody>
      </p:sp>
    </p:spTree>
    <p:extLst>
      <p:ext uri="{BB962C8B-B14F-4D97-AF65-F5344CB8AC3E}">
        <p14:creationId xmlns:p14="http://schemas.microsoft.com/office/powerpoint/2010/main" val="1148157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0ED3-FF60-029C-5837-0C3F7630A7F1}"/>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6C1B9761-D089-E511-2D96-5DB34FC0AF1F}"/>
              </a:ext>
            </a:extLst>
          </p:cNvPr>
          <p:cNvSpPr>
            <a:spLocks noGrp="1"/>
          </p:cNvSpPr>
          <p:nvPr>
            <p:ph idx="1"/>
          </p:nvPr>
        </p:nvSpPr>
        <p:spPr>
          <a:xfrm>
            <a:off x="677334" y="1480931"/>
            <a:ext cx="8596668" cy="4560432"/>
          </a:xfrm>
        </p:spPr>
        <p:txBody>
          <a:bodyPr>
            <a:normAutofit/>
          </a:bodyPr>
          <a:lstStyle/>
          <a:p>
            <a:r>
              <a:rPr lang="en-US" dirty="0"/>
              <a:t>Three Part Soul/Psyche</a:t>
            </a:r>
          </a:p>
          <a:p>
            <a:pPr lvl="1"/>
            <a:r>
              <a:rPr lang="en-US" dirty="0"/>
              <a:t>Example: A thirsty man who refrains from drinking</a:t>
            </a:r>
          </a:p>
          <a:p>
            <a:pPr lvl="2"/>
            <a:r>
              <a:rPr lang="en-US" dirty="0"/>
              <a:t>Shows a division in the psyche.</a:t>
            </a:r>
          </a:p>
          <a:p>
            <a:pPr lvl="1"/>
            <a:r>
              <a:rPr lang="en-US" dirty="0"/>
              <a:t>The rational part</a:t>
            </a:r>
          </a:p>
          <a:p>
            <a:pPr lvl="2"/>
            <a:r>
              <a:rPr lang="en-US" dirty="0"/>
              <a:t>reason, logic, reflection, understanding, etc.</a:t>
            </a:r>
          </a:p>
          <a:p>
            <a:pPr lvl="1"/>
            <a:r>
              <a:rPr lang="en-US" dirty="0"/>
              <a:t>The spirited part</a:t>
            </a:r>
          </a:p>
          <a:p>
            <a:pPr lvl="2"/>
            <a:r>
              <a:rPr lang="en-US" dirty="0"/>
              <a:t>Willful part of the psyche </a:t>
            </a:r>
          </a:p>
          <a:p>
            <a:pPr lvl="2"/>
            <a:r>
              <a:rPr lang="en-US" dirty="0"/>
              <a:t>Anger, indignation, ambition, courage, pride and honor.</a:t>
            </a:r>
          </a:p>
          <a:p>
            <a:pPr lvl="2"/>
            <a:r>
              <a:rPr lang="en-US" dirty="0"/>
              <a:t>A motivating factor not based in reason or mere desire.</a:t>
            </a:r>
          </a:p>
          <a:p>
            <a:pPr lvl="1"/>
            <a:r>
              <a:rPr lang="en-US" dirty="0"/>
              <a:t>The desiring part: </a:t>
            </a:r>
          </a:p>
          <a:p>
            <a:pPr lvl="2"/>
            <a:r>
              <a:rPr lang="en-US" dirty="0"/>
              <a:t>The base appetites</a:t>
            </a:r>
          </a:p>
          <a:p>
            <a:pPr lvl="2"/>
            <a:r>
              <a:rPr lang="en-US" dirty="0"/>
              <a:t>Such as desire for food, sex, etc.</a:t>
            </a:r>
          </a:p>
          <a:p>
            <a:endParaRPr lang="en-US" dirty="0"/>
          </a:p>
        </p:txBody>
      </p:sp>
    </p:spTree>
    <p:extLst>
      <p:ext uri="{BB962C8B-B14F-4D97-AF65-F5344CB8AC3E}">
        <p14:creationId xmlns:p14="http://schemas.microsoft.com/office/powerpoint/2010/main" val="2783033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727D-0D33-95D3-AF1A-B78C05CB6617}"/>
              </a:ext>
            </a:extLst>
          </p:cNvPr>
          <p:cNvSpPr>
            <a:spLocks noGrp="1"/>
          </p:cNvSpPr>
          <p:nvPr>
            <p:ph type="title"/>
          </p:nvPr>
        </p:nvSpPr>
        <p:spPr>
          <a:xfrm>
            <a:off x="5536734" y="609600"/>
            <a:ext cx="3737268" cy="1320800"/>
          </a:xfrm>
        </p:spPr>
        <p:txBody>
          <a:bodyPr>
            <a:normAutofit/>
          </a:bodyPr>
          <a:lstStyle/>
          <a:p>
            <a:r>
              <a:rPr lang="en-US" dirty="0"/>
              <a:t>Plato’s Moral Theory</a:t>
            </a:r>
          </a:p>
        </p:txBody>
      </p:sp>
      <p:sp>
        <p:nvSpPr>
          <p:cNvPr id="3" name="Content Placeholder 2">
            <a:extLst>
              <a:ext uri="{FF2B5EF4-FFF2-40B4-BE49-F238E27FC236}">
                <a16:creationId xmlns:a16="http://schemas.microsoft.com/office/drawing/2014/main" id="{1307F0EF-C9D4-04A9-FC57-CD384AB4C721}"/>
              </a:ext>
            </a:extLst>
          </p:cNvPr>
          <p:cNvSpPr>
            <a:spLocks noGrp="1"/>
          </p:cNvSpPr>
          <p:nvPr>
            <p:ph idx="1"/>
          </p:nvPr>
        </p:nvSpPr>
        <p:spPr>
          <a:xfrm>
            <a:off x="5209563" y="2160589"/>
            <a:ext cx="4064439" cy="3880773"/>
          </a:xfrm>
        </p:spPr>
        <p:txBody>
          <a:bodyPr>
            <a:normAutofit fontScale="92500" lnSpcReduction="10000"/>
          </a:bodyPr>
          <a:lstStyle/>
          <a:p>
            <a:pPr>
              <a:lnSpc>
                <a:spcPct val="90000"/>
              </a:lnSpc>
            </a:pPr>
            <a:r>
              <a:rPr lang="en-US" sz="1400"/>
              <a:t>Chariot analogy (</a:t>
            </a:r>
            <a:r>
              <a:rPr lang="en-US" sz="1400" i="1"/>
              <a:t>Phaedrus</a:t>
            </a:r>
            <a:r>
              <a:rPr lang="en-US" sz="1400"/>
              <a:t>)</a:t>
            </a:r>
          </a:p>
          <a:p>
            <a:pPr lvl="1">
              <a:lnSpc>
                <a:spcPct val="90000"/>
              </a:lnSpc>
            </a:pPr>
            <a:r>
              <a:rPr lang="en-US" sz="1400"/>
              <a:t>A man, symbolizing reason,  is driving a chariot pulled by two horses.</a:t>
            </a:r>
          </a:p>
          <a:p>
            <a:pPr lvl="1">
              <a:lnSpc>
                <a:spcPct val="90000"/>
              </a:lnSpc>
            </a:pPr>
            <a:r>
              <a:rPr lang="en-US" sz="1400"/>
              <a:t>The spirited horse</a:t>
            </a:r>
          </a:p>
          <a:p>
            <a:pPr lvl="2">
              <a:lnSpc>
                <a:spcPct val="90000"/>
              </a:lnSpc>
            </a:pPr>
            <a:r>
              <a:rPr lang="en-US" dirty="0"/>
              <a:t>“A lover of glory, but with temperance and modesty; one that consorts with genuine renown, and needs no whip, being driven by the word of command alone.”</a:t>
            </a:r>
            <a:endParaRPr lang="en-US"/>
          </a:p>
          <a:p>
            <a:pPr lvl="1">
              <a:lnSpc>
                <a:spcPct val="90000"/>
              </a:lnSpc>
            </a:pPr>
            <a:r>
              <a:rPr lang="en-US" sz="1400"/>
              <a:t>The appetite horse</a:t>
            </a:r>
          </a:p>
          <a:p>
            <a:pPr lvl="2">
              <a:lnSpc>
                <a:spcPct val="90000"/>
              </a:lnSpc>
            </a:pPr>
            <a:r>
              <a:rPr lang="en-US" dirty="0"/>
              <a:t> Seeks to run wild</a:t>
            </a:r>
            <a:endParaRPr lang="en-US"/>
          </a:p>
          <a:p>
            <a:pPr lvl="2">
              <a:lnSpc>
                <a:spcPct val="90000"/>
              </a:lnSpc>
            </a:pPr>
            <a:r>
              <a:rPr lang="en-US" dirty="0"/>
              <a:t>“crooked of frame, a massive jumble of a creature…consorting with wantonness and vainglory;…deaf and hard to control with whip and goad.”</a:t>
            </a:r>
            <a:endParaRPr lang="en-US"/>
          </a:p>
          <a:p>
            <a:pPr lvl="1">
              <a:lnSpc>
                <a:spcPct val="90000"/>
              </a:lnSpc>
            </a:pPr>
            <a:r>
              <a:rPr lang="en-US" sz="1400"/>
              <a:t>Only when reason controls both can the person keep going in the right direction.</a:t>
            </a:r>
          </a:p>
          <a:p>
            <a:pPr>
              <a:lnSpc>
                <a:spcPct val="90000"/>
              </a:lnSpc>
            </a:pPr>
            <a:endParaRPr lang="en-US" sz="1400"/>
          </a:p>
        </p:txBody>
      </p:sp>
      <p:pic>
        <p:nvPicPr>
          <p:cNvPr id="4" name="Picture 3">
            <a:extLst>
              <a:ext uri="{FF2B5EF4-FFF2-40B4-BE49-F238E27FC236}">
                <a16:creationId xmlns:a16="http://schemas.microsoft.com/office/drawing/2014/main" id="{9835565E-FE34-3181-F1D9-BB44A6A0E704}"/>
              </a:ext>
            </a:extLst>
          </p:cNvPr>
          <p:cNvPicPr>
            <a:picLocks noChangeAspect="1"/>
          </p:cNvPicPr>
          <p:nvPr/>
        </p:nvPicPr>
        <p:blipFill>
          <a:blip r:embed="rId3"/>
          <a:srcRect l="2133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82445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8B8F-5AFD-599C-3D7B-82CE8ED7BD1D}"/>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990D9865-2F54-B5FD-2B4F-5F5D4D07EF16}"/>
              </a:ext>
            </a:extLst>
          </p:cNvPr>
          <p:cNvSpPr>
            <a:spLocks noGrp="1"/>
          </p:cNvSpPr>
          <p:nvPr>
            <p:ph idx="1"/>
          </p:nvPr>
        </p:nvSpPr>
        <p:spPr>
          <a:xfrm>
            <a:off x="677334" y="1321905"/>
            <a:ext cx="8596668" cy="4719458"/>
          </a:xfrm>
        </p:spPr>
        <p:txBody>
          <a:bodyPr>
            <a:normAutofit lnSpcReduction="10000"/>
          </a:bodyPr>
          <a:lstStyle/>
          <a:p>
            <a:r>
              <a:rPr lang="en-US" dirty="0"/>
              <a:t>The Four Primary Virtues</a:t>
            </a:r>
          </a:p>
          <a:p>
            <a:pPr lvl="1"/>
            <a:r>
              <a:rPr lang="en-US" dirty="0"/>
              <a:t>Wisdom</a:t>
            </a:r>
          </a:p>
          <a:p>
            <a:pPr lvl="2"/>
            <a:r>
              <a:rPr lang="en-US" dirty="0"/>
              <a:t>The soul is controlled by reason which knows what is good for the whole.</a:t>
            </a:r>
          </a:p>
          <a:p>
            <a:pPr lvl="1"/>
            <a:r>
              <a:rPr lang="en-US" dirty="0"/>
              <a:t>Courage</a:t>
            </a:r>
          </a:p>
          <a:p>
            <a:pPr lvl="2"/>
            <a:r>
              <a:rPr lang="en-US" dirty="0"/>
              <a:t>The spirited part is controlled by reason and applies itself to the right goals.</a:t>
            </a:r>
          </a:p>
          <a:p>
            <a:pPr lvl="2"/>
            <a:r>
              <a:rPr lang="en-US" dirty="0"/>
              <a:t>The healthy soul obeys reason and ignores the lure of pleasure and the distraction of pain.</a:t>
            </a:r>
          </a:p>
          <a:p>
            <a:pPr lvl="2"/>
            <a:r>
              <a:rPr lang="en-US" dirty="0"/>
              <a:t>The soul </a:t>
            </a:r>
          </a:p>
          <a:p>
            <a:pPr lvl="3"/>
            <a:r>
              <a:rPr lang="en-US" dirty="0"/>
              <a:t>Glories only in doing what is right</a:t>
            </a:r>
          </a:p>
          <a:p>
            <a:pPr lvl="3"/>
            <a:r>
              <a:rPr lang="en-US" dirty="0"/>
              <a:t>Fears only what should be feared</a:t>
            </a:r>
          </a:p>
          <a:p>
            <a:pPr lvl="3"/>
            <a:r>
              <a:rPr lang="en-US" dirty="0"/>
              <a:t>Reserves its anger only for what is wrong.</a:t>
            </a:r>
          </a:p>
          <a:p>
            <a:pPr lvl="1"/>
            <a:r>
              <a:rPr lang="en-US" dirty="0"/>
              <a:t>Temperance</a:t>
            </a:r>
          </a:p>
          <a:p>
            <a:pPr lvl="2"/>
            <a:r>
              <a:rPr lang="en-US" dirty="0"/>
              <a:t>The appetites are controlled by spirit and reason.</a:t>
            </a:r>
          </a:p>
          <a:p>
            <a:pPr lvl="1"/>
            <a:r>
              <a:rPr lang="en-US" dirty="0"/>
              <a:t>Justice:</a:t>
            </a:r>
          </a:p>
          <a:p>
            <a:pPr lvl="2"/>
            <a:r>
              <a:rPr lang="en-US" dirty="0"/>
              <a:t>The balance of the soul when all parts are playing their proper roles.</a:t>
            </a:r>
          </a:p>
          <a:p>
            <a:endParaRPr lang="en-US" dirty="0"/>
          </a:p>
        </p:txBody>
      </p:sp>
    </p:spTree>
    <p:extLst>
      <p:ext uri="{BB962C8B-B14F-4D97-AF65-F5344CB8AC3E}">
        <p14:creationId xmlns:p14="http://schemas.microsoft.com/office/powerpoint/2010/main" val="20540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reet sign on a pole&#10;&#10;Description automatically generated">
            <a:extLst>
              <a:ext uri="{FF2B5EF4-FFF2-40B4-BE49-F238E27FC236}">
                <a16:creationId xmlns:a16="http://schemas.microsoft.com/office/drawing/2014/main" id="{C6C79483-DF92-460F-86CC-CB57561C6B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084" r="2680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r>
              <a:rPr lang="en-US"/>
              <a:t>Socrates</a:t>
            </a: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4E633ACE-CA3B-48EC-B69F-1F17450965D1}"/>
              </a:ext>
            </a:extLst>
          </p:cNvPr>
          <p:cNvGraphicFramePr>
            <a:graphicFrameLocks noGrp="1"/>
          </p:cNvGraphicFramePr>
          <p:nvPr>
            <p:ph idx="1"/>
            <p:extLst>
              <p:ext uri="{D42A27DB-BD31-4B8C-83A1-F6EECF244321}">
                <p14:modId xmlns:p14="http://schemas.microsoft.com/office/powerpoint/2010/main" val="981499898"/>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0FE66544-4DD4-4656-A0E9-F1D75C073EA9}"/>
              </a:ext>
            </a:extLst>
          </p:cNvPr>
          <p:cNvSpPr txBox="1"/>
          <p:nvPr/>
        </p:nvSpPr>
        <p:spPr>
          <a:xfrm>
            <a:off x="9795190" y="6657945"/>
            <a:ext cx="23968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redoubtnews.com/2017/02/ethical-problems-bedkes-ethics-committe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31046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7623C-3801-B98B-DAEE-4CD924C8C082}"/>
              </a:ext>
            </a:extLst>
          </p:cNvPr>
          <p:cNvPicPr>
            <a:picLocks noChangeAspect="1"/>
          </p:cNvPicPr>
          <p:nvPr/>
        </p:nvPicPr>
        <p:blipFill>
          <a:blip r:embed="rId3"/>
          <a:srcRect t="6716" r="-2" b="671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2C4F136-5A54-6A52-BD72-E66997EB4913}"/>
              </a:ext>
            </a:extLst>
          </p:cNvPr>
          <p:cNvSpPr>
            <a:spLocks noGrp="1"/>
          </p:cNvSpPr>
          <p:nvPr>
            <p:ph type="title"/>
          </p:nvPr>
        </p:nvSpPr>
        <p:spPr>
          <a:xfrm>
            <a:off x="677333" y="609600"/>
            <a:ext cx="3851123" cy="1320800"/>
          </a:xfrm>
        </p:spPr>
        <p:txBody>
          <a:bodyPr>
            <a:normAutofit/>
          </a:bodyPr>
          <a:lstStyle/>
          <a:p>
            <a:r>
              <a:rPr lang="en-US" dirty="0"/>
              <a:t>Plato’s Moral Theory</a:t>
            </a:r>
          </a:p>
        </p:txBody>
      </p:sp>
      <p:sp>
        <p:nvSpPr>
          <p:cNvPr id="3" name="Content Placeholder 2">
            <a:extLst>
              <a:ext uri="{FF2B5EF4-FFF2-40B4-BE49-F238E27FC236}">
                <a16:creationId xmlns:a16="http://schemas.microsoft.com/office/drawing/2014/main" id="{80A468CA-3EE9-F4CA-3284-4498840CF666}"/>
              </a:ext>
            </a:extLst>
          </p:cNvPr>
          <p:cNvSpPr>
            <a:spLocks noGrp="1"/>
          </p:cNvSpPr>
          <p:nvPr>
            <p:ph idx="1"/>
          </p:nvPr>
        </p:nvSpPr>
        <p:spPr>
          <a:xfrm>
            <a:off x="677334" y="2160589"/>
            <a:ext cx="3851122" cy="3880773"/>
          </a:xfrm>
        </p:spPr>
        <p:txBody>
          <a:bodyPr>
            <a:normAutofit/>
          </a:bodyPr>
          <a:lstStyle/>
          <a:p>
            <a:r>
              <a:rPr lang="en-US" dirty="0"/>
              <a:t>The Three Part Metaphor</a:t>
            </a:r>
          </a:p>
          <a:p>
            <a:pPr lvl="1"/>
            <a:r>
              <a:rPr lang="en-US" dirty="0"/>
              <a:t>Reason is presented as a smaller person.</a:t>
            </a:r>
          </a:p>
          <a:p>
            <a:pPr lvl="1"/>
            <a:r>
              <a:rPr lang="en-US" dirty="0"/>
              <a:t>Spirit is presented as a lion.</a:t>
            </a:r>
          </a:p>
          <a:p>
            <a:pPr lvl="1"/>
            <a:r>
              <a:rPr lang="en-US" dirty="0"/>
              <a:t>Desire is presented as a Hydra.</a:t>
            </a:r>
          </a:p>
          <a:p>
            <a:endParaRPr lang="en-US" dirty="0"/>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30955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AAB9-ECA0-3C32-8A86-F3E1F94EF9F8}"/>
              </a:ext>
            </a:extLst>
          </p:cNvPr>
          <p:cNvSpPr>
            <a:spLocks noGrp="1"/>
          </p:cNvSpPr>
          <p:nvPr>
            <p:ph type="title"/>
          </p:nvPr>
        </p:nvSpPr>
        <p:spPr/>
        <p:txBody>
          <a:bodyPr/>
          <a:lstStyle/>
          <a:p>
            <a:r>
              <a:rPr lang="en-US" dirty="0"/>
              <a:t>Plato’s Moral Theory</a:t>
            </a:r>
          </a:p>
        </p:txBody>
      </p:sp>
      <p:sp>
        <p:nvSpPr>
          <p:cNvPr id="3" name="Content Placeholder 2">
            <a:extLst>
              <a:ext uri="{FF2B5EF4-FFF2-40B4-BE49-F238E27FC236}">
                <a16:creationId xmlns:a16="http://schemas.microsoft.com/office/drawing/2014/main" id="{E9B4CDE0-BFA9-458E-1308-6B0F6D25629D}"/>
              </a:ext>
            </a:extLst>
          </p:cNvPr>
          <p:cNvSpPr>
            <a:spLocks noGrp="1"/>
          </p:cNvSpPr>
          <p:nvPr>
            <p:ph idx="1"/>
          </p:nvPr>
        </p:nvSpPr>
        <p:spPr>
          <a:xfrm>
            <a:off x="677334" y="1550505"/>
            <a:ext cx="8596668" cy="4490858"/>
          </a:xfrm>
        </p:spPr>
        <p:txBody>
          <a:bodyPr>
            <a:normAutofit/>
          </a:bodyPr>
          <a:lstStyle/>
          <a:p>
            <a:r>
              <a:rPr lang="en-US" dirty="0"/>
              <a:t>Why be Just?</a:t>
            </a:r>
          </a:p>
          <a:p>
            <a:pPr lvl="1"/>
            <a:r>
              <a:rPr lang="en-US" dirty="0"/>
              <a:t>To say injustice is better is to say it pays to feed the lion and the beast while starving the man, so the beasts drag the person.</a:t>
            </a:r>
          </a:p>
          <a:p>
            <a:pPr lvl="1"/>
            <a:r>
              <a:rPr lang="en-US" dirty="0"/>
              <a:t>To say justice is better is to say it is good to put the man in charge of the beast, 	aided by the lion, so he can tend them like a gardener.</a:t>
            </a:r>
          </a:p>
          <a:p>
            <a:pPr lvl="1"/>
            <a:r>
              <a:rPr lang="en-US" dirty="0"/>
              <a:t>The highest pleasure and happiness is to be found in being just.</a:t>
            </a:r>
          </a:p>
          <a:p>
            <a:pPr lvl="1"/>
            <a:r>
              <a:rPr lang="en-US" dirty="0"/>
              <a:t>Justice is the health of the soul.</a:t>
            </a:r>
          </a:p>
          <a:p>
            <a:pPr lvl="1"/>
            <a:r>
              <a:rPr lang="en-US" dirty="0"/>
              <a:t>Wickedness is a disease of the soul.</a:t>
            </a:r>
          </a:p>
          <a:p>
            <a:pPr lvl="1"/>
            <a:r>
              <a:rPr lang="en-US" dirty="0"/>
              <a:t>Choosing injustice over justice is like choosing disease over health.</a:t>
            </a:r>
          </a:p>
          <a:p>
            <a:endParaRPr lang="en-US" dirty="0"/>
          </a:p>
        </p:txBody>
      </p:sp>
    </p:spTree>
    <p:extLst>
      <p:ext uri="{BB962C8B-B14F-4D97-AF65-F5344CB8AC3E}">
        <p14:creationId xmlns:p14="http://schemas.microsoft.com/office/powerpoint/2010/main" val="3063790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Content Placeholder 3">
            <a:extLst>
              <a:ext uri="{FF2B5EF4-FFF2-40B4-BE49-F238E27FC236}">
                <a16:creationId xmlns:a16="http://schemas.microsoft.com/office/drawing/2014/main" id="{F404980E-9C93-BA90-6AD3-DEF35D49A96A}"/>
              </a:ext>
            </a:extLst>
          </p:cNvPr>
          <p:cNvPicPr>
            <a:picLocks noGrp="1" noChangeAspect="1"/>
          </p:cNvPicPr>
          <p:nvPr>
            <p:ph idx="1"/>
          </p:nvPr>
        </p:nvPicPr>
        <p:blipFill>
          <a:blip r:embed="rId3"/>
          <a:srcRect l="9091" t="17299" b="4003"/>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C2277F8D-E925-406C-A3EF-9944655218C7}"/>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Plato’s Political Theory</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74241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631F-C104-B2B9-52BC-8687EF43F27B}"/>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0D65C23A-8FBC-E9F9-8E4E-0B7A4E277FAF}"/>
              </a:ext>
            </a:extLst>
          </p:cNvPr>
          <p:cNvSpPr>
            <a:spLocks noGrp="1"/>
          </p:cNvSpPr>
          <p:nvPr>
            <p:ph idx="1"/>
          </p:nvPr>
        </p:nvSpPr>
        <p:spPr/>
        <p:txBody>
          <a:bodyPr>
            <a:normAutofit/>
          </a:bodyPr>
          <a:lstStyle/>
          <a:p>
            <a:r>
              <a:rPr lang="en-US" dirty="0"/>
              <a:t>Introduction</a:t>
            </a:r>
          </a:p>
          <a:p>
            <a:pPr lvl="1"/>
            <a:r>
              <a:rPr lang="en-US" dirty="0"/>
              <a:t>Individual and Society</a:t>
            </a:r>
          </a:p>
          <a:p>
            <a:pPr lvl="1"/>
            <a:r>
              <a:rPr lang="en-US" dirty="0"/>
              <a:t>To  investigate justice in the individual, Plato examines the justice of society.</a:t>
            </a:r>
          </a:p>
          <a:p>
            <a:pPr lvl="2"/>
            <a:r>
              <a:rPr lang="en-US" dirty="0"/>
              <a:t>Society is analogous to an individual, only on a larger scale.</a:t>
            </a:r>
          </a:p>
          <a:p>
            <a:pPr lvl="1"/>
            <a:r>
              <a:rPr lang="en-US" dirty="0"/>
              <a:t>It would be easier to examine justice on the scale of society.</a:t>
            </a:r>
          </a:p>
          <a:p>
            <a:pPr lvl="1"/>
            <a:r>
              <a:rPr lang="en-US" dirty="0"/>
              <a:t>To be just or fulfilled requires participation in society.</a:t>
            </a:r>
          </a:p>
          <a:p>
            <a:pPr lvl="1"/>
            <a:r>
              <a:rPr lang="en-US" dirty="0"/>
              <a:t>Individuals are parts of the state as the parts of a living thing are parts of it.</a:t>
            </a:r>
          </a:p>
          <a:p>
            <a:endParaRPr lang="en-US" dirty="0"/>
          </a:p>
        </p:txBody>
      </p:sp>
    </p:spTree>
    <p:extLst>
      <p:ext uri="{BB962C8B-B14F-4D97-AF65-F5344CB8AC3E}">
        <p14:creationId xmlns:p14="http://schemas.microsoft.com/office/powerpoint/2010/main" val="1555597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5340-DA64-5C36-B2BC-3D4CD11EC48E}"/>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D8A08C33-1D12-4EDB-8980-A73243AA825F}"/>
              </a:ext>
            </a:extLst>
          </p:cNvPr>
          <p:cNvSpPr>
            <a:spLocks noGrp="1"/>
          </p:cNvSpPr>
          <p:nvPr>
            <p:ph idx="1"/>
          </p:nvPr>
        </p:nvSpPr>
        <p:spPr/>
        <p:txBody>
          <a:bodyPr/>
          <a:lstStyle/>
          <a:p>
            <a:r>
              <a:rPr lang="en-US" dirty="0"/>
              <a:t>The Three Classes: The Guardians</a:t>
            </a:r>
          </a:p>
          <a:p>
            <a:pPr lvl="1"/>
            <a:r>
              <a:rPr lang="en-US" dirty="0"/>
              <a:t>Usefulness of the division of labor.</a:t>
            </a:r>
          </a:p>
          <a:p>
            <a:pPr lvl="1"/>
            <a:r>
              <a:rPr lang="en-US" dirty="0"/>
              <a:t>Ruling should be left to people who are experts, rather than leaving it to voting.</a:t>
            </a:r>
          </a:p>
          <a:p>
            <a:r>
              <a:rPr lang="en-US" dirty="0"/>
              <a:t>	Doctor Analogy</a:t>
            </a:r>
          </a:p>
          <a:p>
            <a:pPr lvl="1"/>
            <a:r>
              <a:rPr lang="en-US" dirty="0"/>
              <a:t>As  it would be foolish to rely on voting to decide medical treatment.</a:t>
            </a:r>
          </a:p>
          <a:p>
            <a:pPr lvl="1"/>
            <a:r>
              <a:rPr lang="en-US" dirty="0"/>
              <a:t>It would be foolish to rely on it for the health of the state.</a:t>
            </a:r>
          </a:p>
          <a:p>
            <a:endParaRPr lang="en-US" dirty="0"/>
          </a:p>
        </p:txBody>
      </p:sp>
    </p:spTree>
    <p:extLst>
      <p:ext uri="{BB962C8B-B14F-4D97-AF65-F5344CB8AC3E}">
        <p14:creationId xmlns:p14="http://schemas.microsoft.com/office/powerpoint/2010/main" val="75406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981F-EC9F-0552-9A86-962112B19F63}"/>
              </a:ext>
            </a:extLst>
          </p:cNvPr>
          <p:cNvSpPr>
            <a:spLocks noGrp="1"/>
          </p:cNvSpPr>
          <p:nvPr>
            <p:ph type="title"/>
          </p:nvPr>
        </p:nvSpPr>
        <p:spPr>
          <a:xfrm>
            <a:off x="5536734" y="609600"/>
            <a:ext cx="3737268"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3CC1C251-DD79-E17D-242D-FEFFFED436AF}"/>
              </a:ext>
            </a:extLst>
          </p:cNvPr>
          <p:cNvSpPr>
            <a:spLocks noGrp="1"/>
          </p:cNvSpPr>
          <p:nvPr>
            <p:ph idx="1"/>
          </p:nvPr>
        </p:nvSpPr>
        <p:spPr>
          <a:xfrm>
            <a:off x="5209563" y="2160589"/>
            <a:ext cx="4064439" cy="3880773"/>
          </a:xfrm>
        </p:spPr>
        <p:txBody>
          <a:bodyPr>
            <a:normAutofit/>
          </a:bodyPr>
          <a:lstStyle/>
          <a:p>
            <a:r>
              <a:rPr lang="en-US" dirty="0"/>
              <a:t>Navigator Analogy</a:t>
            </a:r>
          </a:p>
          <a:p>
            <a:pPr lvl="1"/>
            <a:r>
              <a:rPr lang="en-US" dirty="0"/>
              <a:t>A ship needs a navigator who knows the way.</a:t>
            </a:r>
          </a:p>
          <a:p>
            <a:pPr lvl="1"/>
            <a:r>
              <a:rPr lang="en-US" dirty="0"/>
              <a:t>The ignorant will lead the ship astray and into danger.</a:t>
            </a:r>
          </a:p>
          <a:p>
            <a:pPr lvl="1"/>
            <a:r>
              <a:rPr lang="en-US" dirty="0"/>
              <a:t>The leaders of the state need to know the Forms and Goodness.</a:t>
            </a:r>
          </a:p>
          <a:p>
            <a:pPr lvl="1"/>
            <a:r>
              <a:rPr lang="en-US" dirty="0"/>
              <a:t>Thus, the rulers must have philosophic knowledge.</a:t>
            </a:r>
          </a:p>
          <a:p>
            <a:pPr lvl="1"/>
            <a:r>
              <a:rPr lang="en-US" dirty="0"/>
              <a:t>The rulers are the guardians.</a:t>
            </a:r>
          </a:p>
          <a:p>
            <a:endParaRPr lang="en-US" dirty="0"/>
          </a:p>
        </p:txBody>
      </p:sp>
      <p:pic>
        <p:nvPicPr>
          <p:cNvPr id="4" name="Picture 3">
            <a:extLst>
              <a:ext uri="{FF2B5EF4-FFF2-40B4-BE49-F238E27FC236}">
                <a16:creationId xmlns:a16="http://schemas.microsoft.com/office/drawing/2014/main" id="{2128EC1A-2973-D815-28CF-35EFE32A5E9A}"/>
              </a:ext>
            </a:extLst>
          </p:cNvPr>
          <p:cNvPicPr>
            <a:picLocks noChangeAspect="1"/>
          </p:cNvPicPr>
          <p:nvPr/>
        </p:nvPicPr>
        <p:blipFill>
          <a:blip r:embed="rId3"/>
          <a:srcRect l="6917" r="14417"/>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37050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women in clothing&#10;&#10;AI-generated content may be incorrect.">
            <a:extLst>
              <a:ext uri="{FF2B5EF4-FFF2-40B4-BE49-F238E27FC236}">
                <a16:creationId xmlns:a16="http://schemas.microsoft.com/office/drawing/2014/main" id="{A23D9796-4334-58DF-9289-6CF4512F656B}"/>
              </a:ext>
            </a:extLst>
          </p:cNvPr>
          <p:cNvPicPr>
            <a:picLocks noChangeAspect="1"/>
          </p:cNvPicPr>
          <p:nvPr/>
        </p:nvPicPr>
        <p:blipFill>
          <a:blip r:embed="rId3">
            <a:extLst>
              <a:ext uri="{28A0092B-C50C-407E-A947-70E740481C1C}">
                <a14:useLocalDpi xmlns:a14="http://schemas.microsoft.com/office/drawing/2010/main" val="0"/>
              </a:ext>
            </a:extLst>
          </a:blip>
          <a:srcRect t="6219" r="-2" b="721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1162E52-E1BB-1D0E-2C2D-41A64592F53C}"/>
              </a:ext>
            </a:extLst>
          </p:cNvPr>
          <p:cNvSpPr>
            <a:spLocks noGrp="1"/>
          </p:cNvSpPr>
          <p:nvPr>
            <p:ph type="title"/>
          </p:nvPr>
        </p:nvSpPr>
        <p:spPr>
          <a:xfrm>
            <a:off x="677333" y="609600"/>
            <a:ext cx="3851123"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CCAF53AF-788A-8E35-8777-75BD47E0E2B1}"/>
              </a:ext>
            </a:extLst>
          </p:cNvPr>
          <p:cNvSpPr>
            <a:spLocks noGrp="1"/>
          </p:cNvSpPr>
          <p:nvPr>
            <p:ph idx="1"/>
          </p:nvPr>
        </p:nvSpPr>
        <p:spPr>
          <a:xfrm>
            <a:off x="677334" y="1778001"/>
            <a:ext cx="4763558" cy="5088466"/>
          </a:xfrm>
        </p:spPr>
        <p:txBody>
          <a:bodyPr>
            <a:normAutofit/>
          </a:bodyPr>
          <a:lstStyle/>
          <a:p>
            <a:pPr>
              <a:lnSpc>
                <a:spcPct val="90000"/>
              </a:lnSpc>
            </a:pPr>
            <a:r>
              <a:rPr lang="en-US" sz="1050" dirty="0"/>
              <a:t>The Three Classes: Correspondence with the Three Part Soul</a:t>
            </a:r>
          </a:p>
          <a:p>
            <a:pPr lvl="1">
              <a:lnSpc>
                <a:spcPct val="90000"/>
              </a:lnSpc>
            </a:pPr>
            <a:r>
              <a:rPr lang="en-US" sz="1050" dirty="0"/>
              <a:t>Analogy</a:t>
            </a:r>
          </a:p>
          <a:p>
            <a:pPr lvl="2">
              <a:lnSpc>
                <a:spcPct val="90000"/>
              </a:lnSpc>
            </a:pPr>
            <a:r>
              <a:rPr lang="en-US" sz="1050" dirty="0"/>
              <a:t>Justice in an individual is a harmony of the 3 parts of the soul,</a:t>
            </a:r>
          </a:p>
          <a:p>
            <a:pPr lvl="2">
              <a:lnSpc>
                <a:spcPct val="90000"/>
              </a:lnSpc>
            </a:pPr>
            <a:r>
              <a:rPr lang="en-US" sz="1050" dirty="0"/>
              <a:t>The justice of a society is a balance of its parts.</a:t>
            </a:r>
          </a:p>
          <a:p>
            <a:pPr>
              <a:lnSpc>
                <a:spcPct val="90000"/>
              </a:lnSpc>
            </a:pPr>
            <a:r>
              <a:rPr lang="en-US" sz="1050" dirty="0"/>
              <a:t>The 3 classes that match the 3 parts of the soul.</a:t>
            </a:r>
          </a:p>
          <a:p>
            <a:pPr lvl="1">
              <a:lnSpc>
                <a:spcPct val="90000"/>
              </a:lnSpc>
            </a:pPr>
            <a:r>
              <a:rPr lang="en-US" sz="1050" dirty="0"/>
              <a:t>Workers/producers</a:t>
            </a:r>
          </a:p>
          <a:p>
            <a:pPr lvl="2">
              <a:lnSpc>
                <a:spcPct val="90000"/>
              </a:lnSpc>
            </a:pPr>
            <a:r>
              <a:rPr lang="en-US" sz="1050" dirty="0"/>
              <a:t> Provide the goods and services of society.</a:t>
            </a:r>
          </a:p>
          <a:p>
            <a:pPr lvl="2">
              <a:lnSpc>
                <a:spcPct val="90000"/>
              </a:lnSpc>
            </a:pPr>
            <a:r>
              <a:rPr lang="en-US" sz="1050" dirty="0"/>
              <a:t>Correspond to the desiring part of the soul.</a:t>
            </a:r>
          </a:p>
          <a:p>
            <a:pPr lvl="1">
              <a:lnSpc>
                <a:spcPct val="90000"/>
              </a:lnSpc>
            </a:pPr>
            <a:r>
              <a:rPr lang="en-US" sz="1050" dirty="0"/>
              <a:t>Auxiliaries </a:t>
            </a:r>
          </a:p>
          <a:p>
            <a:pPr lvl="2">
              <a:lnSpc>
                <a:spcPct val="90000"/>
              </a:lnSpc>
            </a:pPr>
            <a:r>
              <a:rPr lang="en-US" sz="1050" dirty="0"/>
              <a:t>Function as police, military, agents and administrators.</a:t>
            </a:r>
          </a:p>
          <a:p>
            <a:pPr lvl="2">
              <a:lnSpc>
                <a:spcPct val="90000"/>
              </a:lnSpc>
            </a:pPr>
            <a:r>
              <a:rPr lang="en-US" sz="1050" dirty="0"/>
              <a:t>Implement and enforce the laws and decisions of the rulers.</a:t>
            </a:r>
          </a:p>
          <a:p>
            <a:pPr lvl="2">
              <a:lnSpc>
                <a:spcPct val="90000"/>
              </a:lnSpc>
            </a:pPr>
            <a:r>
              <a:rPr lang="en-US" sz="1050" dirty="0"/>
              <a:t>Correspond to the spirited part of the soul.</a:t>
            </a:r>
          </a:p>
          <a:p>
            <a:pPr lvl="1">
              <a:lnSpc>
                <a:spcPct val="90000"/>
              </a:lnSpc>
            </a:pPr>
            <a:r>
              <a:rPr lang="en-US" sz="1050" dirty="0"/>
              <a:t>Guardians</a:t>
            </a:r>
          </a:p>
          <a:p>
            <a:pPr lvl="2">
              <a:lnSpc>
                <a:spcPct val="90000"/>
              </a:lnSpc>
            </a:pPr>
            <a:r>
              <a:rPr lang="en-US" sz="1050" dirty="0"/>
              <a:t>Makers of laws and policies and have philosophical wisdom.</a:t>
            </a:r>
          </a:p>
          <a:p>
            <a:pPr lvl="2">
              <a:lnSpc>
                <a:spcPct val="90000"/>
              </a:lnSpc>
            </a:pPr>
            <a:r>
              <a:rPr lang="en-US" sz="1050" dirty="0"/>
              <a:t>Correspond to the rational part of the soul.</a:t>
            </a:r>
          </a:p>
          <a:p>
            <a:pPr>
              <a:lnSpc>
                <a:spcPct val="90000"/>
              </a:lnSpc>
            </a:pPr>
            <a:endParaRPr lang="en-US" sz="900"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02358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07907-BC2B-E00D-5416-02150C092D2C}"/>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E7CC9EC4-8A60-2D6D-3068-FA15427DFC36}"/>
              </a:ext>
            </a:extLst>
          </p:cNvPr>
          <p:cNvSpPr>
            <a:spLocks noGrp="1"/>
          </p:cNvSpPr>
          <p:nvPr>
            <p:ph idx="1"/>
          </p:nvPr>
        </p:nvSpPr>
        <p:spPr/>
        <p:txBody>
          <a:bodyPr/>
          <a:lstStyle/>
          <a:p>
            <a:r>
              <a:rPr lang="en-US" dirty="0"/>
              <a:t>Freedom </a:t>
            </a:r>
          </a:p>
          <a:p>
            <a:pPr lvl="1"/>
            <a:r>
              <a:rPr lang="en-US" dirty="0"/>
              <a:t>Workers include </a:t>
            </a:r>
          </a:p>
          <a:p>
            <a:pPr lvl="2"/>
            <a:r>
              <a:rPr lang="en-US" dirty="0"/>
              <a:t>Farmers and laborers</a:t>
            </a:r>
          </a:p>
          <a:p>
            <a:pPr lvl="2"/>
            <a:r>
              <a:rPr lang="en-US" dirty="0"/>
              <a:t>Doctors, merchants, and bankers.</a:t>
            </a:r>
          </a:p>
          <a:p>
            <a:pPr lvl="2"/>
            <a:r>
              <a:rPr lang="en-US" dirty="0"/>
              <a:t>Within the law they can live, marry and acquire wealth as they wish.</a:t>
            </a:r>
          </a:p>
          <a:p>
            <a:pPr lvl="2"/>
            <a:r>
              <a:rPr lang="en-US" dirty="0"/>
              <a:t>They have the most freedom of the 3 classes.</a:t>
            </a:r>
          </a:p>
          <a:p>
            <a:pPr lvl="1"/>
            <a:r>
              <a:rPr lang="en-US" dirty="0"/>
              <a:t>The guardians and auxiliaries lead very controlled and austere lives.</a:t>
            </a:r>
          </a:p>
          <a:p>
            <a:endParaRPr lang="en-US" dirty="0"/>
          </a:p>
        </p:txBody>
      </p:sp>
    </p:spTree>
    <p:extLst>
      <p:ext uri="{BB962C8B-B14F-4D97-AF65-F5344CB8AC3E}">
        <p14:creationId xmlns:p14="http://schemas.microsoft.com/office/powerpoint/2010/main" val="190211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7A420E-74CC-4239-1077-380054DAE5D7}"/>
            </a:ext>
          </a:extLst>
        </p:cNvPr>
        <p:cNvGrpSpPr/>
        <p:nvPr/>
      </p:nvGrpSpPr>
      <p:grpSpPr>
        <a:xfrm>
          <a:off x="0" y="0"/>
          <a:ext cx="0" cy="0"/>
          <a:chOff x="0" y="0"/>
          <a:chExt cx="0" cy="0"/>
        </a:xfrm>
      </p:grpSpPr>
      <p:pic>
        <p:nvPicPr>
          <p:cNvPr id="5" name="Picture 4" descr="A cartoon of a person in a garment&#10;&#10;AI-generated content may be incorrect.">
            <a:extLst>
              <a:ext uri="{FF2B5EF4-FFF2-40B4-BE49-F238E27FC236}">
                <a16:creationId xmlns:a16="http://schemas.microsoft.com/office/drawing/2014/main" id="{94082FD9-5046-52AE-87F4-6B165E7B3803}"/>
              </a:ext>
            </a:extLst>
          </p:cNvPr>
          <p:cNvPicPr>
            <a:picLocks noChangeAspect="1"/>
          </p:cNvPicPr>
          <p:nvPr/>
        </p:nvPicPr>
        <p:blipFill>
          <a:blip r:embed="rId3">
            <a:extLst>
              <a:ext uri="{28A0092B-C50C-407E-A947-70E740481C1C}">
                <a14:useLocalDpi xmlns:a14="http://schemas.microsoft.com/office/drawing/2010/main" val="0"/>
              </a:ext>
            </a:extLst>
          </a:blip>
          <a:srcRect r="-2" b="1343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E174CBAC-4A48-560E-A887-8B14390A23AD}"/>
              </a:ext>
            </a:extLst>
          </p:cNvPr>
          <p:cNvSpPr>
            <a:spLocks noGrp="1"/>
          </p:cNvSpPr>
          <p:nvPr>
            <p:ph type="title"/>
          </p:nvPr>
        </p:nvSpPr>
        <p:spPr>
          <a:xfrm>
            <a:off x="677333" y="609600"/>
            <a:ext cx="3851123"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EE08A5A5-11F4-DDF0-8FE9-0F7B4FB6AAED}"/>
              </a:ext>
            </a:extLst>
          </p:cNvPr>
          <p:cNvSpPr>
            <a:spLocks noGrp="1"/>
          </p:cNvSpPr>
          <p:nvPr>
            <p:ph idx="1"/>
          </p:nvPr>
        </p:nvSpPr>
        <p:spPr>
          <a:xfrm>
            <a:off x="677334" y="2160589"/>
            <a:ext cx="3851122" cy="3880773"/>
          </a:xfrm>
        </p:spPr>
        <p:txBody>
          <a:bodyPr>
            <a:normAutofit/>
          </a:bodyPr>
          <a:lstStyle/>
          <a:p>
            <a:r>
              <a:rPr lang="en-US" dirty="0"/>
              <a:t>	Equality and Mobility</a:t>
            </a:r>
          </a:p>
          <a:p>
            <a:pPr lvl="1"/>
            <a:r>
              <a:rPr lang="en-US" dirty="0"/>
              <a:t>Class membership is not inherited.</a:t>
            </a:r>
          </a:p>
          <a:p>
            <a:pPr lvl="1"/>
            <a:r>
              <a:rPr lang="en-US" dirty="0"/>
              <a:t>All children are observed and tested.</a:t>
            </a:r>
          </a:p>
          <a:p>
            <a:pPr lvl="1"/>
            <a:r>
              <a:rPr lang="en-US" dirty="0"/>
              <a:t>Each is placed in the class they are best suited for.</a:t>
            </a:r>
          </a:p>
          <a:p>
            <a:r>
              <a:rPr lang="en-US" dirty="0"/>
              <a:t>	No gender discrimination-all the classes were open to women.</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77915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78081-724D-A9B6-07F6-02493C869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878F3-C14A-7F33-93D8-45802A3511A2}"/>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CF6FBB7D-5D7C-5023-80A7-736569D6DEF9}"/>
              </a:ext>
            </a:extLst>
          </p:cNvPr>
          <p:cNvSpPr>
            <a:spLocks noGrp="1"/>
          </p:cNvSpPr>
          <p:nvPr>
            <p:ph idx="1"/>
          </p:nvPr>
        </p:nvSpPr>
        <p:spPr/>
        <p:txBody>
          <a:bodyPr/>
          <a:lstStyle/>
          <a:p>
            <a:r>
              <a:rPr lang="en-US" dirty="0"/>
              <a:t>Possible?</a:t>
            </a:r>
          </a:p>
          <a:p>
            <a:pPr lvl="1"/>
            <a:r>
              <a:rPr lang="en-US" dirty="0"/>
              <a:t>Glaucon: such an ideal state does not exist.</a:t>
            </a:r>
          </a:p>
          <a:p>
            <a:pPr lvl="1"/>
            <a:r>
              <a:rPr lang="en-US" dirty="0"/>
              <a:t>Socrates: </a:t>
            </a:r>
          </a:p>
          <a:p>
            <a:pPr lvl="2"/>
            <a:r>
              <a:rPr lang="en-US" dirty="0"/>
              <a:t>Whether its exists or even whether it will exist does not matter</a:t>
            </a:r>
          </a:p>
          <a:p>
            <a:pPr lvl="2"/>
            <a:r>
              <a:rPr lang="en-US" dirty="0"/>
              <a:t>It is the only state for the just person. </a:t>
            </a:r>
          </a:p>
        </p:txBody>
      </p:sp>
    </p:spTree>
    <p:extLst>
      <p:ext uri="{BB962C8B-B14F-4D97-AF65-F5344CB8AC3E}">
        <p14:creationId xmlns:p14="http://schemas.microsoft.com/office/powerpoint/2010/main" val="760911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t>Plato</a:t>
            </a:r>
          </a:p>
        </p:txBody>
      </p:sp>
      <p:sp>
        <p:nvSpPr>
          <p:cNvPr id="3" name="Content Placeholder 2"/>
          <p:cNvSpPr>
            <a:spLocks noGrp="1"/>
          </p:cNvSpPr>
          <p:nvPr>
            <p:ph idx="1"/>
          </p:nvPr>
        </p:nvSpPr>
        <p:spPr>
          <a:xfrm>
            <a:off x="5209563" y="2160589"/>
            <a:ext cx="4064439" cy="3880773"/>
          </a:xfrm>
        </p:spPr>
        <p:txBody>
          <a:bodyPr>
            <a:normAutofit/>
          </a:bodyPr>
          <a:lstStyle/>
          <a:p>
            <a:r>
              <a:rPr lang="en-US" sz="2000" dirty="0"/>
              <a:t>Background</a:t>
            </a:r>
          </a:p>
          <a:p>
            <a:pPr lvl="1"/>
            <a:r>
              <a:rPr lang="en-US" sz="2000" dirty="0"/>
              <a:t>The Death of Socrates</a:t>
            </a:r>
          </a:p>
          <a:p>
            <a:pPr lvl="1"/>
            <a:r>
              <a:rPr lang="en-US" sz="2000" dirty="0"/>
              <a:t>Life 428/427-348/347 B.C.</a:t>
            </a:r>
          </a:p>
          <a:p>
            <a:pPr lvl="1"/>
            <a:r>
              <a:rPr lang="en-US" sz="2000" dirty="0"/>
              <a:t>Comprehensive Philosophy</a:t>
            </a:r>
          </a:p>
          <a:p>
            <a:pPr marL="594360" lvl="2" indent="0">
              <a:buNone/>
            </a:pPr>
            <a:endParaRPr lang="en-US" dirty="0"/>
          </a:p>
        </p:txBody>
      </p:sp>
      <p:pic>
        <p:nvPicPr>
          <p:cNvPr id="5" name="Picture 4" descr="A person posing for the camera&#10;&#10;Description automatically generated">
            <a:extLst>
              <a:ext uri="{FF2B5EF4-FFF2-40B4-BE49-F238E27FC236}">
                <a16:creationId xmlns:a16="http://schemas.microsoft.com/office/drawing/2014/main" id="{547BC50C-2630-4230-A469-84D61A56A56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585" r="77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TextBox 5">
            <a:extLst>
              <a:ext uri="{FF2B5EF4-FFF2-40B4-BE49-F238E27FC236}">
                <a16:creationId xmlns:a16="http://schemas.microsoft.com/office/drawing/2014/main" id="{D5AD55F9-090D-47E6-875F-C118E300C8D7}"/>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ilosofiastoria.wordpress.com/category/testi-e-documenti/libri-digitalizzati-e-book/page/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278852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377772-CA1C-2770-5AD9-3C8018DF880E}"/>
            </a:ext>
          </a:extLst>
        </p:cNvPr>
        <p:cNvGrpSpPr/>
        <p:nvPr/>
      </p:nvGrpSpPr>
      <p:grpSpPr>
        <a:xfrm>
          <a:off x="0" y="0"/>
          <a:ext cx="0" cy="0"/>
          <a:chOff x="0" y="0"/>
          <a:chExt cx="0" cy="0"/>
        </a:xfrm>
      </p:grpSpPr>
      <p:pic>
        <p:nvPicPr>
          <p:cNvPr id="5" name="Picture 4" descr="A cartoon of a person wearing a helmet&#10;&#10;AI-generated content may be incorrect.">
            <a:extLst>
              <a:ext uri="{FF2B5EF4-FFF2-40B4-BE49-F238E27FC236}">
                <a16:creationId xmlns:a16="http://schemas.microsoft.com/office/drawing/2014/main" id="{80D99CB2-34D1-A7FD-023B-C545E2FECBC1}"/>
              </a:ext>
            </a:extLst>
          </p:cNvPr>
          <p:cNvPicPr>
            <a:picLocks noChangeAspect="1"/>
          </p:cNvPicPr>
          <p:nvPr/>
        </p:nvPicPr>
        <p:blipFill>
          <a:blip r:embed="rId3">
            <a:extLst>
              <a:ext uri="{28A0092B-C50C-407E-A947-70E740481C1C}">
                <a14:useLocalDpi xmlns:a14="http://schemas.microsoft.com/office/drawing/2010/main" val="0"/>
              </a:ext>
            </a:extLst>
          </a:blip>
          <a:srcRect t="7927" r="-2" b="5504"/>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C2E691E-A8DF-5EDE-4D5B-FB335308B996}"/>
              </a:ext>
            </a:extLst>
          </p:cNvPr>
          <p:cNvSpPr>
            <a:spLocks noGrp="1"/>
          </p:cNvSpPr>
          <p:nvPr>
            <p:ph type="title"/>
          </p:nvPr>
        </p:nvSpPr>
        <p:spPr>
          <a:xfrm>
            <a:off x="677333" y="609600"/>
            <a:ext cx="3851123"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16A27AEE-C81C-DEED-302D-D5AD458C7BED}"/>
              </a:ext>
            </a:extLst>
          </p:cNvPr>
          <p:cNvSpPr>
            <a:spLocks noGrp="1"/>
          </p:cNvSpPr>
          <p:nvPr>
            <p:ph idx="1"/>
          </p:nvPr>
        </p:nvSpPr>
        <p:spPr>
          <a:xfrm>
            <a:off x="677334" y="2160589"/>
            <a:ext cx="3851122" cy="3880773"/>
          </a:xfrm>
        </p:spPr>
        <p:txBody>
          <a:bodyPr>
            <a:normAutofit fontScale="92500" lnSpcReduction="20000"/>
          </a:bodyPr>
          <a:lstStyle/>
          <a:p>
            <a:r>
              <a:rPr lang="en-US" sz="1700"/>
              <a:t>The Decline and Fall of the Republic: Timocracy</a:t>
            </a:r>
          </a:p>
          <a:p>
            <a:pPr lvl="1"/>
            <a:r>
              <a:rPr lang="en-US" sz="1700"/>
              <a:t>The forces that could destroy the ideal state.</a:t>
            </a:r>
          </a:p>
          <a:p>
            <a:pPr lvl="1"/>
            <a:r>
              <a:rPr lang="en-US" sz="1700"/>
              <a:t>The first decline: from an intellectual aristocracy to a timocracy (rule of honor and ambition).</a:t>
            </a:r>
          </a:p>
          <a:p>
            <a:pPr lvl="1"/>
            <a:r>
              <a:rPr lang="en-US" sz="1700"/>
              <a:t>Arises if the rulers love honor and ambition more than wisdom and the good of the state.</a:t>
            </a:r>
          </a:p>
          <a:p>
            <a:pPr lvl="1"/>
            <a:r>
              <a:rPr lang="en-US" sz="1700"/>
              <a:t>The rulers would be wary of thinkers and prefer war and its glories over peace.</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09345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EA6D4C-AD37-AACD-0159-E0BBE38C0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1AA6C-5E8A-5AE9-E732-A45357FD8356}"/>
              </a:ext>
            </a:extLst>
          </p:cNvPr>
          <p:cNvSpPr>
            <a:spLocks noGrp="1"/>
          </p:cNvSpPr>
          <p:nvPr>
            <p:ph type="title"/>
          </p:nvPr>
        </p:nvSpPr>
        <p:spPr>
          <a:xfrm>
            <a:off x="5536734" y="609600"/>
            <a:ext cx="3737268"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075BF23C-BBCA-4C2C-DF48-F87B5AF8FD01}"/>
              </a:ext>
            </a:extLst>
          </p:cNvPr>
          <p:cNvSpPr>
            <a:spLocks noGrp="1"/>
          </p:cNvSpPr>
          <p:nvPr>
            <p:ph idx="1"/>
          </p:nvPr>
        </p:nvSpPr>
        <p:spPr>
          <a:xfrm>
            <a:off x="5209563" y="2160589"/>
            <a:ext cx="4064439" cy="3880773"/>
          </a:xfrm>
        </p:spPr>
        <p:txBody>
          <a:bodyPr>
            <a:normAutofit/>
          </a:bodyPr>
          <a:lstStyle/>
          <a:p>
            <a:pPr>
              <a:lnSpc>
                <a:spcPct val="90000"/>
              </a:lnSpc>
            </a:pPr>
            <a:r>
              <a:rPr lang="en-US" dirty="0"/>
              <a:t>Second decline: oligarchy (rule of the few) or plutocracy (rule of the wealthy).</a:t>
            </a:r>
            <a:endParaRPr lang="en-US"/>
          </a:p>
          <a:p>
            <a:pPr lvl="1">
              <a:lnSpc>
                <a:spcPct val="90000"/>
              </a:lnSpc>
            </a:pPr>
            <a:r>
              <a:rPr lang="en-US" dirty="0"/>
              <a:t>Arises as the rulers became wealthier and love wealth over honor and ambition.</a:t>
            </a:r>
            <a:endParaRPr lang="en-US"/>
          </a:p>
          <a:p>
            <a:pPr lvl="1">
              <a:lnSpc>
                <a:spcPct val="90000"/>
              </a:lnSpc>
            </a:pPr>
            <a:r>
              <a:rPr lang="en-US" dirty="0"/>
              <a:t>The state splits into two classes: the wealthy and the poor.</a:t>
            </a:r>
            <a:endParaRPr lang="en-US"/>
          </a:p>
          <a:p>
            <a:pPr>
              <a:lnSpc>
                <a:spcPct val="90000"/>
              </a:lnSpc>
            </a:pPr>
            <a:r>
              <a:rPr lang="en-US" dirty="0"/>
              <a:t>Third decline: democracy (rule of the poor-the poor are always many).</a:t>
            </a:r>
            <a:endParaRPr lang="en-US"/>
          </a:p>
          <a:p>
            <a:pPr lvl="1">
              <a:lnSpc>
                <a:spcPct val="90000"/>
              </a:lnSpc>
            </a:pPr>
            <a:r>
              <a:rPr lang="en-US" dirty="0"/>
              <a:t>Arises as the poor become dissatisfied and overthrow the wealthy rulers.</a:t>
            </a:r>
            <a:endParaRPr lang="en-US"/>
          </a:p>
        </p:txBody>
      </p:sp>
      <p:pic>
        <p:nvPicPr>
          <p:cNvPr id="5" name="Picture 4" descr="A person sitting on the ground with coins&#10;&#10;AI-generated content may be incorrect.">
            <a:extLst>
              <a:ext uri="{FF2B5EF4-FFF2-40B4-BE49-F238E27FC236}">
                <a16:creationId xmlns:a16="http://schemas.microsoft.com/office/drawing/2014/main" id="{EC28C9EB-F6E5-52A6-B4C4-B2BE4336D629}"/>
              </a:ext>
            </a:extLst>
          </p:cNvPr>
          <p:cNvPicPr>
            <a:picLocks noChangeAspect="1"/>
          </p:cNvPicPr>
          <p:nvPr/>
        </p:nvPicPr>
        <p:blipFill>
          <a:blip r:embed="rId3">
            <a:extLst>
              <a:ext uri="{28A0092B-C50C-407E-A947-70E740481C1C}">
                <a14:useLocalDpi xmlns:a14="http://schemas.microsoft.com/office/drawing/2010/main" val="0"/>
              </a:ext>
            </a:extLst>
          </a:blip>
          <a:srcRect l="7989" r="13345"/>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4868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FAC1A-9F84-84F8-E361-6093F3AE9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CF431-BDF6-E19D-605F-474E4D941363}"/>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D37876AD-DD19-41E6-C5A6-5E2D23F68CCA}"/>
              </a:ext>
            </a:extLst>
          </p:cNvPr>
          <p:cNvSpPr>
            <a:spLocks noGrp="1"/>
          </p:cNvSpPr>
          <p:nvPr>
            <p:ph idx="1"/>
          </p:nvPr>
        </p:nvSpPr>
        <p:spPr/>
        <p:txBody>
          <a:bodyPr/>
          <a:lstStyle/>
          <a:p>
            <a:r>
              <a:rPr lang="en-US" dirty="0"/>
              <a:t>Democracy</a:t>
            </a:r>
          </a:p>
          <a:p>
            <a:pPr lvl="1"/>
            <a:r>
              <a:rPr lang="en-US" dirty="0"/>
              <a:t>Plato criticizes democracy because </a:t>
            </a:r>
          </a:p>
          <a:p>
            <a:pPr lvl="2"/>
            <a:r>
              <a:rPr lang="en-US" dirty="0"/>
              <a:t>It permits liberty and free speech</a:t>
            </a:r>
          </a:p>
          <a:p>
            <a:pPr lvl="2"/>
            <a:r>
              <a:rPr lang="en-US" dirty="0"/>
              <a:t>“Anyone is allowed to do what he likes.”</a:t>
            </a:r>
          </a:p>
          <a:p>
            <a:pPr lvl="1"/>
            <a:r>
              <a:rPr lang="en-US" dirty="0"/>
              <a:t>The state is not run by the competent, but the “people’s friend.”</a:t>
            </a:r>
          </a:p>
          <a:p>
            <a:pPr lvl="1"/>
            <a:r>
              <a:rPr lang="en-US" dirty="0"/>
              <a:t>The state shapes its citizens in its image.</a:t>
            </a:r>
          </a:p>
          <a:p>
            <a:pPr lvl="2"/>
            <a:r>
              <a:rPr lang="en-US" dirty="0"/>
              <a:t>Democracies emphasize equality and de-emphasize differences in abilities distinctions.</a:t>
            </a:r>
          </a:p>
          <a:p>
            <a:pPr lvl="2"/>
            <a:r>
              <a:rPr lang="en-US" dirty="0"/>
              <a:t>People will accept that all opinions are equally good and that there should be equal rights.</a:t>
            </a:r>
          </a:p>
        </p:txBody>
      </p:sp>
    </p:spTree>
    <p:extLst>
      <p:ext uri="{BB962C8B-B14F-4D97-AF65-F5344CB8AC3E}">
        <p14:creationId xmlns:p14="http://schemas.microsoft.com/office/powerpoint/2010/main" val="1668290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710E7-B0F2-1A1F-AFF4-B9C6BACF0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950F6-C03C-8435-96AA-E83F245FD6CA}"/>
              </a:ext>
            </a:extLst>
          </p:cNvPr>
          <p:cNvSpPr>
            <a:spLocks noGrp="1"/>
          </p:cNvSpPr>
          <p:nvPr>
            <p:ph type="title"/>
          </p:nvPr>
        </p:nvSpPr>
        <p:spPr/>
        <p:txBody>
          <a:bodyPr/>
          <a:lstStyle/>
          <a:p>
            <a:r>
              <a:rPr lang="en-US" dirty="0"/>
              <a:t>Plato’s Political Theory</a:t>
            </a:r>
          </a:p>
        </p:txBody>
      </p:sp>
      <p:sp>
        <p:nvSpPr>
          <p:cNvPr id="3" name="Content Placeholder 2">
            <a:extLst>
              <a:ext uri="{FF2B5EF4-FFF2-40B4-BE49-F238E27FC236}">
                <a16:creationId xmlns:a16="http://schemas.microsoft.com/office/drawing/2014/main" id="{C6BCA6B8-8DF3-58E2-3BCC-480C56D1A443}"/>
              </a:ext>
            </a:extLst>
          </p:cNvPr>
          <p:cNvSpPr>
            <a:spLocks noGrp="1"/>
          </p:cNvSpPr>
          <p:nvPr>
            <p:ph idx="1"/>
          </p:nvPr>
        </p:nvSpPr>
        <p:spPr/>
        <p:txBody>
          <a:bodyPr>
            <a:normAutofit lnSpcReduction="10000"/>
          </a:bodyPr>
          <a:lstStyle/>
          <a:p>
            <a:r>
              <a:rPr lang="en-US" dirty="0"/>
              <a:t>	Democracy</a:t>
            </a:r>
          </a:p>
          <a:p>
            <a:pPr lvl="1"/>
            <a:r>
              <a:rPr lang="en-US" dirty="0"/>
              <a:t>Inherently unstable.</a:t>
            </a:r>
          </a:p>
          <a:p>
            <a:pPr lvl="1"/>
            <a:r>
              <a:rPr lang="en-US" dirty="0"/>
              <a:t>Treating every interest equally leads to war between them.</a:t>
            </a:r>
          </a:p>
          <a:p>
            <a:pPr lvl="1"/>
            <a:r>
              <a:rPr lang="en-US" dirty="0"/>
              <a:t>The state will head the loudest voice and give them what they want at the expense of the wealthy.</a:t>
            </a:r>
          </a:p>
          <a:p>
            <a:pPr lvl="1"/>
            <a:r>
              <a:rPr lang="en-US" dirty="0"/>
              <a:t>As things worsen, the people will follow the leader who will give them what they want.</a:t>
            </a:r>
          </a:p>
          <a:p>
            <a:pPr lvl="1"/>
            <a:r>
              <a:rPr lang="en-US" dirty="0"/>
              <a:t>The leader will need to consolidate power by suppressing potential foes:</a:t>
            </a:r>
          </a:p>
          <a:p>
            <a:pPr lvl="2"/>
            <a:r>
              <a:rPr lang="en-US" dirty="0"/>
              <a:t>The brave, the proud, the intelligent, and the wealthy.</a:t>
            </a:r>
          </a:p>
          <a:p>
            <a:pPr lvl="1"/>
            <a:r>
              <a:rPr lang="en-US" dirty="0"/>
              <a:t>Democracy will decline into a tyranny</a:t>
            </a:r>
          </a:p>
          <a:p>
            <a:pPr lvl="2"/>
            <a:r>
              <a:rPr lang="en-US" dirty="0"/>
              <a:t>To satisfy their lust for money and pleasure the people will turn power over to a tyrant whose sole goal is power.</a:t>
            </a:r>
          </a:p>
        </p:txBody>
      </p:sp>
    </p:spTree>
    <p:extLst>
      <p:ext uri="{BB962C8B-B14F-4D97-AF65-F5344CB8AC3E}">
        <p14:creationId xmlns:p14="http://schemas.microsoft.com/office/powerpoint/2010/main" val="3704546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0AAF40-9CBF-D878-6850-2E49A64328CA}"/>
            </a:ext>
          </a:extLst>
        </p:cNvPr>
        <p:cNvGrpSpPr/>
        <p:nvPr/>
      </p:nvGrpSpPr>
      <p:grpSpPr>
        <a:xfrm>
          <a:off x="0" y="0"/>
          <a:ext cx="0" cy="0"/>
          <a:chOff x="0" y="0"/>
          <a:chExt cx="0" cy="0"/>
        </a:xfrm>
      </p:grpSpPr>
      <p:pic>
        <p:nvPicPr>
          <p:cNvPr id="5" name="Picture 4" descr="A person sitting in front of a red wall&#10;&#10;AI-generated content may be incorrect.">
            <a:extLst>
              <a:ext uri="{FF2B5EF4-FFF2-40B4-BE49-F238E27FC236}">
                <a16:creationId xmlns:a16="http://schemas.microsoft.com/office/drawing/2014/main" id="{6A22C834-34E3-A7D7-ADB9-35B3FD330061}"/>
              </a:ext>
            </a:extLst>
          </p:cNvPr>
          <p:cNvPicPr>
            <a:picLocks noChangeAspect="1"/>
          </p:cNvPicPr>
          <p:nvPr/>
        </p:nvPicPr>
        <p:blipFill>
          <a:blip r:embed="rId3">
            <a:extLst>
              <a:ext uri="{28A0092B-C50C-407E-A947-70E740481C1C}">
                <a14:useLocalDpi xmlns:a14="http://schemas.microsoft.com/office/drawing/2010/main" val="0"/>
              </a:ext>
            </a:extLst>
          </a:blip>
          <a:srcRect t="10544" r="-2" b="288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AB01856-1DC1-26C5-2758-FF9610C52BAE}"/>
              </a:ext>
            </a:extLst>
          </p:cNvPr>
          <p:cNvSpPr>
            <a:spLocks noGrp="1"/>
          </p:cNvSpPr>
          <p:nvPr>
            <p:ph type="title"/>
          </p:nvPr>
        </p:nvSpPr>
        <p:spPr>
          <a:xfrm>
            <a:off x="677333" y="609600"/>
            <a:ext cx="3851123" cy="1320800"/>
          </a:xfrm>
        </p:spPr>
        <p:txBody>
          <a:bodyPr>
            <a:normAutofit/>
          </a:bodyPr>
          <a:lstStyle/>
          <a:p>
            <a:r>
              <a:rPr lang="en-US" dirty="0"/>
              <a:t>Plato’s Political Theory</a:t>
            </a:r>
          </a:p>
        </p:txBody>
      </p:sp>
      <p:sp>
        <p:nvSpPr>
          <p:cNvPr id="3" name="Content Placeholder 2">
            <a:extLst>
              <a:ext uri="{FF2B5EF4-FFF2-40B4-BE49-F238E27FC236}">
                <a16:creationId xmlns:a16="http://schemas.microsoft.com/office/drawing/2014/main" id="{74BF6283-95EE-2146-19C3-C3DFF83E0912}"/>
              </a:ext>
            </a:extLst>
          </p:cNvPr>
          <p:cNvSpPr>
            <a:spLocks noGrp="1"/>
          </p:cNvSpPr>
          <p:nvPr>
            <p:ph idx="1"/>
          </p:nvPr>
        </p:nvSpPr>
        <p:spPr>
          <a:xfrm>
            <a:off x="677334" y="2160589"/>
            <a:ext cx="3851122" cy="3880773"/>
          </a:xfrm>
        </p:spPr>
        <p:txBody>
          <a:bodyPr>
            <a:normAutofit/>
          </a:bodyPr>
          <a:lstStyle/>
          <a:p>
            <a:pPr lvl="1"/>
            <a:r>
              <a:rPr lang="en-US" dirty="0"/>
              <a:t>The democratic individual </a:t>
            </a:r>
          </a:p>
          <a:p>
            <a:pPr lvl="2"/>
            <a:r>
              <a:rPr lang="en-US" dirty="0"/>
              <a:t>Will meet the same fate as the democratic state.</a:t>
            </a:r>
          </a:p>
          <a:p>
            <a:pPr lvl="2"/>
            <a:r>
              <a:rPr lang="en-US" dirty="0"/>
              <a:t>By treating all desires and passions as equal instead of ranking them, they will fall under the sway of the strongest passion.</a:t>
            </a:r>
          </a:p>
          <a:p>
            <a:pPr lvl="3"/>
            <a:r>
              <a:rPr lang="en-US" dirty="0"/>
              <a:t>That passion will tyrannize their soul.</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5716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descr="A statue of a person's head&#10;&#10;AI-generated content may be incorrect.">
            <a:extLst>
              <a:ext uri="{FF2B5EF4-FFF2-40B4-BE49-F238E27FC236}">
                <a16:creationId xmlns:a16="http://schemas.microsoft.com/office/drawing/2014/main" id="{5B8CF687-A164-6668-BE99-61F81A2061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091" b="21303"/>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D94720F-1448-7AC8-6ADD-581E410C2D2B}"/>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Plato’s Aesthetics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10594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Plato’s Ion</a:t>
            </a:r>
            <a:endParaRPr lang="en-US" dirty="0"/>
          </a:p>
        </p:txBody>
      </p:sp>
      <p:sp>
        <p:nvSpPr>
          <p:cNvPr id="3" name="Content Placeholder 2"/>
          <p:cNvSpPr>
            <a:spLocks noGrp="1"/>
          </p:cNvSpPr>
          <p:nvPr>
            <p:ph idx="1"/>
          </p:nvPr>
        </p:nvSpPr>
        <p:spPr>
          <a:xfrm>
            <a:off x="536657" y="1440973"/>
            <a:ext cx="8596668" cy="5073451"/>
          </a:xfrm>
        </p:spPr>
        <p:txBody>
          <a:bodyPr>
            <a:normAutofit fontScale="25000" lnSpcReduction="20000"/>
          </a:bodyPr>
          <a:lstStyle/>
          <a:p>
            <a:r>
              <a:rPr lang="en-US" sz="4800" dirty="0"/>
              <a:t>Background</a:t>
            </a:r>
          </a:p>
          <a:p>
            <a:pPr lvl="1"/>
            <a:r>
              <a:rPr lang="en-US" sz="4800" dirty="0"/>
              <a:t>Ion: a rhapsode, who has just  returned from the festival of </a:t>
            </a:r>
            <a:r>
              <a:rPr lang="en-US" sz="4800" dirty="0" err="1"/>
              <a:t>Asklepius</a:t>
            </a:r>
            <a:r>
              <a:rPr lang="en-US" sz="4800" dirty="0"/>
              <a:t> at Epidaurus, where he won first prize.</a:t>
            </a:r>
          </a:p>
          <a:p>
            <a:r>
              <a:rPr lang="en-US" sz="4800" dirty="0"/>
              <a:t> Socrates’ Argument</a:t>
            </a:r>
          </a:p>
          <a:p>
            <a:pPr lvl="1"/>
            <a:r>
              <a:rPr lang="en-US" sz="4800" dirty="0"/>
              <a:t>Set up: Socrates gets Ion to admit or accept:</a:t>
            </a:r>
          </a:p>
          <a:p>
            <a:pPr lvl="2"/>
            <a:r>
              <a:rPr lang="en-US" sz="4800" dirty="0"/>
              <a:t>Ion is only capable of speaking cleverly on Homer and not others, even when they speak on the same topic.</a:t>
            </a:r>
          </a:p>
          <a:p>
            <a:pPr lvl="2"/>
            <a:r>
              <a:rPr lang="en-US" sz="4800" dirty="0"/>
              <a:t>When two poets agree and disagree in places about divination a diviner would be able to explain where they agree and disagree.</a:t>
            </a:r>
          </a:p>
          <a:p>
            <a:pPr lvl="2"/>
            <a:r>
              <a:rPr lang="en-US" sz="4800" dirty="0"/>
              <a:t>Homer writes on subjects other poets also write on.</a:t>
            </a:r>
          </a:p>
          <a:p>
            <a:pPr lvl="2"/>
            <a:r>
              <a:rPr lang="en-US" sz="4800" dirty="0"/>
              <a:t>Homer writes better on all subjects than all the other poets.</a:t>
            </a:r>
          </a:p>
          <a:p>
            <a:pPr lvl="1"/>
            <a:r>
              <a:rPr lang="en-US" sz="4800" dirty="0"/>
              <a:t>Arithmetic Example</a:t>
            </a:r>
          </a:p>
          <a:p>
            <a:pPr lvl="2"/>
            <a:r>
              <a:rPr lang="en-US" sz="4800" dirty="0"/>
              <a:t>When people are discussing arithmetic and one speaks best, someone will know how to pick out the good speaker.</a:t>
            </a:r>
          </a:p>
          <a:p>
            <a:pPr lvl="2"/>
            <a:r>
              <a:rPr lang="en-US" sz="4800" dirty="0"/>
              <a:t>A person who has mastered arithmetic.</a:t>
            </a:r>
          </a:p>
          <a:p>
            <a:pPr lvl="1"/>
            <a:r>
              <a:rPr lang="en-US" sz="4800" dirty="0"/>
              <a:t>Doctor Example</a:t>
            </a:r>
          </a:p>
          <a:p>
            <a:pPr lvl="2"/>
            <a:r>
              <a:rPr lang="en-US" sz="4800" dirty="0"/>
              <a:t>When people are discussing healthy nutrition and one speaks best</a:t>
            </a:r>
          </a:p>
          <a:p>
            <a:pPr lvl="2"/>
            <a:r>
              <a:rPr lang="en-US" sz="4800" dirty="0"/>
              <a:t>it is not the case that one will know which is the best speaker and another will know which is the worse.</a:t>
            </a:r>
          </a:p>
          <a:p>
            <a:pPr lvl="2"/>
            <a:r>
              <a:rPr lang="en-US" sz="4800" dirty="0"/>
              <a:t> Instead one, a doctor, will know the best and worst.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792551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Ion</a:t>
            </a:r>
          </a:p>
        </p:txBody>
      </p:sp>
      <p:sp>
        <p:nvSpPr>
          <p:cNvPr id="3" name="Content Placeholder 2"/>
          <p:cNvSpPr>
            <a:spLocks noGrp="1"/>
          </p:cNvSpPr>
          <p:nvPr>
            <p:ph idx="1"/>
          </p:nvPr>
        </p:nvSpPr>
        <p:spPr>
          <a:xfrm>
            <a:off x="677334" y="1298557"/>
            <a:ext cx="8596668" cy="5037315"/>
          </a:xfrm>
        </p:spPr>
        <p:txBody>
          <a:bodyPr>
            <a:normAutofit fontScale="85000" lnSpcReduction="20000"/>
          </a:bodyPr>
          <a:lstStyle/>
          <a:p>
            <a:r>
              <a:rPr lang="en-US" dirty="0"/>
              <a:t>General Point</a:t>
            </a:r>
          </a:p>
          <a:p>
            <a:pPr lvl="1"/>
            <a:r>
              <a:rPr lang="en-US" dirty="0"/>
              <a:t>When people speak on the same subject, the same person will know how to pick out a bad speaker and a good speaker.</a:t>
            </a:r>
          </a:p>
          <a:p>
            <a:pPr lvl="1"/>
            <a:r>
              <a:rPr lang="en-US" dirty="0"/>
              <a:t>If a person doesn’t know how to pick out a bad speaker, they won’t know a good speaker on the same subject.</a:t>
            </a:r>
          </a:p>
          <a:p>
            <a:pPr lvl="1"/>
            <a:r>
              <a:rPr lang="en-US" dirty="0"/>
              <a:t>So, the same person is "wonderfully clever" about both types of speakers.</a:t>
            </a:r>
          </a:p>
          <a:p>
            <a:r>
              <a:rPr lang="en-US" dirty="0"/>
              <a:t>Ion does not speak on Homer on the basis of knowledge:</a:t>
            </a:r>
          </a:p>
          <a:p>
            <a:pPr lvl="1"/>
            <a:r>
              <a:rPr lang="en-US" dirty="0"/>
              <a:t> Ion: Homer and other poets speak on the same subjects, but Homer is superior.</a:t>
            </a:r>
          </a:p>
          <a:p>
            <a:pPr lvl="1"/>
            <a:r>
              <a:rPr lang="en-US" dirty="0"/>
              <a:t> Socrates: If Ion knows who is speaking better, he will know who is speaking worse.</a:t>
            </a:r>
          </a:p>
          <a:p>
            <a:pPr lvl="1"/>
            <a:r>
              <a:rPr lang="en-US" dirty="0"/>
              <a:t>Socrates: Ion has agreed that </a:t>
            </a:r>
          </a:p>
          <a:p>
            <a:pPr lvl="2"/>
            <a:r>
              <a:rPr lang="en-US" dirty="0"/>
              <a:t>The same person will be an adequate judge of all speaking on the same subjects.</a:t>
            </a:r>
          </a:p>
          <a:p>
            <a:pPr lvl="2"/>
            <a:r>
              <a:rPr lang="en-US" dirty="0"/>
              <a:t>Almost all poets speak on the same subject.</a:t>
            </a:r>
          </a:p>
          <a:p>
            <a:pPr lvl="1"/>
            <a:r>
              <a:rPr lang="en-US" dirty="0"/>
              <a:t>Ion:  </a:t>
            </a:r>
          </a:p>
          <a:p>
            <a:pPr lvl="2"/>
            <a:r>
              <a:rPr lang="en-US" dirty="0"/>
              <a:t>Ion has no interest in and nothing to say about other poets.</a:t>
            </a:r>
          </a:p>
          <a:p>
            <a:pPr lvl="2"/>
            <a:r>
              <a:rPr lang="en-US" dirty="0"/>
              <a:t>But has great interest in and plenty to say about Homer.</a:t>
            </a:r>
          </a:p>
          <a:p>
            <a:pPr lvl="1"/>
            <a:r>
              <a:rPr lang="en-US" dirty="0"/>
              <a:t>If Ion spoke on Homer on the basis of knowledge or mastery, then he would be able to speak on any poet.</a:t>
            </a:r>
          </a:p>
          <a:p>
            <a:pPr lvl="1"/>
            <a:r>
              <a:rPr lang="en-US" dirty="0"/>
              <a:t>Socrates concludes Ion does not speak on Homer based on knowledge or mastery.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21207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Ion</a:t>
            </a:r>
          </a:p>
        </p:txBody>
      </p:sp>
      <p:sp>
        <p:nvSpPr>
          <p:cNvPr id="3" name="Content Placeholder 2"/>
          <p:cNvSpPr>
            <a:spLocks noGrp="1"/>
          </p:cNvSpPr>
          <p:nvPr>
            <p:ph idx="1"/>
          </p:nvPr>
        </p:nvSpPr>
        <p:spPr/>
        <p:txBody>
          <a:bodyPr>
            <a:normAutofit/>
          </a:bodyPr>
          <a:lstStyle/>
          <a:p>
            <a:r>
              <a:rPr lang="en-US" dirty="0"/>
              <a:t>Poetry and other arts:</a:t>
            </a:r>
          </a:p>
          <a:p>
            <a:pPr lvl="1"/>
            <a:r>
              <a:rPr lang="en-US" dirty="0"/>
              <a:t>Ion agrees</a:t>
            </a:r>
          </a:p>
          <a:p>
            <a:pPr lvl="2"/>
            <a:r>
              <a:rPr lang="en-US" dirty="0"/>
              <a:t>There is an art of poetry as a whole.</a:t>
            </a:r>
          </a:p>
          <a:p>
            <a:pPr lvl="2"/>
            <a:r>
              <a:rPr lang="en-US" dirty="0"/>
              <a:t>The whole of any other subject has the same discipline throughout.</a:t>
            </a:r>
          </a:p>
          <a:p>
            <a:pPr lvl="2"/>
            <a:r>
              <a:rPr lang="en-US" dirty="0"/>
              <a:t>The same discipline is used throughout whenever one masters the whole subject.</a:t>
            </a:r>
          </a:p>
          <a:p>
            <a:pPr lvl="2"/>
            <a:r>
              <a:rPr lang="en-US" dirty="0"/>
              <a:t>Painting is a subject mastered as a whole and hence one who is clever at showing one artist’s work is well painted is also clever with all painters’ works.</a:t>
            </a:r>
          </a:p>
          <a:p>
            <a:pPr lvl="2"/>
            <a:r>
              <a:rPr lang="en-US" dirty="0"/>
              <a:t>Anyone who is clever at explaining which statues of one artist are well made can do the same for other artists.</a:t>
            </a:r>
          </a:p>
          <a:p>
            <a:pPr lvl="2"/>
            <a:r>
              <a:rPr lang="en-US" dirty="0"/>
              <a:t>The same is true in the case of musicians.</a:t>
            </a:r>
          </a:p>
          <a:p>
            <a:pPr lvl="1"/>
            <a:r>
              <a:rPr lang="en-US" dirty="0"/>
              <a:t>Socrates concludes Ion does not speak on Homer on the basis of knowledge or mastery.</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94680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768514-70FD-4570-0028-CCFA1DA92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7CF82-4751-1C11-BA5B-8031A62E8A4D}"/>
              </a:ext>
            </a:extLst>
          </p:cNvPr>
          <p:cNvSpPr>
            <a:spLocks noGrp="1"/>
          </p:cNvSpPr>
          <p:nvPr>
            <p:ph type="title"/>
          </p:nvPr>
        </p:nvSpPr>
        <p:spPr>
          <a:xfrm>
            <a:off x="5536734" y="609600"/>
            <a:ext cx="3737268" cy="1320800"/>
          </a:xfrm>
        </p:spPr>
        <p:txBody>
          <a:bodyPr>
            <a:normAutofit/>
          </a:bodyPr>
          <a:lstStyle/>
          <a:p>
            <a:r>
              <a:rPr lang="en-US" dirty="0"/>
              <a:t>Ion</a:t>
            </a:r>
            <a:endParaRPr lang="en-US"/>
          </a:p>
        </p:txBody>
      </p:sp>
      <p:sp>
        <p:nvSpPr>
          <p:cNvPr id="3" name="Content Placeholder 2">
            <a:extLst>
              <a:ext uri="{FF2B5EF4-FFF2-40B4-BE49-F238E27FC236}">
                <a16:creationId xmlns:a16="http://schemas.microsoft.com/office/drawing/2014/main" id="{022CAA66-6744-CB5C-7D11-46DC9C314436}"/>
              </a:ext>
            </a:extLst>
          </p:cNvPr>
          <p:cNvSpPr>
            <a:spLocks noGrp="1"/>
          </p:cNvSpPr>
          <p:nvPr>
            <p:ph idx="1"/>
          </p:nvPr>
        </p:nvSpPr>
        <p:spPr>
          <a:xfrm>
            <a:off x="5209563" y="2160589"/>
            <a:ext cx="4064439" cy="3880773"/>
          </a:xfrm>
        </p:spPr>
        <p:txBody>
          <a:bodyPr>
            <a:normAutofit lnSpcReduction="10000"/>
          </a:bodyPr>
          <a:lstStyle/>
          <a:p>
            <a:pPr>
              <a:lnSpc>
                <a:spcPct val="90000"/>
              </a:lnSpc>
            </a:pPr>
            <a:r>
              <a:rPr lang="en-US" sz="1300"/>
              <a:t>The Divine Power as analogous to magnetism.</a:t>
            </a:r>
          </a:p>
          <a:p>
            <a:pPr lvl="1">
              <a:lnSpc>
                <a:spcPct val="90000"/>
              </a:lnSpc>
            </a:pPr>
            <a:r>
              <a:rPr lang="en-US" sz="1300"/>
              <a:t>Ion has not mastered a subject, but is moved by a divine power.</a:t>
            </a:r>
          </a:p>
          <a:p>
            <a:pPr lvl="1">
              <a:lnSpc>
                <a:spcPct val="90000"/>
              </a:lnSpc>
            </a:pPr>
            <a:r>
              <a:rPr lang="en-US" sz="1300"/>
              <a:t>A magnet pulls iron rings and puts a power in them so they can pull other rings, so sometimes there is a long chain.</a:t>
            </a:r>
          </a:p>
          <a:p>
            <a:pPr lvl="1">
              <a:lnSpc>
                <a:spcPct val="90000"/>
              </a:lnSpc>
            </a:pPr>
            <a:r>
              <a:rPr lang="en-US" sz="1300"/>
              <a:t>The power of each ring is dependent on the original stone.</a:t>
            </a:r>
          </a:p>
          <a:p>
            <a:pPr>
              <a:lnSpc>
                <a:spcPct val="90000"/>
              </a:lnSpc>
            </a:pPr>
            <a:r>
              <a:rPr lang="en-US" sz="1300"/>
              <a:t>Muses and Poets</a:t>
            </a:r>
          </a:p>
          <a:p>
            <a:pPr lvl="1">
              <a:lnSpc>
                <a:spcPct val="90000"/>
              </a:lnSpc>
            </a:pPr>
            <a:r>
              <a:rPr lang="en-US" sz="1300"/>
              <a:t>The Muse inspires some people herself, and then they inspire others. </a:t>
            </a:r>
          </a:p>
          <a:p>
            <a:pPr lvl="1">
              <a:lnSpc>
                <a:spcPct val="90000"/>
              </a:lnSpc>
            </a:pPr>
            <a:r>
              <a:rPr lang="en-US" sz="1300"/>
              <a:t> Epic poets are not masters of their subject-they are inspired or possessed.</a:t>
            </a:r>
          </a:p>
          <a:p>
            <a:pPr lvl="1">
              <a:lnSpc>
                <a:spcPct val="90000"/>
              </a:lnSpc>
            </a:pPr>
            <a:r>
              <a:rPr lang="en-US" sz="1300"/>
              <a:t>The same is true for other artists.</a:t>
            </a:r>
          </a:p>
          <a:p>
            <a:pPr lvl="1">
              <a:lnSpc>
                <a:spcPct val="90000"/>
              </a:lnSpc>
            </a:pPr>
            <a:r>
              <a:rPr lang="en-US" sz="1300"/>
              <a:t>Poets are unable to make poetry until they are inspired, go out of their minds and their intellect in no longer in them.</a:t>
            </a:r>
          </a:p>
          <a:p>
            <a:pPr>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a:lnSpc>
                <a:spcPct val="90000"/>
              </a:lnSpc>
            </a:pPr>
            <a:endParaRPr lang="en-US" sz="1300"/>
          </a:p>
          <a:p>
            <a:pPr lvl="1">
              <a:lnSpc>
                <a:spcPct val="90000"/>
              </a:lnSpc>
            </a:pPr>
            <a:endParaRPr lang="en-US" sz="1300"/>
          </a:p>
          <a:p>
            <a:pPr lvl="1">
              <a:lnSpc>
                <a:spcPct val="90000"/>
              </a:lnSpc>
            </a:pPr>
            <a:endParaRPr lang="en-US" sz="1300"/>
          </a:p>
          <a:p>
            <a:pPr lvl="1">
              <a:lnSpc>
                <a:spcPct val="90000"/>
              </a:lnSpc>
            </a:pPr>
            <a:endParaRPr lang="en-US" sz="1300"/>
          </a:p>
          <a:p>
            <a:pPr>
              <a:lnSpc>
                <a:spcPct val="90000"/>
              </a:lnSpc>
            </a:pPr>
            <a:endParaRPr lang="en-US" sz="1300"/>
          </a:p>
        </p:txBody>
      </p:sp>
      <p:pic>
        <p:nvPicPr>
          <p:cNvPr id="5" name="Picture 4" descr="A red and black horseshoe&#10;&#10;AI-generated content may be incorrect.">
            <a:extLst>
              <a:ext uri="{FF2B5EF4-FFF2-40B4-BE49-F238E27FC236}">
                <a16:creationId xmlns:a16="http://schemas.microsoft.com/office/drawing/2014/main" id="{3ECA6E2C-C7C1-DB28-6F50-1174A7937F75}"/>
              </a:ext>
            </a:extLst>
          </p:cNvPr>
          <p:cNvPicPr>
            <a:picLocks noChangeAspect="1"/>
          </p:cNvPicPr>
          <p:nvPr/>
        </p:nvPicPr>
        <p:blipFill>
          <a:blip r:embed="rId3">
            <a:extLst>
              <a:ext uri="{28A0092B-C50C-407E-A947-70E740481C1C}">
                <a14:useLocalDpi xmlns:a14="http://schemas.microsoft.com/office/drawing/2010/main" val="0"/>
              </a:ext>
            </a:extLst>
          </a:blip>
          <a:srcRect l="11987" r="9347"/>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4503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ign on a pole&#10;&#10;Description automatically generated">
            <a:extLst>
              <a:ext uri="{FF2B5EF4-FFF2-40B4-BE49-F238E27FC236}">
                <a16:creationId xmlns:a16="http://schemas.microsoft.com/office/drawing/2014/main" id="{712808A6-C9D9-4F3A-B6F5-3EEAC4B3A6B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81" r="668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6385"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Epistemology &amp; Metaphysics</a:t>
            </a:r>
          </a:p>
        </p:txBody>
      </p:sp>
      <p:sp>
        <p:nvSpPr>
          <p:cNvPr id="3" name="Content Placeholder 2"/>
          <p:cNvSpPr>
            <a:spLocks noGrp="1"/>
          </p:cNvSpPr>
          <p:nvPr>
            <p:ph sz="quarter" idx="13"/>
          </p:nvPr>
        </p:nvSpPr>
        <p:spPr>
          <a:xfrm>
            <a:off x="677334" y="2160589"/>
            <a:ext cx="3851122" cy="3880773"/>
          </a:xfrm>
        </p:spPr>
        <p:txBody>
          <a:bodyPr>
            <a:normAutofit fontScale="92500" lnSpcReduction="20000"/>
          </a:bodyPr>
          <a:lstStyle/>
          <a:p>
            <a:pPr marL="274320" indent="-274320">
              <a:lnSpc>
                <a:spcPct val="90000"/>
              </a:lnSpc>
              <a:buFont typeface="Wingdings 2"/>
              <a:buChar char=""/>
              <a:defRPr/>
            </a:pPr>
            <a:r>
              <a:rPr lang="en-US" sz="1700">
                <a:latin typeface="Calibri" pitchFamily="34" charset="0"/>
                <a:cs typeface="Calibri" pitchFamily="34" charset="0"/>
              </a:rPr>
              <a:t>Introduction</a:t>
            </a:r>
          </a:p>
          <a:p>
            <a:pPr marL="548640" lvl="1" indent="-274320">
              <a:lnSpc>
                <a:spcPct val="90000"/>
              </a:lnSpc>
              <a:buFont typeface="Wingdings"/>
              <a:buChar char=""/>
              <a:defRPr/>
            </a:pPr>
            <a:r>
              <a:rPr lang="en-US" sz="1700">
                <a:latin typeface="Calibri" pitchFamily="34" charset="0"/>
                <a:cs typeface="Calibri" pitchFamily="34" charset="0"/>
              </a:rPr>
              <a:t>Knowledge &amp; Opinion</a:t>
            </a:r>
          </a:p>
          <a:p>
            <a:pPr marL="548640" lvl="1" indent="-274320">
              <a:lnSpc>
                <a:spcPct val="90000"/>
              </a:lnSpc>
              <a:buFont typeface="Wingdings"/>
              <a:buChar char=""/>
              <a:defRPr/>
            </a:pPr>
            <a:r>
              <a:rPr lang="en-US" sz="1700">
                <a:latin typeface="Calibri" pitchFamily="34" charset="0"/>
                <a:cs typeface="Calibri" pitchFamily="34" charset="0"/>
              </a:rPr>
              <a:t>Argument against relativism (</a:t>
            </a:r>
            <a:r>
              <a:rPr lang="en-US" sz="1700" err="1">
                <a:latin typeface="Calibri" pitchFamily="34" charset="0"/>
                <a:cs typeface="Calibri" pitchFamily="34" charset="0"/>
              </a:rPr>
              <a:t>Theatetus</a:t>
            </a:r>
            <a:r>
              <a:rPr lang="en-US" sz="1700">
                <a:latin typeface="Calibri" pitchFamily="34" charset="0"/>
                <a:cs typeface="Calibri" pitchFamily="34" charset="0"/>
              </a:rPr>
              <a:t>)</a:t>
            </a:r>
          </a:p>
          <a:p>
            <a:pPr marL="822960" lvl="2">
              <a:lnSpc>
                <a:spcPct val="90000"/>
              </a:lnSpc>
              <a:buClr>
                <a:schemeClr val="accent3"/>
              </a:buClr>
              <a:buFont typeface="Wingdings 2"/>
              <a:buChar char=""/>
              <a:defRPr/>
            </a:pPr>
            <a:r>
              <a:rPr lang="en-US" sz="1700">
                <a:latin typeface="Calibri" pitchFamily="34" charset="0"/>
                <a:cs typeface="Calibri" pitchFamily="34" charset="0"/>
              </a:rPr>
              <a:t>Relative</a:t>
            </a:r>
          </a:p>
          <a:p>
            <a:pPr marL="822960" lvl="2">
              <a:lnSpc>
                <a:spcPct val="90000"/>
              </a:lnSpc>
              <a:buClr>
                <a:schemeClr val="accent3"/>
              </a:buClr>
              <a:buFont typeface="Wingdings 2"/>
              <a:buChar char=""/>
              <a:defRPr/>
            </a:pPr>
            <a:r>
              <a:rPr lang="en-US" sz="1700">
                <a:latin typeface="Calibri" pitchFamily="34" charset="0"/>
                <a:cs typeface="Calibri" pitchFamily="34" charset="0"/>
              </a:rPr>
              <a:t>Self Refuting</a:t>
            </a:r>
          </a:p>
          <a:p>
            <a:pPr marL="822960" lvl="2">
              <a:lnSpc>
                <a:spcPct val="90000"/>
              </a:lnSpc>
              <a:buClr>
                <a:schemeClr val="accent3"/>
              </a:buClr>
              <a:buFont typeface="Wingdings 2"/>
              <a:buChar char=""/>
              <a:defRPr/>
            </a:pPr>
            <a:r>
              <a:rPr lang="en-US" sz="1700">
                <a:latin typeface="Calibri" pitchFamily="34" charset="0"/>
                <a:cs typeface="Calibri" pitchFamily="34" charset="0"/>
              </a:rPr>
              <a:t>Protagoras</a:t>
            </a:r>
          </a:p>
          <a:p>
            <a:pPr marL="548640" lvl="1" indent="-274320">
              <a:lnSpc>
                <a:spcPct val="90000"/>
              </a:lnSpc>
              <a:buFont typeface="Wingdings"/>
              <a:buChar char=""/>
              <a:defRPr/>
            </a:pPr>
            <a:r>
              <a:rPr lang="en-US" sz="1700">
                <a:latin typeface="Calibri" pitchFamily="34" charset="0"/>
                <a:cs typeface="Calibri" pitchFamily="34" charset="0"/>
              </a:rPr>
              <a:t>First Problem of the Senses: Change</a:t>
            </a:r>
          </a:p>
          <a:p>
            <a:pPr marL="822960" lvl="2">
              <a:lnSpc>
                <a:spcPct val="90000"/>
              </a:lnSpc>
              <a:buClr>
                <a:schemeClr val="accent3"/>
              </a:buClr>
              <a:buFont typeface="Wingdings 2"/>
              <a:buChar char=""/>
              <a:defRPr/>
            </a:pPr>
            <a:r>
              <a:rPr lang="en-US" sz="1700">
                <a:latin typeface="Calibri" pitchFamily="34" charset="0"/>
                <a:cs typeface="Calibri" pitchFamily="34" charset="0"/>
              </a:rPr>
              <a:t>Changing world</a:t>
            </a:r>
          </a:p>
          <a:p>
            <a:pPr marL="822960" lvl="2">
              <a:lnSpc>
                <a:spcPct val="90000"/>
              </a:lnSpc>
              <a:buClr>
                <a:schemeClr val="accent3"/>
              </a:buClr>
              <a:buFont typeface="Wingdings 2"/>
              <a:buChar char=""/>
              <a:defRPr/>
            </a:pPr>
            <a:r>
              <a:rPr lang="en-US" sz="1700">
                <a:latin typeface="Calibri" pitchFamily="34" charset="0"/>
                <a:cs typeface="Calibri" pitchFamily="34" charset="0"/>
              </a:rPr>
              <a:t>Cannot have certainty</a:t>
            </a:r>
          </a:p>
          <a:p>
            <a:pPr marL="822960" lvl="2">
              <a:lnSpc>
                <a:spcPct val="90000"/>
              </a:lnSpc>
              <a:buClr>
                <a:schemeClr val="accent3"/>
              </a:buClr>
              <a:buFont typeface="Wingdings 2"/>
              <a:buChar char=""/>
              <a:defRPr/>
            </a:pPr>
            <a:r>
              <a:rPr lang="en-US" sz="1700">
                <a:latin typeface="Calibri" pitchFamily="34" charset="0"/>
                <a:cs typeface="Calibri" pitchFamily="34" charset="0"/>
              </a:rPr>
              <a:t>Appear at a specific time</a:t>
            </a:r>
          </a:p>
          <a:p>
            <a:pPr marL="822960" lvl="2">
              <a:lnSpc>
                <a:spcPct val="90000"/>
              </a:lnSpc>
              <a:buClr>
                <a:schemeClr val="accent3"/>
              </a:buClr>
              <a:buFont typeface="Wingdings 2"/>
              <a:buChar char=""/>
              <a:defRPr/>
            </a:pPr>
            <a:r>
              <a:rPr lang="en-US" sz="1700">
                <a:latin typeface="Calibri" pitchFamily="34" charset="0"/>
                <a:cs typeface="Calibri" pitchFamily="34" charset="0"/>
              </a:rPr>
              <a:t>Source of knowledge</a:t>
            </a:r>
          </a:p>
          <a:p>
            <a:pPr marL="822960" lvl="2">
              <a:lnSpc>
                <a:spcPct val="90000"/>
              </a:lnSpc>
              <a:buClr>
                <a:schemeClr val="accent3"/>
              </a:buClr>
              <a:buFont typeface="Wingdings 2"/>
              <a:buChar char=""/>
              <a:defRPr/>
            </a:pPr>
            <a:r>
              <a:rPr lang="en-US" sz="1700">
                <a:latin typeface="Calibri" pitchFamily="34" charset="0"/>
                <a:cs typeface="Calibri" pitchFamily="34" charset="0"/>
              </a:rPr>
              <a:t>Senses cannot be a source of knowledge</a:t>
            </a:r>
          </a:p>
          <a:p>
            <a:pPr marL="822960" lvl="2">
              <a:lnSpc>
                <a:spcPct val="90000"/>
              </a:lnSpc>
              <a:buClr>
                <a:schemeClr val="accent3"/>
              </a:buClr>
              <a:buFont typeface="Wingdings 2"/>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latin typeface="Calibri" pitchFamily="34" charset="0"/>
              <a:cs typeface="Calibri" pitchFamily="34" charset="0"/>
            </a:endParaRPr>
          </a:p>
          <a:p>
            <a:pPr marL="548640" lvl="1" indent="-274320">
              <a:lnSpc>
                <a:spcPct val="90000"/>
              </a:lnSpc>
              <a:buFont typeface="Wingdings"/>
              <a:buChar char=""/>
              <a:defRPr/>
            </a:pPr>
            <a:endParaRPr lang="en-US" sz="1700"/>
          </a:p>
        </p:txBody>
      </p:sp>
      <p:cxnSp>
        <p:nvCxnSpPr>
          <p:cNvPr id="16390" name="Straight Connector 1638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392" name="Straight Connector 1639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39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9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9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E89959AA-F998-458F-BF93-CF33091ADFC1}"/>
              </a:ext>
            </a:extLst>
          </p:cNvPr>
          <p:cNvSpPr txBox="1"/>
          <p:nvPr/>
        </p:nvSpPr>
        <p:spPr>
          <a:xfrm>
            <a:off x="9795189" y="6657945"/>
            <a:ext cx="239681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abiusmaximus.com/2012/05/22/3907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634721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A9FA-0103-7B5D-D500-CA3CEB90D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31FE0-3DB1-6E8E-1633-1AD31B966B0B}"/>
              </a:ext>
            </a:extLst>
          </p:cNvPr>
          <p:cNvSpPr>
            <a:spLocks noGrp="1"/>
          </p:cNvSpPr>
          <p:nvPr>
            <p:ph type="title"/>
          </p:nvPr>
        </p:nvSpPr>
        <p:spPr/>
        <p:txBody>
          <a:bodyPr/>
          <a:lstStyle/>
          <a:p>
            <a:pPr algn="ctr"/>
            <a:r>
              <a:rPr lang="en-US" dirty="0"/>
              <a:t>Ion</a:t>
            </a:r>
          </a:p>
        </p:txBody>
      </p:sp>
      <p:sp>
        <p:nvSpPr>
          <p:cNvPr id="3" name="Content Placeholder 2">
            <a:extLst>
              <a:ext uri="{FF2B5EF4-FFF2-40B4-BE49-F238E27FC236}">
                <a16:creationId xmlns:a16="http://schemas.microsoft.com/office/drawing/2014/main" id="{9C09C9BC-8BE3-124C-E693-FB882EE4D4F0}"/>
              </a:ext>
            </a:extLst>
          </p:cNvPr>
          <p:cNvSpPr>
            <a:spLocks noGrp="1"/>
          </p:cNvSpPr>
          <p:nvPr>
            <p:ph idx="1"/>
          </p:nvPr>
        </p:nvSpPr>
        <p:spPr>
          <a:xfrm>
            <a:off x="677334" y="1450055"/>
            <a:ext cx="8596668" cy="4591308"/>
          </a:xfrm>
        </p:spPr>
        <p:txBody>
          <a:bodyPr>
            <a:normAutofit/>
          </a:bodyPr>
          <a:lstStyle/>
          <a:p>
            <a:r>
              <a:rPr lang="en-US" dirty="0"/>
              <a:t>Muses and Poets</a:t>
            </a:r>
          </a:p>
          <a:p>
            <a:pPr lvl="1"/>
            <a:r>
              <a:rPr lang="en-US" dirty="0"/>
              <a:t>The Muse inspires some people herself, and then they inspire others. </a:t>
            </a:r>
          </a:p>
          <a:p>
            <a:pPr lvl="1"/>
            <a:r>
              <a:rPr lang="en-US" dirty="0"/>
              <a:t>Epic poets are not masters of their subject-they are inspired or possessed.</a:t>
            </a:r>
          </a:p>
          <a:p>
            <a:pPr lvl="2"/>
            <a:r>
              <a:rPr lang="en-US" dirty="0"/>
              <a:t>The same is true for other artists.</a:t>
            </a:r>
          </a:p>
          <a:p>
            <a:r>
              <a:rPr lang="en-US" dirty="0"/>
              <a:t>Poets are unable to make poetry until</a:t>
            </a:r>
          </a:p>
          <a:p>
            <a:pPr lvl="1"/>
            <a:r>
              <a:rPr lang="en-US" dirty="0"/>
              <a:t> They are inspired</a:t>
            </a:r>
          </a:p>
          <a:p>
            <a:pPr lvl="1"/>
            <a:r>
              <a:rPr lang="en-US" dirty="0"/>
              <a:t>Go out of their minds</a:t>
            </a:r>
          </a:p>
          <a:p>
            <a:pPr lvl="1"/>
            <a:r>
              <a:rPr lang="en-US" dirty="0"/>
              <a:t>Their intellect in no longer in them.</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171424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BDF7-0BA9-6F1B-927F-D9918521C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281D8-09BD-4AC5-9C25-7EAED87BC91E}"/>
              </a:ext>
            </a:extLst>
          </p:cNvPr>
          <p:cNvSpPr>
            <a:spLocks noGrp="1"/>
          </p:cNvSpPr>
          <p:nvPr>
            <p:ph type="title"/>
          </p:nvPr>
        </p:nvSpPr>
        <p:spPr/>
        <p:txBody>
          <a:bodyPr/>
          <a:lstStyle/>
          <a:p>
            <a:pPr algn="ctr"/>
            <a:r>
              <a:rPr lang="en-US" dirty="0"/>
              <a:t>Ion</a:t>
            </a:r>
          </a:p>
        </p:txBody>
      </p:sp>
      <p:sp>
        <p:nvSpPr>
          <p:cNvPr id="3" name="Content Placeholder 2">
            <a:extLst>
              <a:ext uri="{FF2B5EF4-FFF2-40B4-BE49-F238E27FC236}">
                <a16:creationId xmlns:a16="http://schemas.microsoft.com/office/drawing/2014/main" id="{14468C05-71D6-C5C0-A891-7072CB69DFE5}"/>
              </a:ext>
            </a:extLst>
          </p:cNvPr>
          <p:cNvSpPr>
            <a:spLocks noGrp="1"/>
          </p:cNvSpPr>
          <p:nvPr>
            <p:ph idx="1"/>
          </p:nvPr>
        </p:nvSpPr>
        <p:spPr>
          <a:xfrm>
            <a:off x="677334" y="1450055"/>
            <a:ext cx="8596668" cy="4591308"/>
          </a:xfrm>
        </p:spPr>
        <p:txBody>
          <a:bodyPr>
            <a:normAutofit/>
          </a:bodyPr>
          <a:lstStyle/>
          <a:p>
            <a:r>
              <a:rPr lang="en-US" dirty="0"/>
              <a:t>Source of Poetry</a:t>
            </a:r>
          </a:p>
          <a:p>
            <a:pPr lvl="1"/>
            <a:r>
              <a:rPr lang="en-US" dirty="0"/>
              <a:t>It is not by mastery that poets make poems or say many lovely things about their subjects, but it is a divine gift.</a:t>
            </a:r>
          </a:p>
          <a:p>
            <a:pPr lvl="1"/>
            <a:r>
              <a:rPr lang="en-US" dirty="0"/>
              <a:t>If a poet knew how to speak beautifully on one type of poetry by mastering the subject, they could do so for all the others, but cannot.</a:t>
            </a:r>
          </a:p>
          <a:p>
            <a:pPr lvl="1"/>
            <a:r>
              <a:rPr lang="en-US" dirty="0"/>
              <a:t>The god takes away the intellect of those it uses as servants, as with prophets and diviners, so we will know they are not the ones speaking such verses.</a:t>
            </a:r>
          </a:p>
          <a:p>
            <a:pPr lvl="1"/>
            <a:r>
              <a:rPr lang="en-US" dirty="0"/>
              <a:t>Poems are not from human beings, but are from the gods.</a:t>
            </a:r>
          </a:p>
          <a:p>
            <a:pPr lvl="1"/>
            <a:r>
              <a:rPr lang="en-US" dirty="0"/>
              <a:t>Poets are nothing but representatives of the gods, possessed by whatever possess them. </a:t>
            </a:r>
          </a:p>
          <a:p>
            <a:pPr lvl="1"/>
            <a:r>
              <a:rPr lang="en-US" dirty="0"/>
              <a:t>Rhapsodes in turn present what poets say, so they are representatives of representations.</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967043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88780-A891-D7C9-9767-08C6B6CAD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DCCFC-0608-C5DA-141E-0C5453FE7DDB}"/>
              </a:ext>
            </a:extLst>
          </p:cNvPr>
          <p:cNvSpPr>
            <a:spLocks noGrp="1"/>
          </p:cNvSpPr>
          <p:nvPr>
            <p:ph type="title"/>
          </p:nvPr>
        </p:nvSpPr>
        <p:spPr/>
        <p:txBody>
          <a:bodyPr/>
          <a:lstStyle/>
          <a:p>
            <a:pPr algn="ctr"/>
            <a:r>
              <a:rPr lang="en-US" dirty="0"/>
              <a:t>Ion</a:t>
            </a:r>
          </a:p>
        </p:txBody>
      </p:sp>
      <p:sp>
        <p:nvSpPr>
          <p:cNvPr id="3" name="Content Placeholder 2">
            <a:extLst>
              <a:ext uri="{FF2B5EF4-FFF2-40B4-BE49-F238E27FC236}">
                <a16:creationId xmlns:a16="http://schemas.microsoft.com/office/drawing/2014/main" id="{7E4F1258-1234-996B-192B-2A46398D11A6}"/>
              </a:ext>
            </a:extLst>
          </p:cNvPr>
          <p:cNvSpPr>
            <a:spLocks noGrp="1"/>
          </p:cNvSpPr>
          <p:nvPr>
            <p:ph idx="1"/>
          </p:nvPr>
        </p:nvSpPr>
        <p:spPr>
          <a:xfrm>
            <a:off x="677334" y="1450055"/>
            <a:ext cx="8596668" cy="4591308"/>
          </a:xfrm>
        </p:spPr>
        <p:txBody>
          <a:bodyPr>
            <a:normAutofit fontScale="92500" lnSpcReduction="10000"/>
          </a:bodyPr>
          <a:lstStyle/>
          <a:p>
            <a:r>
              <a:rPr lang="en-US" dirty="0"/>
              <a:t>Transfer of Emotions</a:t>
            </a:r>
          </a:p>
          <a:p>
            <a:pPr lvl="1"/>
            <a:r>
              <a:rPr lang="en-US" dirty="0"/>
              <a:t>Ion admits</a:t>
            </a:r>
          </a:p>
          <a:p>
            <a:pPr lvl="2"/>
            <a:r>
              <a:rPr lang="en-US" dirty="0"/>
              <a:t>A rhapsode is not in their right mind when presenting poetry.</a:t>
            </a:r>
          </a:p>
          <a:p>
            <a:pPr lvl="2"/>
            <a:r>
              <a:rPr lang="en-US" dirty="0"/>
              <a:t>Rhapsodes act as if they were really feeling and doing what they are acting out.</a:t>
            </a:r>
          </a:p>
          <a:p>
            <a:pPr lvl="2"/>
            <a:r>
              <a:rPr lang="en-US" dirty="0"/>
              <a:t>Rhapsodes in turn affect their audience.</a:t>
            </a:r>
          </a:p>
          <a:p>
            <a:pPr lvl="1"/>
            <a:r>
              <a:rPr lang="en-US" dirty="0"/>
              <a:t>The spectator is the last of the rings</a:t>
            </a:r>
          </a:p>
          <a:p>
            <a:pPr lvl="1"/>
            <a:r>
              <a:rPr lang="en-US" dirty="0"/>
              <a:t>The middle ring is the rhapsode or actor</a:t>
            </a:r>
          </a:p>
          <a:p>
            <a:pPr lvl="1"/>
            <a:r>
              <a:rPr lang="en-US" dirty="0"/>
              <a:t>The last ring is the poet. </a:t>
            </a:r>
          </a:p>
          <a:p>
            <a:pPr lvl="1"/>
            <a:r>
              <a:rPr lang="en-US" dirty="0"/>
              <a:t>At the end of the chain is a god, pulling peoples’ souls.</a:t>
            </a:r>
          </a:p>
          <a:p>
            <a:pPr lvl="1"/>
            <a:r>
              <a:rPr lang="en-US" dirty="0"/>
              <a:t>Hanging off the sides of the rings are</a:t>
            </a:r>
          </a:p>
          <a:p>
            <a:pPr lvl="2"/>
            <a:r>
              <a:rPr lang="en-US" dirty="0"/>
              <a:t>choral dancers, dance teachers, and assistant teachers forming a huge extended chain. </a:t>
            </a:r>
          </a:p>
          <a:p>
            <a:pPr lvl="1"/>
            <a:r>
              <a:rPr lang="en-US" dirty="0"/>
              <a:t>In the case of Ion, he is connected to Homer.</a:t>
            </a:r>
          </a:p>
          <a:p>
            <a:pPr lvl="1"/>
            <a:r>
              <a:rPr lang="en-US" dirty="0"/>
              <a:t> Ion can speak only on Homer because it is a divine gift and he has not mastered a subject.</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4152568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3757F-D340-853E-6071-C4C6370A6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408D8-B84C-9362-52FC-5DC20736A312}"/>
              </a:ext>
            </a:extLst>
          </p:cNvPr>
          <p:cNvSpPr>
            <a:spLocks noGrp="1"/>
          </p:cNvSpPr>
          <p:nvPr>
            <p:ph type="title"/>
          </p:nvPr>
        </p:nvSpPr>
        <p:spPr/>
        <p:txBody>
          <a:bodyPr/>
          <a:lstStyle/>
          <a:p>
            <a:pPr algn="ctr"/>
            <a:r>
              <a:rPr lang="en-US" dirty="0"/>
              <a:t>Ion</a:t>
            </a:r>
          </a:p>
        </p:txBody>
      </p:sp>
      <p:sp>
        <p:nvSpPr>
          <p:cNvPr id="3" name="Content Placeholder 2">
            <a:extLst>
              <a:ext uri="{FF2B5EF4-FFF2-40B4-BE49-F238E27FC236}">
                <a16:creationId xmlns:a16="http://schemas.microsoft.com/office/drawing/2014/main" id="{205D9C69-9B18-409E-77F1-53F30525D08B}"/>
              </a:ext>
            </a:extLst>
          </p:cNvPr>
          <p:cNvSpPr>
            <a:spLocks noGrp="1"/>
          </p:cNvSpPr>
          <p:nvPr>
            <p:ph idx="1"/>
          </p:nvPr>
        </p:nvSpPr>
        <p:spPr>
          <a:xfrm>
            <a:off x="677334" y="1450055"/>
            <a:ext cx="8596668" cy="4591308"/>
          </a:xfrm>
        </p:spPr>
        <p:txBody>
          <a:bodyPr>
            <a:normAutofit/>
          </a:bodyPr>
          <a:lstStyle/>
          <a:p>
            <a:r>
              <a:rPr lang="en-US" dirty="0"/>
              <a:t>Poets are Possessed or Crazed when Presenting Poetry or Speaking on it.</a:t>
            </a:r>
          </a:p>
          <a:p>
            <a:pPr lvl="1"/>
            <a:r>
              <a:rPr lang="en-US" dirty="0"/>
              <a:t>Set Up: Ion claims </a:t>
            </a:r>
          </a:p>
          <a:p>
            <a:pPr lvl="2"/>
            <a:r>
              <a:rPr lang="en-US" dirty="0"/>
              <a:t>He speaks well on all the subjects that Homer speaks on.</a:t>
            </a:r>
          </a:p>
          <a:p>
            <a:pPr lvl="2"/>
            <a:r>
              <a:rPr lang="en-US" dirty="0"/>
              <a:t>He speaks well on subjects he knows nothing about if Homer speaks on them.</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694492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934D8-2C3F-EF93-E8AD-B0A9A161A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E54D1-3FF3-7117-4F1F-AF8B7328F51B}"/>
              </a:ext>
            </a:extLst>
          </p:cNvPr>
          <p:cNvSpPr>
            <a:spLocks noGrp="1"/>
          </p:cNvSpPr>
          <p:nvPr>
            <p:ph type="title"/>
          </p:nvPr>
        </p:nvSpPr>
        <p:spPr>
          <a:xfrm>
            <a:off x="5536734" y="609600"/>
            <a:ext cx="3737268" cy="1320800"/>
          </a:xfrm>
        </p:spPr>
        <p:txBody>
          <a:bodyPr>
            <a:normAutofit/>
          </a:bodyPr>
          <a:lstStyle/>
          <a:p>
            <a:r>
              <a:rPr lang="en-US" dirty="0"/>
              <a:t>Ion</a:t>
            </a:r>
            <a:endParaRPr lang="en-US"/>
          </a:p>
        </p:txBody>
      </p:sp>
      <p:sp>
        <p:nvSpPr>
          <p:cNvPr id="3" name="Content Placeholder 2">
            <a:extLst>
              <a:ext uri="{FF2B5EF4-FFF2-40B4-BE49-F238E27FC236}">
                <a16:creationId xmlns:a16="http://schemas.microsoft.com/office/drawing/2014/main" id="{DA51C51A-9065-6B3D-C3BD-87B9F7F7B059}"/>
              </a:ext>
            </a:extLst>
          </p:cNvPr>
          <p:cNvSpPr>
            <a:spLocks noGrp="1"/>
          </p:cNvSpPr>
          <p:nvPr>
            <p:ph idx="1"/>
          </p:nvPr>
        </p:nvSpPr>
        <p:spPr>
          <a:xfrm>
            <a:off x="5209563" y="1477108"/>
            <a:ext cx="6574835" cy="5380891"/>
          </a:xfrm>
        </p:spPr>
        <p:txBody>
          <a:bodyPr>
            <a:normAutofit/>
          </a:bodyPr>
          <a:lstStyle/>
          <a:p>
            <a:pPr>
              <a:lnSpc>
                <a:spcPct val="90000"/>
              </a:lnSpc>
            </a:pPr>
            <a:r>
              <a:rPr lang="en-US" sz="1200" dirty="0"/>
              <a:t>Chariot Racing and other Professions</a:t>
            </a:r>
          </a:p>
          <a:p>
            <a:pPr lvl="1">
              <a:lnSpc>
                <a:spcPct val="90000"/>
              </a:lnSpc>
            </a:pPr>
            <a:r>
              <a:rPr lang="en-US" sz="1200" dirty="0"/>
              <a:t>A verse from Homer on chariot racing is given.</a:t>
            </a:r>
          </a:p>
          <a:p>
            <a:pPr lvl="1">
              <a:lnSpc>
                <a:spcPct val="90000"/>
              </a:lnSpc>
            </a:pPr>
            <a:r>
              <a:rPr lang="en-US" sz="1200" dirty="0"/>
              <a:t>Socrates gets Ion to admit that a charioteer would know better than a doctor whether Homer is speaking correctly because the charioteer is a master of that profession.</a:t>
            </a:r>
          </a:p>
          <a:p>
            <a:pPr lvl="1">
              <a:lnSpc>
                <a:spcPct val="90000"/>
              </a:lnSpc>
            </a:pPr>
            <a:r>
              <a:rPr lang="en-US" sz="1200" dirty="0"/>
              <a:t> Each profession has the ability to know a certain function.</a:t>
            </a:r>
          </a:p>
          <a:p>
            <a:pPr lvl="1">
              <a:lnSpc>
                <a:spcPct val="90000"/>
              </a:lnSpc>
            </a:pPr>
            <a:r>
              <a:rPr lang="en-US" sz="1200" dirty="0"/>
              <a:t>What one learns by mastering one profession one doesn’t learn by mastering another.</a:t>
            </a:r>
          </a:p>
          <a:p>
            <a:pPr lvl="1">
              <a:lnSpc>
                <a:spcPct val="90000"/>
              </a:lnSpc>
            </a:pPr>
            <a:r>
              <a:rPr lang="en-US" sz="1200" dirty="0"/>
              <a:t>Ion admits:</a:t>
            </a:r>
          </a:p>
          <a:p>
            <a:pPr lvl="2">
              <a:lnSpc>
                <a:spcPct val="90000"/>
              </a:lnSpc>
            </a:pPr>
            <a:r>
              <a:rPr lang="en-US" sz="1200" dirty="0"/>
              <a:t>There are different professions</a:t>
            </a:r>
          </a:p>
          <a:p>
            <a:pPr lvl="2">
              <a:lnSpc>
                <a:spcPct val="90000"/>
              </a:lnSpc>
            </a:pPr>
            <a:r>
              <a:rPr lang="en-US" sz="1200" dirty="0"/>
              <a:t> What distinguishes each profession is the subject.</a:t>
            </a:r>
          </a:p>
          <a:p>
            <a:pPr lvl="1">
              <a:lnSpc>
                <a:spcPct val="90000"/>
              </a:lnSpc>
            </a:pPr>
            <a:r>
              <a:rPr lang="en-US" sz="1200" dirty="0"/>
              <a:t>The same profession must teach the same subjects</a:t>
            </a:r>
          </a:p>
          <a:p>
            <a:pPr lvl="1">
              <a:lnSpc>
                <a:spcPct val="90000"/>
              </a:lnSpc>
            </a:pPr>
            <a:r>
              <a:rPr lang="en-US" sz="1200" dirty="0"/>
              <a:t>A different profession must teach different subjects.</a:t>
            </a:r>
          </a:p>
          <a:p>
            <a:pPr lvl="1">
              <a:lnSpc>
                <a:spcPct val="90000"/>
              </a:lnSpc>
            </a:pPr>
            <a:r>
              <a:rPr lang="en-US" sz="1200" dirty="0"/>
              <a:t>A person who has not mastered a profession will not be a good judge of things belonging to it, whether said or done. </a:t>
            </a:r>
          </a:p>
          <a:p>
            <a:pPr lvl="1">
              <a:lnSpc>
                <a:spcPct val="90000"/>
              </a:lnSpc>
            </a:pPr>
            <a:r>
              <a:rPr lang="en-US" sz="1200" dirty="0"/>
              <a:t>Ion admits a charioteer will know better than him whether Homer is right about the chariot scenes because he is a rhapsode and not a charioteer.</a:t>
            </a:r>
          </a:p>
          <a:p>
            <a:pPr lvl="1">
              <a:lnSpc>
                <a:spcPct val="90000"/>
              </a:lnSpc>
            </a:pPr>
            <a:r>
              <a:rPr lang="en-US" sz="1200" dirty="0"/>
              <a:t>Socrates makes the same point about doctors and fishermen and other professions.</a:t>
            </a:r>
          </a:p>
          <a:p>
            <a:pPr>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a:lnSpc>
                <a:spcPct val="90000"/>
              </a:lnSpc>
            </a:pPr>
            <a:endParaRPr lang="en-US" sz="900" dirty="0"/>
          </a:p>
          <a:p>
            <a:pPr lvl="1">
              <a:lnSpc>
                <a:spcPct val="90000"/>
              </a:lnSpc>
            </a:pPr>
            <a:endParaRPr lang="en-US" sz="900" dirty="0"/>
          </a:p>
          <a:p>
            <a:pPr lvl="1">
              <a:lnSpc>
                <a:spcPct val="90000"/>
              </a:lnSpc>
            </a:pPr>
            <a:endParaRPr lang="en-US" sz="900" dirty="0"/>
          </a:p>
          <a:p>
            <a:pPr lvl="1">
              <a:lnSpc>
                <a:spcPct val="90000"/>
              </a:lnSpc>
            </a:pPr>
            <a:endParaRPr lang="en-US" sz="900" dirty="0"/>
          </a:p>
          <a:p>
            <a:pPr>
              <a:lnSpc>
                <a:spcPct val="90000"/>
              </a:lnSpc>
            </a:pPr>
            <a:endParaRPr lang="en-US" sz="900" dirty="0"/>
          </a:p>
        </p:txBody>
      </p:sp>
      <p:pic>
        <p:nvPicPr>
          <p:cNvPr id="5" name="Picture 4" descr="A cartoon of men riding horses in a chariot&#10;&#10;AI-generated content may be incorrect.">
            <a:extLst>
              <a:ext uri="{FF2B5EF4-FFF2-40B4-BE49-F238E27FC236}">
                <a16:creationId xmlns:a16="http://schemas.microsoft.com/office/drawing/2014/main" id="{2B229581-3E0C-7922-C8C6-DD29B62F1A1C}"/>
              </a:ext>
            </a:extLst>
          </p:cNvPr>
          <p:cNvPicPr>
            <a:picLocks noChangeAspect="1"/>
          </p:cNvPicPr>
          <p:nvPr/>
        </p:nvPicPr>
        <p:blipFill>
          <a:blip r:embed="rId3">
            <a:extLst>
              <a:ext uri="{28A0092B-C50C-407E-A947-70E740481C1C}">
                <a14:useLocalDpi xmlns:a14="http://schemas.microsoft.com/office/drawing/2010/main" val="0"/>
              </a:ext>
            </a:extLst>
          </a:blip>
          <a:srcRect l="17180" r="415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95203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5D9B6D-B00C-0DAD-85CD-2569689C3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3C2DF-143C-8991-5B47-3EC7CBB5820F}"/>
              </a:ext>
            </a:extLst>
          </p:cNvPr>
          <p:cNvSpPr>
            <a:spLocks noGrp="1"/>
          </p:cNvSpPr>
          <p:nvPr>
            <p:ph type="title"/>
          </p:nvPr>
        </p:nvSpPr>
        <p:spPr>
          <a:xfrm>
            <a:off x="2849562" y="609600"/>
            <a:ext cx="6424440" cy="1320800"/>
          </a:xfrm>
        </p:spPr>
        <p:txBody>
          <a:bodyPr>
            <a:normAutofit/>
          </a:bodyPr>
          <a:lstStyle/>
          <a:p>
            <a:r>
              <a:rPr lang="en-US" dirty="0"/>
              <a:t>Ion</a:t>
            </a:r>
            <a:endParaRPr lang="en-US"/>
          </a:p>
        </p:txBody>
      </p:sp>
      <p:pic>
        <p:nvPicPr>
          <p:cNvPr id="5" name="Picture 4" descr="A cartoon of a person wearing a helmet&#10;&#10;AI-generated content may be incorrect.">
            <a:extLst>
              <a:ext uri="{FF2B5EF4-FFF2-40B4-BE49-F238E27FC236}">
                <a16:creationId xmlns:a16="http://schemas.microsoft.com/office/drawing/2014/main" id="{CE6182D0-0382-F5E0-B7D6-A360BDD80EED}"/>
              </a:ext>
            </a:extLst>
          </p:cNvPr>
          <p:cNvPicPr>
            <a:picLocks noChangeAspect="1"/>
          </p:cNvPicPr>
          <p:nvPr/>
        </p:nvPicPr>
        <p:blipFill>
          <a:blip r:embed="rId3">
            <a:extLst>
              <a:ext uri="{28A0092B-C50C-407E-A947-70E740481C1C}">
                <a14:useLocalDpi xmlns:a14="http://schemas.microsoft.com/office/drawing/2010/main" val="0"/>
              </a:ext>
            </a:extLst>
          </a:blip>
          <a:srcRect l="41342" t="9091" r="22467" b="-1"/>
          <a:stretch>
            <a:fill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8CE4DCD-49C0-E18E-480E-A22339E44F1B}"/>
              </a:ext>
            </a:extLst>
          </p:cNvPr>
          <p:cNvSpPr>
            <a:spLocks noGrp="1"/>
          </p:cNvSpPr>
          <p:nvPr>
            <p:ph idx="1"/>
          </p:nvPr>
        </p:nvSpPr>
        <p:spPr>
          <a:xfrm>
            <a:off x="2849562" y="2160589"/>
            <a:ext cx="6424440" cy="3880773"/>
          </a:xfrm>
        </p:spPr>
        <p:txBody>
          <a:bodyPr>
            <a:normAutofit lnSpcReduction="10000"/>
          </a:bodyPr>
          <a:lstStyle/>
          <a:p>
            <a:pPr>
              <a:lnSpc>
                <a:spcPct val="90000"/>
              </a:lnSpc>
            </a:pPr>
            <a:r>
              <a:rPr lang="en-US" sz="1500" dirty="0"/>
              <a:t>General</a:t>
            </a:r>
          </a:p>
          <a:p>
            <a:pPr lvl="1">
              <a:lnSpc>
                <a:spcPct val="90000"/>
              </a:lnSpc>
            </a:pPr>
            <a:r>
              <a:rPr lang="en-US" sz="1500" dirty="0"/>
              <a:t>Ion claims he would know what a general would say to encourage his troops. </a:t>
            </a:r>
          </a:p>
          <a:p>
            <a:pPr lvl="1">
              <a:lnSpc>
                <a:spcPct val="90000"/>
              </a:lnSpc>
            </a:pPr>
            <a:r>
              <a:rPr lang="en-US" sz="1500" dirty="0"/>
              <a:t>Socrates:  if a person had two or more professions, she would have knowledge of both, but each profession still has its own subject. </a:t>
            </a:r>
          </a:p>
          <a:p>
            <a:pPr lvl="1">
              <a:lnSpc>
                <a:spcPct val="90000"/>
              </a:lnSpc>
            </a:pPr>
            <a:r>
              <a:rPr lang="en-US" sz="1500" dirty="0"/>
              <a:t>Ion: He knows the business of being a general because being a general and being a rhapsode are the same profession.</a:t>
            </a:r>
          </a:p>
          <a:p>
            <a:pPr lvl="2">
              <a:lnSpc>
                <a:spcPct val="90000"/>
              </a:lnSpc>
            </a:pPr>
            <a:r>
              <a:rPr lang="en-US" sz="1500" dirty="0"/>
              <a:t>Anyone who is a good rhapsode is also a good general.</a:t>
            </a:r>
          </a:p>
          <a:p>
            <a:pPr lvl="1">
              <a:lnSpc>
                <a:spcPct val="90000"/>
              </a:lnSpc>
            </a:pPr>
            <a:r>
              <a:rPr lang="en-US" sz="1500" dirty="0"/>
              <a:t>Socrates:  it follows that anyone who turns out to be a good general is a good rhapsode.</a:t>
            </a:r>
          </a:p>
          <a:p>
            <a:pPr lvl="1">
              <a:lnSpc>
                <a:spcPct val="90000"/>
              </a:lnSpc>
            </a:pPr>
            <a:r>
              <a:rPr lang="en-US" sz="1500" dirty="0"/>
              <a:t>Ion disagrees.</a:t>
            </a:r>
          </a:p>
          <a:p>
            <a:pPr lvl="1">
              <a:lnSpc>
                <a:spcPct val="90000"/>
              </a:lnSpc>
            </a:pPr>
            <a:r>
              <a:rPr lang="en-US" sz="1500" dirty="0"/>
              <a:t>Ion claims to be the best general and to have learned this from Homer.</a:t>
            </a:r>
          </a:p>
          <a:p>
            <a:pPr lvl="1">
              <a:lnSpc>
                <a:spcPct val="90000"/>
              </a:lnSpc>
            </a:pPr>
            <a:r>
              <a:rPr lang="en-US" sz="1500" dirty="0"/>
              <a:t>Socrates asks why no one has selected Ion as a general.</a:t>
            </a:r>
          </a:p>
          <a:p>
            <a:pPr>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a:lnSpc>
                <a:spcPct val="90000"/>
              </a:lnSpc>
            </a:pPr>
            <a:endParaRPr lang="en-US" sz="1500" dirty="0"/>
          </a:p>
          <a:p>
            <a:pPr lvl="1">
              <a:lnSpc>
                <a:spcPct val="90000"/>
              </a:lnSpc>
            </a:pPr>
            <a:endParaRPr lang="en-US" sz="1500" dirty="0"/>
          </a:p>
          <a:p>
            <a:pPr lvl="1">
              <a:lnSpc>
                <a:spcPct val="90000"/>
              </a:lnSpc>
            </a:pPr>
            <a:endParaRPr lang="en-US" sz="1500" dirty="0"/>
          </a:p>
          <a:p>
            <a:pPr lvl="1">
              <a:lnSpc>
                <a:spcPct val="90000"/>
              </a:lnSpc>
            </a:pPr>
            <a:endParaRPr lang="en-US" sz="1500" dirty="0"/>
          </a:p>
          <a:p>
            <a:pPr>
              <a:lnSpc>
                <a:spcPct val="90000"/>
              </a:lnSpc>
            </a:pPr>
            <a:endParaRPr lang="en-US" sz="1500" dirty="0"/>
          </a:p>
        </p:txBody>
      </p:sp>
    </p:spTree>
    <p:extLst>
      <p:ext uri="{BB962C8B-B14F-4D97-AF65-F5344CB8AC3E}">
        <p14:creationId xmlns:p14="http://schemas.microsoft.com/office/powerpoint/2010/main" val="883582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BF4A-6FD4-1C9E-BCDC-46BB38712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2BB10-2D22-F861-D6A8-515DA380133F}"/>
              </a:ext>
            </a:extLst>
          </p:cNvPr>
          <p:cNvSpPr>
            <a:spLocks noGrp="1"/>
          </p:cNvSpPr>
          <p:nvPr>
            <p:ph type="title"/>
          </p:nvPr>
        </p:nvSpPr>
        <p:spPr/>
        <p:txBody>
          <a:bodyPr/>
          <a:lstStyle/>
          <a:p>
            <a:pPr algn="ctr"/>
            <a:r>
              <a:rPr lang="en-US" dirty="0"/>
              <a:t>Ion</a:t>
            </a:r>
          </a:p>
        </p:txBody>
      </p:sp>
      <p:sp>
        <p:nvSpPr>
          <p:cNvPr id="3" name="Content Placeholder 2">
            <a:extLst>
              <a:ext uri="{FF2B5EF4-FFF2-40B4-BE49-F238E27FC236}">
                <a16:creationId xmlns:a16="http://schemas.microsoft.com/office/drawing/2014/main" id="{B181A712-BA94-3799-FB3E-E8679C071DF6}"/>
              </a:ext>
            </a:extLst>
          </p:cNvPr>
          <p:cNvSpPr>
            <a:spLocks noGrp="1"/>
          </p:cNvSpPr>
          <p:nvPr>
            <p:ph idx="1"/>
          </p:nvPr>
        </p:nvSpPr>
        <p:spPr>
          <a:xfrm>
            <a:off x="677334" y="1450055"/>
            <a:ext cx="8596668" cy="4591308"/>
          </a:xfrm>
        </p:spPr>
        <p:txBody>
          <a:bodyPr>
            <a:normAutofit fontScale="92500" lnSpcReduction="10000"/>
          </a:bodyPr>
          <a:lstStyle/>
          <a:p>
            <a:r>
              <a:rPr lang="en-US" dirty="0"/>
              <a:t>Conclusion</a:t>
            </a:r>
          </a:p>
          <a:p>
            <a:pPr lvl="1"/>
            <a:r>
              <a:rPr lang="en-US" dirty="0"/>
              <a:t>Socrates: Ion assured him that he knew many lovely things about Homer.</a:t>
            </a:r>
          </a:p>
          <a:p>
            <a:pPr lvl="1"/>
            <a:r>
              <a:rPr lang="en-US" dirty="0"/>
              <a:t>Socrates asserts that:</a:t>
            </a:r>
          </a:p>
          <a:p>
            <a:pPr lvl="2"/>
            <a:r>
              <a:rPr lang="en-US" dirty="0"/>
              <a:t>Ion hasn’t told what he is clever about.</a:t>
            </a:r>
          </a:p>
          <a:p>
            <a:pPr lvl="2"/>
            <a:r>
              <a:rPr lang="en-US" dirty="0"/>
              <a:t>Ion has changed himself in a general in order to escape proving how wise he is about Homer.</a:t>
            </a:r>
          </a:p>
          <a:p>
            <a:r>
              <a:rPr lang="en-US" dirty="0"/>
              <a:t>Socrates’ dilemma:</a:t>
            </a:r>
          </a:p>
          <a:p>
            <a:pPr lvl="1"/>
            <a:r>
              <a:rPr lang="en-US" dirty="0"/>
              <a:t>If Ion is really master of his subject, then he is cheating Socrates of the demonstration he promised.</a:t>
            </a:r>
          </a:p>
          <a:p>
            <a:pPr lvl="1"/>
            <a:r>
              <a:rPr lang="en-US" dirty="0"/>
              <a:t>If Ion is not a master of his subject, then he is possessed by a divine gift from Homer, so he makes lovely speeches about Homer without knowing anything.</a:t>
            </a:r>
          </a:p>
          <a:p>
            <a:pPr lvl="1"/>
            <a:r>
              <a:rPr lang="en-US" dirty="0"/>
              <a:t>He asks Ion whether he wants to be thought of as a man who is wrong or as someone divine.</a:t>
            </a:r>
          </a:p>
          <a:p>
            <a:pPr lvl="1"/>
            <a:r>
              <a:rPr lang="en-US" dirty="0"/>
              <a:t>Ion claims that it is much lovelier to be divine.</a:t>
            </a:r>
          </a:p>
          <a:p>
            <a:pPr lvl="1"/>
            <a:r>
              <a:rPr lang="en-US" dirty="0"/>
              <a:t>Socrates: he thinks of Ion as someone divine and not as a master of a profession, and as a singer of Homer’s praises.</a:t>
            </a:r>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786134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p:cNvSpPr>
            <a:spLocks noGrp="1"/>
          </p:cNvSpPr>
          <p:nvPr>
            <p:ph idx="1"/>
          </p:nvPr>
        </p:nvSpPr>
        <p:spPr/>
        <p:txBody>
          <a:bodyPr>
            <a:normAutofit/>
          </a:bodyPr>
          <a:lstStyle/>
          <a:p>
            <a:r>
              <a:rPr lang="en-US" dirty="0"/>
              <a:t>Introduction</a:t>
            </a:r>
          </a:p>
          <a:p>
            <a:pPr lvl="1"/>
            <a:r>
              <a:rPr lang="en-US" dirty="0"/>
              <a:t>Characters</a:t>
            </a:r>
          </a:p>
          <a:p>
            <a:pPr lvl="2"/>
            <a:r>
              <a:rPr lang="en-US" dirty="0"/>
              <a:t>Socrates</a:t>
            </a:r>
          </a:p>
          <a:p>
            <a:pPr lvl="2"/>
            <a:r>
              <a:rPr lang="en-US" dirty="0"/>
              <a:t>Glaucon</a:t>
            </a:r>
          </a:p>
          <a:p>
            <a:pPr lvl="1"/>
            <a:r>
              <a:rPr lang="en-US" dirty="0"/>
              <a:t>Claims</a:t>
            </a:r>
          </a:p>
          <a:p>
            <a:pPr lvl="2"/>
            <a:r>
              <a:rPr lang="en-US" dirty="0"/>
              <a:t>All poetical imitations are ruinous to the understanding of the hearers.</a:t>
            </a:r>
          </a:p>
          <a:p>
            <a:pPr lvl="2"/>
            <a:r>
              <a:rPr lang="en-US" dirty="0"/>
              <a:t>Knowledge of their true nature is the only antidote to them. </a:t>
            </a:r>
          </a:p>
          <a:p>
            <a:pPr lvl="1"/>
            <a:endParaRPr lang="en-US" dirty="0">
              <a:latin typeface="Calibri" pitchFamily="34" charset="0"/>
              <a:cs typeface="Calibri" pitchFamily="34" charset="0"/>
            </a:endParaRPr>
          </a:p>
          <a:p>
            <a:pPr lvl="2" eaLnBrk="1" hangingPunct="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2663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0F5A829-A037-DC6F-AE07-3F3CCF643FFE}"/>
              </a:ext>
            </a:extLst>
          </p:cNvPr>
          <p:cNvPicPr>
            <a:picLocks noChangeAspect="1"/>
          </p:cNvPicPr>
          <p:nvPr/>
        </p:nvPicPr>
        <p:blipFill>
          <a:blip r:embed="rId3">
            <a:duotone>
              <a:prstClr val="black"/>
              <a:schemeClr val="tx2">
                <a:tint val="45000"/>
                <a:satMod val="400000"/>
              </a:schemeClr>
            </a:duotone>
            <a:alphaModFix amt="40000"/>
            <a:extLst>
              <a:ext uri="{28A0092B-C50C-407E-A947-70E740481C1C}">
                <a14:useLocalDpi xmlns:a14="http://schemas.microsoft.com/office/drawing/2010/main" val="0"/>
              </a:ext>
            </a:extLst>
          </a:blip>
          <a:srcRect t="19724" b="24026"/>
          <a:stretch>
            <a:fillRect/>
          </a:stretch>
        </p:blipFill>
        <p:spPr>
          <a:xfrm>
            <a:off x="20" y="10"/>
            <a:ext cx="12191980" cy="6857990"/>
          </a:xfrm>
          <a:prstGeom prst="rect">
            <a:avLst/>
          </a:prstGeom>
        </p:spPr>
      </p:pic>
      <p:sp>
        <p:nvSpPr>
          <p:cNvPr id="26625" name="Title 1"/>
          <p:cNvSpPr>
            <a:spLocks noGrp="1"/>
          </p:cNvSpPr>
          <p:nvPr>
            <p:ph type="title"/>
          </p:nvPr>
        </p:nvSpPr>
        <p:spPr>
          <a:xfrm>
            <a:off x="677334" y="609600"/>
            <a:ext cx="8596668" cy="1320800"/>
          </a:xfrm>
        </p:spPr>
        <p:txBody>
          <a:bodyPr>
            <a:normAutofit/>
          </a:bodyPr>
          <a:lstStyle/>
          <a:p>
            <a:pPr eaLnBrk="1" hangingPunct="1"/>
            <a:r>
              <a:rPr lang="en-US">
                <a:latin typeface="Calibri" pitchFamily="34" charset="0"/>
                <a:cs typeface="Calibri" pitchFamily="34" charset="0"/>
              </a:rPr>
              <a:t>Plato’s Republic Book X</a:t>
            </a:r>
          </a:p>
        </p:txBody>
      </p:sp>
      <p:sp>
        <p:nvSpPr>
          <p:cNvPr id="26626" name="Content Placeholder 2"/>
          <p:cNvSpPr>
            <a:spLocks noGrp="1"/>
          </p:cNvSpPr>
          <p:nvPr>
            <p:ph idx="1"/>
          </p:nvPr>
        </p:nvSpPr>
        <p:spPr>
          <a:xfrm>
            <a:off x="677334" y="2160589"/>
            <a:ext cx="8596668" cy="3880773"/>
          </a:xfrm>
        </p:spPr>
        <p:txBody>
          <a:bodyPr>
            <a:normAutofit lnSpcReduction="10000"/>
          </a:bodyPr>
          <a:lstStyle/>
          <a:p>
            <a:pPr>
              <a:lnSpc>
                <a:spcPct val="90000"/>
              </a:lnSpc>
            </a:pPr>
            <a:r>
              <a:rPr lang="en-US" sz="1400">
                <a:solidFill>
                  <a:srgbClr val="FFFFFF"/>
                </a:solidFill>
              </a:rPr>
              <a:t>Imitation</a:t>
            </a:r>
          </a:p>
          <a:p>
            <a:pPr lvl="1">
              <a:lnSpc>
                <a:spcPct val="90000"/>
              </a:lnSpc>
            </a:pPr>
            <a:r>
              <a:rPr lang="en-US" sz="1400">
                <a:solidFill>
                  <a:srgbClr val="FFFFFF"/>
                </a:solidFill>
              </a:rPr>
              <a:t>Forms</a:t>
            </a:r>
          </a:p>
          <a:p>
            <a:pPr lvl="2">
              <a:lnSpc>
                <a:spcPct val="90000"/>
              </a:lnSpc>
            </a:pPr>
            <a:r>
              <a:rPr lang="en-US">
                <a:solidFill>
                  <a:srgbClr val="FFFFFF"/>
                </a:solidFill>
              </a:rPr>
              <a:t>When individuals have a common name, we assume they have a corresponding form. </a:t>
            </a:r>
          </a:p>
          <a:p>
            <a:pPr lvl="2">
              <a:lnSpc>
                <a:spcPct val="90000"/>
              </a:lnSpc>
            </a:pPr>
            <a:r>
              <a:rPr lang="en-US">
                <a:solidFill>
                  <a:srgbClr val="FFFFFF"/>
                </a:solidFill>
              </a:rPr>
              <a:t>There are many beds and tables in the world</a:t>
            </a:r>
          </a:p>
          <a:p>
            <a:pPr lvl="2">
              <a:lnSpc>
                <a:spcPct val="90000"/>
              </a:lnSpc>
            </a:pPr>
            <a:r>
              <a:rPr lang="en-US">
                <a:solidFill>
                  <a:srgbClr val="FFFFFF"/>
                </a:solidFill>
              </a:rPr>
              <a:t>There are only two ideas or forms of them: A bed and a table. </a:t>
            </a:r>
          </a:p>
          <a:p>
            <a:pPr lvl="2">
              <a:lnSpc>
                <a:spcPct val="90000"/>
              </a:lnSpc>
            </a:pPr>
            <a:r>
              <a:rPr lang="en-US">
                <a:solidFill>
                  <a:srgbClr val="FFFFFF"/>
                </a:solidFill>
              </a:rPr>
              <a:t>The maker makes a bed or a table for use in accord with the form.</a:t>
            </a:r>
          </a:p>
          <a:p>
            <a:pPr lvl="1">
              <a:lnSpc>
                <a:spcPct val="90000"/>
              </a:lnSpc>
            </a:pPr>
            <a:r>
              <a:rPr lang="en-US" sz="1400">
                <a:solidFill>
                  <a:srgbClr val="FFFFFF"/>
                </a:solidFill>
              </a:rPr>
              <a:t>No artificer makes the forms</a:t>
            </a:r>
          </a:p>
          <a:p>
            <a:pPr>
              <a:lnSpc>
                <a:spcPct val="90000"/>
              </a:lnSpc>
            </a:pPr>
            <a:r>
              <a:rPr lang="en-US" sz="1400">
                <a:solidFill>
                  <a:srgbClr val="FFFFFF"/>
                </a:solidFill>
              </a:rPr>
              <a:t>Artist</a:t>
            </a:r>
          </a:p>
          <a:p>
            <a:pPr lvl="1">
              <a:lnSpc>
                <a:spcPct val="90000"/>
              </a:lnSpc>
            </a:pPr>
            <a:r>
              <a:rPr lang="en-US" sz="1400">
                <a:solidFill>
                  <a:srgbClr val="FFFFFF"/>
                </a:solidFill>
              </a:rPr>
              <a:t>One who makes all the works of all other workmen. </a:t>
            </a:r>
          </a:p>
          <a:p>
            <a:pPr lvl="1">
              <a:lnSpc>
                <a:spcPct val="90000"/>
              </a:lnSpc>
            </a:pPr>
            <a:r>
              <a:rPr lang="en-US" sz="1400">
                <a:solidFill>
                  <a:srgbClr val="FFFFFF"/>
                </a:solidFill>
              </a:rPr>
              <a:t>Who can make vessels, plants, animals, himself, all other things, earth, heaven, things in heaven or under the earth, and the gods. </a:t>
            </a:r>
          </a:p>
          <a:p>
            <a:pPr lvl="1">
              <a:lnSpc>
                <a:spcPct val="90000"/>
              </a:lnSpc>
            </a:pPr>
            <a:r>
              <a:rPr lang="en-US" sz="1400">
                <a:solidFill>
                  <a:srgbClr val="FFFFFF"/>
                </a:solidFill>
              </a:rPr>
              <a:t>A mirror. </a:t>
            </a:r>
          </a:p>
          <a:p>
            <a:pPr lvl="1">
              <a:lnSpc>
                <a:spcPct val="90000"/>
              </a:lnSpc>
            </a:pPr>
            <a:r>
              <a:rPr lang="en-US" sz="1400">
                <a:solidFill>
                  <a:srgbClr val="FFFFFF"/>
                </a:solidFill>
              </a:rPr>
              <a:t>They are appearances only. </a:t>
            </a:r>
          </a:p>
          <a:p>
            <a:pPr lvl="1">
              <a:lnSpc>
                <a:spcPct val="90000"/>
              </a:lnSpc>
            </a:pPr>
            <a:endParaRPr lang="en-US" sz="1400">
              <a:solidFill>
                <a:srgbClr val="FFFFFF"/>
              </a:solidFill>
              <a:latin typeface="Calibri" pitchFamily="34" charset="0"/>
              <a:cs typeface="Calibri" pitchFamily="34" charset="0"/>
            </a:endParaRPr>
          </a:p>
          <a:p>
            <a:pPr lvl="1" eaLnBrk="1" hangingPunct="1">
              <a:lnSpc>
                <a:spcPct val="90000"/>
              </a:lnSpc>
            </a:pPr>
            <a:endParaRPr lang="en-US" sz="1400">
              <a:solidFill>
                <a:srgbClr val="FFFFFF"/>
              </a:solidFill>
              <a:latin typeface="Calibri" pitchFamily="34" charset="0"/>
              <a:cs typeface="Calibri" pitchFamily="34" charset="0"/>
            </a:endParaRPr>
          </a:p>
          <a:p>
            <a:pPr lvl="1" eaLnBrk="1" hangingPunct="1">
              <a:lnSpc>
                <a:spcPct val="90000"/>
              </a:lnSpc>
            </a:pPr>
            <a:endParaRPr lang="en-US" sz="14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Title 1"/>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endParaRPr lang="en-US">
              <a:latin typeface="Calibri" pitchFamily="34" charset="0"/>
              <a:cs typeface="Calibri" pitchFamily="34" charset="0"/>
            </a:endParaRPr>
          </a:p>
        </p:txBody>
      </p:sp>
      <p:sp>
        <p:nvSpPr>
          <p:cNvPr id="26626" name="Content Placeholder 2"/>
          <p:cNvSpPr>
            <a:spLocks noGrp="1"/>
          </p:cNvSpPr>
          <p:nvPr>
            <p:ph idx="1"/>
          </p:nvPr>
        </p:nvSpPr>
        <p:spPr>
          <a:xfrm>
            <a:off x="5209563" y="2160589"/>
            <a:ext cx="4064439" cy="3880773"/>
          </a:xfrm>
        </p:spPr>
        <p:txBody>
          <a:bodyPr>
            <a:normAutofit fontScale="92500" lnSpcReduction="10000"/>
          </a:bodyPr>
          <a:lstStyle/>
          <a:p>
            <a:pPr>
              <a:lnSpc>
                <a:spcPct val="90000"/>
              </a:lnSpc>
            </a:pPr>
            <a:r>
              <a:rPr lang="en-US" sz="1700"/>
              <a:t>The Painter</a:t>
            </a:r>
          </a:p>
          <a:p>
            <a:pPr lvl="1">
              <a:lnSpc>
                <a:spcPct val="90000"/>
              </a:lnSpc>
            </a:pPr>
            <a:r>
              <a:rPr lang="en-US" sz="1700"/>
              <a:t>The painter is a creator of appearances. </a:t>
            </a:r>
          </a:p>
          <a:p>
            <a:pPr lvl="1">
              <a:lnSpc>
                <a:spcPct val="90000"/>
              </a:lnSpc>
            </a:pPr>
            <a:r>
              <a:rPr lang="en-US" sz="1700"/>
              <a:t>What they create is untrue. </a:t>
            </a:r>
          </a:p>
          <a:p>
            <a:pPr lvl="1">
              <a:lnSpc>
                <a:spcPct val="90000"/>
              </a:lnSpc>
            </a:pPr>
            <a:r>
              <a:rPr lang="en-US" sz="1700"/>
              <a:t>There is a sense in which they create a bed, but not a real bed. </a:t>
            </a:r>
          </a:p>
          <a:p>
            <a:pPr lvl="1">
              <a:lnSpc>
                <a:spcPct val="90000"/>
              </a:lnSpc>
            </a:pPr>
            <a:r>
              <a:rPr lang="en-US" sz="1700"/>
              <a:t>They do not make the form which is the essence of the bed, but only a particular bed. </a:t>
            </a:r>
          </a:p>
          <a:p>
            <a:pPr lvl="1">
              <a:lnSpc>
                <a:spcPct val="90000"/>
              </a:lnSpc>
            </a:pPr>
            <a:r>
              <a:rPr lang="en-US" sz="1700"/>
              <a:t>If they do not make what exists he cannot make true existence, but only a semblance of existence.</a:t>
            </a:r>
          </a:p>
          <a:p>
            <a:pPr lvl="1">
              <a:lnSpc>
                <a:spcPct val="90000"/>
              </a:lnSpc>
            </a:pPr>
            <a:r>
              <a:rPr lang="en-US" sz="1700"/>
              <a:t>The work of a worker lacks real existence. </a:t>
            </a:r>
          </a:p>
          <a:p>
            <a:pPr lvl="1">
              <a:lnSpc>
                <a:spcPct val="90000"/>
              </a:lnSpc>
            </a:pPr>
            <a:endParaRPr lang="en-US" sz="1700">
              <a:latin typeface="Calibri" pitchFamily="34" charset="0"/>
              <a:cs typeface="Calibri" pitchFamily="34" charset="0"/>
            </a:endParaRPr>
          </a:p>
          <a:p>
            <a:pPr lvl="1">
              <a:lnSpc>
                <a:spcPct val="90000"/>
              </a:lnSpc>
            </a:pPr>
            <a:endParaRPr lang="en-US" sz="1700">
              <a:latin typeface="Calibri" pitchFamily="34" charset="0"/>
              <a:cs typeface="Calibri" pitchFamily="34" charset="0"/>
            </a:endParaRPr>
          </a:p>
          <a:p>
            <a:pPr lvl="1" eaLnBrk="1" hangingPunct="1">
              <a:lnSpc>
                <a:spcPct val="90000"/>
              </a:lnSpc>
            </a:pPr>
            <a:endParaRPr lang="en-US" sz="1700">
              <a:latin typeface="Calibri" pitchFamily="34" charset="0"/>
              <a:cs typeface="Calibri" pitchFamily="34" charset="0"/>
            </a:endParaRPr>
          </a:p>
          <a:p>
            <a:pPr lvl="1" eaLnBrk="1" hangingPunct="1">
              <a:lnSpc>
                <a:spcPct val="90000"/>
              </a:lnSpc>
            </a:pPr>
            <a:endParaRPr lang="en-US" sz="1700"/>
          </a:p>
        </p:txBody>
      </p:sp>
      <p:pic>
        <p:nvPicPr>
          <p:cNvPr id="3" name="Picture 2" descr="A cartoon of a person painting on a table&#10;&#10;AI-generated content may be incorrect.">
            <a:extLst>
              <a:ext uri="{FF2B5EF4-FFF2-40B4-BE49-F238E27FC236}">
                <a16:creationId xmlns:a16="http://schemas.microsoft.com/office/drawing/2014/main" id="{2F384D7F-C83E-6D38-ED5B-D23F55B9B3D1}"/>
              </a:ext>
            </a:extLst>
          </p:cNvPr>
          <p:cNvPicPr>
            <a:picLocks noChangeAspect="1"/>
          </p:cNvPicPr>
          <p:nvPr/>
        </p:nvPicPr>
        <p:blipFill>
          <a:blip r:embed="rId3">
            <a:extLst>
              <a:ext uri="{28A0092B-C50C-407E-A947-70E740481C1C}">
                <a14:useLocalDpi xmlns:a14="http://schemas.microsoft.com/office/drawing/2010/main" val="0"/>
              </a:ext>
            </a:extLst>
          </a:blip>
          <a:srcRect l="168" r="2116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1" name="Isosceles Triangle 266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newspaper&#10;&#10;Description automatically generated">
            <a:extLst>
              <a:ext uri="{FF2B5EF4-FFF2-40B4-BE49-F238E27FC236}">
                <a16:creationId xmlns:a16="http://schemas.microsoft.com/office/drawing/2014/main" id="{2ED06A2B-EA61-4854-8B6C-044D87647D6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502" r="1438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8433" name="Title 1"/>
          <p:cNvSpPr>
            <a:spLocks noGrp="1"/>
          </p:cNvSpPr>
          <p:nvPr>
            <p:ph type="title"/>
          </p:nvPr>
        </p:nvSpPr>
        <p:spPr>
          <a:xfrm>
            <a:off x="677333" y="609600"/>
            <a:ext cx="3851123" cy="1320800"/>
          </a:xfrm>
        </p:spPr>
        <p:txBody>
          <a:bodyPr>
            <a:normAutofit/>
          </a:bodyPr>
          <a:lstStyle/>
          <a:p>
            <a:pPr eaLnBrk="1" hangingPunct="1"/>
            <a:r>
              <a:rPr lang="en-US" sz="3300">
                <a:latin typeface="Calibri" pitchFamily="34" charset="0"/>
                <a:cs typeface="Calibri" pitchFamily="34" charset="0"/>
              </a:rPr>
              <a:t>Plato’s Epistemology &amp; Metaphysics</a:t>
            </a:r>
          </a:p>
        </p:txBody>
      </p:sp>
      <p:sp>
        <p:nvSpPr>
          <p:cNvPr id="3" name="Content Placeholder 2"/>
          <p:cNvSpPr>
            <a:spLocks noGrp="1"/>
          </p:cNvSpPr>
          <p:nvPr>
            <p:ph sz="quarter" idx="13"/>
          </p:nvPr>
        </p:nvSpPr>
        <p:spPr>
          <a:xfrm>
            <a:off x="677334" y="2160589"/>
            <a:ext cx="3851122" cy="3880773"/>
          </a:xfrm>
        </p:spPr>
        <p:txBody>
          <a:bodyPr>
            <a:normAutofit fontScale="92500" lnSpcReduction="10000"/>
          </a:bodyPr>
          <a:lstStyle/>
          <a:p>
            <a:pPr marL="548640" lvl="1" indent="-274320">
              <a:lnSpc>
                <a:spcPct val="90000"/>
              </a:lnSpc>
              <a:buFont typeface="Wingdings"/>
              <a:buChar char=""/>
              <a:defRPr/>
            </a:pPr>
            <a:r>
              <a:rPr lang="en-US" sz="1400">
                <a:latin typeface="Calibri" pitchFamily="34" charset="0"/>
                <a:cs typeface="Calibri" pitchFamily="34" charset="0"/>
              </a:rPr>
              <a:t>Second Problem of the Senses: Definitions</a:t>
            </a:r>
          </a:p>
          <a:p>
            <a:pPr marL="822960" lvl="2">
              <a:lnSpc>
                <a:spcPct val="90000"/>
              </a:lnSpc>
              <a:buClr>
                <a:schemeClr val="accent3"/>
              </a:buClr>
              <a:buFont typeface="Wingdings 2"/>
              <a:buChar char=""/>
              <a:defRPr/>
            </a:pPr>
            <a:r>
              <a:rPr lang="en-US">
                <a:latin typeface="Calibri" pitchFamily="34" charset="0"/>
                <a:cs typeface="Calibri" pitchFamily="34" charset="0"/>
              </a:rPr>
              <a:t>Objects of knowledge must be universal &amp; unchanging</a:t>
            </a:r>
          </a:p>
          <a:p>
            <a:pPr marL="822960" lvl="2">
              <a:lnSpc>
                <a:spcPct val="90000"/>
              </a:lnSpc>
              <a:buClr>
                <a:schemeClr val="accent3"/>
              </a:buClr>
              <a:buFont typeface="Wingdings 2"/>
              <a:buChar char=""/>
              <a:defRPr/>
            </a:pPr>
            <a:r>
              <a:rPr lang="en-US">
                <a:latin typeface="Calibri" pitchFamily="34" charset="0"/>
                <a:cs typeface="Calibri" pitchFamily="34" charset="0"/>
              </a:rPr>
              <a:t>Unchanging definitions are necessary</a:t>
            </a:r>
          </a:p>
          <a:p>
            <a:pPr marL="822960" lvl="2">
              <a:lnSpc>
                <a:spcPct val="90000"/>
              </a:lnSpc>
              <a:buClr>
                <a:schemeClr val="accent3"/>
              </a:buClr>
              <a:buFont typeface="Wingdings 2"/>
              <a:buChar char=""/>
              <a:defRPr/>
            </a:pPr>
            <a:r>
              <a:rPr lang="en-US">
                <a:latin typeface="Calibri" pitchFamily="34" charset="0"/>
                <a:cs typeface="Calibri" pitchFamily="34" charset="0"/>
              </a:rPr>
              <a:t>Language would not work</a:t>
            </a:r>
          </a:p>
          <a:p>
            <a:pPr marL="548640" lvl="1" indent="-274320">
              <a:lnSpc>
                <a:spcPct val="90000"/>
              </a:lnSpc>
              <a:buFont typeface="Wingdings"/>
              <a:buChar char=""/>
              <a:defRPr/>
            </a:pPr>
            <a:r>
              <a:rPr lang="en-US" sz="1400">
                <a:latin typeface="Calibri" pitchFamily="34" charset="0"/>
                <a:cs typeface="Calibri" pitchFamily="34" charset="0"/>
              </a:rPr>
              <a:t>Perfect Standard Argument</a:t>
            </a:r>
          </a:p>
          <a:p>
            <a:pPr marL="822960" lvl="2">
              <a:lnSpc>
                <a:spcPct val="90000"/>
              </a:lnSpc>
              <a:buClr>
                <a:schemeClr val="accent3"/>
              </a:buClr>
              <a:buFont typeface="Wingdings 2"/>
              <a:buChar char=""/>
              <a:defRPr/>
            </a:pPr>
            <a:r>
              <a:rPr lang="en-US">
                <a:latin typeface="Calibri" pitchFamily="34" charset="0"/>
                <a:cs typeface="Calibri" pitchFamily="34" charset="0"/>
              </a:rPr>
              <a:t>Physical things fall short</a:t>
            </a:r>
          </a:p>
          <a:p>
            <a:pPr marL="822960" lvl="2">
              <a:lnSpc>
                <a:spcPct val="90000"/>
              </a:lnSpc>
              <a:buClr>
                <a:schemeClr val="accent3"/>
              </a:buClr>
              <a:buFont typeface="Wingdings 2"/>
              <a:buChar char=""/>
              <a:defRPr/>
            </a:pPr>
            <a:r>
              <a:rPr lang="en-US">
                <a:latin typeface="Calibri" pitchFamily="34" charset="0"/>
                <a:cs typeface="Calibri" pitchFamily="34" charset="0"/>
              </a:rPr>
              <a:t>Knowledge of something perfect</a:t>
            </a:r>
          </a:p>
          <a:p>
            <a:pPr marL="822960" lvl="2">
              <a:lnSpc>
                <a:spcPct val="90000"/>
              </a:lnSpc>
              <a:buClr>
                <a:schemeClr val="accent3"/>
              </a:buClr>
              <a:buFont typeface="Wingdings 2"/>
              <a:buChar char=""/>
              <a:defRPr/>
            </a:pPr>
            <a:r>
              <a:rPr lang="en-US">
                <a:latin typeface="Calibri" pitchFamily="34" charset="0"/>
                <a:cs typeface="Calibri" pitchFamily="34" charset="0"/>
              </a:rPr>
              <a:t>Knowledge cannot come from </a:t>
            </a:r>
            <a:r>
              <a:rPr lang="en-US" err="1">
                <a:latin typeface="Calibri" pitchFamily="34" charset="0"/>
                <a:cs typeface="Calibri" pitchFamily="34" charset="0"/>
              </a:rPr>
              <a:t>sensess</a:t>
            </a:r>
            <a:endParaRPr lang="en-US">
              <a:latin typeface="Calibri" pitchFamily="34" charset="0"/>
              <a:cs typeface="Calibri" pitchFamily="34" charset="0"/>
            </a:endParaRPr>
          </a:p>
          <a:p>
            <a:pPr marL="548640" lvl="1" indent="-274320">
              <a:lnSpc>
                <a:spcPct val="90000"/>
              </a:lnSpc>
              <a:buFont typeface="Wingdings"/>
              <a:buChar char=""/>
              <a:defRPr/>
            </a:pPr>
            <a:r>
              <a:rPr lang="en-US" sz="1400">
                <a:latin typeface="Calibri" pitchFamily="34" charset="0"/>
                <a:cs typeface="Calibri" pitchFamily="34" charset="0"/>
              </a:rPr>
              <a:t>Knowledge is Not Right Opinion</a:t>
            </a:r>
          </a:p>
          <a:p>
            <a:pPr marL="822960" lvl="2">
              <a:lnSpc>
                <a:spcPct val="90000"/>
              </a:lnSpc>
              <a:buClr>
                <a:schemeClr val="accent3"/>
              </a:buClr>
              <a:buFont typeface="Wingdings 2"/>
              <a:buChar char=""/>
              <a:defRPr/>
            </a:pPr>
            <a:r>
              <a:rPr lang="en-US">
                <a:latin typeface="Calibri" pitchFamily="34" charset="0"/>
                <a:cs typeface="Calibri" pitchFamily="34" charset="0"/>
              </a:rPr>
              <a:t>Right opinion (true belief) vs. knowledge</a:t>
            </a:r>
          </a:p>
          <a:p>
            <a:pPr marL="822960" lvl="2">
              <a:lnSpc>
                <a:spcPct val="90000"/>
              </a:lnSpc>
              <a:buClr>
                <a:schemeClr val="accent3"/>
              </a:buClr>
              <a:buFont typeface="Wingdings 2"/>
              <a:buChar char=""/>
              <a:defRPr/>
            </a:pPr>
            <a:r>
              <a:rPr lang="en-US">
                <a:latin typeface="Calibri" pitchFamily="34" charset="0"/>
                <a:cs typeface="Calibri" pitchFamily="34" charset="0"/>
              </a:rPr>
              <a:t>True opinion</a:t>
            </a:r>
          </a:p>
          <a:p>
            <a:pPr marL="822960" lvl="2">
              <a:lnSpc>
                <a:spcPct val="90000"/>
              </a:lnSpc>
              <a:buClr>
                <a:schemeClr val="accent3"/>
              </a:buClr>
              <a:buFont typeface="Wingdings 2"/>
              <a:buChar char=""/>
              <a:defRPr/>
            </a:pPr>
            <a:r>
              <a:rPr lang="en-US">
                <a:latin typeface="Calibri" pitchFamily="34" charset="0"/>
                <a:cs typeface="Calibri" pitchFamily="34" charset="0"/>
              </a:rPr>
              <a:t>Account</a:t>
            </a:r>
          </a:p>
          <a:p>
            <a:pPr marL="822960" lvl="2">
              <a:lnSpc>
                <a:spcPct val="90000"/>
              </a:lnSpc>
              <a:buClr>
                <a:schemeClr val="accent3"/>
              </a:buClr>
              <a:buFont typeface="Wingdings 2"/>
              <a:buChar char=""/>
              <a:defRPr/>
            </a:pPr>
            <a:r>
              <a:rPr lang="en-US">
                <a:latin typeface="Calibri" pitchFamily="34" charset="0"/>
                <a:cs typeface="Calibri" pitchFamily="34" charset="0"/>
              </a:rPr>
              <a:t>Rational justification</a:t>
            </a:r>
          </a:p>
          <a:p>
            <a:pPr marL="822960" lvl="2">
              <a:lnSpc>
                <a:spcPct val="90000"/>
              </a:lnSpc>
              <a:buClr>
                <a:schemeClr val="accent3"/>
              </a:buClr>
              <a:buFont typeface="Wingdings 2"/>
              <a:buChar char=""/>
              <a:defRPr/>
            </a:pPr>
            <a:endParaRPr lang="en-US">
              <a:latin typeface="Calibri" pitchFamily="34" charset="0"/>
              <a:cs typeface="Calibri" pitchFamily="34" charset="0"/>
            </a:endParaRPr>
          </a:p>
          <a:p>
            <a:pPr marL="548640" lvl="1" indent="-274320">
              <a:lnSpc>
                <a:spcPct val="90000"/>
              </a:lnSpc>
              <a:buFont typeface="Wingdings"/>
              <a:buChar char=""/>
              <a:defRPr/>
            </a:pPr>
            <a:endParaRPr lang="en-US" sz="1400">
              <a:latin typeface="Calibri" pitchFamily="34" charset="0"/>
              <a:cs typeface="Calibri" pitchFamily="34" charset="0"/>
            </a:endParaRPr>
          </a:p>
          <a:p>
            <a:pPr marL="548640" lvl="1" indent="-274320">
              <a:lnSpc>
                <a:spcPct val="90000"/>
              </a:lnSpc>
              <a:buFont typeface="Wingdings"/>
              <a:buChar char=""/>
              <a:defRPr/>
            </a:pPr>
            <a:endParaRPr lang="en-US" sz="1400"/>
          </a:p>
        </p:txBody>
      </p:sp>
      <p:cxnSp>
        <p:nvCxnSpPr>
          <p:cNvPr id="18438" name="Straight Connector 1843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440" name="Straight Connector 1843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44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5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5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5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136A0309-51BA-427A-8754-161AB05A92FD}"/>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juku.it/en/defining-software-defined-storage-definition-definitel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55049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p:cNvSpPr>
            <a:spLocks noGrp="1"/>
          </p:cNvSpPr>
          <p:nvPr>
            <p:ph idx="1"/>
          </p:nvPr>
        </p:nvSpPr>
        <p:spPr/>
        <p:txBody>
          <a:bodyPr>
            <a:normAutofit fontScale="92500" lnSpcReduction="10000"/>
          </a:bodyPr>
          <a:lstStyle/>
          <a:p>
            <a:r>
              <a:rPr lang="en-US" dirty="0"/>
              <a:t>The Three Beds</a:t>
            </a:r>
          </a:p>
          <a:p>
            <a:pPr lvl="1"/>
            <a:r>
              <a:rPr lang="en-US" dirty="0"/>
              <a:t>One existing in nature made by god.</a:t>
            </a:r>
          </a:p>
          <a:p>
            <a:pPr lvl="1"/>
            <a:r>
              <a:rPr lang="en-US" dirty="0"/>
              <a:t>Another the work of a carpenter.</a:t>
            </a:r>
          </a:p>
          <a:p>
            <a:pPr lvl="1"/>
            <a:r>
              <a:rPr lang="en-US" dirty="0"/>
              <a:t>The work of the painter is a third.</a:t>
            </a:r>
          </a:p>
          <a:p>
            <a:pPr lvl="1"/>
            <a:r>
              <a:rPr lang="en-US" dirty="0"/>
              <a:t>God, from choice or necessity, made only one bed in nature.</a:t>
            </a:r>
          </a:p>
          <a:p>
            <a:pPr lvl="1"/>
            <a:r>
              <a:rPr lang="en-US" dirty="0"/>
              <a:t>Two or more such ideal beds never have been nor will ever be made. </a:t>
            </a:r>
          </a:p>
          <a:p>
            <a:pPr lvl="1"/>
            <a:r>
              <a:rPr lang="en-US" dirty="0"/>
              <a:t>Even if he had made only two, a third would appear behind them which both would have for their form.</a:t>
            </a:r>
          </a:p>
          <a:p>
            <a:pPr lvl="2"/>
            <a:r>
              <a:rPr lang="en-US" dirty="0"/>
              <a:t>The ideal bed and the two others. </a:t>
            </a:r>
          </a:p>
          <a:p>
            <a:pPr lvl="1"/>
            <a:r>
              <a:rPr lang="en-US" dirty="0"/>
              <a:t>God knew this and desired to be the real maker of a real bed, not a particular maker of a particular bed.</a:t>
            </a:r>
          </a:p>
          <a:p>
            <a:pPr lvl="2"/>
            <a:r>
              <a:rPr lang="en-US" dirty="0"/>
              <a:t>Therefore he created a bed which is essentially and by nature one only.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p:cNvSpPr>
            <a:spLocks noGrp="1"/>
          </p:cNvSpPr>
          <p:nvPr>
            <p:ph idx="1"/>
          </p:nvPr>
        </p:nvSpPr>
        <p:spPr/>
        <p:txBody>
          <a:bodyPr>
            <a:normAutofit/>
          </a:bodyPr>
          <a:lstStyle/>
          <a:p>
            <a:r>
              <a:rPr lang="en-US" dirty="0"/>
              <a:t>Arts and Imitation</a:t>
            </a:r>
          </a:p>
          <a:p>
            <a:pPr lvl="1"/>
            <a:r>
              <a:rPr lang="en-US" dirty="0"/>
              <a:t>Makers and Imitators</a:t>
            </a:r>
          </a:p>
          <a:p>
            <a:pPr lvl="2"/>
            <a:r>
              <a:rPr lang="en-US" dirty="0"/>
              <a:t>God is the natural maker of the bed: by the natural process of creation he is the author of all things. </a:t>
            </a:r>
          </a:p>
          <a:p>
            <a:pPr lvl="1"/>
            <a:r>
              <a:rPr lang="en-US" dirty="0"/>
              <a:t>The carpenter is also the maker of the bed. </a:t>
            </a:r>
          </a:p>
          <a:p>
            <a:pPr lvl="1"/>
            <a:r>
              <a:rPr lang="en-US" dirty="0"/>
              <a:t>The painter is not a creator and maker.</a:t>
            </a:r>
          </a:p>
          <a:p>
            <a:pPr lvl="1"/>
            <a:r>
              <a:rPr lang="en-US" dirty="0"/>
              <a:t>The painter is the imitator of what the others make. </a:t>
            </a:r>
          </a:p>
          <a:p>
            <a:pPr lvl="2"/>
            <a:r>
              <a:rPr lang="en-US" dirty="0"/>
              <a:t>He is third in the descent from nature, an imitator. </a:t>
            </a:r>
          </a:p>
          <a:p>
            <a:pPr lvl="1"/>
            <a:r>
              <a:rPr lang="en-US" dirty="0"/>
              <a:t>The tragic poet is an imitator, and like all imitators, is thrice removed from the truth.</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23F3A-1359-40BF-6FC4-89E9AF15B049}"/>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3F4048F6-B958-437B-B75D-78A50C2CB872}"/>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7946CF9B-32BA-7BFC-67EA-18ECFE40627E}"/>
              </a:ext>
            </a:extLst>
          </p:cNvPr>
          <p:cNvSpPr>
            <a:spLocks noGrp="1"/>
          </p:cNvSpPr>
          <p:nvPr>
            <p:ph idx="1"/>
          </p:nvPr>
        </p:nvSpPr>
        <p:spPr/>
        <p:txBody>
          <a:bodyPr>
            <a:normAutofit fontScale="92500" lnSpcReduction="10000"/>
          </a:bodyPr>
          <a:lstStyle/>
          <a:p>
            <a:r>
              <a:rPr lang="en-US" dirty="0"/>
              <a:t>The Painter</a:t>
            </a:r>
          </a:p>
          <a:p>
            <a:pPr lvl="1"/>
            <a:r>
              <a:rPr lang="en-US" dirty="0"/>
              <a:t>The painter imitates the creations of artists.</a:t>
            </a:r>
          </a:p>
          <a:p>
            <a:pPr lvl="1"/>
            <a:r>
              <a:rPr lang="en-US" dirty="0"/>
              <a:t>A bed seen from different views will appear different, but there is no difference in reality. </a:t>
            </a:r>
          </a:p>
          <a:p>
            <a:pPr lvl="2"/>
            <a:r>
              <a:rPr lang="en-US" dirty="0"/>
              <a:t>The same for all things. </a:t>
            </a:r>
          </a:p>
          <a:p>
            <a:pPr lvl="1"/>
            <a:r>
              <a:rPr lang="en-US" dirty="0"/>
              <a:t>The art of painting is an imitation of things as they appear, of appearance and not reality.</a:t>
            </a:r>
          </a:p>
          <a:p>
            <a:pPr lvl="1"/>
            <a:r>
              <a:rPr lang="en-US" dirty="0"/>
              <a:t>The imitator </a:t>
            </a:r>
          </a:p>
          <a:p>
            <a:pPr lvl="2"/>
            <a:r>
              <a:rPr lang="en-US" dirty="0"/>
              <a:t>Is far from the truth</a:t>
            </a:r>
          </a:p>
          <a:p>
            <a:pPr lvl="2"/>
            <a:r>
              <a:rPr lang="en-US" dirty="0"/>
              <a:t> Can do all things because he lightly touches a small part of them, an image. </a:t>
            </a:r>
          </a:p>
          <a:p>
            <a:pPr lvl="1"/>
            <a:r>
              <a:rPr lang="en-US" dirty="0"/>
              <a:t>A painter will paint a cobbler, carpenter, or other artist, though he knows nothing of their arts.</a:t>
            </a:r>
          </a:p>
          <a:p>
            <a:pPr lvl="1"/>
            <a:r>
              <a:rPr lang="en-US" dirty="0"/>
              <a:t>He may deceive children or simple people with his pictures from a distance.</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4156252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086FE8-EEC0-916B-F4D3-7B32E9118B5B}"/>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D9DAD3EA-C421-231D-1D8F-07DD49BA543E}"/>
              </a:ext>
            </a:extLst>
          </p:cNvPr>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3BB585DF-21EB-12A0-6525-B5EDB24BB547}"/>
              </a:ext>
            </a:extLst>
          </p:cNvPr>
          <p:cNvSpPr>
            <a:spLocks noGrp="1"/>
          </p:cNvSpPr>
          <p:nvPr>
            <p:ph idx="1"/>
          </p:nvPr>
        </p:nvSpPr>
        <p:spPr>
          <a:xfrm>
            <a:off x="5209563" y="2160589"/>
            <a:ext cx="4064439" cy="3880773"/>
          </a:xfrm>
        </p:spPr>
        <p:txBody>
          <a:bodyPr>
            <a:normAutofit fontScale="92500" lnSpcReduction="10000"/>
          </a:bodyPr>
          <a:lstStyle/>
          <a:p>
            <a:pPr>
              <a:lnSpc>
                <a:spcPct val="90000"/>
              </a:lnSpc>
            </a:pPr>
            <a:r>
              <a:rPr lang="en-US" sz="1500" dirty="0"/>
              <a:t>Knowledge</a:t>
            </a:r>
          </a:p>
          <a:p>
            <a:pPr lvl="1">
              <a:lnSpc>
                <a:spcPct val="90000"/>
              </a:lnSpc>
            </a:pPr>
            <a:r>
              <a:rPr lang="en-US" sz="1500" dirty="0"/>
              <a:t>Someone who claims to have found a man knows all arts and everything anybody knows to a higher degree.</a:t>
            </a:r>
          </a:p>
          <a:p>
            <a:pPr lvl="2">
              <a:lnSpc>
                <a:spcPct val="90000"/>
              </a:lnSpc>
            </a:pPr>
            <a:r>
              <a:rPr lang="en-US" sz="1500" dirty="0"/>
              <a:t>Must be a simple creature deceived by a wizard or actor whom he thought all-knowing.</a:t>
            </a:r>
          </a:p>
          <a:p>
            <a:pPr lvl="2">
              <a:lnSpc>
                <a:spcPct val="90000"/>
              </a:lnSpc>
            </a:pPr>
            <a:r>
              <a:rPr lang="en-US" sz="1500" dirty="0"/>
              <a:t>Because he was unable to analyze the nature of knowledge, ignorance and imitation. </a:t>
            </a:r>
          </a:p>
          <a:p>
            <a:pPr lvl="1">
              <a:lnSpc>
                <a:spcPct val="90000"/>
              </a:lnSpc>
            </a:pPr>
            <a:r>
              <a:rPr lang="en-US" sz="1500" dirty="0"/>
              <a:t>It is claimed the tragedians and Homer know all arts, all things human, virtue, vice, and divine things.</a:t>
            </a:r>
          </a:p>
          <a:p>
            <a:pPr lvl="2">
              <a:lnSpc>
                <a:spcPct val="90000"/>
              </a:lnSpc>
            </a:pPr>
            <a:r>
              <a:rPr lang="en-US" sz="1500" dirty="0"/>
              <a:t>The good poet cannot compose well unless he knows his subject.</a:t>
            </a:r>
          </a:p>
          <a:p>
            <a:pPr lvl="2">
              <a:lnSpc>
                <a:spcPct val="90000"/>
              </a:lnSpc>
            </a:pPr>
            <a:r>
              <a:rPr lang="en-US" sz="1500" dirty="0"/>
              <a:t>One lacking this knowledge can never be a poet.</a:t>
            </a:r>
          </a:p>
          <a:p>
            <a:pPr lvl="1">
              <a:lnSpc>
                <a:spcPct val="90000"/>
              </a:lnSpc>
            </a:pPr>
            <a:endParaRPr lang="en-US" sz="1500" dirty="0">
              <a:latin typeface="Calibri" pitchFamily="34" charset="0"/>
              <a:cs typeface="Calibri" pitchFamily="34" charset="0"/>
            </a:endParaRPr>
          </a:p>
          <a:p>
            <a:pPr lvl="1" eaLnBrk="1" hangingPunct="1">
              <a:lnSpc>
                <a:spcPct val="90000"/>
              </a:lnSpc>
            </a:pPr>
            <a:endParaRPr lang="en-US" sz="1500" dirty="0">
              <a:latin typeface="Calibri" pitchFamily="34" charset="0"/>
              <a:cs typeface="Calibri" pitchFamily="34" charset="0"/>
            </a:endParaRPr>
          </a:p>
          <a:p>
            <a:pPr lvl="1" eaLnBrk="1" hangingPunct="1">
              <a:lnSpc>
                <a:spcPct val="90000"/>
              </a:lnSpc>
            </a:pPr>
            <a:endParaRPr lang="en-US" sz="1500" dirty="0"/>
          </a:p>
        </p:txBody>
      </p:sp>
      <p:pic>
        <p:nvPicPr>
          <p:cNvPr id="3" name="Picture 2" descr="A cartoon of a person holding a glowing ball&#10;&#10;AI-generated content may be incorrect.">
            <a:extLst>
              <a:ext uri="{FF2B5EF4-FFF2-40B4-BE49-F238E27FC236}">
                <a16:creationId xmlns:a16="http://schemas.microsoft.com/office/drawing/2014/main" id="{E6E5871B-97AC-AB46-E5BD-A120F6E8EE01}"/>
              </a:ext>
            </a:extLst>
          </p:cNvPr>
          <p:cNvPicPr>
            <a:picLocks noChangeAspect="1"/>
          </p:cNvPicPr>
          <p:nvPr/>
        </p:nvPicPr>
        <p:blipFill>
          <a:blip r:embed="rId3">
            <a:extLst>
              <a:ext uri="{28A0092B-C50C-407E-A947-70E740481C1C}">
                <a14:useLocalDpi xmlns:a14="http://schemas.microsoft.com/office/drawing/2010/main" val="0"/>
              </a:ext>
            </a:extLst>
          </a:blip>
          <a:srcRect l="17041" r="429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6" name="Isosceles Triangle 2663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51999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6E59-297C-DD09-4D6F-72F32C94E6F5}"/>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D282E9E8-BB5C-F3FF-D027-6315E2CD53DB}"/>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922D43DB-1EDF-A85A-6225-E5D38C3A28A9}"/>
              </a:ext>
            </a:extLst>
          </p:cNvPr>
          <p:cNvSpPr>
            <a:spLocks noGrp="1"/>
          </p:cNvSpPr>
          <p:nvPr>
            <p:ph idx="1"/>
          </p:nvPr>
        </p:nvSpPr>
        <p:spPr/>
        <p:txBody>
          <a:bodyPr>
            <a:normAutofit/>
          </a:bodyPr>
          <a:lstStyle/>
          <a:p>
            <a:pPr lvl="1">
              <a:lnSpc>
                <a:spcPct val="90000"/>
              </a:lnSpc>
            </a:pPr>
            <a:r>
              <a:rPr lang="en-US" sz="1200" dirty="0"/>
              <a:t>There may be a similar illusion in this case. 		</a:t>
            </a:r>
          </a:p>
          <a:p>
            <a:pPr lvl="2">
              <a:lnSpc>
                <a:spcPct val="90000"/>
              </a:lnSpc>
            </a:pPr>
            <a:r>
              <a:rPr lang="en-US" sz="1200" dirty="0"/>
              <a:t>They may have been deceived by imitators.</a:t>
            </a:r>
          </a:p>
          <a:p>
            <a:pPr lvl="2">
              <a:lnSpc>
                <a:spcPct val="90000"/>
              </a:lnSpc>
            </a:pPr>
            <a:r>
              <a:rPr lang="en-US" sz="1200" dirty="0"/>
              <a:t>They may have forgotten their works are only imitations thrice removed from the truth.</a:t>
            </a:r>
          </a:p>
          <a:p>
            <a:pPr lvl="2">
              <a:lnSpc>
                <a:spcPct val="90000"/>
              </a:lnSpc>
            </a:pPr>
            <a:r>
              <a:rPr lang="en-US" sz="1200" dirty="0"/>
              <a:t>Being appearances, they could be made without knowledge.</a:t>
            </a:r>
          </a:p>
          <a:p>
            <a:pPr lvl="2">
              <a:lnSpc>
                <a:spcPct val="90000"/>
              </a:lnSpc>
            </a:pPr>
            <a:r>
              <a:rPr lang="en-US" sz="1200" dirty="0"/>
              <a:t>Or they may be right, and poets know things about which they seem to speak so well.</a:t>
            </a:r>
          </a:p>
          <a:p>
            <a:pPr lvl="1">
              <a:lnSpc>
                <a:spcPct val="90000"/>
              </a:lnSpc>
            </a:pPr>
            <a:r>
              <a:rPr lang="en-US" sz="1200" dirty="0"/>
              <a:t> The real artist, who knew what he was imitating, </a:t>
            </a:r>
          </a:p>
          <a:p>
            <a:pPr lvl="2">
              <a:lnSpc>
                <a:spcPct val="90000"/>
              </a:lnSpc>
            </a:pPr>
            <a:r>
              <a:rPr lang="en-US" sz="1200" dirty="0"/>
              <a:t> Would be interested in realities and not in imitations; </a:t>
            </a:r>
          </a:p>
          <a:p>
            <a:pPr lvl="2">
              <a:lnSpc>
                <a:spcPct val="90000"/>
              </a:lnSpc>
            </a:pPr>
            <a:r>
              <a:rPr lang="en-US" sz="1200" dirty="0"/>
              <a:t>Would desire to leave as memorials works many and fair;</a:t>
            </a:r>
          </a:p>
          <a:p>
            <a:pPr lvl="2">
              <a:lnSpc>
                <a:spcPct val="90000"/>
              </a:lnSpc>
            </a:pPr>
            <a:r>
              <a:rPr lang="en-US" sz="1200" dirty="0"/>
              <a:t>Instead of being the author of encomiums, he would prefer to be their theme. </a:t>
            </a:r>
          </a:p>
          <a:p>
            <a:pPr lvl="1">
              <a:lnSpc>
                <a:spcPct val="90000"/>
              </a:lnSpc>
            </a:pPr>
            <a:endParaRPr lang="en-US" sz="700" dirty="0">
              <a:latin typeface="Calibri" pitchFamily="34" charset="0"/>
              <a:cs typeface="Calibri" pitchFamily="34" charset="0"/>
            </a:endParaRP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3510079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7A435E-D5A9-7185-B519-DDA203A7BE74}"/>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94F86BB3-E909-104F-5A20-8711555C8C51}"/>
              </a:ext>
            </a:extLst>
          </p:cNvPr>
          <p:cNvSpPr>
            <a:spLocks noGrp="1"/>
          </p:cNvSpPr>
          <p:nvPr>
            <p:ph type="title"/>
          </p:nvPr>
        </p:nvSpPr>
        <p:spPr>
          <a:xfrm>
            <a:off x="5536734" y="609600"/>
            <a:ext cx="3737268" cy="1320800"/>
          </a:xfrm>
        </p:spPr>
        <p:txBody>
          <a:bodyPr>
            <a:normAutofit/>
          </a:bodyPr>
          <a:lstStyle/>
          <a:p>
            <a:pPr eaLnBrk="1" hangingPunct="1"/>
            <a:r>
              <a:rPr lang="en-US" dirty="0">
                <a:latin typeface="Calibri" pitchFamily="34" charset="0"/>
                <a:cs typeface="Calibri" pitchFamily="34" charset="0"/>
              </a:rPr>
              <a:t>Plato’s Republic Book X</a:t>
            </a:r>
            <a:endParaRPr lang="en-US">
              <a:latin typeface="Calibri" pitchFamily="34" charset="0"/>
              <a:cs typeface="Calibri" pitchFamily="34" charset="0"/>
            </a:endParaRPr>
          </a:p>
        </p:txBody>
      </p:sp>
      <p:sp>
        <p:nvSpPr>
          <p:cNvPr id="26626" name="Content Placeholder 2">
            <a:extLst>
              <a:ext uri="{FF2B5EF4-FFF2-40B4-BE49-F238E27FC236}">
                <a16:creationId xmlns:a16="http://schemas.microsoft.com/office/drawing/2014/main" id="{E68CF913-81DF-1342-6D6E-3ACB95BCA146}"/>
              </a:ext>
            </a:extLst>
          </p:cNvPr>
          <p:cNvSpPr>
            <a:spLocks noGrp="1"/>
          </p:cNvSpPr>
          <p:nvPr>
            <p:ph idx="1"/>
          </p:nvPr>
        </p:nvSpPr>
        <p:spPr>
          <a:xfrm>
            <a:off x="5209563" y="2160589"/>
            <a:ext cx="4064439" cy="3880773"/>
          </a:xfrm>
        </p:spPr>
        <p:txBody>
          <a:bodyPr>
            <a:normAutofit lnSpcReduction="10000"/>
          </a:bodyPr>
          <a:lstStyle/>
          <a:p>
            <a:pPr>
              <a:lnSpc>
                <a:spcPct val="90000"/>
              </a:lnSpc>
            </a:pPr>
            <a:r>
              <a:rPr lang="en-US" sz="1000"/>
              <a:t>Homer</a:t>
            </a:r>
          </a:p>
          <a:p>
            <a:pPr lvl="1">
              <a:lnSpc>
                <a:spcPct val="90000"/>
              </a:lnSpc>
            </a:pPr>
            <a:r>
              <a:rPr lang="en-US" sz="1000"/>
              <a:t>A question must be put to Homer.</a:t>
            </a:r>
          </a:p>
          <a:p>
            <a:pPr lvl="1">
              <a:lnSpc>
                <a:spcPct val="90000"/>
              </a:lnSpc>
            </a:pPr>
            <a:r>
              <a:rPr lang="en-US" sz="1000"/>
              <a:t>Not about medicine or any arts to which his poems only incidentally refer.</a:t>
            </a:r>
          </a:p>
          <a:p>
            <a:pPr lvl="1">
              <a:lnSpc>
                <a:spcPct val="90000"/>
              </a:lnSpc>
            </a:pPr>
            <a:r>
              <a:rPr lang="en-US" sz="1000"/>
              <a:t>About military tactics, politics, education: the chief and noblest subjects of his poems.</a:t>
            </a:r>
          </a:p>
          <a:p>
            <a:pPr lvl="1">
              <a:lnSpc>
                <a:spcPct val="90000"/>
              </a:lnSpc>
            </a:pPr>
            <a:r>
              <a:rPr lang="en-US" sz="1000"/>
              <a:t>Homer is asked if he is</a:t>
            </a:r>
          </a:p>
          <a:p>
            <a:pPr lvl="2">
              <a:lnSpc>
                <a:spcPct val="90000"/>
              </a:lnSpc>
            </a:pPr>
            <a:r>
              <a:rPr lang="en-US" sz="1000"/>
              <a:t>Only second removed from truth in what you say of virtue, </a:t>
            </a:r>
          </a:p>
          <a:p>
            <a:pPr lvl="2">
              <a:lnSpc>
                <a:spcPct val="90000"/>
              </a:lnSpc>
            </a:pPr>
            <a:r>
              <a:rPr lang="en-US" sz="1000"/>
              <a:t>Not third-not an image maker or imitator</a:t>
            </a:r>
          </a:p>
          <a:p>
            <a:pPr lvl="2">
              <a:lnSpc>
                <a:spcPct val="90000"/>
              </a:lnSpc>
            </a:pPr>
            <a:r>
              <a:rPr lang="en-US" sz="1000"/>
              <a:t>Able to discern what pursuits make men better or worse.</a:t>
            </a:r>
          </a:p>
          <a:p>
            <a:pPr lvl="1">
              <a:lnSpc>
                <a:spcPct val="90000"/>
              </a:lnSpc>
            </a:pPr>
            <a:r>
              <a:rPr lang="en-US" sz="1000"/>
              <a:t> No State has ever been better governed by Homer’s help. </a:t>
            </a:r>
          </a:p>
          <a:p>
            <a:pPr lvl="1">
              <a:lnSpc>
                <a:spcPct val="90000"/>
              </a:lnSpc>
            </a:pPr>
            <a:r>
              <a:rPr lang="en-US" sz="1000"/>
              <a:t>No war on record was carried by him or aided by his counsels.</a:t>
            </a:r>
          </a:p>
          <a:p>
            <a:pPr lvl="1">
              <a:lnSpc>
                <a:spcPct val="90000"/>
              </a:lnSpc>
            </a:pPr>
            <a:r>
              <a:rPr lang="en-US" sz="1000"/>
              <a:t>No invention attributed to him. </a:t>
            </a:r>
          </a:p>
          <a:p>
            <a:pPr lvl="1">
              <a:lnSpc>
                <a:spcPct val="90000"/>
              </a:lnSpc>
            </a:pPr>
            <a:r>
              <a:rPr lang="en-US" sz="1000"/>
              <a:t>Not privately a guide or teacher.</a:t>
            </a:r>
          </a:p>
          <a:p>
            <a:pPr lvl="1">
              <a:lnSpc>
                <a:spcPct val="90000"/>
              </a:lnSpc>
            </a:pPr>
            <a:endParaRPr lang="en-US" sz="1000">
              <a:latin typeface="Calibri" pitchFamily="34" charset="0"/>
              <a:cs typeface="Calibri" pitchFamily="34" charset="0"/>
            </a:endParaRPr>
          </a:p>
          <a:p>
            <a:pPr lvl="1">
              <a:lnSpc>
                <a:spcPct val="90000"/>
              </a:lnSpc>
            </a:pPr>
            <a:endParaRPr lang="en-US" sz="1000">
              <a:latin typeface="Calibri" pitchFamily="34" charset="0"/>
              <a:cs typeface="Calibri" pitchFamily="34" charset="0"/>
            </a:endParaRPr>
          </a:p>
          <a:p>
            <a:pPr lvl="1" eaLnBrk="1" hangingPunct="1">
              <a:lnSpc>
                <a:spcPct val="90000"/>
              </a:lnSpc>
            </a:pPr>
            <a:endParaRPr lang="en-US" sz="1000">
              <a:latin typeface="Calibri" pitchFamily="34" charset="0"/>
              <a:cs typeface="Calibri" pitchFamily="34" charset="0"/>
            </a:endParaRPr>
          </a:p>
          <a:p>
            <a:pPr lvl="1" eaLnBrk="1" hangingPunct="1">
              <a:lnSpc>
                <a:spcPct val="90000"/>
              </a:lnSpc>
            </a:pPr>
            <a:endParaRPr lang="en-US" sz="1000"/>
          </a:p>
        </p:txBody>
      </p:sp>
      <p:pic>
        <p:nvPicPr>
          <p:cNvPr id="3" name="Picture 2" descr="Cartoon of a person reading a book&#10;&#10;AI-generated content may be incorrect.">
            <a:extLst>
              <a:ext uri="{FF2B5EF4-FFF2-40B4-BE49-F238E27FC236}">
                <a16:creationId xmlns:a16="http://schemas.microsoft.com/office/drawing/2014/main" id="{064509DE-C5C3-D6FC-0F05-66700FF9C0A0}"/>
              </a:ext>
            </a:extLst>
          </p:cNvPr>
          <p:cNvPicPr>
            <a:picLocks noChangeAspect="1"/>
          </p:cNvPicPr>
          <p:nvPr/>
        </p:nvPicPr>
        <p:blipFill>
          <a:blip r:embed="rId3">
            <a:extLst>
              <a:ext uri="{28A0092B-C50C-407E-A947-70E740481C1C}">
                <a14:useLocalDpi xmlns:a14="http://schemas.microsoft.com/office/drawing/2010/main" val="0"/>
              </a:ext>
            </a:extLst>
          </a:blip>
          <a:srcRect l="18121" r="321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6631" name="Isosceles Triangle 266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57540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7447-7760-07BD-3ED7-4A817AF559C9}"/>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B029397D-330F-C165-438E-5633B72EC3AF}"/>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A1FF66BE-8390-0B62-1D89-3DB66327C29E}"/>
              </a:ext>
            </a:extLst>
          </p:cNvPr>
          <p:cNvSpPr>
            <a:spLocks noGrp="1"/>
          </p:cNvSpPr>
          <p:nvPr>
            <p:ph idx="1"/>
          </p:nvPr>
        </p:nvSpPr>
        <p:spPr/>
        <p:txBody>
          <a:bodyPr>
            <a:normAutofit/>
          </a:bodyPr>
          <a:lstStyle/>
          <a:p>
            <a:r>
              <a:rPr lang="en-US" dirty="0"/>
              <a:t>Argument against the claim about Homer.</a:t>
            </a:r>
          </a:p>
          <a:p>
            <a:pPr lvl="1"/>
            <a:r>
              <a:rPr lang="en-US" dirty="0"/>
              <a:t>If Homer had been able to educate and improve mankind, possessed knowledge and had not been a mere imitator then </a:t>
            </a:r>
          </a:p>
          <a:p>
            <a:pPr lvl="2"/>
            <a:r>
              <a:rPr lang="en-US" dirty="0"/>
              <a:t>He would have had many followers</a:t>
            </a:r>
          </a:p>
          <a:p>
            <a:pPr lvl="2"/>
            <a:r>
              <a:rPr lang="en-US" dirty="0"/>
              <a:t>Been honored and loved by them</a:t>
            </a:r>
          </a:p>
          <a:p>
            <a:pPr lvl="1"/>
            <a:r>
              <a:rPr lang="en-US" dirty="0"/>
              <a:t>Homer or Hesiod would not have been allowed to be rhapsodists if they had  been able to make mankind virtuous. </a:t>
            </a:r>
          </a:p>
          <a:p>
            <a:pPr lvl="1"/>
            <a:r>
              <a:rPr lang="en-US" dirty="0"/>
              <a:t>All  poets, beginning with Homer, are only imitators; </a:t>
            </a:r>
          </a:p>
          <a:p>
            <a:pPr lvl="2"/>
            <a:r>
              <a:rPr lang="en-US" dirty="0"/>
              <a:t>Copy images of virtue and the like,</a:t>
            </a:r>
          </a:p>
          <a:p>
            <a:pPr lvl="2"/>
            <a:r>
              <a:rPr lang="en-US" dirty="0"/>
              <a:t>But never reach the truth.</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327805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06F88-05B5-026B-B18C-CA7AD5D38C1B}"/>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2BE9DA1A-97AC-9230-8928-1E15D664DA71}"/>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5D427358-056E-3E8D-D73E-FD11B4E9B878}"/>
              </a:ext>
            </a:extLst>
          </p:cNvPr>
          <p:cNvSpPr>
            <a:spLocks noGrp="1"/>
          </p:cNvSpPr>
          <p:nvPr>
            <p:ph idx="1"/>
          </p:nvPr>
        </p:nvSpPr>
        <p:spPr/>
        <p:txBody>
          <a:bodyPr>
            <a:normAutofit fontScale="92500" lnSpcReduction="10000"/>
          </a:bodyPr>
          <a:lstStyle/>
          <a:p>
            <a:r>
              <a:rPr lang="en-US" dirty="0"/>
              <a:t>The Poet</a:t>
            </a:r>
          </a:p>
          <a:p>
            <a:pPr lvl="1"/>
            <a:r>
              <a:rPr lang="en-US" dirty="0"/>
              <a:t>The poet is like a painter who makes a likeness of a cobbler though understanding nothing of cobbling.</a:t>
            </a:r>
          </a:p>
          <a:p>
            <a:pPr lvl="1"/>
            <a:r>
              <a:rPr lang="en-US" dirty="0"/>
              <a:t>His picture is good enough for those</a:t>
            </a:r>
          </a:p>
          <a:p>
            <a:pPr lvl="2"/>
            <a:r>
              <a:rPr lang="en-US" dirty="0"/>
              <a:t> Who know no more than he and </a:t>
            </a:r>
          </a:p>
          <a:p>
            <a:pPr lvl="2"/>
            <a:r>
              <a:rPr lang="en-US" dirty="0"/>
              <a:t>Judge only by colors and figures. </a:t>
            </a:r>
          </a:p>
          <a:p>
            <a:pPr lvl="1"/>
            <a:r>
              <a:rPr lang="en-US" dirty="0"/>
              <a:t>Similarly the poet with words lays on the colors of arts, 			</a:t>
            </a:r>
          </a:p>
          <a:p>
            <a:pPr lvl="2"/>
            <a:r>
              <a:rPr lang="en-US" dirty="0"/>
              <a:t>He understands their nature only enough to imitate them. </a:t>
            </a:r>
          </a:p>
          <a:p>
            <a:pPr lvl="1"/>
            <a:r>
              <a:rPr lang="en-US" dirty="0"/>
              <a:t>Other ignorant  people imagine if he speaks of cobbling, military tactics, or anything, in </a:t>
            </a:r>
            <a:r>
              <a:rPr lang="en-US" dirty="0" err="1"/>
              <a:t>metre</a:t>
            </a:r>
            <a:r>
              <a:rPr lang="en-US" dirty="0"/>
              <a:t>, harmony and rhythm, he speaks very well.</a:t>
            </a:r>
          </a:p>
          <a:p>
            <a:pPr lvl="2"/>
            <a:r>
              <a:rPr lang="en-US" dirty="0"/>
              <a:t>The sweet influence of  melody and rhythm. </a:t>
            </a:r>
          </a:p>
          <a:p>
            <a:pPr lvl="2"/>
            <a:r>
              <a:rPr lang="en-US" dirty="0"/>
              <a:t>The tales of poets make a poor appearance when stripped of the colors music puts on them and recited in simple prose.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698819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C5C7-A1F9-1BE6-2272-CDA25F6F6C11}"/>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2BE54B01-CA9A-7E3A-83D9-11FB4AF0C054}"/>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7DF5E09F-9B8E-4CC1-075B-98B38760A137}"/>
              </a:ext>
            </a:extLst>
          </p:cNvPr>
          <p:cNvSpPr>
            <a:spLocks noGrp="1"/>
          </p:cNvSpPr>
          <p:nvPr>
            <p:ph idx="1"/>
          </p:nvPr>
        </p:nvSpPr>
        <p:spPr/>
        <p:txBody>
          <a:bodyPr>
            <a:normAutofit/>
          </a:bodyPr>
          <a:lstStyle/>
          <a:p>
            <a:r>
              <a:rPr lang="en-US" dirty="0"/>
              <a:t>The Imitator</a:t>
            </a:r>
          </a:p>
          <a:p>
            <a:pPr lvl="1"/>
            <a:r>
              <a:rPr lang="en-US" dirty="0"/>
              <a:t>Appearances </a:t>
            </a:r>
          </a:p>
          <a:p>
            <a:pPr lvl="1"/>
            <a:r>
              <a:rPr lang="en-US" dirty="0"/>
              <a:t>The imitator knows nothing of true existence; he knows appearances only.</a:t>
            </a:r>
          </a:p>
          <a:p>
            <a:pPr lvl="1"/>
            <a:r>
              <a:rPr lang="en-US" dirty="0"/>
              <a:t>The painter paints reins and bit.</a:t>
            </a:r>
          </a:p>
          <a:p>
            <a:pPr lvl="1"/>
            <a:r>
              <a:rPr lang="en-US" dirty="0"/>
              <a:t>The worker in leather and brass will make them.</a:t>
            </a:r>
          </a:p>
          <a:p>
            <a:pPr lvl="1"/>
            <a:r>
              <a:rPr lang="en-US" dirty="0"/>
              <a:t>The painter does not know the right form of the bit and reins.</a:t>
            </a:r>
          </a:p>
          <a:p>
            <a:pPr lvl="1"/>
            <a:r>
              <a:rPr lang="en-US" dirty="0"/>
              <a:t>Even the workers who make them hardly know them.</a:t>
            </a:r>
          </a:p>
          <a:p>
            <a:pPr lvl="1"/>
            <a:r>
              <a:rPr lang="en-US" dirty="0"/>
              <a:t>Only the horseman who knows how to use them knows their right form.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1616612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E749-4804-E39D-47C8-4842B82CDA89}"/>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3B45A0AA-92E0-7477-8B0E-B392D14867EA}"/>
              </a:ext>
            </a:extLst>
          </p:cNvPr>
          <p:cNvSpPr>
            <a:spLocks noGrp="1"/>
          </p:cNvSpPr>
          <p:nvPr>
            <p:ph type="title"/>
          </p:nvPr>
        </p:nvSpPr>
        <p:spPr/>
        <p:txBody>
          <a:bodyPr>
            <a:normAutofit/>
          </a:bodyPr>
          <a:lstStyle/>
          <a:p>
            <a:pPr algn="ctr" eaLnBrk="1" hangingPunct="1"/>
            <a:r>
              <a:rPr lang="en-US" dirty="0">
                <a:latin typeface="Calibri" pitchFamily="34" charset="0"/>
                <a:cs typeface="Calibri" pitchFamily="34" charset="0"/>
              </a:rPr>
              <a:t>Plato’s Republic Book X</a:t>
            </a:r>
          </a:p>
        </p:txBody>
      </p:sp>
      <p:sp>
        <p:nvSpPr>
          <p:cNvPr id="26626" name="Content Placeholder 2">
            <a:extLst>
              <a:ext uri="{FF2B5EF4-FFF2-40B4-BE49-F238E27FC236}">
                <a16:creationId xmlns:a16="http://schemas.microsoft.com/office/drawing/2014/main" id="{0E0476CF-E157-079A-BD17-29E0583914B5}"/>
              </a:ext>
            </a:extLst>
          </p:cNvPr>
          <p:cNvSpPr>
            <a:spLocks noGrp="1"/>
          </p:cNvSpPr>
          <p:nvPr>
            <p:ph idx="1"/>
          </p:nvPr>
        </p:nvSpPr>
        <p:spPr/>
        <p:txBody>
          <a:bodyPr>
            <a:normAutofit fontScale="85000" lnSpcReduction="20000"/>
          </a:bodyPr>
          <a:lstStyle/>
          <a:p>
            <a:r>
              <a:rPr lang="en-US" dirty="0"/>
              <a:t>There are three arts which concerned with all things: </a:t>
            </a:r>
          </a:p>
          <a:p>
            <a:pPr lvl="1"/>
            <a:r>
              <a:rPr lang="en-US" dirty="0"/>
              <a:t>One which uses.</a:t>
            </a:r>
          </a:p>
          <a:p>
            <a:pPr lvl="1"/>
            <a:r>
              <a:rPr lang="en-US" dirty="0"/>
              <a:t>Another which makes.</a:t>
            </a:r>
          </a:p>
          <a:p>
            <a:pPr lvl="1"/>
            <a:r>
              <a:rPr lang="en-US" dirty="0"/>
              <a:t> A third which imitates them. </a:t>
            </a:r>
          </a:p>
          <a:p>
            <a:pPr lvl="1"/>
            <a:r>
              <a:rPr lang="en-US" dirty="0"/>
              <a:t>The excellence, beauty or truth of everything, is relative to the use for which nature or the artist has intended them. </a:t>
            </a:r>
          </a:p>
          <a:p>
            <a:pPr lvl="1"/>
            <a:r>
              <a:rPr lang="en-US" dirty="0"/>
              <a:t>The user of them must have the greatest experience of them.</a:t>
            </a:r>
          </a:p>
          <a:p>
            <a:pPr lvl="1"/>
            <a:r>
              <a:rPr lang="en-US" dirty="0"/>
              <a:t>Must indicate to the maker the good or bad qualities which develop in use:</a:t>
            </a:r>
          </a:p>
          <a:p>
            <a:pPr lvl="2"/>
            <a:r>
              <a:rPr lang="en-US" dirty="0"/>
              <a:t>The flute-player will tell the flute-maker which of his flutes is satisfactory to the performer.</a:t>
            </a:r>
          </a:p>
          <a:p>
            <a:pPr lvl="2"/>
            <a:r>
              <a:rPr lang="en-US" dirty="0"/>
              <a:t> He will tell him how he ought to make them, and the other will attend to his instructions.</a:t>
            </a:r>
          </a:p>
          <a:p>
            <a:pPr lvl="1"/>
            <a:r>
              <a:rPr lang="en-US" dirty="0"/>
              <a:t>The one knows and so speaks with authority about the goodness and badness of flutes.</a:t>
            </a:r>
          </a:p>
          <a:p>
            <a:pPr lvl="1"/>
            <a:r>
              <a:rPr lang="en-US" dirty="0"/>
              <a:t>The other, confiding in him, will do what he is told.</a:t>
            </a:r>
          </a:p>
          <a:p>
            <a:pPr lvl="1"/>
            <a:r>
              <a:rPr lang="en-US" dirty="0"/>
              <a:t>The user will have knowledge. </a:t>
            </a:r>
          </a:p>
          <a:p>
            <a:pPr lvl="1"/>
            <a:endParaRPr lang="en-US" dirty="0">
              <a:latin typeface="Calibri" pitchFamily="34" charset="0"/>
              <a:cs typeface="Calibri" pitchFamily="34" charset="0"/>
            </a:endParaRPr>
          </a:p>
          <a:p>
            <a:pPr lvl="1"/>
            <a:endParaRPr lang="en-US" dirty="0">
              <a:latin typeface="Calibri" pitchFamily="34" charset="0"/>
              <a:cs typeface="Calibri" pitchFamily="34" charset="0"/>
            </a:endParaRPr>
          </a:p>
          <a:p>
            <a:pPr lvl="1" eaLnBrk="1" hangingPunct="1"/>
            <a:endParaRPr lang="en-US" dirty="0">
              <a:latin typeface="Calibri" pitchFamily="34" charset="0"/>
              <a:cs typeface="Calibri" pitchFamily="34" charset="0"/>
            </a:endParaRPr>
          </a:p>
          <a:p>
            <a:pPr lvl="1" eaLnBrk="1" hangingPunct="1"/>
            <a:endParaRPr lang="en-US" dirty="0"/>
          </a:p>
        </p:txBody>
      </p:sp>
    </p:spTree>
    <p:extLst>
      <p:ext uri="{BB962C8B-B14F-4D97-AF65-F5344CB8AC3E}">
        <p14:creationId xmlns:p14="http://schemas.microsoft.com/office/powerpoint/2010/main" val="298671746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941</TotalTime>
  <Words>29230</Words>
  <Application>Microsoft Office PowerPoint</Application>
  <PresentationFormat>Widescreen</PresentationFormat>
  <Paragraphs>2763</Paragraphs>
  <Slides>118</Slides>
  <Notes>113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118</vt:i4>
      </vt:variant>
    </vt:vector>
  </HeadingPairs>
  <TitlesOfParts>
    <vt:vector size="128" baseType="lpstr">
      <vt:lpstr>Aptos</vt:lpstr>
      <vt:lpstr>Arial</vt:lpstr>
      <vt:lpstr>Calibri</vt:lpstr>
      <vt:lpstr>Calibri Light</vt:lpstr>
      <vt:lpstr>Times New Roman</vt:lpstr>
      <vt:lpstr>Trebuchet MS</vt:lpstr>
      <vt:lpstr>Wingdings</vt:lpstr>
      <vt:lpstr>Wingdings 2</vt:lpstr>
      <vt:lpstr>Wingdings 3</vt:lpstr>
      <vt:lpstr>Facet</vt:lpstr>
      <vt:lpstr>Ancient &amp; Medieval Philosophy</vt:lpstr>
      <vt:lpstr>Socrates</vt:lpstr>
      <vt:lpstr>Socrates</vt:lpstr>
      <vt:lpstr>Socrates</vt:lpstr>
      <vt:lpstr>Socrates</vt:lpstr>
      <vt:lpstr>Socrates</vt:lpstr>
      <vt:lpstr>Plato</vt:lpstr>
      <vt:lpstr>Plato’s Epistemology &amp; Metaphysics</vt:lpstr>
      <vt:lpstr>Plato’s Epistemology &amp; Metaphysics</vt:lpstr>
      <vt:lpstr>Plato’s Epistemology &amp; Metaphysics</vt:lpstr>
      <vt:lpstr>Plato’s Epistemology &amp; Metaphysics</vt:lpstr>
      <vt:lpstr>Plato’s Epistemology &amp; Metaphysics</vt:lpstr>
      <vt:lpstr>Plato’s Epistemology &amp; Metaphysics</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Plato’s Line &amp; Allegory of the Cave</vt:lpstr>
      <vt:lpstr>Meno  Part One</vt:lpstr>
      <vt:lpstr>Meno  Part One</vt:lpstr>
      <vt:lpstr>Meno  Part Two</vt:lpstr>
      <vt:lpstr>Meno  Part Three</vt:lpstr>
      <vt:lpstr>Meno  Part Three</vt:lpstr>
      <vt:lpstr>Meno  Part Three</vt:lpstr>
      <vt:lpstr>Plato’s cosmology</vt:lpstr>
      <vt:lpstr>Plato’s cosmology</vt:lpstr>
      <vt:lpstr>Plato’s cosmology</vt:lpstr>
      <vt:lpstr>Plato’s cosmology</vt:lpstr>
      <vt:lpstr>Plato’s cosmology</vt:lpstr>
      <vt:lpstr>Classic problems with the forms</vt:lpstr>
      <vt:lpstr>Classic problems with the forms</vt:lpstr>
      <vt:lpstr>Classic problems with the forms</vt:lpstr>
      <vt:lpstr>Classic problems with the forms</vt:lpstr>
      <vt:lpstr>Plato &amp; Ethics</vt:lpstr>
      <vt:lpstr>The Ring of Gyges</vt:lpstr>
      <vt:lpstr>The Ring of Gyges</vt:lpstr>
      <vt:lpstr>The Ring of Gyges</vt:lpstr>
      <vt:lpstr>The Ring of Gyges</vt:lpstr>
      <vt:lpstr>The Ring of Gyges</vt:lpstr>
      <vt:lpstr>The Ring of Gyges</vt:lpstr>
      <vt:lpstr>Plato’s Moral Theory</vt:lpstr>
      <vt:lpstr>Plato’s Moral Theory</vt:lpstr>
      <vt:lpstr>Plato’s Moral Theory</vt:lpstr>
      <vt:lpstr>Plato’s Moral Theory</vt:lpstr>
      <vt:lpstr>Plato’s Moral Theory</vt:lpstr>
      <vt:lpstr>Plato’s Moral Theory</vt:lpstr>
      <vt:lpstr>Plato’s Moral Theory</vt:lpstr>
      <vt:lpstr>Plato’s Moral Theory</vt:lpstr>
      <vt:lpstr>Plato’s Moral Theory</vt:lpstr>
      <vt:lpstr>Plato’s Moral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Political Theory</vt:lpstr>
      <vt:lpstr>Plato’s Aesthetics</vt:lpstr>
      <vt:lpstr>Plato’s Ion</vt:lpstr>
      <vt:lpstr>Ion</vt:lpstr>
      <vt:lpstr>Ion</vt:lpstr>
      <vt:lpstr>Ion</vt:lpstr>
      <vt:lpstr>Ion</vt:lpstr>
      <vt:lpstr>Ion</vt:lpstr>
      <vt:lpstr>Ion</vt:lpstr>
      <vt:lpstr>Ion</vt:lpstr>
      <vt:lpstr>Ion</vt:lpstr>
      <vt:lpstr>Ion</vt:lpstr>
      <vt:lpstr>Ion</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Republic Book X</vt:lpstr>
      <vt:lpstr>Plato’s importance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 LaBossiere</dc:creator>
  <cp:lastModifiedBy>Michael C LaBossiere</cp:lastModifiedBy>
  <cp:revision>24</cp:revision>
  <dcterms:created xsi:type="dcterms:W3CDTF">2025-04-29T20:06:51Z</dcterms:created>
  <dcterms:modified xsi:type="dcterms:W3CDTF">2025-07-03T22:13:50Z</dcterms:modified>
</cp:coreProperties>
</file>