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7"/>
  </p:notesMasterIdLst>
  <p:sldIdLst>
    <p:sldId id="257" r:id="rId2"/>
    <p:sldId id="258" r:id="rId3"/>
    <p:sldId id="259" r:id="rId4"/>
    <p:sldId id="260" r:id="rId5"/>
    <p:sldId id="375" r:id="rId6"/>
    <p:sldId id="376" r:id="rId7"/>
    <p:sldId id="277" r:id="rId8"/>
    <p:sldId id="278" r:id="rId9"/>
    <p:sldId id="279" r:id="rId10"/>
    <p:sldId id="377" r:id="rId11"/>
    <p:sldId id="378" r:id="rId12"/>
    <p:sldId id="368" r:id="rId13"/>
    <p:sldId id="379" r:id="rId14"/>
    <p:sldId id="261" r:id="rId15"/>
    <p:sldId id="262" r:id="rId16"/>
    <p:sldId id="263" r:id="rId17"/>
    <p:sldId id="264" r:id="rId18"/>
    <p:sldId id="265" r:id="rId19"/>
    <p:sldId id="266" r:id="rId20"/>
    <p:sldId id="267" r:id="rId21"/>
    <p:sldId id="364" r:id="rId22"/>
    <p:sldId id="365" r:id="rId23"/>
    <p:sldId id="366" r:id="rId24"/>
    <p:sldId id="367" r:id="rId25"/>
    <p:sldId id="268" r:id="rId26"/>
    <p:sldId id="380" r:id="rId27"/>
    <p:sldId id="269" r:id="rId28"/>
    <p:sldId id="387" r:id="rId29"/>
    <p:sldId id="388" r:id="rId30"/>
    <p:sldId id="270" r:id="rId31"/>
    <p:sldId id="389" r:id="rId32"/>
    <p:sldId id="390" r:id="rId33"/>
    <p:sldId id="271" r:id="rId34"/>
    <p:sldId id="272" r:id="rId35"/>
    <p:sldId id="369" r:id="rId36"/>
    <p:sldId id="391" r:id="rId37"/>
    <p:sldId id="354" r:id="rId38"/>
    <p:sldId id="355" r:id="rId39"/>
    <p:sldId id="356" r:id="rId40"/>
    <p:sldId id="357" r:id="rId41"/>
    <p:sldId id="273" r:id="rId42"/>
    <p:sldId id="392" r:id="rId43"/>
    <p:sldId id="274" r:id="rId44"/>
    <p:sldId id="393" r:id="rId45"/>
    <p:sldId id="275" r:id="rId46"/>
    <p:sldId id="276" r:id="rId47"/>
    <p:sldId id="370" r:id="rId48"/>
    <p:sldId id="381" r:id="rId49"/>
    <p:sldId id="382" r:id="rId50"/>
    <p:sldId id="383" r:id="rId51"/>
    <p:sldId id="384" r:id="rId52"/>
    <p:sldId id="385" r:id="rId53"/>
    <p:sldId id="371" r:id="rId54"/>
    <p:sldId id="358" r:id="rId55"/>
    <p:sldId id="394" r:id="rId56"/>
    <p:sldId id="395" r:id="rId57"/>
    <p:sldId id="396" r:id="rId58"/>
    <p:sldId id="397" r:id="rId59"/>
    <p:sldId id="359" r:id="rId60"/>
    <p:sldId id="360" r:id="rId61"/>
    <p:sldId id="372" r:id="rId62"/>
    <p:sldId id="280" r:id="rId63"/>
    <p:sldId id="398" r:id="rId64"/>
    <p:sldId id="281" r:id="rId65"/>
    <p:sldId id="361" r:id="rId66"/>
    <p:sldId id="282" r:id="rId67"/>
    <p:sldId id="283" r:id="rId68"/>
    <p:sldId id="284" r:id="rId69"/>
    <p:sldId id="285" r:id="rId70"/>
    <p:sldId id="286" r:id="rId71"/>
    <p:sldId id="399" r:id="rId72"/>
    <p:sldId id="287" r:id="rId73"/>
    <p:sldId id="288" r:id="rId74"/>
    <p:sldId id="289" r:id="rId75"/>
    <p:sldId id="290" r:id="rId76"/>
    <p:sldId id="400" r:id="rId77"/>
    <p:sldId id="291" r:id="rId78"/>
    <p:sldId id="292" r:id="rId79"/>
    <p:sldId id="401" r:id="rId80"/>
    <p:sldId id="293" r:id="rId81"/>
    <p:sldId id="402" r:id="rId82"/>
    <p:sldId id="294" r:id="rId83"/>
    <p:sldId id="403" r:id="rId84"/>
    <p:sldId id="295" r:id="rId85"/>
    <p:sldId id="296" r:id="rId86"/>
    <p:sldId id="404" r:id="rId87"/>
    <p:sldId id="405" r:id="rId88"/>
    <p:sldId id="406" r:id="rId89"/>
    <p:sldId id="407" r:id="rId90"/>
    <p:sldId id="408" r:id="rId91"/>
    <p:sldId id="373" r:id="rId92"/>
    <p:sldId id="409" r:id="rId93"/>
    <p:sldId id="410" r:id="rId94"/>
    <p:sldId id="411" r:id="rId95"/>
    <p:sldId id="412" r:id="rId96"/>
    <p:sldId id="413" r:id="rId97"/>
    <p:sldId id="414" r:id="rId98"/>
    <p:sldId id="415" r:id="rId99"/>
    <p:sldId id="417" r:id="rId100"/>
    <p:sldId id="418" r:id="rId101"/>
    <p:sldId id="419" r:id="rId102"/>
    <p:sldId id="420" r:id="rId103"/>
    <p:sldId id="421" r:id="rId104"/>
    <p:sldId id="422" r:id="rId105"/>
    <p:sldId id="423"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9" autoAdjust="0"/>
    <p:restoredTop sz="94660"/>
  </p:normalViewPr>
  <p:slideViewPr>
    <p:cSldViewPr snapToGrid="0">
      <p:cViewPr varScale="1">
        <p:scale>
          <a:sx n="144" d="100"/>
          <a:sy n="144" d="100"/>
        </p:scale>
        <p:origin x="17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439AD-723B-4AF0-AAF4-CB54C32D7B1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E5F4E1F-9516-4974-8D9E-78AE915F09BE}">
      <dgm:prSet/>
      <dgm:spPr/>
      <dgm:t>
        <a:bodyPr/>
        <a:lstStyle/>
        <a:p>
          <a:pPr>
            <a:lnSpc>
              <a:spcPct val="100000"/>
            </a:lnSpc>
          </a:pPr>
          <a:r>
            <a:rPr lang="en-US"/>
            <a:t>What is Philosophy?</a:t>
          </a:r>
        </a:p>
      </dgm:t>
    </dgm:pt>
    <dgm:pt modelId="{58AD2038-016D-4DBE-9B03-6EC510BFAFBD}" type="parTrans" cxnId="{FEBD0CAA-BE7C-4B78-AFF4-EF9BE79DD6C9}">
      <dgm:prSet/>
      <dgm:spPr/>
      <dgm:t>
        <a:bodyPr/>
        <a:lstStyle/>
        <a:p>
          <a:endParaRPr lang="en-US"/>
        </a:p>
      </dgm:t>
    </dgm:pt>
    <dgm:pt modelId="{8E5261C2-0476-4016-96E5-D7F374A9B0BF}" type="sibTrans" cxnId="{FEBD0CAA-BE7C-4B78-AFF4-EF9BE79DD6C9}">
      <dgm:prSet/>
      <dgm:spPr/>
      <dgm:t>
        <a:bodyPr/>
        <a:lstStyle/>
        <a:p>
          <a:endParaRPr lang="en-US"/>
        </a:p>
      </dgm:t>
    </dgm:pt>
    <dgm:pt modelId="{6D07B371-635A-4572-ABC6-8D4CE2315DD4}">
      <dgm:prSet/>
      <dgm:spPr/>
      <dgm:t>
        <a:bodyPr/>
        <a:lstStyle/>
        <a:p>
          <a:pPr>
            <a:lnSpc>
              <a:spcPct val="100000"/>
            </a:lnSpc>
          </a:pPr>
          <a:r>
            <a:rPr lang="en-US"/>
            <a:t>Love of Wisdom</a:t>
          </a:r>
        </a:p>
      </dgm:t>
    </dgm:pt>
    <dgm:pt modelId="{2AA8E9B5-6EE7-4F56-9560-199923B20223}" type="parTrans" cxnId="{D883F9B9-2BA2-4978-8BDB-5CD0E85FC4D2}">
      <dgm:prSet/>
      <dgm:spPr/>
      <dgm:t>
        <a:bodyPr/>
        <a:lstStyle/>
        <a:p>
          <a:endParaRPr lang="en-US"/>
        </a:p>
      </dgm:t>
    </dgm:pt>
    <dgm:pt modelId="{5FCE1543-61D8-43BC-BCC3-70EA820DC219}" type="sibTrans" cxnId="{D883F9B9-2BA2-4978-8BDB-5CD0E85FC4D2}">
      <dgm:prSet/>
      <dgm:spPr/>
      <dgm:t>
        <a:bodyPr/>
        <a:lstStyle/>
        <a:p>
          <a:endParaRPr lang="en-US"/>
        </a:p>
      </dgm:t>
    </dgm:pt>
    <dgm:pt modelId="{C0F1EA71-09EA-4954-9067-EEFA18BDA4CE}">
      <dgm:prSet/>
      <dgm:spPr/>
      <dgm:t>
        <a:bodyPr/>
        <a:lstStyle/>
        <a:p>
          <a:pPr>
            <a:lnSpc>
              <a:spcPct val="100000"/>
            </a:lnSpc>
          </a:pPr>
          <a:r>
            <a:rPr lang="en-US"/>
            <a:t>Subject Matter</a:t>
          </a:r>
        </a:p>
      </dgm:t>
    </dgm:pt>
    <dgm:pt modelId="{C8B394ED-766D-43D7-AC78-DE4CCBF77C1E}" type="parTrans" cxnId="{6C0A328C-275B-4960-BB8D-9256B6D65F8A}">
      <dgm:prSet/>
      <dgm:spPr/>
      <dgm:t>
        <a:bodyPr/>
        <a:lstStyle/>
        <a:p>
          <a:endParaRPr lang="en-US"/>
        </a:p>
      </dgm:t>
    </dgm:pt>
    <dgm:pt modelId="{73275369-4D26-4C73-AC0E-8CB6947B14EF}" type="sibTrans" cxnId="{6C0A328C-275B-4960-BB8D-9256B6D65F8A}">
      <dgm:prSet/>
      <dgm:spPr/>
      <dgm:t>
        <a:bodyPr/>
        <a:lstStyle/>
        <a:p>
          <a:endParaRPr lang="en-US"/>
        </a:p>
      </dgm:t>
    </dgm:pt>
    <dgm:pt modelId="{FD86D622-75A8-42E1-B6A3-462002C06F3C}">
      <dgm:prSet/>
      <dgm:spPr/>
      <dgm:t>
        <a:bodyPr/>
        <a:lstStyle/>
        <a:p>
          <a:pPr>
            <a:lnSpc>
              <a:spcPct val="100000"/>
            </a:lnSpc>
          </a:pPr>
          <a:r>
            <a:rPr lang="en-US"/>
            <a:t>Questions</a:t>
          </a:r>
        </a:p>
      </dgm:t>
    </dgm:pt>
    <dgm:pt modelId="{DBB26A95-7CF9-428D-B7D1-77A2CC7B4D75}" type="parTrans" cxnId="{26DD24A5-7B6F-4F3B-8A1E-630FEA650726}">
      <dgm:prSet/>
      <dgm:spPr/>
      <dgm:t>
        <a:bodyPr/>
        <a:lstStyle/>
        <a:p>
          <a:endParaRPr lang="en-US"/>
        </a:p>
      </dgm:t>
    </dgm:pt>
    <dgm:pt modelId="{37B53224-DE64-4B44-9611-1B4F2ED87FFD}" type="sibTrans" cxnId="{26DD24A5-7B6F-4F3B-8A1E-630FEA650726}">
      <dgm:prSet/>
      <dgm:spPr/>
      <dgm:t>
        <a:bodyPr/>
        <a:lstStyle/>
        <a:p>
          <a:endParaRPr lang="en-US"/>
        </a:p>
      </dgm:t>
    </dgm:pt>
    <dgm:pt modelId="{322F182B-93A2-4E35-9F95-11A85F673741}">
      <dgm:prSet/>
      <dgm:spPr/>
      <dgm:t>
        <a:bodyPr/>
        <a:lstStyle/>
        <a:p>
          <a:pPr>
            <a:lnSpc>
              <a:spcPct val="100000"/>
            </a:lnSpc>
          </a:pPr>
          <a:r>
            <a:rPr lang="en-US"/>
            <a:t>Science</a:t>
          </a:r>
        </a:p>
      </dgm:t>
    </dgm:pt>
    <dgm:pt modelId="{FDFBFD5A-029E-48C9-8C3F-D5F402ACA7E6}" type="parTrans" cxnId="{B1904E76-6140-4967-8268-73E2C3EC8067}">
      <dgm:prSet/>
      <dgm:spPr/>
      <dgm:t>
        <a:bodyPr/>
        <a:lstStyle/>
        <a:p>
          <a:endParaRPr lang="en-US"/>
        </a:p>
      </dgm:t>
    </dgm:pt>
    <dgm:pt modelId="{923A37D0-9571-4A6D-B5C0-2A50BD3212BE}" type="sibTrans" cxnId="{B1904E76-6140-4967-8268-73E2C3EC8067}">
      <dgm:prSet/>
      <dgm:spPr/>
      <dgm:t>
        <a:bodyPr/>
        <a:lstStyle/>
        <a:p>
          <a:endParaRPr lang="en-US"/>
        </a:p>
      </dgm:t>
    </dgm:pt>
    <dgm:pt modelId="{DA64C747-3F17-4046-9E96-EFA38BC25290}">
      <dgm:prSet/>
      <dgm:spPr/>
      <dgm:t>
        <a:bodyPr/>
        <a:lstStyle/>
        <a:p>
          <a:pPr>
            <a:lnSpc>
              <a:spcPct val="100000"/>
            </a:lnSpc>
          </a:pPr>
          <a:r>
            <a:rPr lang="en-US"/>
            <a:t>Religion</a:t>
          </a:r>
        </a:p>
      </dgm:t>
    </dgm:pt>
    <dgm:pt modelId="{1D71BF82-B19E-4426-B68F-9C3EE39C2596}" type="parTrans" cxnId="{6AD38002-91CE-46A6-A33A-14F24E310211}">
      <dgm:prSet/>
      <dgm:spPr/>
      <dgm:t>
        <a:bodyPr/>
        <a:lstStyle/>
        <a:p>
          <a:endParaRPr lang="en-US"/>
        </a:p>
      </dgm:t>
    </dgm:pt>
    <dgm:pt modelId="{4666C982-BDC4-4E11-95FF-3435D99E4D67}" type="sibTrans" cxnId="{6AD38002-91CE-46A6-A33A-14F24E310211}">
      <dgm:prSet/>
      <dgm:spPr/>
      <dgm:t>
        <a:bodyPr/>
        <a:lstStyle/>
        <a:p>
          <a:endParaRPr lang="en-US"/>
        </a:p>
      </dgm:t>
    </dgm:pt>
    <dgm:pt modelId="{94C8E90F-8214-4BBA-B6D2-58DA40E11E86}">
      <dgm:prSet/>
      <dgm:spPr/>
      <dgm:t>
        <a:bodyPr/>
        <a:lstStyle/>
        <a:p>
          <a:pPr>
            <a:lnSpc>
              <a:spcPct val="100000"/>
            </a:lnSpc>
          </a:pPr>
          <a:r>
            <a:rPr lang="en-US"/>
            <a:t>Branches of Philosophy</a:t>
          </a:r>
        </a:p>
      </dgm:t>
    </dgm:pt>
    <dgm:pt modelId="{16476888-238F-49F3-B1EB-E698767F9870}" type="parTrans" cxnId="{D1C88256-957D-4FFA-BE83-EBF74FFD2F3D}">
      <dgm:prSet/>
      <dgm:spPr/>
      <dgm:t>
        <a:bodyPr/>
        <a:lstStyle/>
        <a:p>
          <a:endParaRPr lang="en-US"/>
        </a:p>
      </dgm:t>
    </dgm:pt>
    <dgm:pt modelId="{B6568417-B6B4-4B32-AA22-6ECBBA91598D}" type="sibTrans" cxnId="{D1C88256-957D-4FFA-BE83-EBF74FFD2F3D}">
      <dgm:prSet/>
      <dgm:spPr/>
      <dgm:t>
        <a:bodyPr/>
        <a:lstStyle/>
        <a:p>
          <a:endParaRPr lang="en-US"/>
        </a:p>
      </dgm:t>
    </dgm:pt>
    <dgm:pt modelId="{B220FA5A-963A-4DAE-A12C-E6A25FD00FCB}">
      <dgm:prSet/>
      <dgm:spPr/>
      <dgm:t>
        <a:bodyPr/>
        <a:lstStyle/>
        <a:p>
          <a:pPr>
            <a:lnSpc>
              <a:spcPct val="100000"/>
            </a:lnSpc>
          </a:pPr>
          <a:r>
            <a:rPr lang="en-US"/>
            <a:t>Introduction</a:t>
          </a:r>
        </a:p>
      </dgm:t>
    </dgm:pt>
    <dgm:pt modelId="{465F78A3-43B1-4B39-BC45-1AEE848B70AF}" type="parTrans" cxnId="{E587A90F-4D35-423F-AF15-96D014E3AD11}">
      <dgm:prSet/>
      <dgm:spPr/>
      <dgm:t>
        <a:bodyPr/>
        <a:lstStyle/>
        <a:p>
          <a:endParaRPr lang="en-US"/>
        </a:p>
      </dgm:t>
    </dgm:pt>
    <dgm:pt modelId="{96FB39BC-CA11-4E2A-93B9-D745FA448E37}" type="sibTrans" cxnId="{E587A90F-4D35-423F-AF15-96D014E3AD11}">
      <dgm:prSet/>
      <dgm:spPr/>
      <dgm:t>
        <a:bodyPr/>
        <a:lstStyle/>
        <a:p>
          <a:endParaRPr lang="en-US"/>
        </a:p>
      </dgm:t>
    </dgm:pt>
    <dgm:pt modelId="{6BF8791A-0EC8-4031-A5C0-D441CCADC89B}" type="pres">
      <dgm:prSet presAssocID="{942439AD-723B-4AF0-AAF4-CB54C32D7B14}" presName="root" presStyleCnt="0">
        <dgm:presLayoutVars>
          <dgm:dir/>
          <dgm:resizeHandles val="exact"/>
        </dgm:presLayoutVars>
      </dgm:prSet>
      <dgm:spPr/>
    </dgm:pt>
    <dgm:pt modelId="{50D886B8-7FA4-4A78-B8C1-7172245023AE}" type="pres">
      <dgm:prSet presAssocID="{7E5F4E1F-9516-4974-8D9E-78AE915F09BE}" presName="compNode" presStyleCnt="0"/>
      <dgm:spPr/>
    </dgm:pt>
    <dgm:pt modelId="{D839AAB7-A775-4233-9FBC-019E052588ED}" type="pres">
      <dgm:prSet presAssocID="{7E5F4E1F-9516-4974-8D9E-78AE915F09BE}" presName="bgRect" presStyleLbl="bgShp" presStyleIdx="0" presStyleCnt="2"/>
      <dgm:spPr/>
    </dgm:pt>
    <dgm:pt modelId="{9AF1DC86-28D6-47CC-961F-3D031164A46C}" type="pres">
      <dgm:prSet presAssocID="{7E5F4E1F-9516-4974-8D9E-78AE915F09B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D821EFEB-C205-48EC-9C9F-9FE0CC125AB0}" type="pres">
      <dgm:prSet presAssocID="{7E5F4E1F-9516-4974-8D9E-78AE915F09BE}" presName="spaceRect" presStyleCnt="0"/>
      <dgm:spPr/>
    </dgm:pt>
    <dgm:pt modelId="{8C4894AD-91E8-4C0D-B104-32FE35DE6F82}" type="pres">
      <dgm:prSet presAssocID="{7E5F4E1F-9516-4974-8D9E-78AE915F09BE}" presName="parTx" presStyleLbl="revTx" presStyleIdx="0" presStyleCnt="4">
        <dgm:presLayoutVars>
          <dgm:chMax val="0"/>
          <dgm:chPref val="0"/>
        </dgm:presLayoutVars>
      </dgm:prSet>
      <dgm:spPr/>
    </dgm:pt>
    <dgm:pt modelId="{7CC1C28A-8835-489E-8691-628341AB319E}" type="pres">
      <dgm:prSet presAssocID="{7E5F4E1F-9516-4974-8D9E-78AE915F09BE}" presName="desTx" presStyleLbl="revTx" presStyleIdx="1" presStyleCnt="4">
        <dgm:presLayoutVars/>
      </dgm:prSet>
      <dgm:spPr/>
    </dgm:pt>
    <dgm:pt modelId="{9541D793-1A3E-43FA-B3A3-B00CC913F79F}" type="pres">
      <dgm:prSet presAssocID="{8E5261C2-0476-4016-96E5-D7F374A9B0BF}" presName="sibTrans" presStyleCnt="0"/>
      <dgm:spPr/>
    </dgm:pt>
    <dgm:pt modelId="{1614AB76-4F10-4ADA-8373-C70907B6E11E}" type="pres">
      <dgm:prSet presAssocID="{94C8E90F-8214-4BBA-B6D2-58DA40E11E86}" presName="compNode" presStyleCnt="0"/>
      <dgm:spPr/>
    </dgm:pt>
    <dgm:pt modelId="{455AC1A0-7FA5-47D2-98DE-7C35F6EFA9F2}" type="pres">
      <dgm:prSet presAssocID="{94C8E90F-8214-4BBA-B6D2-58DA40E11E86}" presName="bgRect" presStyleLbl="bgShp" presStyleIdx="1" presStyleCnt="2"/>
      <dgm:spPr/>
    </dgm:pt>
    <dgm:pt modelId="{F617FFAB-1BA3-4B4E-BD55-660D030CD073}" type="pres">
      <dgm:prSet presAssocID="{94C8E90F-8214-4BBA-B6D2-58DA40E11E8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681271E1-BF16-46CA-8578-B56A712359BC}" type="pres">
      <dgm:prSet presAssocID="{94C8E90F-8214-4BBA-B6D2-58DA40E11E86}" presName="spaceRect" presStyleCnt="0"/>
      <dgm:spPr/>
    </dgm:pt>
    <dgm:pt modelId="{FA996925-B92A-49DB-90FA-6651DCB13452}" type="pres">
      <dgm:prSet presAssocID="{94C8E90F-8214-4BBA-B6D2-58DA40E11E86}" presName="parTx" presStyleLbl="revTx" presStyleIdx="2" presStyleCnt="4">
        <dgm:presLayoutVars>
          <dgm:chMax val="0"/>
          <dgm:chPref val="0"/>
        </dgm:presLayoutVars>
      </dgm:prSet>
      <dgm:spPr/>
    </dgm:pt>
    <dgm:pt modelId="{9FE3DA50-C119-4AA5-9B74-122E1447FC10}" type="pres">
      <dgm:prSet presAssocID="{94C8E90F-8214-4BBA-B6D2-58DA40E11E86}" presName="desTx" presStyleLbl="revTx" presStyleIdx="3" presStyleCnt="4">
        <dgm:presLayoutVars/>
      </dgm:prSet>
      <dgm:spPr/>
    </dgm:pt>
  </dgm:ptLst>
  <dgm:cxnLst>
    <dgm:cxn modelId="{E9DEB601-3FB5-4379-B3DE-A0F9A932371F}" type="presOf" srcId="{94C8E90F-8214-4BBA-B6D2-58DA40E11E86}" destId="{FA996925-B92A-49DB-90FA-6651DCB13452}" srcOrd="0" destOrd="0" presId="urn:microsoft.com/office/officeart/2018/2/layout/IconVerticalSolidList"/>
    <dgm:cxn modelId="{6AD38002-91CE-46A6-A33A-14F24E310211}" srcId="{7E5F4E1F-9516-4974-8D9E-78AE915F09BE}" destId="{DA64C747-3F17-4046-9E96-EFA38BC25290}" srcOrd="4" destOrd="0" parTransId="{1D71BF82-B19E-4426-B68F-9C3EE39C2596}" sibTransId="{4666C982-BDC4-4E11-95FF-3435D99E4D67}"/>
    <dgm:cxn modelId="{E587A90F-4D35-423F-AF15-96D014E3AD11}" srcId="{94C8E90F-8214-4BBA-B6D2-58DA40E11E86}" destId="{B220FA5A-963A-4DAE-A12C-E6A25FD00FCB}" srcOrd="0" destOrd="0" parTransId="{465F78A3-43B1-4B39-BC45-1AEE848B70AF}" sibTransId="{96FB39BC-CA11-4E2A-93B9-D745FA448E37}"/>
    <dgm:cxn modelId="{9AE86A30-7755-42FB-BE53-21736C551320}" type="presOf" srcId="{942439AD-723B-4AF0-AAF4-CB54C32D7B14}" destId="{6BF8791A-0EC8-4031-A5C0-D441CCADC89B}" srcOrd="0" destOrd="0" presId="urn:microsoft.com/office/officeart/2018/2/layout/IconVerticalSolidList"/>
    <dgm:cxn modelId="{E16E9C38-7E54-4F0A-8397-E92E1409802B}" type="presOf" srcId="{DA64C747-3F17-4046-9E96-EFA38BC25290}" destId="{7CC1C28A-8835-489E-8691-628341AB319E}" srcOrd="0" destOrd="4" presId="urn:microsoft.com/office/officeart/2018/2/layout/IconVerticalSolidList"/>
    <dgm:cxn modelId="{7315213C-758D-47E1-BE06-C40AEA6F29D7}" type="presOf" srcId="{6D07B371-635A-4572-ABC6-8D4CE2315DD4}" destId="{7CC1C28A-8835-489E-8691-628341AB319E}" srcOrd="0" destOrd="0" presId="urn:microsoft.com/office/officeart/2018/2/layout/IconVerticalSolidList"/>
    <dgm:cxn modelId="{59ABD640-9012-4AC4-8061-E01EAD5E64F7}" type="presOf" srcId="{FD86D622-75A8-42E1-B6A3-462002C06F3C}" destId="{7CC1C28A-8835-489E-8691-628341AB319E}" srcOrd="0" destOrd="2" presId="urn:microsoft.com/office/officeart/2018/2/layout/IconVerticalSolidList"/>
    <dgm:cxn modelId="{A63CF44D-10D7-48DB-B139-B1EF8C198F9D}" type="presOf" srcId="{C0F1EA71-09EA-4954-9067-EEFA18BDA4CE}" destId="{7CC1C28A-8835-489E-8691-628341AB319E}" srcOrd="0" destOrd="1" presId="urn:microsoft.com/office/officeart/2018/2/layout/IconVerticalSolidList"/>
    <dgm:cxn modelId="{B1904E76-6140-4967-8268-73E2C3EC8067}" srcId="{7E5F4E1F-9516-4974-8D9E-78AE915F09BE}" destId="{322F182B-93A2-4E35-9F95-11A85F673741}" srcOrd="3" destOrd="0" parTransId="{FDFBFD5A-029E-48C9-8C3F-D5F402ACA7E6}" sibTransId="{923A37D0-9571-4A6D-B5C0-2A50BD3212BE}"/>
    <dgm:cxn modelId="{D1C88256-957D-4FFA-BE83-EBF74FFD2F3D}" srcId="{942439AD-723B-4AF0-AAF4-CB54C32D7B14}" destId="{94C8E90F-8214-4BBA-B6D2-58DA40E11E86}" srcOrd="1" destOrd="0" parTransId="{16476888-238F-49F3-B1EB-E698767F9870}" sibTransId="{B6568417-B6B4-4B32-AA22-6ECBBA91598D}"/>
    <dgm:cxn modelId="{E589ED84-93AA-4005-96AA-7C9927921AE9}" type="presOf" srcId="{7E5F4E1F-9516-4974-8D9E-78AE915F09BE}" destId="{8C4894AD-91E8-4C0D-B104-32FE35DE6F82}" srcOrd="0" destOrd="0" presId="urn:microsoft.com/office/officeart/2018/2/layout/IconVerticalSolidList"/>
    <dgm:cxn modelId="{6C0A328C-275B-4960-BB8D-9256B6D65F8A}" srcId="{7E5F4E1F-9516-4974-8D9E-78AE915F09BE}" destId="{C0F1EA71-09EA-4954-9067-EEFA18BDA4CE}" srcOrd="1" destOrd="0" parTransId="{C8B394ED-766D-43D7-AC78-DE4CCBF77C1E}" sibTransId="{73275369-4D26-4C73-AC0E-8CB6947B14EF}"/>
    <dgm:cxn modelId="{D38F9792-BD1C-423E-9F89-70A356F570AC}" type="presOf" srcId="{B220FA5A-963A-4DAE-A12C-E6A25FD00FCB}" destId="{9FE3DA50-C119-4AA5-9B74-122E1447FC10}" srcOrd="0" destOrd="0" presId="urn:microsoft.com/office/officeart/2018/2/layout/IconVerticalSolidList"/>
    <dgm:cxn modelId="{D116AD94-5505-473F-A6F0-AF7CE4348670}" type="presOf" srcId="{322F182B-93A2-4E35-9F95-11A85F673741}" destId="{7CC1C28A-8835-489E-8691-628341AB319E}" srcOrd="0" destOrd="3" presId="urn:microsoft.com/office/officeart/2018/2/layout/IconVerticalSolidList"/>
    <dgm:cxn modelId="{26DD24A5-7B6F-4F3B-8A1E-630FEA650726}" srcId="{7E5F4E1F-9516-4974-8D9E-78AE915F09BE}" destId="{FD86D622-75A8-42E1-B6A3-462002C06F3C}" srcOrd="2" destOrd="0" parTransId="{DBB26A95-7CF9-428D-B7D1-77A2CC7B4D75}" sibTransId="{37B53224-DE64-4B44-9611-1B4F2ED87FFD}"/>
    <dgm:cxn modelId="{FEBD0CAA-BE7C-4B78-AFF4-EF9BE79DD6C9}" srcId="{942439AD-723B-4AF0-AAF4-CB54C32D7B14}" destId="{7E5F4E1F-9516-4974-8D9E-78AE915F09BE}" srcOrd="0" destOrd="0" parTransId="{58AD2038-016D-4DBE-9B03-6EC510BFAFBD}" sibTransId="{8E5261C2-0476-4016-96E5-D7F374A9B0BF}"/>
    <dgm:cxn modelId="{D883F9B9-2BA2-4978-8BDB-5CD0E85FC4D2}" srcId="{7E5F4E1F-9516-4974-8D9E-78AE915F09BE}" destId="{6D07B371-635A-4572-ABC6-8D4CE2315DD4}" srcOrd="0" destOrd="0" parTransId="{2AA8E9B5-6EE7-4F56-9560-199923B20223}" sibTransId="{5FCE1543-61D8-43BC-BCC3-70EA820DC219}"/>
    <dgm:cxn modelId="{859D11A6-EF67-4AD0-90E7-22C73C03409F}" type="presParOf" srcId="{6BF8791A-0EC8-4031-A5C0-D441CCADC89B}" destId="{50D886B8-7FA4-4A78-B8C1-7172245023AE}" srcOrd="0" destOrd="0" presId="urn:microsoft.com/office/officeart/2018/2/layout/IconVerticalSolidList"/>
    <dgm:cxn modelId="{EE990558-06AD-4060-8682-0CE214731F11}" type="presParOf" srcId="{50D886B8-7FA4-4A78-B8C1-7172245023AE}" destId="{D839AAB7-A775-4233-9FBC-019E052588ED}" srcOrd="0" destOrd="0" presId="urn:microsoft.com/office/officeart/2018/2/layout/IconVerticalSolidList"/>
    <dgm:cxn modelId="{696B47A1-AC8F-4264-B431-C310366F6E9D}" type="presParOf" srcId="{50D886B8-7FA4-4A78-B8C1-7172245023AE}" destId="{9AF1DC86-28D6-47CC-961F-3D031164A46C}" srcOrd="1" destOrd="0" presId="urn:microsoft.com/office/officeart/2018/2/layout/IconVerticalSolidList"/>
    <dgm:cxn modelId="{DFBA6AED-2E53-433A-A4BD-9896EBE48184}" type="presParOf" srcId="{50D886B8-7FA4-4A78-B8C1-7172245023AE}" destId="{D821EFEB-C205-48EC-9C9F-9FE0CC125AB0}" srcOrd="2" destOrd="0" presId="urn:microsoft.com/office/officeart/2018/2/layout/IconVerticalSolidList"/>
    <dgm:cxn modelId="{CC62C869-5ECE-4E59-BDCA-C8DCBAD1EE1D}" type="presParOf" srcId="{50D886B8-7FA4-4A78-B8C1-7172245023AE}" destId="{8C4894AD-91E8-4C0D-B104-32FE35DE6F82}" srcOrd="3" destOrd="0" presId="urn:microsoft.com/office/officeart/2018/2/layout/IconVerticalSolidList"/>
    <dgm:cxn modelId="{4FF24F2A-0766-4CD6-AA61-38DC20C6EB50}" type="presParOf" srcId="{50D886B8-7FA4-4A78-B8C1-7172245023AE}" destId="{7CC1C28A-8835-489E-8691-628341AB319E}" srcOrd="4" destOrd="0" presId="urn:microsoft.com/office/officeart/2018/2/layout/IconVerticalSolidList"/>
    <dgm:cxn modelId="{3588C2D9-066B-42E8-BDD4-6E8722226EB9}" type="presParOf" srcId="{6BF8791A-0EC8-4031-A5C0-D441CCADC89B}" destId="{9541D793-1A3E-43FA-B3A3-B00CC913F79F}" srcOrd="1" destOrd="0" presId="urn:microsoft.com/office/officeart/2018/2/layout/IconVerticalSolidList"/>
    <dgm:cxn modelId="{2D53A1DC-6537-4598-8C0E-C8ABA9C4E349}" type="presParOf" srcId="{6BF8791A-0EC8-4031-A5C0-D441CCADC89B}" destId="{1614AB76-4F10-4ADA-8373-C70907B6E11E}" srcOrd="2" destOrd="0" presId="urn:microsoft.com/office/officeart/2018/2/layout/IconVerticalSolidList"/>
    <dgm:cxn modelId="{344961ED-BE47-4372-8396-40415B6420DF}" type="presParOf" srcId="{1614AB76-4F10-4ADA-8373-C70907B6E11E}" destId="{455AC1A0-7FA5-47D2-98DE-7C35F6EFA9F2}" srcOrd="0" destOrd="0" presId="urn:microsoft.com/office/officeart/2018/2/layout/IconVerticalSolidList"/>
    <dgm:cxn modelId="{F4B9075B-20EF-4DB6-B3F5-0C489D85B57B}" type="presParOf" srcId="{1614AB76-4F10-4ADA-8373-C70907B6E11E}" destId="{F617FFAB-1BA3-4B4E-BD55-660D030CD073}" srcOrd="1" destOrd="0" presId="urn:microsoft.com/office/officeart/2018/2/layout/IconVerticalSolidList"/>
    <dgm:cxn modelId="{DE65FC7A-DEEF-4055-A894-4DE0343B130B}" type="presParOf" srcId="{1614AB76-4F10-4ADA-8373-C70907B6E11E}" destId="{681271E1-BF16-46CA-8578-B56A712359BC}" srcOrd="2" destOrd="0" presId="urn:microsoft.com/office/officeart/2018/2/layout/IconVerticalSolidList"/>
    <dgm:cxn modelId="{A00C9D63-D5E6-4B88-95ED-FEBB6259671A}" type="presParOf" srcId="{1614AB76-4F10-4ADA-8373-C70907B6E11E}" destId="{FA996925-B92A-49DB-90FA-6651DCB13452}" srcOrd="3" destOrd="0" presId="urn:microsoft.com/office/officeart/2018/2/layout/IconVerticalSolidList"/>
    <dgm:cxn modelId="{A26EB7FD-1A04-4333-B27B-0ABB4F61131C}" type="presParOf" srcId="{1614AB76-4F10-4ADA-8373-C70907B6E11E}" destId="{9FE3DA50-C119-4AA5-9B74-122E1447FC1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5F4B34-67F7-4E41-89A0-65CF7DEDF68C}"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8420AE8F-C222-4B0A-82E1-23232A237629}">
      <dgm:prSet/>
      <dgm:spPr/>
      <dgm:t>
        <a:bodyPr/>
        <a:lstStyle/>
        <a:p>
          <a:r>
            <a:rPr lang="en-US" baseline="0"/>
            <a:t>General assessment of arguments: reasoning</a:t>
          </a:r>
          <a:endParaRPr lang="en-US"/>
        </a:p>
      </dgm:t>
    </dgm:pt>
    <dgm:pt modelId="{79B47D24-56D3-4194-ABFD-74298A26F133}" type="parTrans" cxnId="{58FFBCCB-E140-475E-B72B-C4BC283E0AF0}">
      <dgm:prSet/>
      <dgm:spPr/>
      <dgm:t>
        <a:bodyPr/>
        <a:lstStyle/>
        <a:p>
          <a:endParaRPr lang="en-US"/>
        </a:p>
      </dgm:t>
    </dgm:pt>
    <dgm:pt modelId="{8F08A16C-1567-48CF-97CA-A0748938070B}" type="sibTrans" cxnId="{58FFBCCB-E140-475E-B72B-C4BC283E0AF0}">
      <dgm:prSet/>
      <dgm:spPr/>
      <dgm:t>
        <a:bodyPr/>
        <a:lstStyle/>
        <a:p>
          <a:endParaRPr lang="en-US"/>
        </a:p>
      </dgm:t>
    </dgm:pt>
    <dgm:pt modelId="{378A1A7D-BDE5-4522-B22A-F8BA16A08EF1}">
      <dgm:prSet/>
      <dgm:spPr/>
      <dgm:t>
        <a:bodyPr/>
        <a:lstStyle/>
        <a:p>
          <a:r>
            <a:rPr lang="en-US" baseline="0"/>
            <a:t>Do the premises logically support the conclusion?</a:t>
          </a:r>
          <a:endParaRPr lang="en-US"/>
        </a:p>
      </dgm:t>
    </dgm:pt>
    <dgm:pt modelId="{93404863-96E6-49B8-A497-A8D170D35081}" type="parTrans" cxnId="{36C92574-D012-41BA-98CD-4DB7322E34C5}">
      <dgm:prSet/>
      <dgm:spPr/>
      <dgm:t>
        <a:bodyPr/>
        <a:lstStyle/>
        <a:p>
          <a:endParaRPr lang="en-US"/>
        </a:p>
      </dgm:t>
    </dgm:pt>
    <dgm:pt modelId="{602AB05A-0AC9-42BF-8C08-51092925711E}" type="sibTrans" cxnId="{36C92574-D012-41BA-98CD-4DB7322E34C5}">
      <dgm:prSet/>
      <dgm:spPr/>
      <dgm:t>
        <a:bodyPr/>
        <a:lstStyle/>
        <a:p>
          <a:endParaRPr lang="en-US"/>
        </a:p>
      </dgm:t>
    </dgm:pt>
    <dgm:pt modelId="{1194E681-C85B-4C0D-B332-F60343786D5B}">
      <dgm:prSet/>
      <dgm:spPr/>
      <dgm:t>
        <a:bodyPr/>
        <a:lstStyle/>
        <a:p>
          <a:r>
            <a:rPr lang="en-US" baseline="0"/>
            <a:t>Deductive: valid or invalid?</a:t>
          </a:r>
          <a:endParaRPr lang="en-US"/>
        </a:p>
      </dgm:t>
    </dgm:pt>
    <dgm:pt modelId="{717A139B-6874-437B-AFDC-A26E82332C4A}" type="parTrans" cxnId="{15551476-AAEE-4D7A-A74D-582725ED2354}">
      <dgm:prSet/>
      <dgm:spPr/>
      <dgm:t>
        <a:bodyPr/>
        <a:lstStyle/>
        <a:p>
          <a:endParaRPr lang="en-US"/>
        </a:p>
      </dgm:t>
    </dgm:pt>
    <dgm:pt modelId="{00261C00-06D4-4E50-99E0-4AAC7C4D905D}" type="sibTrans" cxnId="{15551476-AAEE-4D7A-A74D-582725ED2354}">
      <dgm:prSet/>
      <dgm:spPr/>
      <dgm:t>
        <a:bodyPr/>
        <a:lstStyle/>
        <a:p>
          <a:endParaRPr lang="en-US"/>
        </a:p>
      </dgm:t>
    </dgm:pt>
    <dgm:pt modelId="{303B0EC0-B666-476C-91AA-AC9A9EB37393}">
      <dgm:prSet/>
      <dgm:spPr/>
      <dgm:t>
        <a:bodyPr/>
        <a:lstStyle/>
        <a:p>
          <a:r>
            <a:rPr lang="en-US" baseline="0"/>
            <a:t>Inductive: strong or weak?</a:t>
          </a:r>
          <a:endParaRPr lang="en-US"/>
        </a:p>
      </dgm:t>
    </dgm:pt>
    <dgm:pt modelId="{509DAC29-FF76-45BA-B8BD-6EFE54C12E72}" type="parTrans" cxnId="{2FE90146-2CA1-4BE2-8206-5075D92F3493}">
      <dgm:prSet/>
      <dgm:spPr/>
      <dgm:t>
        <a:bodyPr/>
        <a:lstStyle/>
        <a:p>
          <a:endParaRPr lang="en-US"/>
        </a:p>
      </dgm:t>
    </dgm:pt>
    <dgm:pt modelId="{5B13FC94-C119-47BE-AAE4-52300D64800A}" type="sibTrans" cxnId="{2FE90146-2CA1-4BE2-8206-5075D92F3493}">
      <dgm:prSet/>
      <dgm:spPr/>
      <dgm:t>
        <a:bodyPr/>
        <a:lstStyle/>
        <a:p>
          <a:endParaRPr lang="en-US"/>
        </a:p>
      </dgm:t>
    </dgm:pt>
    <dgm:pt modelId="{9CD4B782-EE59-4906-9003-E8095EBF5F74}">
      <dgm:prSet/>
      <dgm:spPr/>
      <dgm:t>
        <a:bodyPr/>
        <a:lstStyle/>
        <a:p>
          <a:r>
            <a:rPr lang="en-US" baseline="0"/>
            <a:t>General Assessment of arguments: Premises</a:t>
          </a:r>
          <a:endParaRPr lang="en-US"/>
        </a:p>
      </dgm:t>
    </dgm:pt>
    <dgm:pt modelId="{FD1EB3A1-7808-4178-A68B-56D5BA047356}" type="parTrans" cxnId="{AB946EC1-203C-4A48-9D6F-80611F1A375C}">
      <dgm:prSet/>
      <dgm:spPr/>
      <dgm:t>
        <a:bodyPr/>
        <a:lstStyle/>
        <a:p>
          <a:endParaRPr lang="en-US"/>
        </a:p>
      </dgm:t>
    </dgm:pt>
    <dgm:pt modelId="{510A5D26-7A3C-4DC8-A5C4-7D4F2E7A7521}" type="sibTrans" cxnId="{AB946EC1-203C-4A48-9D6F-80611F1A375C}">
      <dgm:prSet/>
      <dgm:spPr/>
      <dgm:t>
        <a:bodyPr/>
        <a:lstStyle/>
        <a:p>
          <a:endParaRPr lang="en-US"/>
        </a:p>
      </dgm:t>
    </dgm:pt>
    <dgm:pt modelId="{57B98DD2-7142-4674-910E-2CCEB170A699}">
      <dgm:prSet/>
      <dgm:spPr/>
      <dgm:t>
        <a:bodyPr/>
        <a:lstStyle/>
        <a:p>
          <a:r>
            <a:rPr lang="en-US" baseline="0"/>
            <a:t>Are the premises true or at least plausible?</a:t>
          </a:r>
          <a:endParaRPr lang="en-US"/>
        </a:p>
      </dgm:t>
    </dgm:pt>
    <dgm:pt modelId="{35B8DA28-0F3E-46F8-9790-D602EF47FC82}" type="parTrans" cxnId="{476DF834-97ED-4139-AD4E-097D67EDC2FD}">
      <dgm:prSet/>
      <dgm:spPr/>
      <dgm:t>
        <a:bodyPr/>
        <a:lstStyle/>
        <a:p>
          <a:endParaRPr lang="en-US"/>
        </a:p>
      </dgm:t>
    </dgm:pt>
    <dgm:pt modelId="{2A6ECC15-3DF4-4176-B93D-3116EFE2C7F1}" type="sibTrans" cxnId="{476DF834-97ED-4139-AD4E-097D67EDC2FD}">
      <dgm:prSet/>
      <dgm:spPr/>
      <dgm:t>
        <a:bodyPr/>
        <a:lstStyle/>
        <a:p>
          <a:endParaRPr lang="en-US"/>
        </a:p>
      </dgm:t>
    </dgm:pt>
    <dgm:pt modelId="{D26A9D26-59F3-4F97-8038-B426208F52E5}">
      <dgm:prSet/>
      <dgm:spPr/>
      <dgm:t>
        <a:bodyPr/>
        <a:lstStyle/>
        <a:p>
          <a:r>
            <a:rPr lang="en-US" baseline="0"/>
            <a:t>Sound=valid + all true premises</a:t>
          </a:r>
          <a:endParaRPr lang="en-US"/>
        </a:p>
      </dgm:t>
    </dgm:pt>
    <dgm:pt modelId="{324245B4-4EFE-4F4C-8058-BFCDEA642A7C}" type="parTrans" cxnId="{DF8F8B44-0AE6-4A40-BCEC-557ADB449734}">
      <dgm:prSet/>
      <dgm:spPr/>
      <dgm:t>
        <a:bodyPr/>
        <a:lstStyle/>
        <a:p>
          <a:endParaRPr lang="en-US"/>
        </a:p>
      </dgm:t>
    </dgm:pt>
    <dgm:pt modelId="{98CFBC34-47D3-4419-9E5C-A51CD62430A2}" type="sibTrans" cxnId="{DF8F8B44-0AE6-4A40-BCEC-557ADB449734}">
      <dgm:prSet/>
      <dgm:spPr/>
      <dgm:t>
        <a:bodyPr/>
        <a:lstStyle/>
        <a:p>
          <a:endParaRPr lang="en-US"/>
        </a:p>
      </dgm:t>
    </dgm:pt>
    <dgm:pt modelId="{25EF46D3-6197-44D8-B706-67C5E520B21F}">
      <dgm:prSet/>
      <dgm:spPr/>
      <dgm:t>
        <a:bodyPr/>
        <a:lstStyle/>
        <a:p>
          <a:r>
            <a:rPr lang="en-US" baseline="0"/>
            <a:t>Cogent = strong + all true premises</a:t>
          </a:r>
          <a:endParaRPr lang="en-US"/>
        </a:p>
      </dgm:t>
    </dgm:pt>
    <dgm:pt modelId="{1DD88A0E-C2B5-4E39-AE7B-C79C92BDB328}" type="parTrans" cxnId="{9053BFA9-BADC-48E4-9A0D-DFD13EB5F5E0}">
      <dgm:prSet/>
      <dgm:spPr/>
      <dgm:t>
        <a:bodyPr/>
        <a:lstStyle/>
        <a:p>
          <a:endParaRPr lang="en-US"/>
        </a:p>
      </dgm:t>
    </dgm:pt>
    <dgm:pt modelId="{4FC6945F-3B0A-49AA-92DB-950FC39590A8}" type="sibTrans" cxnId="{9053BFA9-BADC-48E4-9A0D-DFD13EB5F5E0}">
      <dgm:prSet/>
      <dgm:spPr/>
      <dgm:t>
        <a:bodyPr/>
        <a:lstStyle/>
        <a:p>
          <a:endParaRPr lang="en-US"/>
        </a:p>
      </dgm:t>
    </dgm:pt>
    <dgm:pt modelId="{A259B346-3C7B-45D7-AD09-E16FB4682A99}" type="pres">
      <dgm:prSet presAssocID="{F85F4B34-67F7-4E41-89A0-65CF7DEDF68C}" presName="linear" presStyleCnt="0">
        <dgm:presLayoutVars>
          <dgm:animLvl val="lvl"/>
          <dgm:resizeHandles val="exact"/>
        </dgm:presLayoutVars>
      </dgm:prSet>
      <dgm:spPr/>
    </dgm:pt>
    <dgm:pt modelId="{54ACBFF8-D794-4F78-92D6-954447D5D4E3}" type="pres">
      <dgm:prSet presAssocID="{8420AE8F-C222-4B0A-82E1-23232A237629}" presName="parentText" presStyleLbl="node1" presStyleIdx="0" presStyleCnt="2">
        <dgm:presLayoutVars>
          <dgm:chMax val="0"/>
          <dgm:bulletEnabled val="1"/>
        </dgm:presLayoutVars>
      </dgm:prSet>
      <dgm:spPr/>
    </dgm:pt>
    <dgm:pt modelId="{62284E00-56B0-4D07-B585-CB8BA38247DE}" type="pres">
      <dgm:prSet presAssocID="{8420AE8F-C222-4B0A-82E1-23232A237629}" presName="childText" presStyleLbl="revTx" presStyleIdx="0" presStyleCnt="2">
        <dgm:presLayoutVars>
          <dgm:bulletEnabled val="1"/>
        </dgm:presLayoutVars>
      </dgm:prSet>
      <dgm:spPr/>
    </dgm:pt>
    <dgm:pt modelId="{5AC265CD-BAE5-4B74-A83D-DB7070195D26}" type="pres">
      <dgm:prSet presAssocID="{9CD4B782-EE59-4906-9003-E8095EBF5F74}" presName="parentText" presStyleLbl="node1" presStyleIdx="1" presStyleCnt="2">
        <dgm:presLayoutVars>
          <dgm:chMax val="0"/>
          <dgm:bulletEnabled val="1"/>
        </dgm:presLayoutVars>
      </dgm:prSet>
      <dgm:spPr/>
    </dgm:pt>
    <dgm:pt modelId="{90F372E8-4C0C-4DD8-9EBF-39C1C457B431}" type="pres">
      <dgm:prSet presAssocID="{9CD4B782-EE59-4906-9003-E8095EBF5F74}" presName="childText" presStyleLbl="revTx" presStyleIdx="1" presStyleCnt="2">
        <dgm:presLayoutVars>
          <dgm:bulletEnabled val="1"/>
        </dgm:presLayoutVars>
      </dgm:prSet>
      <dgm:spPr/>
    </dgm:pt>
  </dgm:ptLst>
  <dgm:cxnLst>
    <dgm:cxn modelId="{033A8007-83E9-403E-9B2F-FAF2A9692B07}" type="presOf" srcId="{9CD4B782-EE59-4906-9003-E8095EBF5F74}" destId="{5AC265CD-BAE5-4B74-A83D-DB7070195D26}" srcOrd="0" destOrd="0" presId="urn:microsoft.com/office/officeart/2005/8/layout/vList2"/>
    <dgm:cxn modelId="{476DF834-97ED-4139-AD4E-097D67EDC2FD}" srcId="{9CD4B782-EE59-4906-9003-E8095EBF5F74}" destId="{57B98DD2-7142-4674-910E-2CCEB170A699}" srcOrd="0" destOrd="0" parTransId="{35B8DA28-0F3E-46F8-9790-D602EF47FC82}" sibTransId="{2A6ECC15-3DF4-4176-B93D-3116EFE2C7F1}"/>
    <dgm:cxn modelId="{30BEC75C-F6D9-4D7E-9CE6-7A87433AA514}" type="presOf" srcId="{25EF46D3-6197-44D8-B706-67C5E520B21F}" destId="{90F372E8-4C0C-4DD8-9EBF-39C1C457B431}" srcOrd="0" destOrd="2" presId="urn:microsoft.com/office/officeart/2005/8/layout/vList2"/>
    <dgm:cxn modelId="{DF8F8B44-0AE6-4A40-BCEC-557ADB449734}" srcId="{9CD4B782-EE59-4906-9003-E8095EBF5F74}" destId="{D26A9D26-59F3-4F97-8038-B426208F52E5}" srcOrd="1" destOrd="0" parTransId="{324245B4-4EFE-4F4C-8058-BFCDEA642A7C}" sibTransId="{98CFBC34-47D3-4419-9E5C-A51CD62430A2}"/>
    <dgm:cxn modelId="{2FE90146-2CA1-4BE2-8206-5075D92F3493}" srcId="{8420AE8F-C222-4B0A-82E1-23232A237629}" destId="{303B0EC0-B666-476C-91AA-AC9A9EB37393}" srcOrd="2" destOrd="0" parTransId="{509DAC29-FF76-45BA-B8BD-6EFE54C12E72}" sibTransId="{5B13FC94-C119-47BE-AAE4-52300D64800A}"/>
    <dgm:cxn modelId="{892F904C-72C4-4B5F-A57D-746D6E3C58EB}" type="presOf" srcId="{57B98DD2-7142-4674-910E-2CCEB170A699}" destId="{90F372E8-4C0C-4DD8-9EBF-39C1C457B431}" srcOrd="0" destOrd="0" presId="urn:microsoft.com/office/officeart/2005/8/layout/vList2"/>
    <dgm:cxn modelId="{36C92574-D012-41BA-98CD-4DB7322E34C5}" srcId="{8420AE8F-C222-4B0A-82E1-23232A237629}" destId="{378A1A7D-BDE5-4522-B22A-F8BA16A08EF1}" srcOrd="0" destOrd="0" parTransId="{93404863-96E6-49B8-A497-A8D170D35081}" sibTransId="{602AB05A-0AC9-42BF-8C08-51092925711E}"/>
    <dgm:cxn modelId="{15551476-AAEE-4D7A-A74D-582725ED2354}" srcId="{8420AE8F-C222-4B0A-82E1-23232A237629}" destId="{1194E681-C85B-4C0D-B332-F60343786D5B}" srcOrd="1" destOrd="0" parTransId="{717A139B-6874-437B-AFDC-A26E82332C4A}" sibTransId="{00261C00-06D4-4E50-99E0-4AAC7C4D905D}"/>
    <dgm:cxn modelId="{1CDD0978-A6FD-45C9-B04B-25A667A54331}" type="presOf" srcId="{D26A9D26-59F3-4F97-8038-B426208F52E5}" destId="{90F372E8-4C0C-4DD8-9EBF-39C1C457B431}" srcOrd="0" destOrd="1" presId="urn:microsoft.com/office/officeart/2005/8/layout/vList2"/>
    <dgm:cxn modelId="{99A98B7A-9708-4A5D-92E8-CB5C2A3595EF}" type="presOf" srcId="{303B0EC0-B666-476C-91AA-AC9A9EB37393}" destId="{62284E00-56B0-4D07-B585-CB8BA38247DE}" srcOrd="0" destOrd="2" presId="urn:microsoft.com/office/officeart/2005/8/layout/vList2"/>
    <dgm:cxn modelId="{CEB62383-8203-48E9-98A7-A3A3F8F013EA}" type="presOf" srcId="{1194E681-C85B-4C0D-B332-F60343786D5B}" destId="{62284E00-56B0-4D07-B585-CB8BA38247DE}" srcOrd="0" destOrd="1" presId="urn:microsoft.com/office/officeart/2005/8/layout/vList2"/>
    <dgm:cxn modelId="{9053BFA9-BADC-48E4-9A0D-DFD13EB5F5E0}" srcId="{9CD4B782-EE59-4906-9003-E8095EBF5F74}" destId="{25EF46D3-6197-44D8-B706-67C5E520B21F}" srcOrd="2" destOrd="0" parTransId="{1DD88A0E-C2B5-4E39-AE7B-C79C92BDB328}" sibTransId="{4FC6945F-3B0A-49AA-92DB-950FC39590A8}"/>
    <dgm:cxn modelId="{AB946EC1-203C-4A48-9D6F-80611F1A375C}" srcId="{F85F4B34-67F7-4E41-89A0-65CF7DEDF68C}" destId="{9CD4B782-EE59-4906-9003-E8095EBF5F74}" srcOrd="1" destOrd="0" parTransId="{FD1EB3A1-7808-4178-A68B-56D5BA047356}" sibTransId="{510A5D26-7A3C-4DC8-A5C4-7D4F2E7A7521}"/>
    <dgm:cxn modelId="{58FFBCCB-E140-475E-B72B-C4BC283E0AF0}" srcId="{F85F4B34-67F7-4E41-89A0-65CF7DEDF68C}" destId="{8420AE8F-C222-4B0A-82E1-23232A237629}" srcOrd="0" destOrd="0" parTransId="{79B47D24-56D3-4194-ABFD-74298A26F133}" sibTransId="{8F08A16C-1567-48CF-97CA-A0748938070B}"/>
    <dgm:cxn modelId="{6F375BCE-573C-4320-A99C-E5DA04762FF3}" type="presOf" srcId="{8420AE8F-C222-4B0A-82E1-23232A237629}" destId="{54ACBFF8-D794-4F78-92D6-954447D5D4E3}" srcOrd="0" destOrd="0" presId="urn:microsoft.com/office/officeart/2005/8/layout/vList2"/>
    <dgm:cxn modelId="{1859EBD1-8E39-4CD9-8A3F-956F16C33807}" type="presOf" srcId="{378A1A7D-BDE5-4522-B22A-F8BA16A08EF1}" destId="{62284E00-56B0-4D07-B585-CB8BA38247DE}" srcOrd="0" destOrd="0" presId="urn:microsoft.com/office/officeart/2005/8/layout/vList2"/>
    <dgm:cxn modelId="{0E944DE8-61F2-44EB-B071-3C4727382E1A}" type="presOf" srcId="{F85F4B34-67F7-4E41-89A0-65CF7DEDF68C}" destId="{A259B346-3C7B-45D7-AD09-E16FB4682A99}" srcOrd="0" destOrd="0" presId="urn:microsoft.com/office/officeart/2005/8/layout/vList2"/>
    <dgm:cxn modelId="{BA349F92-8DE1-4AEA-A680-CB30A2EFCD08}" type="presParOf" srcId="{A259B346-3C7B-45D7-AD09-E16FB4682A99}" destId="{54ACBFF8-D794-4F78-92D6-954447D5D4E3}" srcOrd="0" destOrd="0" presId="urn:microsoft.com/office/officeart/2005/8/layout/vList2"/>
    <dgm:cxn modelId="{927441DA-1962-4867-AB55-275203001590}" type="presParOf" srcId="{A259B346-3C7B-45D7-AD09-E16FB4682A99}" destId="{62284E00-56B0-4D07-B585-CB8BA38247DE}" srcOrd="1" destOrd="0" presId="urn:microsoft.com/office/officeart/2005/8/layout/vList2"/>
    <dgm:cxn modelId="{E5A06066-A829-480A-B223-E8AF76CD80A6}" type="presParOf" srcId="{A259B346-3C7B-45D7-AD09-E16FB4682A99}" destId="{5AC265CD-BAE5-4B74-A83D-DB7070195D26}" srcOrd="2" destOrd="0" presId="urn:microsoft.com/office/officeart/2005/8/layout/vList2"/>
    <dgm:cxn modelId="{B43F0403-B50F-4F9F-9657-C80D39981AE3}" type="presParOf" srcId="{A259B346-3C7B-45D7-AD09-E16FB4682A99}" destId="{90F372E8-4C0C-4DD8-9EBF-39C1C457B431}"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9608C39-AA5F-4D3A-9F42-DF31D322B76F}"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9265A938-97CD-48DD-B6AB-C29754E66DE5}">
      <dgm:prSet/>
      <dgm:spPr/>
      <dgm:t>
        <a:bodyPr/>
        <a:lstStyle/>
        <a:p>
          <a:r>
            <a:rPr lang="en-US" baseline="0"/>
            <a:t>Defined</a:t>
          </a:r>
          <a:endParaRPr lang="en-US"/>
        </a:p>
      </dgm:t>
    </dgm:pt>
    <dgm:pt modelId="{A87D1180-1D9A-4C2D-AC63-EB835BA18EA7}" type="parTrans" cxnId="{E5F3DEAF-1C5F-4BC2-9DCF-99D77BCB2EED}">
      <dgm:prSet/>
      <dgm:spPr/>
      <dgm:t>
        <a:bodyPr/>
        <a:lstStyle/>
        <a:p>
          <a:endParaRPr lang="en-US"/>
        </a:p>
      </dgm:t>
    </dgm:pt>
    <dgm:pt modelId="{F9BA9671-A697-43F3-A706-AC1C2A2538D9}" type="sibTrans" cxnId="{E5F3DEAF-1C5F-4BC2-9DCF-99D77BCB2EED}">
      <dgm:prSet/>
      <dgm:spPr/>
      <dgm:t>
        <a:bodyPr/>
        <a:lstStyle/>
        <a:p>
          <a:endParaRPr lang="en-US"/>
        </a:p>
      </dgm:t>
    </dgm:pt>
    <dgm:pt modelId="{B70C34B4-AEC0-4D68-8075-69E8C63DE082}">
      <dgm:prSet/>
      <dgm:spPr/>
      <dgm:t>
        <a:bodyPr/>
        <a:lstStyle/>
        <a:p>
          <a:r>
            <a:rPr lang="en-US" baseline="0"/>
            <a:t>Definition</a:t>
          </a:r>
          <a:endParaRPr lang="en-US"/>
        </a:p>
      </dgm:t>
    </dgm:pt>
    <dgm:pt modelId="{542DEBDF-7859-4223-B54B-203C6B0B1A0B}" type="parTrans" cxnId="{8D9BA015-23F6-4FCE-BB83-739A91E2FAA1}">
      <dgm:prSet/>
      <dgm:spPr/>
      <dgm:t>
        <a:bodyPr/>
        <a:lstStyle/>
        <a:p>
          <a:endParaRPr lang="en-US"/>
        </a:p>
      </dgm:t>
    </dgm:pt>
    <dgm:pt modelId="{C72118F0-2169-46E4-9F09-8A566DAAD4EB}" type="sibTrans" cxnId="{8D9BA015-23F6-4FCE-BB83-739A91E2FAA1}">
      <dgm:prSet/>
      <dgm:spPr/>
      <dgm:t>
        <a:bodyPr/>
        <a:lstStyle/>
        <a:p>
          <a:endParaRPr lang="en-US"/>
        </a:p>
      </dgm:t>
    </dgm:pt>
    <dgm:pt modelId="{7BDA1579-7DFE-4923-9AEB-331A5884E764}">
      <dgm:prSet/>
      <dgm:spPr/>
      <dgm:t>
        <a:bodyPr/>
        <a:lstStyle/>
        <a:p>
          <a:r>
            <a:rPr lang="en-US" baseline="0"/>
            <a:t>The inductive leap &amp; the problem of induction</a:t>
          </a:r>
          <a:endParaRPr lang="en-US"/>
        </a:p>
      </dgm:t>
    </dgm:pt>
    <dgm:pt modelId="{8F92DD0D-574B-4D20-8EA3-F620B02200DA}" type="parTrans" cxnId="{E4F65BA0-E5BD-439B-8B8B-8141BF477ABD}">
      <dgm:prSet/>
      <dgm:spPr/>
      <dgm:t>
        <a:bodyPr/>
        <a:lstStyle/>
        <a:p>
          <a:endParaRPr lang="en-US"/>
        </a:p>
      </dgm:t>
    </dgm:pt>
    <dgm:pt modelId="{1079EC56-1189-414C-9209-AFA716D31E9F}" type="sibTrans" cxnId="{E4F65BA0-E5BD-439B-8B8B-8141BF477ABD}">
      <dgm:prSet/>
      <dgm:spPr/>
      <dgm:t>
        <a:bodyPr/>
        <a:lstStyle/>
        <a:p>
          <a:endParaRPr lang="en-US"/>
        </a:p>
      </dgm:t>
    </dgm:pt>
    <dgm:pt modelId="{1E5B64C9-DF96-459F-B2CF-B98F32DF2AC0}">
      <dgm:prSet/>
      <dgm:spPr/>
      <dgm:t>
        <a:bodyPr/>
        <a:lstStyle/>
        <a:p>
          <a:r>
            <a:rPr lang="en-US" baseline="0"/>
            <a:t>Assessment</a:t>
          </a:r>
          <a:endParaRPr lang="en-US"/>
        </a:p>
      </dgm:t>
    </dgm:pt>
    <dgm:pt modelId="{CFD1A51D-2486-4D36-B4D6-7BBBC74B6500}" type="parTrans" cxnId="{9E1747A8-DFE2-48B1-8CFF-6133B0D92630}">
      <dgm:prSet/>
      <dgm:spPr/>
      <dgm:t>
        <a:bodyPr/>
        <a:lstStyle/>
        <a:p>
          <a:endParaRPr lang="en-US"/>
        </a:p>
      </dgm:t>
    </dgm:pt>
    <dgm:pt modelId="{9E64D361-F1AF-4C0F-A1A1-186262C86BE9}" type="sibTrans" cxnId="{9E1747A8-DFE2-48B1-8CFF-6133B0D92630}">
      <dgm:prSet/>
      <dgm:spPr/>
      <dgm:t>
        <a:bodyPr/>
        <a:lstStyle/>
        <a:p>
          <a:endParaRPr lang="en-US"/>
        </a:p>
      </dgm:t>
    </dgm:pt>
    <dgm:pt modelId="{1E231627-9D39-4BBF-8844-30F354CDB8CE}">
      <dgm:prSet/>
      <dgm:spPr/>
      <dgm:t>
        <a:bodyPr/>
        <a:lstStyle/>
        <a:p>
          <a:r>
            <a:rPr lang="en-US" baseline="0"/>
            <a:t>Strong/weak</a:t>
          </a:r>
          <a:endParaRPr lang="en-US"/>
        </a:p>
      </dgm:t>
    </dgm:pt>
    <dgm:pt modelId="{7E3C08B8-0E36-48F3-8D16-E9D7863EAABA}" type="parTrans" cxnId="{C4A6B2DE-E8D7-4091-BDA3-25A835B7BBCC}">
      <dgm:prSet/>
      <dgm:spPr/>
      <dgm:t>
        <a:bodyPr/>
        <a:lstStyle/>
        <a:p>
          <a:endParaRPr lang="en-US"/>
        </a:p>
      </dgm:t>
    </dgm:pt>
    <dgm:pt modelId="{E32FF4D5-9C14-4B08-BD40-A49701AAD7D3}" type="sibTrans" cxnId="{C4A6B2DE-E8D7-4091-BDA3-25A835B7BBCC}">
      <dgm:prSet/>
      <dgm:spPr/>
      <dgm:t>
        <a:bodyPr/>
        <a:lstStyle/>
        <a:p>
          <a:endParaRPr lang="en-US"/>
        </a:p>
      </dgm:t>
    </dgm:pt>
    <dgm:pt modelId="{6B768D12-A5AC-4C8C-818D-735C0AEE8513}" type="pres">
      <dgm:prSet presAssocID="{89608C39-AA5F-4D3A-9F42-DF31D322B76F}" presName="linear" presStyleCnt="0">
        <dgm:presLayoutVars>
          <dgm:dir/>
          <dgm:animLvl val="lvl"/>
          <dgm:resizeHandles val="exact"/>
        </dgm:presLayoutVars>
      </dgm:prSet>
      <dgm:spPr/>
    </dgm:pt>
    <dgm:pt modelId="{EC520E4B-674C-4D9B-9877-49C0DB2F49E6}" type="pres">
      <dgm:prSet presAssocID="{9265A938-97CD-48DD-B6AB-C29754E66DE5}" presName="parentLin" presStyleCnt="0"/>
      <dgm:spPr/>
    </dgm:pt>
    <dgm:pt modelId="{AAAF6293-6CC8-4873-B083-33BE251508CD}" type="pres">
      <dgm:prSet presAssocID="{9265A938-97CD-48DD-B6AB-C29754E66DE5}" presName="parentLeftMargin" presStyleLbl="node1" presStyleIdx="0" presStyleCnt="3"/>
      <dgm:spPr/>
    </dgm:pt>
    <dgm:pt modelId="{82194A63-17EF-49CA-85A5-F717BD8D12BB}" type="pres">
      <dgm:prSet presAssocID="{9265A938-97CD-48DD-B6AB-C29754E66DE5}" presName="parentText" presStyleLbl="node1" presStyleIdx="0" presStyleCnt="3">
        <dgm:presLayoutVars>
          <dgm:chMax val="0"/>
          <dgm:bulletEnabled val="1"/>
        </dgm:presLayoutVars>
      </dgm:prSet>
      <dgm:spPr/>
    </dgm:pt>
    <dgm:pt modelId="{788D9246-EA68-4863-B6A0-1F8D85922D1C}" type="pres">
      <dgm:prSet presAssocID="{9265A938-97CD-48DD-B6AB-C29754E66DE5}" presName="negativeSpace" presStyleCnt="0"/>
      <dgm:spPr/>
    </dgm:pt>
    <dgm:pt modelId="{B3BA2F98-C41D-4C30-BFE2-375D31B0BD09}" type="pres">
      <dgm:prSet presAssocID="{9265A938-97CD-48DD-B6AB-C29754E66DE5}" presName="childText" presStyleLbl="conFgAcc1" presStyleIdx="0" presStyleCnt="3">
        <dgm:presLayoutVars>
          <dgm:bulletEnabled val="1"/>
        </dgm:presLayoutVars>
      </dgm:prSet>
      <dgm:spPr/>
    </dgm:pt>
    <dgm:pt modelId="{9DD4881D-5E9D-445F-AD40-2AE148F05A1A}" type="pres">
      <dgm:prSet presAssocID="{F9BA9671-A697-43F3-A706-AC1C2A2538D9}" presName="spaceBetweenRectangles" presStyleCnt="0"/>
      <dgm:spPr/>
    </dgm:pt>
    <dgm:pt modelId="{A1252460-2431-452B-8C9F-853791C0A2CF}" type="pres">
      <dgm:prSet presAssocID="{1E5B64C9-DF96-459F-B2CF-B98F32DF2AC0}" presName="parentLin" presStyleCnt="0"/>
      <dgm:spPr/>
    </dgm:pt>
    <dgm:pt modelId="{A21D3695-FB2E-4ED2-B7C1-A90D23347CF4}" type="pres">
      <dgm:prSet presAssocID="{1E5B64C9-DF96-459F-B2CF-B98F32DF2AC0}" presName="parentLeftMargin" presStyleLbl="node1" presStyleIdx="0" presStyleCnt="3"/>
      <dgm:spPr/>
    </dgm:pt>
    <dgm:pt modelId="{D877C430-457D-405F-B4E9-0DE888C7E9D4}" type="pres">
      <dgm:prSet presAssocID="{1E5B64C9-DF96-459F-B2CF-B98F32DF2AC0}" presName="parentText" presStyleLbl="node1" presStyleIdx="1" presStyleCnt="3">
        <dgm:presLayoutVars>
          <dgm:chMax val="0"/>
          <dgm:bulletEnabled val="1"/>
        </dgm:presLayoutVars>
      </dgm:prSet>
      <dgm:spPr/>
    </dgm:pt>
    <dgm:pt modelId="{256076A7-C08F-47D2-B784-2D41A2A915CE}" type="pres">
      <dgm:prSet presAssocID="{1E5B64C9-DF96-459F-B2CF-B98F32DF2AC0}" presName="negativeSpace" presStyleCnt="0"/>
      <dgm:spPr/>
    </dgm:pt>
    <dgm:pt modelId="{66193E19-6EAF-4DB2-8850-2E0F5FDA911B}" type="pres">
      <dgm:prSet presAssocID="{1E5B64C9-DF96-459F-B2CF-B98F32DF2AC0}" presName="childText" presStyleLbl="conFgAcc1" presStyleIdx="1" presStyleCnt="3">
        <dgm:presLayoutVars>
          <dgm:bulletEnabled val="1"/>
        </dgm:presLayoutVars>
      </dgm:prSet>
      <dgm:spPr/>
    </dgm:pt>
    <dgm:pt modelId="{315B3771-29B7-4DE0-AEEC-D548C163FC28}" type="pres">
      <dgm:prSet presAssocID="{9E64D361-F1AF-4C0F-A1A1-186262C86BE9}" presName="spaceBetweenRectangles" presStyleCnt="0"/>
      <dgm:spPr/>
    </dgm:pt>
    <dgm:pt modelId="{85B05649-0512-44B8-95CF-33BA5976AA1C}" type="pres">
      <dgm:prSet presAssocID="{1E231627-9D39-4BBF-8844-30F354CDB8CE}" presName="parentLin" presStyleCnt="0"/>
      <dgm:spPr/>
    </dgm:pt>
    <dgm:pt modelId="{BBC10F65-ED15-4176-93EF-D3D7717A6F0E}" type="pres">
      <dgm:prSet presAssocID="{1E231627-9D39-4BBF-8844-30F354CDB8CE}" presName="parentLeftMargin" presStyleLbl="node1" presStyleIdx="1" presStyleCnt="3"/>
      <dgm:spPr/>
    </dgm:pt>
    <dgm:pt modelId="{F2761DDC-EC0B-4A75-A198-9FF77DEF7792}" type="pres">
      <dgm:prSet presAssocID="{1E231627-9D39-4BBF-8844-30F354CDB8CE}" presName="parentText" presStyleLbl="node1" presStyleIdx="2" presStyleCnt="3">
        <dgm:presLayoutVars>
          <dgm:chMax val="0"/>
          <dgm:bulletEnabled val="1"/>
        </dgm:presLayoutVars>
      </dgm:prSet>
      <dgm:spPr/>
    </dgm:pt>
    <dgm:pt modelId="{4884533F-B7D9-466D-A128-F06E8BCDC859}" type="pres">
      <dgm:prSet presAssocID="{1E231627-9D39-4BBF-8844-30F354CDB8CE}" presName="negativeSpace" presStyleCnt="0"/>
      <dgm:spPr/>
    </dgm:pt>
    <dgm:pt modelId="{380C77A9-A20D-48E2-B388-0DD53F306CF7}" type="pres">
      <dgm:prSet presAssocID="{1E231627-9D39-4BBF-8844-30F354CDB8CE}" presName="childText" presStyleLbl="conFgAcc1" presStyleIdx="2" presStyleCnt="3">
        <dgm:presLayoutVars>
          <dgm:bulletEnabled val="1"/>
        </dgm:presLayoutVars>
      </dgm:prSet>
      <dgm:spPr/>
    </dgm:pt>
  </dgm:ptLst>
  <dgm:cxnLst>
    <dgm:cxn modelId="{8D9BA015-23F6-4FCE-BB83-739A91E2FAA1}" srcId="{9265A938-97CD-48DD-B6AB-C29754E66DE5}" destId="{B70C34B4-AEC0-4D68-8075-69E8C63DE082}" srcOrd="0" destOrd="0" parTransId="{542DEBDF-7859-4223-B54B-203C6B0B1A0B}" sibTransId="{C72118F0-2169-46E4-9F09-8A566DAAD4EB}"/>
    <dgm:cxn modelId="{8B535417-A50A-4020-BDA8-993C8E11C523}" type="presOf" srcId="{B70C34B4-AEC0-4D68-8075-69E8C63DE082}" destId="{B3BA2F98-C41D-4C30-BFE2-375D31B0BD09}" srcOrd="0" destOrd="0" presId="urn:microsoft.com/office/officeart/2005/8/layout/list1"/>
    <dgm:cxn modelId="{601FED1E-A180-41CD-9E25-1DC11A1E2D23}" type="presOf" srcId="{9265A938-97CD-48DD-B6AB-C29754E66DE5}" destId="{AAAF6293-6CC8-4873-B083-33BE251508CD}" srcOrd="0" destOrd="0" presId="urn:microsoft.com/office/officeart/2005/8/layout/list1"/>
    <dgm:cxn modelId="{D6F95A5D-4B3B-425E-A3EE-FC56CDD01960}" type="presOf" srcId="{1E5B64C9-DF96-459F-B2CF-B98F32DF2AC0}" destId="{A21D3695-FB2E-4ED2-B7C1-A90D23347CF4}" srcOrd="0" destOrd="0" presId="urn:microsoft.com/office/officeart/2005/8/layout/list1"/>
    <dgm:cxn modelId="{4898B059-0D3A-4AF1-95B6-D235D94B4404}" type="presOf" srcId="{7BDA1579-7DFE-4923-9AEB-331A5884E764}" destId="{B3BA2F98-C41D-4C30-BFE2-375D31B0BD09}" srcOrd="0" destOrd="1" presId="urn:microsoft.com/office/officeart/2005/8/layout/list1"/>
    <dgm:cxn modelId="{1F54C959-362C-4FFE-8787-75A25C73EA29}" type="presOf" srcId="{1E231627-9D39-4BBF-8844-30F354CDB8CE}" destId="{BBC10F65-ED15-4176-93EF-D3D7717A6F0E}" srcOrd="0" destOrd="0" presId="urn:microsoft.com/office/officeart/2005/8/layout/list1"/>
    <dgm:cxn modelId="{E4F65BA0-E5BD-439B-8B8B-8141BF477ABD}" srcId="{9265A938-97CD-48DD-B6AB-C29754E66DE5}" destId="{7BDA1579-7DFE-4923-9AEB-331A5884E764}" srcOrd="1" destOrd="0" parTransId="{8F92DD0D-574B-4D20-8EA3-F620B02200DA}" sibTransId="{1079EC56-1189-414C-9209-AFA716D31E9F}"/>
    <dgm:cxn modelId="{9E1747A8-DFE2-48B1-8CFF-6133B0D92630}" srcId="{89608C39-AA5F-4D3A-9F42-DF31D322B76F}" destId="{1E5B64C9-DF96-459F-B2CF-B98F32DF2AC0}" srcOrd="1" destOrd="0" parTransId="{CFD1A51D-2486-4D36-B4D6-7BBBC74B6500}" sibTransId="{9E64D361-F1AF-4C0F-A1A1-186262C86BE9}"/>
    <dgm:cxn modelId="{E5F3DEAF-1C5F-4BC2-9DCF-99D77BCB2EED}" srcId="{89608C39-AA5F-4D3A-9F42-DF31D322B76F}" destId="{9265A938-97CD-48DD-B6AB-C29754E66DE5}" srcOrd="0" destOrd="0" parTransId="{A87D1180-1D9A-4C2D-AC63-EB835BA18EA7}" sibTransId="{F9BA9671-A697-43F3-A706-AC1C2A2538D9}"/>
    <dgm:cxn modelId="{C4A6B2DE-E8D7-4091-BDA3-25A835B7BBCC}" srcId="{89608C39-AA5F-4D3A-9F42-DF31D322B76F}" destId="{1E231627-9D39-4BBF-8844-30F354CDB8CE}" srcOrd="2" destOrd="0" parTransId="{7E3C08B8-0E36-48F3-8D16-E9D7863EAABA}" sibTransId="{E32FF4D5-9C14-4B08-BD40-A49701AAD7D3}"/>
    <dgm:cxn modelId="{A6FB69DF-CEEE-4E43-A27B-E515EDAF4242}" type="presOf" srcId="{89608C39-AA5F-4D3A-9F42-DF31D322B76F}" destId="{6B768D12-A5AC-4C8C-818D-735C0AEE8513}" srcOrd="0" destOrd="0" presId="urn:microsoft.com/office/officeart/2005/8/layout/list1"/>
    <dgm:cxn modelId="{676E3FE1-9C83-4032-8613-B34DF3B8895A}" type="presOf" srcId="{1E5B64C9-DF96-459F-B2CF-B98F32DF2AC0}" destId="{D877C430-457D-405F-B4E9-0DE888C7E9D4}" srcOrd="1" destOrd="0" presId="urn:microsoft.com/office/officeart/2005/8/layout/list1"/>
    <dgm:cxn modelId="{A94F46F4-574B-4107-9410-8DEEE5663881}" type="presOf" srcId="{9265A938-97CD-48DD-B6AB-C29754E66DE5}" destId="{82194A63-17EF-49CA-85A5-F717BD8D12BB}" srcOrd="1" destOrd="0" presId="urn:microsoft.com/office/officeart/2005/8/layout/list1"/>
    <dgm:cxn modelId="{286F48FF-BDCB-410E-9605-E6C3706AEB20}" type="presOf" srcId="{1E231627-9D39-4BBF-8844-30F354CDB8CE}" destId="{F2761DDC-EC0B-4A75-A198-9FF77DEF7792}" srcOrd="1" destOrd="0" presId="urn:microsoft.com/office/officeart/2005/8/layout/list1"/>
    <dgm:cxn modelId="{20A049E8-7F05-481D-9328-84B395B1DB89}" type="presParOf" srcId="{6B768D12-A5AC-4C8C-818D-735C0AEE8513}" destId="{EC520E4B-674C-4D9B-9877-49C0DB2F49E6}" srcOrd="0" destOrd="0" presId="urn:microsoft.com/office/officeart/2005/8/layout/list1"/>
    <dgm:cxn modelId="{306A5AC3-7DEB-4F55-967B-3C3804530CC3}" type="presParOf" srcId="{EC520E4B-674C-4D9B-9877-49C0DB2F49E6}" destId="{AAAF6293-6CC8-4873-B083-33BE251508CD}" srcOrd="0" destOrd="0" presId="urn:microsoft.com/office/officeart/2005/8/layout/list1"/>
    <dgm:cxn modelId="{27CB56AA-DB97-406B-A7A0-9BCB01E18694}" type="presParOf" srcId="{EC520E4B-674C-4D9B-9877-49C0DB2F49E6}" destId="{82194A63-17EF-49CA-85A5-F717BD8D12BB}" srcOrd="1" destOrd="0" presId="urn:microsoft.com/office/officeart/2005/8/layout/list1"/>
    <dgm:cxn modelId="{ED9682F7-E366-45D2-A164-A69B0B2852C4}" type="presParOf" srcId="{6B768D12-A5AC-4C8C-818D-735C0AEE8513}" destId="{788D9246-EA68-4863-B6A0-1F8D85922D1C}" srcOrd="1" destOrd="0" presId="urn:microsoft.com/office/officeart/2005/8/layout/list1"/>
    <dgm:cxn modelId="{23328A0A-6BA0-426D-9557-E249537809E2}" type="presParOf" srcId="{6B768D12-A5AC-4C8C-818D-735C0AEE8513}" destId="{B3BA2F98-C41D-4C30-BFE2-375D31B0BD09}" srcOrd="2" destOrd="0" presId="urn:microsoft.com/office/officeart/2005/8/layout/list1"/>
    <dgm:cxn modelId="{AE62D7D0-683F-4D43-881D-A7F5EE305D66}" type="presParOf" srcId="{6B768D12-A5AC-4C8C-818D-735C0AEE8513}" destId="{9DD4881D-5E9D-445F-AD40-2AE148F05A1A}" srcOrd="3" destOrd="0" presId="urn:microsoft.com/office/officeart/2005/8/layout/list1"/>
    <dgm:cxn modelId="{698BC8BB-F063-46BA-8E7E-A793B1DD3C83}" type="presParOf" srcId="{6B768D12-A5AC-4C8C-818D-735C0AEE8513}" destId="{A1252460-2431-452B-8C9F-853791C0A2CF}" srcOrd="4" destOrd="0" presId="urn:microsoft.com/office/officeart/2005/8/layout/list1"/>
    <dgm:cxn modelId="{FAD9168C-A8D9-4244-8FD0-DF0CE6E5BE56}" type="presParOf" srcId="{A1252460-2431-452B-8C9F-853791C0A2CF}" destId="{A21D3695-FB2E-4ED2-B7C1-A90D23347CF4}" srcOrd="0" destOrd="0" presId="urn:microsoft.com/office/officeart/2005/8/layout/list1"/>
    <dgm:cxn modelId="{58CEDE46-7F3A-4646-B0C0-1AC4EC47A2C6}" type="presParOf" srcId="{A1252460-2431-452B-8C9F-853791C0A2CF}" destId="{D877C430-457D-405F-B4E9-0DE888C7E9D4}" srcOrd="1" destOrd="0" presId="urn:microsoft.com/office/officeart/2005/8/layout/list1"/>
    <dgm:cxn modelId="{70C78D8A-EC59-40C9-84D9-C57353B15446}" type="presParOf" srcId="{6B768D12-A5AC-4C8C-818D-735C0AEE8513}" destId="{256076A7-C08F-47D2-B784-2D41A2A915CE}" srcOrd="5" destOrd="0" presId="urn:microsoft.com/office/officeart/2005/8/layout/list1"/>
    <dgm:cxn modelId="{263CA525-9FA6-4AB3-87F4-248EEE3418B1}" type="presParOf" srcId="{6B768D12-A5AC-4C8C-818D-735C0AEE8513}" destId="{66193E19-6EAF-4DB2-8850-2E0F5FDA911B}" srcOrd="6" destOrd="0" presId="urn:microsoft.com/office/officeart/2005/8/layout/list1"/>
    <dgm:cxn modelId="{08E5C233-DC87-40FE-A244-0596237E5E40}" type="presParOf" srcId="{6B768D12-A5AC-4C8C-818D-735C0AEE8513}" destId="{315B3771-29B7-4DE0-AEEC-D548C163FC28}" srcOrd="7" destOrd="0" presId="urn:microsoft.com/office/officeart/2005/8/layout/list1"/>
    <dgm:cxn modelId="{2183D8BD-3801-4DAB-932D-64A075A0ECEA}" type="presParOf" srcId="{6B768D12-A5AC-4C8C-818D-735C0AEE8513}" destId="{85B05649-0512-44B8-95CF-33BA5976AA1C}" srcOrd="8" destOrd="0" presId="urn:microsoft.com/office/officeart/2005/8/layout/list1"/>
    <dgm:cxn modelId="{2B4CE8B0-D6A1-41F9-8435-CC2D32095BF3}" type="presParOf" srcId="{85B05649-0512-44B8-95CF-33BA5976AA1C}" destId="{BBC10F65-ED15-4176-93EF-D3D7717A6F0E}" srcOrd="0" destOrd="0" presId="urn:microsoft.com/office/officeart/2005/8/layout/list1"/>
    <dgm:cxn modelId="{DE139755-4ED1-490A-A9AF-838D2A6D142D}" type="presParOf" srcId="{85B05649-0512-44B8-95CF-33BA5976AA1C}" destId="{F2761DDC-EC0B-4A75-A198-9FF77DEF7792}" srcOrd="1" destOrd="0" presId="urn:microsoft.com/office/officeart/2005/8/layout/list1"/>
    <dgm:cxn modelId="{7A3A8DE0-0F70-4575-982F-654AB4752974}" type="presParOf" srcId="{6B768D12-A5AC-4C8C-818D-735C0AEE8513}" destId="{4884533F-B7D9-466D-A128-F06E8BCDC859}" srcOrd="9" destOrd="0" presId="urn:microsoft.com/office/officeart/2005/8/layout/list1"/>
    <dgm:cxn modelId="{BE23C04A-9948-4229-8EA5-2695A3F2AE2A}" type="presParOf" srcId="{6B768D12-A5AC-4C8C-818D-735C0AEE8513}" destId="{380C77A9-A20D-48E2-B388-0DD53F306CF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AC5EA3-A74A-45E0-9B27-FC0C56610FCA}"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9975A860-1B81-4D4D-BB44-BB91FE601059}">
      <dgm:prSet/>
      <dgm:spPr/>
      <dgm:t>
        <a:bodyPr/>
        <a:lstStyle/>
        <a:p>
          <a:r>
            <a:rPr lang="en-US"/>
            <a:t>Introduction</a:t>
          </a:r>
        </a:p>
      </dgm:t>
    </dgm:pt>
    <dgm:pt modelId="{34E5C7FF-F434-4DF8-BD8E-B90C3F8C3B01}" type="parTrans" cxnId="{838AC9B0-898A-4902-8511-85DE961398F1}">
      <dgm:prSet/>
      <dgm:spPr/>
      <dgm:t>
        <a:bodyPr/>
        <a:lstStyle/>
        <a:p>
          <a:endParaRPr lang="en-US"/>
        </a:p>
      </dgm:t>
    </dgm:pt>
    <dgm:pt modelId="{743170F1-C096-49BF-8110-985C19C93525}" type="sibTrans" cxnId="{838AC9B0-898A-4902-8511-85DE961398F1}">
      <dgm:prSet/>
      <dgm:spPr/>
      <dgm:t>
        <a:bodyPr/>
        <a:lstStyle/>
        <a:p>
          <a:endParaRPr lang="en-US"/>
        </a:p>
      </dgm:t>
    </dgm:pt>
    <dgm:pt modelId="{2C7A24E6-2F82-4D39-825E-DA6672DDF94B}">
      <dgm:prSet/>
      <dgm:spPr/>
      <dgm:t>
        <a:bodyPr/>
        <a:lstStyle/>
        <a:p>
          <a:r>
            <a:rPr lang="en-US"/>
            <a:t>Defined</a:t>
          </a:r>
        </a:p>
      </dgm:t>
    </dgm:pt>
    <dgm:pt modelId="{7F5AFFE4-0FD1-4052-9DF1-8F68826373AE}" type="parTrans" cxnId="{9414771F-867B-48A6-BCB1-7FDF31D64B08}">
      <dgm:prSet/>
      <dgm:spPr/>
      <dgm:t>
        <a:bodyPr/>
        <a:lstStyle/>
        <a:p>
          <a:endParaRPr lang="en-US"/>
        </a:p>
      </dgm:t>
    </dgm:pt>
    <dgm:pt modelId="{BADCEA61-6538-446E-867C-DB2DECAC74CE}" type="sibTrans" cxnId="{9414771F-867B-48A6-BCB1-7FDF31D64B08}">
      <dgm:prSet/>
      <dgm:spPr/>
      <dgm:t>
        <a:bodyPr/>
        <a:lstStyle/>
        <a:p>
          <a:endParaRPr lang="en-US"/>
        </a:p>
      </dgm:t>
    </dgm:pt>
    <dgm:pt modelId="{4EFCA02F-306E-4ABB-AE4D-59A19FC7D68E}">
      <dgm:prSet/>
      <dgm:spPr/>
      <dgm:t>
        <a:bodyPr/>
        <a:lstStyle/>
        <a:p>
          <a:r>
            <a:rPr lang="en-US"/>
            <a:t>Form</a:t>
          </a:r>
        </a:p>
      </dgm:t>
    </dgm:pt>
    <dgm:pt modelId="{D44EA66B-42DA-481E-8CF2-9191C0F9C851}" type="parTrans" cxnId="{045AED9A-296A-42CA-89AF-4CB52DE750C9}">
      <dgm:prSet/>
      <dgm:spPr/>
      <dgm:t>
        <a:bodyPr/>
        <a:lstStyle/>
        <a:p>
          <a:endParaRPr lang="en-US"/>
        </a:p>
      </dgm:t>
    </dgm:pt>
    <dgm:pt modelId="{D2520D17-2789-490B-B0D4-1B9158546F67}" type="sibTrans" cxnId="{045AED9A-296A-42CA-89AF-4CB52DE750C9}">
      <dgm:prSet/>
      <dgm:spPr/>
      <dgm:t>
        <a:bodyPr/>
        <a:lstStyle/>
        <a:p>
          <a:endParaRPr lang="en-US"/>
        </a:p>
      </dgm:t>
    </dgm:pt>
    <dgm:pt modelId="{094DC251-AF52-4E51-AC02-25BC89E57E73}">
      <dgm:prSet/>
      <dgm:spPr/>
      <dgm:t>
        <a:bodyPr/>
        <a:lstStyle/>
        <a:p>
          <a:r>
            <a:rPr lang="en-US"/>
            <a:t>Informal</a:t>
          </a:r>
        </a:p>
      </dgm:t>
    </dgm:pt>
    <dgm:pt modelId="{DE7088F1-F287-4D90-94DB-F76B6734A533}" type="parTrans" cxnId="{1C399D6F-B4CA-44EA-B4A0-78514F6FFEB7}">
      <dgm:prSet/>
      <dgm:spPr/>
      <dgm:t>
        <a:bodyPr/>
        <a:lstStyle/>
        <a:p>
          <a:endParaRPr lang="en-US"/>
        </a:p>
      </dgm:t>
    </dgm:pt>
    <dgm:pt modelId="{FC97E85C-D410-42ED-AB07-888F65B33DC4}" type="sibTrans" cxnId="{1C399D6F-B4CA-44EA-B4A0-78514F6FFEB7}">
      <dgm:prSet/>
      <dgm:spPr/>
      <dgm:t>
        <a:bodyPr/>
        <a:lstStyle/>
        <a:p>
          <a:endParaRPr lang="en-US"/>
        </a:p>
      </dgm:t>
    </dgm:pt>
    <dgm:pt modelId="{AFC11775-A81D-4FBB-8CFF-88C19ADA281F}">
      <dgm:prSet/>
      <dgm:spPr/>
      <dgm:t>
        <a:bodyPr/>
        <a:lstStyle/>
        <a:p>
          <a:r>
            <a:rPr lang="en-US"/>
            <a:t>Form</a:t>
          </a:r>
        </a:p>
      </dgm:t>
    </dgm:pt>
    <dgm:pt modelId="{36D64FDF-CA87-472A-9887-5AC19E4A7251}" type="parTrans" cxnId="{7DDBC279-CBAE-41D2-9FBB-037C3021DAFF}">
      <dgm:prSet/>
      <dgm:spPr/>
      <dgm:t>
        <a:bodyPr/>
        <a:lstStyle/>
        <a:p>
          <a:endParaRPr lang="en-US"/>
        </a:p>
      </dgm:t>
    </dgm:pt>
    <dgm:pt modelId="{500BB2A6-BB0E-4CCA-B5C7-7CB7E53B1CFC}" type="sibTrans" cxnId="{7DDBC279-CBAE-41D2-9FBB-037C3021DAFF}">
      <dgm:prSet/>
      <dgm:spPr/>
      <dgm:t>
        <a:bodyPr/>
        <a:lstStyle/>
        <a:p>
          <a:endParaRPr lang="en-US"/>
        </a:p>
      </dgm:t>
    </dgm:pt>
    <dgm:pt modelId="{46B0982A-B4FD-45E9-A6D1-B77100DA7E40}">
      <dgm:prSet/>
      <dgm:spPr/>
      <dgm:t>
        <a:bodyPr/>
        <a:lstStyle/>
        <a:p>
          <a:r>
            <a:rPr lang="en-US"/>
            <a:t>Premise 1: Example 1 is an example that supports claim P.</a:t>
          </a:r>
        </a:p>
      </dgm:t>
    </dgm:pt>
    <dgm:pt modelId="{78C037B5-6E20-425F-A4D2-DB1E51C24333}" type="parTrans" cxnId="{EF7E8871-F16D-448D-B033-63190D1105CD}">
      <dgm:prSet/>
      <dgm:spPr/>
      <dgm:t>
        <a:bodyPr/>
        <a:lstStyle/>
        <a:p>
          <a:endParaRPr lang="en-US"/>
        </a:p>
      </dgm:t>
    </dgm:pt>
    <dgm:pt modelId="{FDF6CB12-9D73-4E46-9921-97A60AB192D1}" type="sibTrans" cxnId="{EF7E8871-F16D-448D-B033-63190D1105CD}">
      <dgm:prSet/>
      <dgm:spPr/>
      <dgm:t>
        <a:bodyPr/>
        <a:lstStyle/>
        <a:p>
          <a:endParaRPr lang="en-US"/>
        </a:p>
      </dgm:t>
    </dgm:pt>
    <dgm:pt modelId="{AE7C7226-0ECD-413C-BD59-C9380BAA269E}">
      <dgm:prSet/>
      <dgm:spPr/>
      <dgm:t>
        <a:bodyPr/>
        <a:lstStyle/>
        <a:p>
          <a:r>
            <a:rPr lang="en-US"/>
            <a:t>Premise 2: Example 2 is an example that supports claim P.</a:t>
          </a:r>
        </a:p>
      </dgm:t>
    </dgm:pt>
    <dgm:pt modelId="{A680C198-003D-42B1-A794-E5CC8313D886}" type="parTrans" cxnId="{422C6A2A-09DA-4431-80E9-38BC9F40B6AA}">
      <dgm:prSet/>
      <dgm:spPr/>
      <dgm:t>
        <a:bodyPr/>
        <a:lstStyle/>
        <a:p>
          <a:endParaRPr lang="en-US"/>
        </a:p>
      </dgm:t>
    </dgm:pt>
    <dgm:pt modelId="{54C59B39-B6EC-4DD1-AEDC-BB0F1005F8BF}" type="sibTrans" cxnId="{422C6A2A-09DA-4431-80E9-38BC9F40B6AA}">
      <dgm:prSet/>
      <dgm:spPr/>
      <dgm:t>
        <a:bodyPr/>
        <a:lstStyle/>
        <a:p>
          <a:endParaRPr lang="en-US"/>
        </a:p>
      </dgm:t>
    </dgm:pt>
    <dgm:pt modelId="{259F65C3-DAAC-4737-8675-B9450F2F71D4}">
      <dgm:prSet/>
      <dgm:spPr/>
      <dgm:t>
        <a:bodyPr/>
        <a:lstStyle/>
        <a:p>
          <a:r>
            <a:rPr lang="en-US"/>
            <a:t>Premise n: Example n is an example that supports claim P.</a:t>
          </a:r>
        </a:p>
      </dgm:t>
    </dgm:pt>
    <dgm:pt modelId="{1C33AE3C-901D-42ED-8490-450EA00F1296}" type="parTrans" cxnId="{2C2F3A34-F3DA-40D7-BCD9-0483ECF7087F}">
      <dgm:prSet/>
      <dgm:spPr/>
      <dgm:t>
        <a:bodyPr/>
        <a:lstStyle/>
        <a:p>
          <a:endParaRPr lang="en-US"/>
        </a:p>
      </dgm:t>
    </dgm:pt>
    <dgm:pt modelId="{0CF5F579-5AA0-4B0F-8320-C7F70F969D61}" type="sibTrans" cxnId="{2C2F3A34-F3DA-40D7-BCD9-0483ECF7087F}">
      <dgm:prSet/>
      <dgm:spPr/>
      <dgm:t>
        <a:bodyPr/>
        <a:lstStyle/>
        <a:p>
          <a:endParaRPr lang="en-US"/>
        </a:p>
      </dgm:t>
    </dgm:pt>
    <dgm:pt modelId="{916375C6-F0E5-497E-A465-26B991EE7DDA}">
      <dgm:prSet/>
      <dgm:spPr/>
      <dgm:t>
        <a:bodyPr/>
        <a:lstStyle/>
        <a:p>
          <a:r>
            <a:rPr lang="en-US"/>
            <a:t>Conclusion: Claim P is true.</a:t>
          </a:r>
        </a:p>
      </dgm:t>
    </dgm:pt>
    <dgm:pt modelId="{F350074A-2C87-4B57-9EF9-8485DD77A2C2}" type="parTrans" cxnId="{EEA796CC-E1D0-410A-9383-8E575AE68D22}">
      <dgm:prSet/>
      <dgm:spPr/>
      <dgm:t>
        <a:bodyPr/>
        <a:lstStyle/>
        <a:p>
          <a:endParaRPr lang="en-US"/>
        </a:p>
      </dgm:t>
    </dgm:pt>
    <dgm:pt modelId="{6AAEB19A-6C8B-42B0-9355-46853F55918D}" type="sibTrans" cxnId="{EEA796CC-E1D0-410A-9383-8E575AE68D22}">
      <dgm:prSet/>
      <dgm:spPr/>
      <dgm:t>
        <a:bodyPr/>
        <a:lstStyle/>
        <a:p>
          <a:endParaRPr lang="en-US"/>
        </a:p>
      </dgm:t>
    </dgm:pt>
    <dgm:pt modelId="{0C2C4BCC-87F0-4752-8E68-F714129E1E3B}" type="pres">
      <dgm:prSet presAssocID="{57AC5EA3-A74A-45E0-9B27-FC0C56610FCA}" presName="linear" presStyleCnt="0">
        <dgm:presLayoutVars>
          <dgm:dir/>
          <dgm:animLvl val="lvl"/>
          <dgm:resizeHandles val="exact"/>
        </dgm:presLayoutVars>
      </dgm:prSet>
      <dgm:spPr/>
    </dgm:pt>
    <dgm:pt modelId="{A48BBD28-26C1-41E1-B50E-7C8DCF2178AB}" type="pres">
      <dgm:prSet presAssocID="{9975A860-1B81-4D4D-BB44-BB91FE601059}" presName="parentLin" presStyleCnt="0"/>
      <dgm:spPr/>
    </dgm:pt>
    <dgm:pt modelId="{D9FEEC98-3617-4045-8B34-06D1B937199A}" type="pres">
      <dgm:prSet presAssocID="{9975A860-1B81-4D4D-BB44-BB91FE601059}" presName="parentLeftMargin" presStyleLbl="node1" presStyleIdx="0" presStyleCnt="2"/>
      <dgm:spPr/>
    </dgm:pt>
    <dgm:pt modelId="{C15F15AC-221E-4FF9-BD21-1D1D50518E81}" type="pres">
      <dgm:prSet presAssocID="{9975A860-1B81-4D4D-BB44-BB91FE601059}" presName="parentText" presStyleLbl="node1" presStyleIdx="0" presStyleCnt="2">
        <dgm:presLayoutVars>
          <dgm:chMax val="0"/>
          <dgm:bulletEnabled val="1"/>
        </dgm:presLayoutVars>
      </dgm:prSet>
      <dgm:spPr/>
    </dgm:pt>
    <dgm:pt modelId="{10045BA5-89E2-41A3-9FBA-37CF6A8E0CD2}" type="pres">
      <dgm:prSet presAssocID="{9975A860-1B81-4D4D-BB44-BB91FE601059}" presName="negativeSpace" presStyleCnt="0"/>
      <dgm:spPr/>
    </dgm:pt>
    <dgm:pt modelId="{A16DA6E6-8F9B-464F-BFB7-BB8617AF99E8}" type="pres">
      <dgm:prSet presAssocID="{9975A860-1B81-4D4D-BB44-BB91FE601059}" presName="childText" presStyleLbl="conFgAcc1" presStyleIdx="0" presStyleCnt="2">
        <dgm:presLayoutVars>
          <dgm:bulletEnabled val="1"/>
        </dgm:presLayoutVars>
      </dgm:prSet>
      <dgm:spPr/>
    </dgm:pt>
    <dgm:pt modelId="{77E3DBDB-90C6-4602-93AC-59621E7D0FC2}" type="pres">
      <dgm:prSet presAssocID="{743170F1-C096-49BF-8110-985C19C93525}" presName="spaceBetweenRectangles" presStyleCnt="0"/>
      <dgm:spPr/>
    </dgm:pt>
    <dgm:pt modelId="{B7FF110A-CF05-457F-B9E0-A31EAE7A53D0}" type="pres">
      <dgm:prSet presAssocID="{4EFCA02F-306E-4ABB-AE4D-59A19FC7D68E}" presName="parentLin" presStyleCnt="0"/>
      <dgm:spPr/>
    </dgm:pt>
    <dgm:pt modelId="{7128B8D9-9CE3-4349-9C74-AD8DF99534F2}" type="pres">
      <dgm:prSet presAssocID="{4EFCA02F-306E-4ABB-AE4D-59A19FC7D68E}" presName="parentLeftMargin" presStyleLbl="node1" presStyleIdx="0" presStyleCnt="2"/>
      <dgm:spPr/>
    </dgm:pt>
    <dgm:pt modelId="{6BC5FCC6-EA67-4916-835D-EB5528CDE338}" type="pres">
      <dgm:prSet presAssocID="{4EFCA02F-306E-4ABB-AE4D-59A19FC7D68E}" presName="parentText" presStyleLbl="node1" presStyleIdx="1" presStyleCnt="2">
        <dgm:presLayoutVars>
          <dgm:chMax val="0"/>
          <dgm:bulletEnabled val="1"/>
        </dgm:presLayoutVars>
      </dgm:prSet>
      <dgm:spPr/>
    </dgm:pt>
    <dgm:pt modelId="{D6EA12AC-BD32-492C-903A-ABB87AD72927}" type="pres">
      <dgm:prSet presAssocID="{4EFCA02F-306E-4ABB-AE4D-59A19FC7D68E}" presName="negativeSpace" presStyleCnt="0"/>
      <dgm:spPr/>
    </dgm:pt>
    <dgm:pt modelId="{B56B062B-BD1E-4A4E-88D9-3EB099EAF630}" type="pres">
      <dgm:prSet presAssocID="{4EFCA02F-306E-4ABB-AE4D-59A19FC7D68E}" presName="childText" presStyleLbl="conFgAcc1" presStyleIdx="1" presStyleCnt="2">
        <dgm:presLayoutVars>
          <dgm:bulletEnabled val="1"/>
        </dgm:presLayoutVars>
      </dgm:prSet>
      <dgm:spPr/>
    </dgm:pt>
  </dgm:ptLst>
  <dgm:cxnLst>
    <dgm:cxn modelId="{CC176908-37A0-4859-8D04-826A358C27E4}" type="presOf" srcId="{4EFCA02F-306E-4ABB-AE4D-59A19FC7D68E}" destId="{6BC5FCC6-EA67-4916-835D-EB5528CDE338}" srcOrd="1" destOrd="0" presId="urn:microsoft.com/office/officeart/2005/8/layout/list1"/>
    <dgm:cxn modelId="{45372E0D-0419-4832-825B-DB8648AD8F9F}" type="presOf" srcId="{916375C6-F0E5-497E-A465-26B991EE7DDA}" destId="{B56B062B-BD1E-4A4E-88D9-3EB099EAF630}" srcOrd="0" destOrd="5" presId="urn:microsoft.com/office/officeart/2005/8/layout/list1"/>
    <dgm:cxn modelId="{9414771F-867B-48A6-BCB1-7FDF31D64B08}" srcId="{9975A860-1B81-4D4D-BB44-BB91FE601059}" destId="{2C7A24E6-2F82-4D39-825E-DA6672DDF94B}" srcOrd="0" destOrd="0" parTransId="{7F5AFFE4-0FD1-4052-9DF1-8F68826373AE}" sibTransId="{BADCEA61-6538-446E-867C-DB2DECAC74CE}"/>
    <dgm:cxn modelId="{7B0F5D20-9361-4CE9-96BB-994E0890FD24}" type="presOf" srcId="{46B0982A-B4FD-45E9-A6D1-B77100DA7E40}" destId="{B56B062B-BD1E-4A4E-88D9-3EB099EAF630}" srcOrd="0" destOrd="2" presId="urn:microsoft.com/office/officeart/2005/8/layout/list1"/>
    <dgm:cxn modelId="{422C6A2A-09DA-4431-80E9-38BC9F40B6AA}" srcId="{AFC11775-A81D-4FBB-8CFF-88C19ADA281F}" destId="{AE7C7226-0ECD-413C-BD59-C9380BAA269E}" srcOrd="1" destOrd="0" parTransId="{A680C198-003D-42B1-A794-E5CC8313D886}" sibTransId="{54C59B39-B6EC-4DD1-AEDC-BB0F1005F8BF}"/>
    <dgm:cxn modelId="{2C2F3A34-F3DA-40D7-BCD9-0483ECF7087F}" srcId="{AFC11775-A81D-4FBB-8CFF-88C19ADA281F}" destId="{259F65C3-DAAC-4737-8675-B9450F2F71D4}" srcOrd="2" destOrd="0" parTransId="{1C33AE3C-901D-42ED-8490-450EA00F1296}" sibTransId="{0CF5F579-5AA0-4B0F-8320-C7F70F969D61}"/>
    <dgm:cxn modelId="{70D1E63D-A94A-4519-BC67-C05E17DF562C}" type="presOf" srcId="{AE7C7226-0ECD-413C-BD59-C9380BAA269E}" destId="{B56B062B-BD1E-4A4E-88D9-3EB099EAF630}" srcOrd="0" destOrd="3" presId="urn:microsoft.com/office/officeart/2005/8/layout/list1"/>
    <dgm:cxn modelId="{47AA6867-7590-4814-B1FD-3AE315E9ACB9}" type="presOf" srcId="{094DC251-AF52-4E51-AC02-25BC89E57E73}" destId="{B56B062B-BD1E-4A4E-88D9-3EB099EAF630}" srcOrd="0" destOrd="0" presId="urn:microsoft.com/office/officeart/2005/8/layout/list1"/>
    <dgm:cxn modelId="{1C399D6F-B4CA-44EA-B4A0-78514F6FFEB7}" srcId="{4EFCA02F-306E-4ABB-AE4D-59A19FC7D68E}" destId="{094DC251-AF52-4E51-AC02-25BC89E57E73}" srcOrd="0" destOrd="0" parTransId="{DE7088F1-F287-4D90-94DB-F76B6734A533}" sibTransId="{FC97E85C-D410-42ED-AB07-888F65B33DC4}"/>
    <dgm:cxn modelId="{EF7E8871-F16D-448D-B033-63190D1105CD}" srcId="{AFC11775-A81D-4FBB-8CFF-88C19ADA281F}" destId="{46B0982A-B4FD-45E9-A6D1-B77100DA7E40}" srcOrd="0" destOrd="0" parTransId="{78C037B5-6E20-425F-A4D2-DB1E51C24333}" sibTransId="{FDF6CB12-9D73-4E46-9921-97A60AB192D1}"/>
    <dgm:cxn modelId="{AB34E652-5E10-4FC2-B5E1-71A69CECB268}" type="presOf" srcId="{57AC5EA3-A74A-45E0-9B27-FC0C56610FCA}" destId="{0C2C4BCC-87F0-4752-8E68-F714129E1E3B}" srcOrd="0" destOrd="0" presId="urn:microsoft.com/office/officeart/2005/8/layout/list1"/>
    <dgm:cxn modelId="{7DDBC279-CBAE-41D2-9FBB-037C3021DAFF}" srcId="{4EFCA02F-306E-4ABB-AE4D-59A19FC7D68E}" destId="{AFC11775-A81D-4FBB-8CFF-88C19ADA281F}" srcOrd="1" destOrd="0" parTransId="{36D64FDF-CA87-472A-9887-5AC19E4A7251}" sibTransId="{500BB2A6-BB0E-4CCA-B5C7-7CB7E53B1CFC}"/>
    <dgm:cxn modelId="{EC805883-F5FE-4394-812E-A952C0CE2D3F}" type="presOf" srcId="{AFC11775-A81D-4FBB-8CFF-88C19ADA281F}" destId="{B56B062B-BD1E-4A4E-88D9-3EB099EAF630}" srcOrd="0" destOrd="1" presId="urn:microsoft.com/office/officeart/2005/8/layout/list1"/>
    <dgm:cxn modelId="{382FA993-D3AD-4BC4-9B85-CC0D108E19AE}" type="presOf" srcId="{9975A860-1B81-4D4D-BB44-BB91FE601059}" destId="{C15F15AC-221E-4FF9-BD21-1D1D50518E81}" srcOrd="1" destOrd="0" presId="urn:microsoft.com/office/officeart/2005/8/layout/list1"/>
    <dgm:cxn modelId="{045AED9A-296A-42CA-89AF-4CB52DE750C9}" srcId="{57AC5EA3-A74A-45E0-9B27-FC0C56610FCA}" destId="{4EFCA02F-306E-4ABB-AE4D-59A19FC7D68E}" srcOrd="1" destOrd="0" parTransId="{D44EA66B-42DA-481E-8CF2-9191C0F9C851}" sibTransId="{D2520D17-2789-490B-B0D4-1B9158546F67}"/>
    <dgm:cxn modelId="{838AC9B0-898A-4902-8511-85DE961398F1}" srcId="{57AC5EA3-A74A-45E0-9B27-FC0C56610FCA}" destId="{9975A860-1B81-4D4D-BB44-BB91FE601059}" srcOrd="0" destOrd="0" parTransId="{34E5C7FF-F434-4DF8-BD8E-B90C3F8C3B01}" sibTransId="{743170F1-C096-49BF-8110-985C19C93525}"/>
    <dgm:cxn modelId="{EEA796CC-E1D0-410A-9383-8E575AE68D22}" srcId="{AFC11775-A81D-4FBB-8CFF-88C19ADA281F}" destId="{916375C6-F0E5-497E-A465-26B991EE7DDA}" srcOrd="3" destOrd="0" parTransId="{F350074A-2C87-4B57-9EF9-8485DD77A2C2}" sibTransId="{6AAEB19A-6C8B-42B0-9355-46853F55918D}"/>
    <dgm:cxn modelId="{63E5CFD6-9228-4988-AA01-5284C5B7C3E1}" type="presOf" srcId="{2C7A24E6-2F82-4D39-825E-DA6672DDF94B}" destId="{A16DA6E6-8F9B-464F-BFB7-BB8617AF99E8}" srcOrd="0" destOrd="0" presId="urn:microsoft.com/office/officeart/2005/8/layout/list1"/>
    <dgm:cxn modelId="{46BABBDB-C8C3-49DB-B07C-72F69EBB03B8}" type="presOf" srcId="{259F65C3-DAAC-4737-8675-B9450F2F71D4}" destId="{B56B062B-BD1E-4A4E-88D9-3EB099EAF630}" srcOrd="0" destOrd="4" presId="urn:microsoft.com/office/officeart/2005/8/layout/list1"/>
    <dgm:cxn modelId="{471C0DE2-75E8-4757-BA42-96C0BF665423}" type="presOf" srcId="{9975A860-1B81-4D4D-BB44-BB91FE601059}" destId="{D9FEEC98-3617-4045-8B34-06D1B937199A}" srcOrd="0" destOrd="0" presId="urn:microsoft.com/office/officeart/2005/8/layout/list1"/>
    <dgm:cxn modelId="{1C57C3EA-0891-40CB-9D91-FDDC3457E928}" type="presOf" srcId="{4EFCA02F-306E-4ABB-AE4D-59A19FC7D68E}" destId="{7128B8D9-9CE3-4349-9C74-AD8DF99534F2}" srcOrd="0" destOrd="0" presId="urn:microsoft.com/office/officeart/2005/8/layout/list1"/>
    <dgm:cxn modelId="{6B962E84-70CB-458D-9153-F9B6BBAE2D11}" type="presParOf" srcId="{0C2C4BCC-87F0-4752-8E68-F714129E1E3B}" destId="{A48BBD28-26C1-41E1-B50E-7C8DCF2178AB}" srcOrd="0" destOrd="0" presId="urn:microsoft.com/office/officeart/2005/8/layout/list1"/>
    <dgm:cxn modelId="{46A422BB-AF0A-45EC-BC90-29695C6E8385}" type="presParOf" srcId="{A48BBD28-26C1-41E1-B50E-7C8DCF2178AB}" destId="{D9FEEC98-3617-4045-8B34-06D1B937199A}" srcOrd="0" destOrd="0" presId="urn:microsoft.com/office/officeart/2005/8/layout/list1"/>
    <dgm:cxn modelId="{ED7BE477-0AEA-46C8-931C-872EE2DB68E5}" type="presParOf" srcId="{A48BBD28-26C1-41E1-B50E-7C8DCF2178AB}" destId="{C15F15AC-221E-4FF9-BD21-1D1D50518E81}" srcOrd="1" destOrd="0" presId="urn:microsoft.com/office/officeart/2005/8/layout/list1"/>
    <dgm:cxn modelId="{239D7DCE-79E1-4BA0-956B-5EC3412A0209}" type="presParOf" srcId="{0C2C4BCC-87F0-4752-8E68-F714129E1E3B}" destId="{10045BA5-89E2-41A3-9FBA-37CF6A8E0CD2}" srcOrd="1" destOrd="0" presId="urn:microsoft.com/office/officeart/2005/8/layout/list1"/>
    <dgm:cxn modelId="{E0532F1F-C6C9-4339-A8DF-BCC68629CA2B}" type="presParOf" srcId="{0C2C4BCC-87F0-4752-8E68-F714129E1E3B}" destId="{A16DA6E6-8F9B-464F-BFB7-BB8617AF99E8}" srcOrd="2" destOrd="0" presId="urn:microsoft.com/office/officeart/2005/8/layout/list1"/>
    <dgm:cxn modelId="{1C41AF55-04C7-47DD-9D3B-A7660FD20774}" type="presParOf" srcId="{0C2C4BCC-87F0-4752-8E68-F714129E1E3B}" destId="{77E3DBDB-90C6-4602-93AC-59621E7D0FC2}" srcOrd="3" destOrd="0" presId="urn:microsoft.com/office/officeart/2005/8/layout/list1"/>
    <dgm:cxn modelId="{E198D0E9-0531-4CAB-86B1-E45D92F1EDFB}" type="presParOf" srcId="{0C2C4BCC-87F0-4752-8E68-F714129E1E3B}" destId="{B7FF110A-CF05-457F-B9E0-A31EAE7A53D0}" srcOrd="4" destOrd="0" presId="urn:microsoft.com/office/officeart/2005/8/layout/list1"/>
    <dgm:cxn modelId="{0CBB9DDB-5C9E-4C6F-8D6F-355FB2609B74}" type="presParOf" srcId="{B7FF110A-CF05-457F-B9E0-A31EAE7A53D0}" destId="{7128B8D9-9CE3-4349-9C74-AD8DF99534F2}" srcOrd="0" destOrd="0" presId="urn:microsoft.com/office/officeart/2005/8/layout/list1"/>
    <dgm:cxn modelId="{0B4120CF-06A2-47B7-9475-8C9D857119D7}" type="presParOf" srcId="{B7FF110A-CF05-457F-B9E0-A31EAE7A53D0}" destId="{6BC5FCC6-EA67-4916-835D-EB5528CDE338}" srcOrd="1" destOrd="0" presId="urn:microsoft.com/office/officeart/2005/8/layout/list1"/>
    <dgm:cxn modelId="{1EDEA4C1-198F-42FA-AD92-94968132F22B}" type="presParOf" srcId="{0C2C4BCC-87F0-4752-8E68-F714129E1E3B}" destId="{D6EA12AC-BD32-492C-903A-ABB87AD72927}" srcOrd="5" destOrd="0" presId="urn:microsoft.com/office/officeart/2005/8/layout/list1"/>
    <dgm:cxn modelId="{A640A99B-B06C-4414-93CC-C8997027781E}" type="presParOf" srcId="{0C2C4BCC-87F0-4752-8E68-F714129E1E3B}" destId="{B56B062B-BD1E-4A4E-88D9-3EB099EAF63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9F18529-DA6B-490C-BE85-CC466A5780F6}"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2285D57F-D880-4CBF-9F5E-3EE369A83CC9}">
      <dgm:prSet/>
      <dgm:spPr/>
      <dgm:t>
        <a:bodyPr/>
        <a:lstStyle/>
        <a:p>
          <a:r>
            <a:rPr lang="en-US"/>
            <a:t>Introduction</a:t>
          </a:r>
        </a:p>
      </dgm:t>
    </dgm:pt>
    <dgm:pt modelId="{7FBFF00B-26E4-4128-AF39-11D9EF37C2E0}" type="parTrans" cxnId="{76C4F52D-FF60-4EA4-A5EB-4029A5CAA976}">
      <dgm:prSet/>
      <dgm:spPr/>
      <dgm:t>
        <a:bodyPr/>
        <a:lstStyle/>
        <a:p>
          <a:endParaRPr lang="en-US"/>
        </a:p>
      </dgm:t>
    </dgm:pt>
    <dgm:pt modelId="{E5289BC5-533A-4601-A0DD-AA1BD0DC5CE9}" type="sibTrans" cxnId="{76C4F52D-FF60-4EA4-A5EB-4029A5CAA976}">
      <dgm:prSet/>
      <dgm:spPr/>
      <dgm:t>
        <a:bodyPr/>
        <a:lstStyle/>
        <a:p>
          <a:endParaRPr lang="en-US"/>
        </a:p>
      </dgm:t>
    </dgm:pt>
    <dgm:pt modelId="{131B6FB9-F623-4D74-AB7D-FD5177F808FF}">
      <dgm:prSet/>
      <dgm:spPr/>
      <dgm:t>
        <a:bodyPr/>
        <a:lstStyle/>
        <a:p>
          <a:r>
            <a:rPr lang="en-US"/>
            <a:t>Defined</a:t>
          </a:r>
        </a:p>
      </dgm:t>
    </dgm:pt>
    <dgm:pt modelId="{78B88A84-0743-47ED-9C8E-6A4203DFFE57}" type="parTrans" cxnId="{991C2CF6-FEA5-4DB2-B125-3F0BB6A14DDD}">
      <dgm:prSet/>
      <dgm:spPr/>
      <dgm:t>
        <a:bodyPr/>
        <a:lstStyle/>
        <a:p>
          <a:endParaRPr lang="en-US"/>
        </a:p>
      </dgm:t>
    </dgm:pt>
    <dgm:pt modelId="{DE78ACA7-B7E4-49CC-AD8F-3539F006F28D}" type="sibTrans" cxnId="{991C2CF6-FEA5-4DB2-B125-3F0BB6A14DDD}">
      <dgm:prSet/>
      <dgm:spPr/>
      <dgm:t>
        <a:bodyPr/>
        <a:lstStyle/>
        <a:p>
          <a:endParaRPr lang="en-US"/>
        </a:p>
      </dgm:t>
    </dgm:pt>
    <dgm:pt modelId="{E46CE233-AF16-4CE2-9058-CDF449DE55BD}">
      <dgm:prSet/>
      <dgm:spPr/>
      <dgm:t>
        <a:bodyPr/>
        <a:lstStyle/>
        <a:p>
          <a:r>
            <a:rPr lang="en-US"/>
            <a:t>Use</a:t>
          </a:r>
        </a:p>
      </dgm:t>
    </dgm:pt>
    <dgm:pt modelId="{160B8A09-EAAB-420F-8B12-F5D36C348434}" type="parTrans" cxnId="{90AD568F-086E-4D8D-994A-4BFA029CEBA0}">
      <dgm:prSet/>
      <dgm:spPr/>
      <dgm:t>
        <a:bodyPr/>
        <a:lstStyle/>
        <a:p>
          <a:endParaRPr lang="en-US"/>
        </a:p>
      </dgm:t>
    </dgm:pt>
    <dgm:pt modelId="{7A07BFC3-A94E-4648-9E6F-9234796726DD}" type="sibTrans" cxnId="{90AD568F-086E-4D8D-994A-4BFA029CEBA0}">
      <dgm:prSet/>
      <dgm:spPr/>
      <dgm:t>
        <a:bodyPr/>
        <a:lstStyle/>
        <a:p>
          <a:endParaRPr lang="en-US"/>
        </a:p>
      </dgm:t>
    </dgm:pt>
    <dgm:pt modelId="{3B8E30E9-D3B3-4C34-9E66-3CBFEE069D81}">
      <dgm:prSet/>
      <dgm:spPr/>
      <dgm:t>
        <a:bodyPr/>
        <a:lstStyle/>
        <a:p>
          <a:r>
            <a:rPr lang="en-US"/>
            <a:t>Form</a:t>
          </a:r>
        </a:p>
      </dgm:t>
    </dgm:pt>
    <dgm:pt modelId="{F3D32723-D7CC-4EB6-A1F2-EF4384A16718}" type="parTrans" cxnId="{7744088D-92F6-496D-9F04-466C092F514C}">
      <dgm:prSet/>
      <dgm:spPr/>
      <dgm:t>
        <a:bodyPr/>
        <a:lstStyle/>
        <a:p>
          <a:endParaRPr lang="en-US"/>
        </a:p>
      </dgm:t>
    </dgm:pt>
    <dgm:pt modelId="{777E7A98-1862-4C7F-B45F-B7B9B5CD61B3}" type="sibTrans" cxnId="{7744088D-92F6-496D-9F04-466C092F514C}">
      <dgm:prSet/>
      <dgm:spPr/>
      <dgm:t>
        <a:bodyPr/>
        <a:lstStyle/>
        <a:p>
          <a:endParaRPr lang="en-US"/>
        </a:p>
      </dgm:t>
    </dgm:pt>
    <dgm:pt modelId="{B1A0A92E-4941-419F-9824-C0C8D0E25B23}">
      <dgm:prSet/>
      <dgm:spPr/>
      <dgm:t>
        <a:bodyPr/>
        <a:lstStyle/>
        <a:p>
          <a:r>
            <a:rPr lang="en-US"/>
            <a:t>Premise 1: Person A is an authority on subject S.</a:t>
          </a:r>
        </a:p>
      </dgm:t>
    </dgm:pt>
    <dgm:pt modelId="{6121C4A3-AFCC-405E-895C-EB698DEB6462}" type="parTrans" cxnId="{ABE51FAE-A3D0-458E-B3B1-357BC036353E}">
      <dgm:prSet/>
      <dgm:spPr/>
      <dgm:t>
        <a:bodyPr/>
        <a:lstStyle/>
        <a:p>
          <a:endParaRPr lang="en-US"/>
        </a:p>
      </dgm:t>
    </dgm:pt>
    <dgm:pt modelId="{DF551A2D-4CE5-4833-BFBC-CC1CF5BEBEA9}" type="sibTrans" cxnId="{ABE51FAE-A3D0-458E-B3B1-357BC036353E}">
      <dgm:prSet/>
      <dgm:spPr/>
      <dgm:t>
        <a:bodyPr/>
        <a:lstStyle/>
        <a:p>
          <a:endParaRPr lang="en-US"/>
        </a:p>
      </dgm:t>
    </dgm:pt>
    <dgm:pt modelId="{6B600F51-686C-4876-9E06-E4D994C6AFCF}">
      <dgm:prSet/>
      <dgm:spPr/>
      <dgm:t>
        <a:bodyPr/>
        <a:lstStyle/>
        <a:p>
          <a:r>
            <a:rPr lang="en-US"/>
            <a:t>Premises 2: Person A makes claim C about subject S.</a:t>
          </a:r>
        </a:p>
      </dgm:t>
    </dgm:pt>
    <dgm:pt modelId="{383F6E63-9151-4820-91D4-59FB11C714D8}" type="parTrans" cxnId="{103336AF-CDBA-487D-82F0-909200154CD7}">
      <dgm:prSet/>
      <dgm:spPr/>
      <dgm:t>
        <a:bodyPr/>
        <a:lstStyle/>
        <a:p>
          <a:endParaRPr lang="en-US"/>
        </a:p>
      </dgm:t>
    </dgm:pt>
    <dgm:pt modelId="{457EEFE1-56D5-404D-AA2A-AC26343124C2}" type="sibTrans" cxnId="{103336AF-CDBA-487D-82F0-909200154CD7}">
      <dgm:prSet/>
      <dgm:spPr/>
      <dgm:t>
        <a:bodyPr/>
        <a:lstStyle/>
        <a:p>
          <a:endParaRPr lang="en-US"/>
        </a:p>
      </dgm:t>
    </dgm:pt>
    <dgm:pt modelId="{CE8D50F7-FA18-440C-84F1-BA844207D205}">
      <dgm:prSet/>
      <dgm:spPr/>
      <dgm:t>
        <a:bodyPr/>
        <a:lstStyle/>
        <a:p>
          <a:r>
            <a:rPr lang="en-US" dirty="0"/>
            <a:t>Conclusion: Therefore, C is true.</a:t>
          </a:r>
        </a:p>
      </dgm:t>
    </dgm:pt>
    <dgm:pt modelId="{F1ED37BE-DB8D-4EE1-A137-5B214FF5DD56}" type="parTrans" cxnId="{2C315DA2-6670-4361-835F-6704489ADD75}">
      <dgm:prSet/>
      <dgm:spPr/>
      <dgm:t>
        <a:bodyPr/>
        <a:lstStyle/>
        <a:p>
          <a:endParaRPr lang="en-US"/>
        </a:p>
      </dgm:t>
    </dgm:pt>
    <dgm:pt modelId="{CB3A7039-1602-4479-9D18-3097033E42FF}" type="sibTrans" cxnId="{2C315DA2-6670-4361-835F-6704489ADD75}">
      <dgm:prSet/>
      <dgm:spPr/>
      <dgm:t>
        <a:bodyPr/>
        <a:lstStyle/>
        <a:p>
          <a:endParaRPr lang="en-US"/>
        </a:p>
      </dgm:t>
    </dgm:pt>
    <dgm:pt modelId="{E7228424-DD5A-45A1-85D4-48CBF7128C84}" type="pres">
      <dgm:prSet presAssocID="{49F18529-DA6B-490C-BE85-CC466A5780F6}" presName="linear" presStyleCnt="0">
        <dgm:presLayoutVars>
          <dgm:dir/>
          <dgm:animLvl val="lvl"/>
          <dgm:resizeHandles val="exact"/>
        </dgm:presLayoutVars>
      </dgm:prSet>
      <dgm:spPr/>
    </dgm:pt>
    <dgm:pt modelId="{AE00C8F4-8387-489A-B759-A965229F5678}" type="pres">
      <dgm:prSet presAssocID="{2285D57F-D880-4CBF-9F5E-3EE369A83CC9}" presName="parentLin" presStyleCnt="0"/>
      <dgm:spPr/>
    </dgm:pt>
    <dgm:pt modelId="{7F7752C8-2FE7-4A74-8041-58EE9DA5930D}" type="pres">
      <dgm:prSet presAssocID="{2285D57F-D880-4CBF-9F5E-3EE369A83CC9}" presName="parentLeftMargin" presStyleLbl="node1" presStyleIdx="0" presStyleCnt="2"/>
      <dgm:spPr/>
    </dgm:pt>
    <dgm:pt modelId="{0C1D8DFE-8BB6-4496-BC31-4D86D46A76B7}" type="pres">
      <dgm:prSet presAssocID="{2285D57F-D880-4CBF-9F5E-3EE369A83CC9}" presName="parentText" presStyleLbl="node1" presStyleIdx="0" presStyleCnt="2">
        <dgm:presLayoutVars>
          <dgm:chMax val="0"/>
          <dgm:bulletEnabled val="1"/>
        </dgm:presLayoutVars>
      </dgm:prSet>
      <dgm:spPr/>
    </dgm:pt>
    <dgm:pt modelId="{1212134F-41E6-4027-A474-F552F25A9E88}" type="pres">
      <dgm:prSet presAssocID="{2285D57F-D880-4CBF-9F5E-3EE369A83CC9}" presName="negativeSpace" presStyleCnt="0"/>
      <dgm:spPr/>
    </dgm:pt>
    <dgm:pt modelId="{4DFC4AA6-2AA7-4F7F-B2CB-9C839D96380A}" type="pres">
      <dgm:prSet presAssocID="{2285D57F-D880-4CBF-9F5E-3EE369A83CC9}" presName="childText" presStyleLbl="conFgAcc1" presStyleIdx="0" presStyleCnt="2">
        <dgm:presLayoutVars>
          <dgm:bulletEnabled val="1"/>
        </dgm:presLayoutVars>
      </dgm:prSet>
      <dgm:spPr/>
    </dgm:pt>
    <dgm:pt modelId="{18CC0F40-12A6-469D-ABF3-D614DF361FE8}" type="pres">
      <dgm:prSet presAssocID="{E5289BC5-533A-4601-A0DD-AA1BD0DC5CE9}" presName="spaceBetweenRectangles" presStyleCnt="0"/>
      <dgm:spPr/>
    </dgm:pt>
    <dgm:pt modelId="{844DE6D2-2B42-4BD8-B5A1-9CC0545D6FE6}" type="pres">
      <dgm:prSet presAssocID="{3B8E30E9-D3B3-4C34-9E66-3CBFEE069D81}" presName="parentLin" presStyleCnt="0"/>
      <dgm:spPr/>
    </dgm:pt>
    <dgm:pt modelId="{D09A2D83-15B5-4EAA-A990-7FFA173A81D0}" type="pres">
      <dgm:prSet presAssocID="{3B8E30E9-D3B3-4C34-9E66-3CBFEE069D81}" presName="parentLeftMargin" presStyleLbl="node1" presStyleIdx="0" presStyleCnt="2"/>
      <dgm:spPr/>
    </dgm:pt>
    <dgm:pt modelId="{98559F98-D779-4BC1-9092-3AE4B4AB96E1}" type="pres">
      <dgm:prSet presAssocID="{3B8E30E9-D3B3-4C34-9E66-3CBFEE069D81}" presName="parentText" presStyleLbl="node1" presStyleIdx="1" presStyleCnt="2">
        <dgm:presLayoutVars>
          <dgm:chMax val="0"/>
          <dgm:bulletEnabled val="1"/>
        </dgm:presLayoutVars>
      </dgm:prSet>
      <dgm:spPr/>
    </dgm:pt>
    <dgm:pt modelId="{18A581F3-5B1C-435B-A1EC-3BB1B1F64116}" type="pres">
      <dgm:prSet presAssocID="{3B8E30E9-D3B3-4C34-9E66-3CBFEE069D81}" presName="negativeSpace" presStyleCnt="0"/>
      <dgm:spPr/>
    </dgm:pt>
    <dgm:pt modelId="{1C218E7D-816F-449E-8AFD-EA59244A316D}" type="pres">
      <dgm:prSet presAssocID="{3B8E30E9-D3B3-4C34-9E66-3CBFEE069D81}" presName="childText" presStyleLbl="conFgAcc1" presStyleIdx="1" presStyleCnt="2">
        <dgm:presLayoutVars>
          <dgm:bulletEnabled val="1"/>
        </dgm:presLayoutVars>
      </dgm:prSet>
      <dgm:spPr/>
    </dgm:pt>
  </dgm:ptLst>
  <dgm:cxnLst>
    <dgm:cxn modelId="{A36E7308-D0AC-42EF-ADE8-B7531FB608AB}" type="presOf" srcId="{E46CE233-AF16-4CE2-9058-CDF449DE55BD}" destId="{4DFC4AA6-2AA7-4F7F-B2CB-9C839D96380A}" srcOrd="0" destOrd="1" presId="urn:microsoft.com/office/officeart/2005/8/layout/list1"/>
    <dgm:cxn modelId="{1E22A81C-BA2D-4446-A23A-01B55C6F0B24}" type="presOf" srcId="{131B6FB9-F623-4D74-AB7D-FD5177F808FF}" destId="{4DFC4AA6-2AA7-4F7F-B2CB-9C839D96380A}" srcOrd="0" destOrd="0" presId="urn:microsoft.com/office/officeart/2005/8/layout/list1"/>
    <dgm:cxn modelId="{76C4F52D-FF60-4EA4-A5EB-4029A5CAA976}" srcId="{49F18529-DA6B-490C-BE85-CC466A5780F6}" destId="{2285D57F-D880-4CBF-9F5E-3EE369A83CC9}" srcOrd="0" destOrd="0" parTransId="{7FBFF00B-26E4-4128-AF39-11D9EF37C2E0}" sibTransId="{E5289BC5-533A-4601-A0DD-AA1BD0DC5CE9}"/>
    <dgm:cxn modelId="{6CEE5C34-5ADE-4038-B4F6-FB9AD7F6892B}" type="presOf" srcId="{6B600F51-686C-4876-9E06-E4D994C6AFCF}" destId="{1C218E7D-816F-449E-8AFD-EA59244A316D}" srcOrd="0" destOrd="1" presId="urn:microsoft.com/office/officeart/2005/8/layout/list1"/>
    <dgm:cxn modelId="{02DBF33C-1506-45E2-B6CE-B0D67387D890}" type="presOf" srcId="{49F18529-DA6B-490C-BE85-CC466A5780F6}" destId="{E7228424-DD5A-45A1-85D4-48CBF7128C84}" srcOrd="0" destOrd="0" presId="urn:microsoft.com/office/officeart/2005/8/layout/list1"/>
    <dgm:cxn modelId="{17D6006A-1577-4E60-91A7-6C675708429C}" type="presOf" srcId="{2285D57F-D880-4CBF-9F5E-3EE369A83CC9}" destId="{7F7752C8-2FE7-4A74-8041-58EE9DA5930D}" srcOrd="0" destOrd="0" presId="urn:microsoft.com/office/officeart/2005/8/layout/list1"/>
    <dgm:cxn modelId="{5400344E-5B35-4F4F-B2CC-469C0E298129}" type="presOf" srcId="{B1A0A92E-4941-419F-9824-C0C8D0E25B23}" destId="{1C218E7D-816F-449E-8AFD-EA59244A316D}" srcOrd="0" destOrd="0" presId="urn:microsoft.com/office/officeart/2005/8/layout/list1"/>
    <dgm:cxn modelId="{5F5EC280-5C02-47DE-B55B-3FFF4882FE64}" type="presOf" srcId="{3B8E30E9-D3B3-4C34-9E66-3CBFEE069D81}" destId="{D09A2D83-15B5-4EAA-A990-7FFA173A81D0}" srcOrd="0" destOrd="0" presId="urn:microsoft.com/office/officeart/2005/8/layout/list1"/>
    <dgm:cxn modelId="{7744088D-92F6-496D-9F04-466C092F514C}" srcId="{49F18529-DA6B-490C-BE85-CC466A5780F6}" destId="{3B8E30E9-D3B3-4C34-9E66-3CBFEE069D81}" srcOrd="1" destOrd="0" parTransId="{F3D32723-D7CC-4EB6-A1F2-EF4384A16718}" sibTransId="{777E7A98-1862-4C7F-B45F-B7B9B5CD61B3}"/>
    <dgm:cxn modelId="{90AD568F-086E-4D8D-994A-4BFA029CEBA0}" srcId="{2285D57F-D880-4CBF-9F5E-3EE369A83CC9}" destId="{E46CE233-AF16-4CE2-9058-CDF449DE55BD}" srcOrd="1" destOrd="0" parTransId="{160B8A09-EAAB-420F-8B12-F5D36C348434}" sibTransId="{7A07BFC3-A94E-4648-9E6F-9234796726DD}"/>
    <dgm:cxn modelId="{2C315DA2-6670-4361-835F-6704489ADD75}" srcId="{3B8E30E9-D3B3-4C34-9E66-3CBFEE069D81}" destId="{CE8D50F7-FA18-440C-84F1-BA844207D205}" srcOrd="2" destOrd="0" parTransId="{F1ED37BE-DB8D-4EE1-A137-5B214FF5DD56}" sibTransId="{CB3A7039-1602-4479-9D18-3097033E42FF}"/>
    <dgm:cxn modelId="{5EF190A4-5B6D-4545-BF79-CC2A75835763}" type="presOf" srcId="{CE8D50F7-FA18-440C-84F1-BA844207D205}" destId="{1C218E7D-816F-449E-8AFD-EA59244A316D}" srcOrd="0" destOrd="2" presId="urn:microsoft.com/office/officeart/2005/8/layout/list1"/>
    <dgm:cxn modelId="{ABE51FAE-A3D0-458E-B3B1-357BC036353E}" srcId="{3B8E30E9-D3B3-4C34-9E66-3CBFEE069D81}" destId="{B1A0A92E-4941-419F-9824-C0C8D0E25B23}" srcOrd="0" destOrd="0" parTransId="{6121C4A3-AFCC-405E-895C-EB698DEB6462}" sibTransId="{DF551A2D-4CE5-4833-BFBC-CC1CF5BEBEA9}"/>
    <dgm:cxn modelId="{103336AF-CDBA-487D-82F0-909200154CD7}" srcId="{3B8E30E9-D3B3-4C34-9E66-3CBFEE069D81}" destId="{6B600F51-686C-4876-9E06-E4D994C6AFCF}" srcOrd="1" destOrd="0" parTransId="{383F6E63-9151-4820-91D4-59FB11C714D8}" sibTransId="{457EEFE1-56D5-404D-AA2A-AC26343124C2}"/>
    <dgm:cxn modelId="{5788F6C5-C5DF-46A7-85C5-2C235FC30725}" type="presOf" srcId="{3B8E30E9-D3B3-4C34-9E66-3CBFEE069D81}" destId="{98559F98-D779-4BC1-9092-3AE4B4AB96E1}" srcOrd="1" destOrd="0" presId="urn:microsoft.com/office/officeart/2005/8/layout/list1"/>
    <dgm:cxn modelId="{2E3885E9-2CD4-444A-BF03-5C277EC82477}" type="presOf" srcId="{2285D57F-D880-4CBF-9F5E-3EE369A83CC9}" destId="{0C1D8DFE-8BB6-4496-BC31-4D86D46A76B7}" srcOrd="1" destOrd="0" presId="urn:microsoft.com/office/officeart/2005/8/layout/list1"/>
    <dgm:cxn modelId="{991C2CF6-FEA5-4DB2-B125-3F0BB6A14DDD}" srcId="{2285D57F-D880-4CBF-9F5E-3EE369A83CC9}" destId="{131B6FB9-F623-4D74-AB7D-FD5177F808FF}" srcOrd="0" destOrd="0" parTransId="{78B88A84-0743-47ED-9C8E-6A4203DFFE57}" sibTransId="{DE78ACA7-B7E4-49CC-AD8F-3539F006F28D}"/>
    <dgm:cxn modelId="{45DBBCC1-49C6-4473-81F2-D4396340B32A}" type="presParOf" srcId="{E7228424-DD5A-45A1-85D4-48CBF7128C84}" destId="{AE00C8F4-8387-489A-B759-A965229F5678}" srcOrd="0" destOrd="0" presId="urn:microsoft.com/office/officeart/2005/8/layout/list1"/>
    <dgm:cxn modelId="{6FC4460E-3709-44B4-BB82-AC168C726695}" type="presParOf" srcId="{AE00C8F4-8387-489A-B759-A965229F5678}" destId="{7F7752C8-2FE7-4A74-8041-58EE9DA5930D}" srcOrd="0" destOrd="0" presId="urn:microsoft.com/office/officeart/2005/8/layout/list1"/>
    <dgm:cxn modelId="{FB221ED2-62AF-4AB0-8AF0-0B633C4D7C34}" type="presParOf" srcId="{AE00C8F4-8387-489A-B759-A965229F5678}" destId="{0C1D8DFE-8BB6-4496-BC31-4D86D46A76B7}" srcOrd="1" destOrd="0" presId="urn:microsoft.com/office/officeart/2005/8/layout/list1"/>
    <dgm:cxn modelId="{FB8AD2CD-66C0-4F77-AAA1-D2277F8DC186}" type="presParOf" srcId="{E7228424-DD5A-45A1-85D4-48CBF7128C84}" destId="{1212134F-41E6-4027-A474-F552F25A9E88}" srcOrd="1" destOrd="0" presId="urn:microsoft.com/office/officeart/2005/8/layout/list1"/>
    <dgm:cxn modelId="{903C4B2F-9853-448B-A39A-2FE3A1EC8CB3}" type="presParOf" srcId="{E7228424-DD5A-45A1-85D4-48CBF7128C84}" destId="{4DFC4AA6-2AA7-4F7F-B2CB-9C839D96380A}" srcOrd="2" destOrd="0" presId="urn:microsoft.com/office/officeart/2005/8/layout/list1"/>
    <dgm:cxn modelId="{4D7203F1-A6CE-4E13-864C-E29D47ED9D28}" type="presParOf" srcId="{E7228424-DD5A-45A1-85D4-48CBF7128C84}" destId="{18CC0F40-12A6-469D-ABF3-D614DF361FE8}" srcOrd="3" destOrd="0" presId="urn:microsoft.com/office/officeart/2005/8/layout/list1"/>
    <dgm:cxn modelId="{3FD274CA-199F-453C-A3D1-669E517F978D}" type="presParOf" srcId="{E7228424-DD5A-45A1-85D4-48CBF7128C84}" destId="{844DE6D2-2B42-4BD8-B5A1-9CC0545D6FE6}" srcOrd="4" destOrd="0" presId="urn:microsoft.com/office/officeart/2005/8/layout/list1"/>
    <dgm:cxn modelId="{76A1CDAF-59C6-4E7D-ACAE-AAC8022EAB56}" type="presParOf" srcId="{844DE6D2-2B42-4BD8-B5A1-9CC0545D6FE6}" destId="{D09A2D83-15B5-4EAA-A990-7FFA173A81D0}" srcOrd="0" destOrd="0" presId="urn:microsoft.com/office/officeart/2005/8/layout/list1"/>
    <dgm:cxn modelId="{E00D90AC-E686-4489-ACF8-52FB0AAA3841}" type="presParOf" srcId="{844DE6D2-2B42-4BD8-B5A1-9CC0545D6FE6}" destId="{98559F98-D779-4BC1-9092-3AE4B4AB96E1}" srcOrd="1" destOrd="0" presId="urn:microsoft.com/office/officeart/2005/8/layout/list1"/>
    <dgm:cxn modelId="{62DD3E27-9ACF-46C4-B5ED-4350E4185BB8}" type="presParOf" srcId="{E7228424-DD5A-45A1-85D4-48CBF7128C84}" destId="{18A581F3-5B1C-435B-A1EC-3BB1B1F64116}" srcOrd="5" destOrd="0" presId="urn:microsoft.com/office/officeart/2005/8/layout/list1"/>
    <dgm:cxn modelId="{0FA83B98-A35B-4B00-89ED-E0220F289C56}" type="presParOf" srcId="{E7228424-DD5A-45A1-85D4-48CBF7128C84}" destId="{1C218E7D-816F-449E-8AFD-EA59244A316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F43219-A6E5-4FE6-9BEC-F87DE5C29DDA}"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DA0B6BE2-0397-48C6-B9AE-5CCDE5FFA64C}">
      <dgm:prSet/>
      <dgm:spPr/>
      <dgm:t>
        <a:bodyPr/>
        <a:lstStyle/>
        <a:p>
          <a:pPr>
            <a:lnSpc>
              <a:spcPct val="100000"/>
            </a:lnSpc>
            <a:defRPr b="1"/>
          </a:pPr>
          <a:r>
            <a:rPr lang="en-US"/>
            <a:t>Aesthetics</a:t>
          </a:r>
        </a:p>
      </dgm:t>
    </dgm:pt>
    <dgm:pt modelId="{96FFB5BB-050E-496A-B891-6BDDBC17D8BF}" type="parTrans" cxnId="{B8FA15CC-8D64-4328-BB50-46000D8A36A6}">
      <dgm:prSet/>
      <dgm:spPr/>
      <dgm:t>
        <a:bodyPr/>
        <a:lstStyle/>
        <a:p>
          <a:endParaRPr lang="en-US"/>
        </a:p>
      </dgm:t>
    </dgm:pt>
    <dgm:pt modelId="{C4F4FDA7-685C-4FF9-8D6C-6B4BF7FDC891}" type="sibTrans" cxnId="{B8FA15CC-8D64-4328-BB50-46000D8A36A6}">
      <dgm:prSet/>
      <dgm:spPr/>
      <dgm:t>
        <a:bodyPr/>
        <a:lstStyle/>
        <a:p>
          <a:endParaRPr lang="en-US"/>
        </a:p>
      </dgm:t>
    </dgm:pt>
    <dgm:pt modelId="{6314212F-0605-468F-AD22-84E32FDC4AAB}">
      <dgm:prSet/>
      <dgm:spPr/>
      <dgm:t>
        <a:bodyPr/>
        <a:lstStyle/>
        <a:p>
          <a:pPr>
            <a:lnSpc>
              <a:spcPct val="100000"/>
            </a:lnSpc>
          </a:pPr>
          <a:r>
            <a:rPr lang="en-US"/>
            <a:t>Defined</a:t>
          </a:r>
        </a:p>
      </dgm:t>
    </dgm:pt>
    <dgm:pt modelId="{217D09EB-27F0-4A34-A7D9-D78E9D07E3F9}" type="parTrans" cxnId="{053443A2-9E6F-4442-B387-3A0313322C80}">
      <dgm:prSet/>
      <dgm:spPr/>
      <dgm:t>
        <a:bodyPr/>
        <a:lstStyle/>
        <a:p>
          <a:endParaRPr lang="en-US"/>
        </a:p>
      </dgm:t>
    </dgm:pt>
    <dgm:pt modelId="{26897676-E9D2-4994-B9CE-AAF33A633096}" type="sibTrans" cxnId="{053443A2-9E6F-4442-B387-3A0313322C80}">
      <dgm:prSet/>
      <dgm:spPr/>
      <dgm:t>
        <a:bodyPr/>
        <a:lstStyle/>
        <a:p>
          <a:endParaRPr lang="en-US"/>
        </a:p>
      </dgm:t>
    </dgm:pt>
    <dgm:pt modelId="{3A8DE56A-33E3-4D1A-8504-09F8A078236D}">
      <dgm:prSet/>
      <dgm:spPr/>
      <dgm:t>
        <a:bodyPr/>
        <a:lstStyle/>
        <a:p>
          <a:pPr>
            <a:lnSpc>
              <a:spcPct val="100000"/>
            </a:lnSpc>
          </a:pPr>
          <a:r>
            <a:rPr lang="en-US"/>
            <a:t>Problems</a:t>
          </a:r>
        </a:p>
      </dgm:t>
    </dgm:pt>
    <dgm:pt modelId="{B4998468-19ED-4CDD-B62E-0F88B4E0BE33}" type="parTrans" cxnId="{1EC40400-BE7C-4A7B-966F-B765FFEBB088}">
      <dgm:prSet/>
      <dgm:spPr/>
      <dgm:t>
        <a:bodyPr/>
        <a:lstStyle/>
        <a:p>
          <a:endParaRPr lang="en-US"/>
        </a:p>
      </dgm:t>
    </dgm:pt>
    <dgm:pt modelId="{8B2D389C-C328-4B08-902A-669183EE79B4}" type="sibTrans" cxnId="{1EC40400-BE7C-4A7B-966F-B765FFEBB088}">
      <dgm:prSet/>
      <dgm:spPr/>
      <dgm:t>
        <a:bodyPr/>
        <a:lstStyle/>
        <a:p>
          <a:endParaRPr lang="en-US"/>
        </a:p>
      </dgm:t>
    </dgm:pt>
    <dgm:pt modelId="{85C85D01-F299-476E-A973-3FDDAF678357}">
      <dgm:prSet/>
      <dgm:spPr/>
      <dgm:t>
        <a:bodyPr/>
        <a:lstStyle/>
        <a:p>
          <a:pPr>
            <a:lnSpc>
              <a:spcPct val="100000"/>
            </a:lnSpc>
          </a:pPr>
          <a:r>
            <a:rPr lang="en-US"/>
            <a:t>Questions</a:t>
          </a:r>
        </a:p>
      </dgm:t>
    </dgm:pt>
    <dgm:pt modelId="{65F41EC3-B511-42C4-BEB7-D282E26C68C8}" type="parTrans" cxnId="{72516D97-FF22-4509-965C-47F494FC87D9}">
      <dgm:prSet/>
      <dgm:spPr/>
      <dgm:t>
        <a:bodyPr/>
        <a:lstStyle/>
        <a:p>
          <a:endParaRPr lang="en-US"/>
        </a:p>
      </dgm:t>
    </dgm:pt>
    <dgm:pt modelId="{19ECFCD6-6402-4DF4-B56F-CCD43FF165DD}" type="sibTrans" cxnId="{72516D97-FF22-4509-965C-47F494FC87D9}">
      <dgm:prSet/>
      <dgm:spPr/>
      <dgm:t>
        <a:bodyPr/>
        <a:lstStyle/>
        <a:p>
          <a:endParaRPr lang="en-US"/>
        </a:p>
      </dgm:t>
    </dgm:pt>
    <dgm:pt modelId="{B9309F7E-0218-4652-953D-F9C5D6E9F1EB}">
      <dgm:prSet/>
      <dgm:spPr/>
      <dgm:t>
        <a:bodyPr/>
        <a:lstStyle/>
        <a:p>
          <a:pPr>
            <a:lnSpc>
              <a:spcPct val="100000"/>
            </a:lnSpc>
          </a:pPr>
          <a:r>
            <a:rPr lang="en-US"/>
            <a:t>Aestheticians, Critics &amp; Artists</a:t>
          </a:r>
        </a:p>
      </dgm:t>
    </dgm:pt>
    <dgm:pt modelId="{1D142053-4CEB-4AEF-87A5-F9B3E202AD6E}" type="parTrans" cxnId="{4F107536-F87E-4736-9C1B-9EED8ECFB306}">
      <dgm:prSet/>
      <dgm:spPr/>
      <dgm:t>
        <a:bodyPr/>
        <a:lstStyle/>
        <a:p>
          <a:endParaRPr lang="en-US"/>
        </a:p>
      </dgm:t>
    </dgm:pt>
    <dgm:pt modelId="{07E48C86-5D6A-4CBC-A1CA-293F67C42188}" type="sibTrans" cxnId="{4F107536-F87E-4736-9C1B-9EED8ECFB306}">
      <dgm:prSet/>
      <dgm:spPr/>
      <dgm:t>
        <a:bodyPr/>
        <a:lstStyle/>
        <a:p>
          <a:endParaRPr lang="en-US"/>
        </a:p>
      </dgm:t>
    </dgm:pt>
    <dgm:pt modelId="{FACC6203-3B2C-46C9-8789-175CB49820C0}">
      <dgm:prSet/>
      <dgm:spPr/>
      <dgm:t>
        <a:bodyPr/>
        <a:lstStyle/>
        <a:p>
          <a:pPr>
            <a:lnSpc>
              <a:spcPct val="100000"/>
            </a:lnSpc>
            <a:defRPr b="1"/>
          </a:pPr>
          <a:r>
            <a:rPr lang="en-US"/>
            <a:t>Epistemology</a:t>
          </a:r>
        </a:p>
      </dgm:t>
    </dgm:pt>
    <dgm:pt modelId="{B3BAFC6F-9574-4575-9224-3E728BBF1906}" type="parTrans" cxnId="{A5F1EAE6-E81C-4308-9D2B-510EAD20B500}">
      <dgm:prSet/>
      <dgm:spPr/>
      <dgm:t>
        <a:bodyPr/>
        <a:lstStyle/>
        <a:p>
          <a:endParaRPr lang="en-US"/>
        </a:p>
      </dgm:t>
    </dgm:pt>
    <dgm:pt modelId="{3C800622-7525-4C3B-8FAB-AB684C48B1AD}" type="sibTrans" cxnId="{A5F1EAE6-E81C-4308-9D2B-510EAD20B500}">
      <dgm:prSet/>
      <dgm:spPr/>
      <dgm:t>
        <a:bodyPr/>
        <a:lstStyle/>
        <a:p>
          <a:endParaRPr lang="en-US"/>
        </a:p>
      </dgm:t>
    </dgm:pt>
    <dgm:pt modelId="{68D37E8A-DE98-40DC-A3C0-A9A52E84AF44}">
      <dgm:prSet/>
      <dgm:spPr/>
      <dgm:t>
        <a:bodyPr/>
        <a:lstStyle/>
        <a:p>
          <a:pPr>
            <a:lnSpc>
              <a:spcPct val="100000"/>
            </a:lnSpc>
          </a:pPr>
          <a:r>
            <a:rPr lang="en-US"/>
            <a:t>Defined</a:t>
          </a:r>
        </a:p>
      </dgm:t>
    </dgm:pt>
    <dgm:pt modelId="{5A6452DA-CA70-4E8D-9C77-8EF63F2BD64E}" type="parTrans" cxnId="{1A80443E-1B6F-4465-9F29-53F43AA48323}">
      <dgm:prSet/>
      <dgm:spPr/>
      <dgm:t>
        <a:bodyPr/>
        <a:lstStyle/>
        <a:p>
          <a:endParaRPr lang="en-US"/>
        </a:p>
      </dgm:t>
    </dgm:pt>
    <dgm:pt modelId="{6CABCDB6-BEBE-4087-AA79-28A637DC5BAC}" type="sibTrans" cxnId="{1A80443E-1B6F-4465-9F29-53F43AA48323}">
      <dgm:prSet/>
      <dgm:spPr/>
      <dgm:t>
        <a:bodyPr/>
        <a:lstStyle/>
        <a:p>
          <a:endParaRPr lang="en-US"/>
        </a:p>
      </dgm:t>
    </dgm:pt>
    <dgm:pt modelId="{3368FA9C-C6B0-4C05-AD9E-F4097914F5FB}">
      <dgm:prSet/>
      <dgm:spPr/>
      <dgm:t>
        <a:bodyPr/>
        <a:lstStyle/>
        <a:p>
          <a:pPr>
            <a:lnSpc>
              <a:spcPct val="100000"/>
            </a:lnSpc>
          </a:pPr>
          <a:r>
            <a:rPr lang="en-US"/>
            <a:t>Problems</a:t>
          </a:r>
        </a:p>
      </dgm:t>
    </dgm:pt>
    <dgm:pt modelId="{CC57228F-6E8A-45BA-A875-3B723AB55A73}" type="parTrans" cxnId="{C1444F36-6C8C-43E1-BECF-1FE8F7EE49F3}">
      <dgm:prSet/>
      <dgm:spPr/>
      <dgm:t>
        <a:bodyPr/>
        <a:lstStyle/>
        <a:p>
          <a:endParaRPr lang="en-US"/>
        </a:p>
      </dgm:t>
    </dgm:pt>
    <dgm:pt modelId="{E757DB6F-85B2-4917-9818-6C3CDB3D25D5}" type="sibTrans" cxnId="{C1444F36-6C8C-43E1-BECF-1FE8F7EE49F3}">
      <dgm:prSet/>
      <dgm:spPr/>
      <dgm:t>
        <a:bodyPr/>
        <a:lstStyle/>
        <a:p>
          <a:endParaRPr lang="en-US"/>
        </a:p>
      </dgm:t>
    </dgm:pt>
    <dgm:pt modelId="{CC2A7522-96CC-46E5-935C-E505F8F4EAD0}">
      <dgm:prSet/>
      <dgm:spPr/>
      <dgm:t>
        <a:bodyPr/>
        <a:lstStyle/>
        <a:p>
          <a:pPr>
            <a:lnSpc>
              <a:spcPct val="100000"/>
            </a:lnSpc>
          </a:pPr>
          <a:r>
            <a:rPr lang="en-US"/>
            <a:t>Questions</a:t>
          </a:r>
        </a:p>
      </dgm:t>
    </dgm:pt>
    <dgm:pt modelId="{C279C386-5E60-423E-AE30-91EE28084326}" type="parTrans" cxnId="{3D00E219-554F-41BC-8DA6-F9D4A22BDB82}">
      <dgm:prSet/>
      <dgm:spPr/>
      <dgm:t>
        <a:bodyPr/>
        <a:lstStyle/>
        <a:p>
          <a:endParaRPr lang="en-US"/>
        </a:p>
      </dgm:t>
    </dgm:pt>
    <dgm:pt modelId="{16B9B297-2634-48D3-8320-4469552ADA78}" type="sibTrans" cxnId="{3D00E219-554F-41BC-8DA6-F9D4A22BDB82}">
      <dgm:prSet/>
      <dgm:spPr/>
      <dgm:t>
        <a:bodyPr/>
        <a:lstStyle/>
        <a:p>
          <a:endParaRPr lang="en-US"/>
        </a:p>
      </dgm:t>
    </dgm:pt>
    <dgm:pt modelId="{B49C754C-BBE6-46DB-B0A9-CF6C3643233C}" type="pres">
      <dgm:prSet presAssocID="{30F43219-A6E5-4FE6-9BEC-F87DE5C29DDA}" presName="root" presStyleCnt="0">
        <dgm:presLayoutVars>
          <dgm:dir/>
          <dgm:resizeHandles val="exact"/>
        </dgm:presLayoutVars>
      </dgm:prSet>
      <dgm:spPr/>
    </dgm:pt>
    <dgm:pt modelId="{0330507C-6821-452D-B0EF-408CCCDF9D6C}" type="pres">
      <dgm:prSet presAssocID="{DA0B6BE2-0397-48C6-B9AE-5CCDE5FFA64C}" presName="compNode" presStyleCnt="0"/>
      <dgm:spPr/>
    </dgm:pt>
    <dgm:pt modelId="{BF695184-A3D8-4757-9626-F14E3855518C}" type="pres">
      <dgm:prSet presAssocID="{DA0B6BE2-0397-48C6-B9AE-5CCDE5FFA64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tist"/>
        </a:ext>
      </dgm:extLst>
    </dgm:pt>
    <dgm:pt modelId="{EC88CB5C-97F8-4065-91CA-D053B2667CC1}" type="pres">
      <dgm:prSet presAssocID="{DA0B6BE2-0397-48C6-B9AE-5CCDE5FFA64C}" presName="iconSpace" presStyleCnt="0"/>
      <dgm:spPr/>
    </dgm:pt>
    <dgm:pt modelId="{35056EE2-CACC-4B64-9B48-93201238E8C8}" type="pres">
      <dgm:prSet presAssocID="{DA0B6BE2-0397-48C6-B9AE-5CCDE5FFA64C}" presName="parTx" presStyleLbl="revTx" presStyleIdx="0" presStyleCnt="4">
        <dgm:presLayoutVars>
          <dgm:chMax val="0"/>
          <dgm:chPref val="0"/>
        </dgm:presLayoutVars>
      </dgm:prSet>
      <dgm:spPr/>
    </dgm:pt>
    <dgm:pt modelId="{324013FE-3CE2-492C-AB0D-8316C6C13943}" type="pres">
      <dgm:prSet presAssocID="{DA0B6BE2-0397-48C6-B9AE-5CCDE5FFA64C}" presName="txSpace" presStyleCnt="0"/>
      <dgm:spPr/>
    </dgm:pt>
    <dgm:pt modelId="{E8067391-4787-44EE-A40A-8604524F596F}" type="pres">
      <dgm:prSet presAssocID="{DA0B6BE2-0397-48C6-B9AE-5CCDE5FFA64C}" presName="desTx" presStyleLbl="revTx" presStyleIdx="1" presStyleCnt="4">
        <dgm:presLayoutVars/>
      </dgm:prSet>
      <dgm:spPr/>
    </dgm:pt>
    <dgm:pt modelId="{7AA69F6F-2EDE-4149-B27C-47FB8932F3A5}" type="pres">
      <dgm:prSet presAssocID="{C4F4FDA7-685C-4FF9-8D6C-6B4BF7FDC891}" presName="sibTrans" presStyleCnt="0"/>
      <dgm:spPr/>
    </dgm:pt>
    <dgm:pt modelId="{324BEBE3-8971-44FF-A02A-6A11011E8C3E}" type="pres">
      <dgm:prSet presAssocID="{FACC6203-3B2C-46C9-8789-175CB49820C0}" presName="compNode" presStyleCnt="0"/>
      <dgm:spPr/>
    </dgm:pt>
    <dgm:pt modelId="{2F47DFFF-45C5-404A-81B4-40FEF47DE502}" type="pres">
      <dgm:prSet presAssocID="{FACC6203-3B2C-46C9-8789-175CB49820C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889011EB-A6B8-4D44-930F-A23924BAE799}" type="pres">
      <dgm:prSet presAssocID="{FACC6203-3B2C-46C9-8789-175CB49820C0}" presName="iconSpace" presStyleCnt="0"/>
      <dgm:spPr/>
    </dgm:pt>
    <dgm:pt modelId="{4192AC19-547D-499D-ABBE-617FBC8A3A7A}" type="pres">
      <dgm:prSet presAssocID="{FACC6203-3B2C-46C9-8789-175CB49820C0}" presName="parTx" presStyleLbl="revTx" presStyleIdx="2" presStyleCnt="4">
        <dgm:presLayoutVars>
          <dgm:chMax val="0"/>
          <dgm:chPref val="0"/>
        </dgm:presLayoutVars>
      </dgm:prSet>
      <dgm:spPr/>
    </dgm:pt>
    <dgm:pt modelId="{8CC8B89C-FD8F-48EF-ADB4-F0D0405FC691}" type="pres">
      <dgm:prSet presAssocID="{FACC6203-3B2C-46C9-8789-175CB49820C0}" presName="txSpace" presStyleCnt="0"/>
      <dgm:spPr/>
    </dgm:pt>
    <dgm:pt modelId="{8B2A55EC-1A33-4834-91F2-A7B63113685E}" type="pres">
      <dgm:prSet presAssocID="{FACC6203-3B2C-46C9-8789-175CB49820C0}" presName="desTx" presStyleLbl="revTx" presStyleIdx="3" presStyleCnt="4">
        <dgm:presLayoutVars/>
      </dgm:prSet>
      <dgm:spPr/>
    </dgm:pt>
  </dgm:ptLst>
  <dgm:cxnLst>
    <dgm:cxn modelId="{1EC40400-BE7C-4A7B-966F-B765FFEBB088}" srcId="{DA0B6BE2-0397-48C6-B9AE-5CCDE5FFA64C}" destId="{3A8DE56A-33E3-4D1A-8504-09F8A078236D}" srcOrd="1" destOrd="0" parTransId="{B4998468-19ED-4CDD-B62E-0F88B4E0BE33}" sibTransId="{8B2D389C-C328-4B08-902A-669183EE79B4}"/>
    <dgm:cxn modelId="{06DD1918-10BB-42EF-8154-8732CBFAB39D}" type="presOf" srcId="{CC2A7522-96CC-46E5-935C-E505F8F4EAD0}" destId="{8B2A55EC-1A33-4834-91F2-A7B63113685E}" srcOrd="0" destOrd="2" presId="urn:microsoft.com/office/officeart/2018/5/layout/CenteredIconLabelDescriptionList"/>
    <dgm:cxn modelId="{3D00E219-554F-41BC-8DA6-F9D4A22BDB82}" srcId="{FACC6203-3B2C-46C9-8789-175CB49820C0}" destId="{CC2A7522-96CC-46E5-935C-E505F8F4EAD0}" srcOrd="2" destOrd="0" parTransId="{C279C386-5E60-423E-AE30-91EE28084326}" sibTransId="{16B9B297-2634-48D3-8320-4469552ADA78}"/>
    <dgm:cxn modelId="{C1444F36-6C8C-43E1-BECF-1FE8F7EE49F3}" srcId="{FACC6203-3B2C-46C9-8789-175CB49820C0}" destId="{3368FA9C-C6B0-4C05-AD9E-F4097914F5FB}" srcOrd="1" destOrd="0" parTransId="{CC57228F-6E8A-45BA-A875-3B723AB55A73}" sibTransId="{E757DB6F-85B2-4917-9818-6C3CDB3D25D5}"/>
    <dgm:cxn modelId="{4F107536-F87E-4736-9C1B-9EED8ECFB306}" srcId="{DA0B6BE2-0397-48C6-B9AE-5CCDE5FFA64C}" destId="{B9309F7E-0218-4652-953D-F9C5D6E9F1EB}" srcOrd="3" destOrd="0" parTransId="{1D142053-4CEB-4AEF-87A5-F9B3E202AD6E}" sibTransId="{07E48C86-5D6A-4CBC-A1CA-293F67C42188}"/>
    <dgm:cxn modelId="{1A80443E-1B6F-4465-9F29-53F43AA48323}" srcId="{FACC6203-3B2C-46C9-8789-175CB49820C0}" destId="{68D37E8A-DE98-40DC-A3C0-A9A52E84AF44}" srcOrd="0" destOrd="0" parTransId="{5A6452DA-CA70-4E8D-9C77-8EF63F2BD64E}" sibTransId="{6CABCDB6-BEBE-4087-AA79-28A637DC5BAC}"/>
    <dgm:cxn modelId="{E41B9F62-E3FC-41B4-A7EB-CD832767EBA8}" type="presOf" srcId="{68D37E8A-DE98-40DC-A3C0-A9A52E84AF44}" destId="{8B2A55EC-1A33-4834-91F2-A7B63113685E}" srcOrd="0" destOrd="0" presId="urn:microsoft.com/office/officeart/2018/5/layout/CenteredIconLabelDescriptionList"/>
    <dgm:cxn modelId="{04A4A143-8007-4952-98AE-16539D7F7E81}" type="presOf" srcId="{30F43219-A6E5-4FE6-9BEC-F87DE5C29DDA}" destId="{B49C754C-BBE6-46DB-B0A9-CF6C3643233C}" srcOrd="0" destOrd="0" presId="urn:microsoft.com/office/officeart/2018/5/layout/CenteredIconLabelDescriptionList"/>
    <dgm:cxn modelId="{A8BBF778-C6A2-4B12-A015-C9E7EBCAE411}" type="presOf" srcId="{3A8DE56A-33E3-4D1A-8504-09F8A078236D}" destId="{E8067391-4787-44EE-A40A-8604524F596F}" srcOrd="0" destOrd="1" presId="urn:microsoft.com/office/officeart/2018/5/layout/CenteredIconLabelDescriptionList"/>
    <dgm:cxn modelId="{F4FF985A-B1BF-409C-9FB3-D3BA0B3583F6}" type="presOf" srcId="{FACC6203-3B2C-46C9-8789-175CB49820C0}" destId="{4192AC19-547D-499D-ABBE-617FBC8A3A7A}" srcOrd="0" destOrd="0" presId="urn:microsoft.com/office/officeart/2018/5/layout/CenteredIconLabelDescriptionList"/>
    <dgm:cxn modelId="{DD318B90-45DC-4548-B0AC-6D05DE133811}" type="presOf" srcId="{B9309F7E-0218-4652-953D-F9C5D6E9F1EB}" destId="{E8067391-4787-44EE-A40A-8604524F596F}" srcOrd="0" destOrd="3" presId="urn:microsoft.com/office/officeart/2018/5/layout/CenteredIconLabelDescriptionList"/>
    <dgm:cxn modelId="{72516D97-FF22-4509-965C-47F494FC87D9}" srcId="{DA0B6BE2-0397-48C6-B9AE-5CCDE5FFA64C}" destId="{85C85D01-F299-476E-A973-3FDDAF678357}" srcOrd="2" destOrd="0" parTransId="{65F41EC3-B511-42C4-BEB7-D282E26C68C8}" sibTransId="{19ECFCD6-6402-4DF4-B56F-CCD43FF165DD}"/>
    <dgm:cxn modelId="{053443A2-9E6F-4442-B387-3A0313322C80}" srcId="{DA0B6BE2-0397-48C6-B9AE-5CCDE5FFA64C}" destId="{6314212F-0605-468F-AD22-84E32FDC4AAB}" srcOrd="0" destOrd="0" parTransId="{217D09EB-27F0-4A34-A7D9-D78E9D07E3F9}" sibTransId="{26897676-E9D2-4994-B9CE-AAF33A633096}"/>
    <dgm:cxn modelId="{D82C56A3-A143-40A8-800D-05F2EC955796}" type="presOf" srcId="{85C85D01-F299-476E-A973-3FDDAF678357}" destId="{E8067391-4787-44EE-A40A-8604524F596F}" srcOrd="0" destOrd="2" presId="urn:microsoft.com/office/officeart/2018/5/layout/CenteredIconLabelDescriptionList"/>
    <dgm:cxn modelId="{B8FA15CC-8D64-4328-BB50-46000D8A36A6}" srcId="{30F43219-A6E5-4FE6-9BEC-F87DE5C29DDA}" destId="{DA0B6BE2-0397-48C6-B9AE-5CCDE5FFA64C}" srcOrd="0" destOrd="0" parTransId="{96FFB5BB-050E-496A-B891-6BDDBC17D8BF}" sibTransId="{C4F4FDA7-685C-4FF9-8D6C-6B4BF7FDC891}"/>
    <dgm:cxn modelId="{52E89CD4-EB4F-4548-909E-14711FF8BDD4}" type="presOf" srcId="{6314212F-0605-468F-AD22-84E32FDC4AAB}" destId="{E8067391-4787-44EE-A40A-8604524F596F}" srcOrd="0" destOrd="0" presId="urn:microsoft.com/office/officeart/2018/5/layout/CenteredIconLabelDescriptionList"/>
    <dgm:cxn modelId="{2433B7E6-34A8-4974-BA41-B2783AD52AAA}" type="presOf" srcId="{3368FA9C-C6B0-4C05-AD9E-F4097914F5FB}" destId="{8B2A55EC-1A33-4834-91F2-A7B63113685E}" srcOrd="0" destOrd="1" presId="urn:microsoft.com/office/officeart/2018/5/layout/CenteredIconLabelDescriptionList"/>
    <dgm:cxn modelId="{A5F1EAE6-E81C-4308-9D2B-510EAD20B500}" srcId="{30F43219-A6E5-4FE6-9BEC-F87DE5C29DDA}" destId="{FACC6203-3B2C-46C9-8789-175CB49820C0}" srcOrd="1" destOrd="0" parTransId="{B3BAFC6F-9574-4575-9224-3E728BBF1906}" sibTransId="{3C800622-7525-4C3B-8FAB-AB684C48B1AD}"/>
    <dgm:cxn modelId="{7ABB3AFD-FE5D-4AE1-8CD6-B16FF3972901}" type="presOf" srcId="{DA0B6BE2-0397-48C6-B9AE-5CCDE5FFA64C}" destId="{35056EE2-CACC-4B64-9B48-93201238E8C8}" srcOrd="0" destOrd="0" presId="urn:microsoft.com/office/officeart/2018/5/layout/CenteredIconLabelDescriptionList"/>
    <dgm:cxn modelId="{0C9D8BEB-E173-4DB5-8ECE-6828A254B6CC}" type="presParOf" srcId="{B49C754C-BBE6-46DB-B0A9-CF6C3643233C}" destId="{0330507C-6821-452D-B0EF-408CCCDF9D6C}" srcOrd="0" destOrd="0" presId="urn:microsoft.com/office/officeart/2018/5/layout/CenteredIconLabelDescriptionList"/>
    <dgm:cxn modelId="{D7256DEC-D7F3-4998-91F6-1A1C8AA42721}" type="presParOf" srcId="{0330507C-6821-452D-B0EF-408CCCDF9D6C}" destId="{BF695184-A3D8-4757-9626-F14E3855518C}" srcOrd="0" destOrd="0" presId="urn:microsoft.com/office/officeart/2018/5/layout/CenteredIconLabelDescriptionList"/>
    <dgm:cxn modelId="{8DDB5E23-21C0-42EA-AA00-10B3C44ECEF0}" type="presParOf" srcId="{0330507C-6821-452D-B0EF-408CCCDF9D6C}" destId="{EC88CB5C-97F8-4065-91CA-D053B2667CC1}" srcOrd="1" destOrd="0" presId="urn:microsoft.com/office/officeart/2018/5/layout/CenteredIconLabelDescriptionList"/>
    <dgm:cxn modelId="{FE805B96-3A62-48D4-8DF5-8616552972C8}" type="presParOf" srcId="{0330507C-6821-452D-B0EF-408CCCDF9D6C}" destId="{35056EE2-CACC-4B64-9B48-93201238E8C8}" srcOrd="2" destOrd="0" presId="urn:microsoft.com/office/officeart/2018/5/layout/CenteredIconLabelDescriptionList"/>
    <dgm:cxn modelId="{1B45C96F-4099-4013-8F44-32EC37281369}" type="presParOf" srcId="{0330507C-6821-452D-B0EF-408CCCDF9D6C}" destId="{324013FE-3CE2-492C-AB0D-8316C6C13943}" srcOrd="3" destOrd="0" presId="urn:microsoft.com/office/officeart/2018/5/layout/CenteredIconLabelDescriptionList"/>
    <dgm:cxn modelId="{720034BF-4236-4008-AD3A-5CBD043DB8D6}" type="presParOf" srcId="{0330507C-6821-452D-B0EF-408CCCDF9D6C}" destId="{E8067391-4787-44EE-A40A-8604524F596F}" srcOrd="4" destOrd="0" presId="urn:microsoft.com/office/officeart/2018/5/layout/CenteredIconLabelDescriptionList"/>
    <dgm:cxn modelId="{80B6915F-9F04-4086-BF32-9E2B5FC4EFD2}" type="presParOf" srcId="{B49C754C-BBE6-46DB-B0A9-CF6C3643233C}" destId="{7AA69F6F-2EDE-4149-B27C-47FB8932F3A5}" srcOrd="1" destOrd="0" presId="urn:microsoft.com/office/officeart/2018/5/layout/CenteredIconLabelDescriptionList"/>
    <dgm:cxn modelId="{BAD74DCA-93C1-4575-93BA-1B57EAFCD9BB}" type="presParOf" srcId="{B49C754C-BBE6-46DB-B0A9-CF6C3643233C}" destId="{324BEBE3-8971-44FF-A02A-6A11011E8C3E}" srcOrd="2" destOrd="0" presId="urn:microsoft.com/office/officeart/2018/5/layout/CenteredIconLabelDescriptionList"/>
    <dgm:cxn modelId="{45979C1B-F9DA-4E21-B818-85B89A2BFA5C}" type="presParOf" srcId="{324BEBE3-8971-44FF-A02A-6A11011E8C3E}" destId="{2F47DFFF-45C5-404A-81B4-40FEF47DE502}" srcOrd="0" destOrd="0" presId="urn:microsoft.com/office/officeart/2018/5/layout/CenteredIconLabelDescriptionList"/>
    <dgm:cxn modelId="{B1B6CD6A-3E70-48CC-861D-24FD28E6F7F1}" type="presParOf" srcId="{324BEBE3-8971-44FF-A02A-6A11011E8C3E}" destId="{889011EB-A6B8-4D44-930F-A23924BAE799}" srcOrd="1" destOrd="0" presId="urn:microsoft.com/office/officeart/2018/5/layout/CenteredIconLabelDescriptionList"/>
    <dgm:cxn modelId="{00EC7895-F34E-4671-AF06-D55868D275AB}" type="presParOf" srcId="{324BEBE3-8971-44FF-A02A-6A11011E8C3E}" destId="{4192AC19-547D-499D-ABBE-617FBC8A3A7A}" srcOrd="2" destOrd="0" presId="urn:microsoft.com/office/officeart/2018/5/layout/CenteredIconLabelDescriptionList"/>
    <dgm:cxn modelId="{90C67FED-C439-41C7-B64B-6C47BD0E42B8}" type="presParOf" srcId="{324BEBE3-8971-44FF-A02A-6A11011E8C3E}" destId="{8CC8B89C-FD8F-48EF-ADB4-F0D0405FC691}" srcOrd="3" destOrd="0" presId="urn:microsoft.com/office/officeart/2018/5/layout/CenteredIconLabelDescriptionList"/>
    <dgm:cxn modelId="{11CE9B4F-E90A-4909-9380-F1D779DDBECB}" type="presParOf" srcId="{324BEBE3-8971-44FF-A02A-6A11011E8C3E}" destId="{8B2A55EC-1A33-4834-91F2-A7B63113685E}"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EA315B-8D53-4CE7-B9E7-B75FE4C24CF7}"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8E69D448-87CF-4BF6-8BD9-D57B5F3A4130}">
      <dgm:prSet/>
      <dgm:spPr/>
      <dgm:t>
        <a:bodyPr/>
        <a:lstStyle/>
        <a:p>
          <a:pPr>
            <a:defRPr b="1"/>
          </a:pPr>
          <a:r>
            <a:rPr lang="en-US"/>
            <a:t>Ethics</a:t>
          </a:r>
        </a:p>
      </dgm:t>
    </dgm:pt>
    <dgm:pt modelId="{272024DF-59CA-46A0-A3EF-9054CE16A73E}" type="parTrans" cxnId="{7C2B12CC-91DA-45D9-AD84-F8E0501F55A5}">
      <dgm:prSet/>
      <dgm:spPr/>
      <dgm:t>
        <a:bodyPr/>
        <a:lstStyle/>
        <a:p>
          <a:endParaRPr lang="en-US"/>
        </a:p>
      </dgm:t>
    </dgm:pt>
    <dgm:pt modelId="{C5C19B9C-1968-401F-B485-6569382C2342}" type="sibTrans" cxnId="{7C2B12CC-91DA-45D9-AD84-F8E0501F55A5}">
      <dgm:prSet/>
      <dgm:spPr/>
      <dgm:t>
        <a:bodyPr/>
        <a:lstStyle/>
        <a:p>
          <a:endParaRPr lang="en-US"/>
        </a:p>
      </dgm:t>
    </dgm:pt>
    <dgm:pt modelId="{600E0EC9-38BF-4309-AD4E-23A7870AD1C6}">
      <dgm:prSet/>
      <dgm:spPr/>
      <dgm:t>
        <a:bodyPr/>
        <a:lstStyle/>
        <a:p>
          <a:r>
            <a:rPr lang="en-US"/>
            <a:t>Morality</a:t>
          </a:r>
        </a:p>
      </dgm:t>
    </dgm:pt>
    <dgm:pt modelId="{E0D25959-2CC2-42D0-9B78-E932D7568DD7}" type="parTrans" cxnId="{E6962926-399B-4EDB-BE15-9B04C3B87085}">
      <dgm:prSet/>
      <dgm:spPr/>
      <dgm:t>
        <a:bodyPr/>
        <a:lstStyle/>
        <a:p>
          <a:endParaRPr lang="en-US"/>
        </a:p>
      </dgm:t>
    </dgm:pt>
    <dgm:pt modelId="{3A2BE8A7-0F93-420F-A7B5-61B2EAB9F6AA}" type="sibTrans" cxnId="{E6962926-399B-4EDB-BE15-9B04C3B87085}">
      <dgm:prSet/>
      <dgm:spPr/>
      <dgm:t>
        <a:bodyPr/>
        <a:lstStyle/>
        <a:p>
          <a:endParaRPr lang="en-US"/>
        </a:p>
      </dgm:t>
    </dgm:pt>
    <dgm:pt modelId="{05F97BF8-1FAC-4323-9991-2D66C5DE7770}">
      <dgm:prSet/>
      <dgm:spPr/>
      <dgm:t>
        <a:bodyPr/>
        <a:lstStyle/>
        <a:p>
          <a:r>
            <a:rPr lang="en-US"/>
            <a:t>Descriptive</a:t>
          </a:r>
        </a:p>
      </dgm:t>
    </dgm:pt>
    <dgm:pt modelId="{4E2DF975-963E-4F18-8D7E-D79C156CA876}" type="parTrans" cxnId="{2D849449-9619-4584-9DB6-B0E2F575221B}">
      <dgm:prSet/>
      <dgm:spPr/>
      <dgm:t>
        <a:bodyPr/>
        <a:lstStyle/>
        <a:p>
          <a:endParaRPr lang="en-US"/>
        </a:p>
      </dgm:t>
    </dgm:pt>
    <dgm:pt modelId="{5CA2A639-A04F-49BE-A7A0-9F811B869F61}" type="sibTrans" cxnId="{2D849449-9619-4584-9DB6-B0E2F575221B}">
      <dgm:prSet/>
      <dgm:spPr/>
      <dgm:t>
        <a:bodyPr/>
        <a:lstStyle/>
        <a:p>
          <a:endParaRPr lang="en-US"/>
        </a:p>
      </dgm:t>
    </dgm:pt>
    <dgm:pt modelId="{8BE03F16-22D8-435E-8704-225673E7F3C5}">
      <dgm:prSet/>
      <dgm:spPr/>
      <dgm:t>
        <a:bodyPr/>
        <a:lstStyle/>
        <a:p>
          <a:r>
            <a:rPr lang="en-US"/>
            <a:t>Meta</a:t>
          </a:r>
        </a:p>
      </dgm:t>
    </dgm:pt>
    <dgm:pt modelId="{DEDCE1BD-CC73-4DFA-A138-F9B72B29FFFA}" type="parTrans" cxnId="{A10E5758-883E-4B9B-82AA-3B7EA655E21D}">
      <dgm:prSet/>
      <dgm:spPr/>
      <dgm:t>
        <a:bodyPr/>
        <a:lstStyle/>
        <a:p>
          <a:endParaRPr lang="en-US"/>
        </a:p>
      </dgm:t>
    </dgm:pt>
    <dgm:pt modelId="{D9BDC590-A526-4055-A588-6B2B52448F09}" type="sibTrans" cxnId="{A10E5758-883E-4B9B-82AA-3B7EA655E21D}">
      <dgm:prSet/>
      <dgm:spPr/>
      <dgm:t>
        <a:bodyPr/>
        <a:lstStyle/>
        <a:p>
          <a:endParaRPr lang="en-US"/>
        </a:p>
      </dgm:t>
    </dgm:pt>
    <dgm:pt modelId="{55A8DEA6-1689-408B-ACF1-87C863802D94}">
      <dgm:prSet/>
      <dgm:spPr/>
      <dgm:t>
        <a:bodyPr/>
        <a:lstStyle/>
        <a:p>
          <a:r>
            <a:rPr lang="en-US"/>
            <a:t>Normative</a:t>
          </a:r>
        </a:p>
      </dgm:t>
    </dgm:pt>
    <dgm:pt modelId="{D7CE6A8A-F017-4008-B65C-D57E49974F5A}" type="parTrans" cxnId="{7192C158-1027-4B16-8051-BBA5EB494DF9}">
      <dgm:prSet/>
      <dgm:spPr/>
      <dgm:t>
        <a:bodyPr/>
        <a:lstStyle/>
        <a:p>
          <a:endParaRPr lang="en-US"/>
        </a:p>
      </dgm:t>
    </dgm:pt>
    <dgm:pt modelId="{EFFC1411-27CD-4F3F-BA79-00A00FBBC89B}" type="sibTrans" cxnId="{7192C158-1027-4B16-8051-BBA5EB494DF9}">
      <dgm:prSet/>
      <dgm:spPr/>
      <dgm:t>
        <a:bodyPr/>
        <a:lstStyle/>
        <a:p>
          <a:endParaRPr lang="en-US"/>
        </a:p>
      </dgm:t>
    </dgm:pt>
    <dgm:pt modelId="{49D138AB-0802-46C5-93DA-6271C65D1330}">
      <dgm:prSet/>
      <dgm:spPr/>
      <dgm:t>
        <a:bodyPr/>
        <a:lstStyle/>
        <a:p>
          <a:r>
            <a:rPr lang="en-US"/>
            <a:t>Applied</a:t>
          </a:r>
        </a:p>
      </dgm:t>
    </dgm:pt>
    <dgm:pt modelId="{ECCECC15-F5F7-42C4-B5DB-391F4A473E82}" type="parTrans" cxnId="{20F34E20-9F9E-4D19-805B-C38383F77FCE}">
      <dgm:prSet/>
      <dgm:spPr/>
      <dgm:t>
        <a:bodyPr/>
        <a:lstStyle/>
        <a:p>
          <a:endParaRPr lang="en-US"/>
        </a:p>
      </dgm:t>
    </dgm:pt>
    <dgm:pt modelId="{CC18DD86-4E30-42B5-B8A0-BAF634DAA2CC}" type="sibTrans" cxnId="{20F34E20-9F9E-4D19-805B-C38383F77FCE}">
      <dgm:prSet/>
      <dgm:spPr/>
      <dgm:t>
        <a:bodyPr/>
        <a:lstStyle/>
        <a:p>
          <a:endParaRPr lang="en-US"/>
        </a:p>
      </dgm:t>
    </dgm:pt>
    <dgm:pt modelId="{A5225352-04EC-40EA-A9AB-FF5B76D7D13A}">
      <dgm:prSet/>
      <dgm:spPr/>
      <dgm:t>
        <a:bodyPr/>
        <a:lstStyle/>
        <a:p>
          <a:r>
            <a:rPr lang="en-US"/>
            <a:t>Problems</a:t>
          </a:r>
        </a:p>
      </dgm:t>
    </dgm:pt>
    <dgm:pt modelId="{ABD01859-8226-461D-ABE2-F9ED58222ADA}" type="parTrans" cxnId="{37C76EA5-95BB-4002-9BA9-8BF3468A6659}">
      <dgm:prSet/>
      <dgm:spPr/>
      <dgm:t>
        <a:bodyPr/>
        <a:lstStyle/>
        <a:p>
          <a:endParaRPr lang="en-US"/>
        </a:p>
      </dgm:t>
    </dgm:pt>
    <dgm:pt modelId="{F32917EF-0D6F-4B51-AD93-98E5A056B959}" type="sibTrans" cxnId="{37C76EA5-95BB-4002-9BA9-8BF3468A6659}">
      <dgm:prSet/>
      <dgm:spPr/>
      <dgm:t>
        <a:bodyPr/>
        <a:lstStyle/>
        <a:p>
          <a:endParaRPr lang="en-US"/>
        </a:p>
      </dgm:t>
    </dgm:pt>
    <dgm:pt modelId="{BF5E5C52-B5C8-41C6-BA03-CA65BF9422FD}">
      <dgm:prSet/>
      <dgm:spPr/>
      <dgm:t>
        <a:bodyPr/>
        <a:lstStyle/>
        <a:p>
          <a:r>
            <a:rPr lang="en-US"/>
            <a:t>Questions</a:t>
          </a:r>
        </a:p>
      </dgm:t>
    </dgm:pt>
    <dgm:pt modelId="{78C5C8E3-0D74-42D9-9B95-56B2A0863168}" type="parTrans" cxnId="{DB714C76-CC87-449C-8EEE-2B2BBC1BBE25}">
      <dgm:prSet/>
      <dgm:spPr/>
      <dgm:t>
        <a:bodyPr/>
        <a:lstStyle/>
        <a:p>
          <a:endParaRPr lang="en-US"/>
        </a:p>
      </dgm:t>
    </dgm:pt>
    <dgm:pt modelId="{D7CFDAFF-3571-4554-AAEF-C2528B7EACFD}" type="sibTrans" cxnId="{DB714C76-CC87-449C-8EEE-2B2BBC1BBE25}">
      <dgm:prSet/>
      <dgm:spPr/>
      <dgm:t>
        <a:bodyPr/>
        <a:lstStyle/>
        <a:p>
          <a:endParaRPr lang="en-US"/>
        </a:p>
      </dgm:t>
    </dgm:pt>
    <dgm:pt modelId="{2EA5EE70-24E3-499A-9FDD-5C6FE9F62A41}">
      <dgm:prSet/>
      <dgm:spPr/>
      <dgm:t>
        <a:bodyPr/>
        <a:lstStyle/>
        <a:p>
          <a:pPr>
            <a:defRPr b="1"/>
          </a:pPr>
          <a:r>
            <a:rPr lang="en-US"/>
            <a:t>Logic</a:t>
          </a:r>
        </a:p>
      </dgm:t>
    </dgm:pt>
    <dgm:pt modelId="{799F6422-A8FB-4265-AED3-412AE8EA1A4C}" type="parTrans" cxnId="{E63DD12D-7BC4-4B34-9EFE-EFA74EA2907B}">
      <dgm:prSet/>
      <dgm:spPr/>
      <dgm:t>
        <a:bodyPr/>
        <a:lstStyle/>
        <a:p>
          <a:endParaRPr lang="en-US"/>
        </a:p>
      </dgm:t>
    </dgm:pt>
    <dgm:pt modelId="{EA23CE71-7FE1-43A2-B98F-E6DC53E8FD6A}" type="sibTrans" cxnId="{E63DD12D-7BC4-4B34-9EFE-EFA74EA2907B}">
      <dgm:prSet/>
      <dgm:spPr/>
      <dgm:t>
        <a:bodyPr/>
        <a:lstStyle/>
        <a:p>
          <a:endParaRPr lang="en-US"/>
        </a:p>
      </dgm:t>
    </dgm:pt>
    <dgm:pt modelId="{7AFB558F-B9FF-400E-A0A4-FE8E4B5E03C9}">
      <dgm:prSet/>
      <dgm:spPr/>
      <dgm:t>
        <a:bodyPr/>
        <a:lstStyle/>
        <a:p>
          <a:r>
            <a:rPr lang="en-US"/>
            <a:t>Defined</a:t>
          </a:r>
        </a:p>
      </dgm:t>
    </dgm:pt>
    <dgm:pt modelId="{062B1A5B-C150-42A5-B678-64251663352A}" type="parTrans" cxnId="{1ACCE8B8-B7C6-4EA7-AEAB-823309330805}">
      <dgm:prSet/>
      <dgm:spPr/>
      <dgm:t>
        <a:bodyPr/>
        <a:lstStyle/>
        <a:p>
          <a:endParaRPr lang="en-US"/>
        </a:p>
      </dgm:t>
    </dgm:pt>
    <dgm:pt modelId="{E20F5A54-D5B0-4E20-A811-67591B83B842}" type="sibTrans" cxnId="{1ACCE8B8-B7C6-4EA7-AEAB-823309330805}">
      <dgm:prSet/>
      <dgm:spPr/>
      <dgm:t>
        <a:bodyPr/>
        <a:lstStyle/>
        <a:p>
          <a:endParaRPr lang="en-US"/>
        </a:p>
      </dgm:t>
    </dgm:pt>
    <dgm:pt modelId="{E66B1EDF-A154-4A12-9A78-FBF2B8522219}">
      <dgm:prSet/>
      <dgm:spPr/>
      <dgm:t>
        <a:bodyPr/>
        <a:lstStyle/>
        <a:p>
          <a:r>
            <a:rPr lang="en-US"/>
            <a:t>Varieties</a:t>
          </a:r>
        </a:p>
      </dgm:t>
    </dgm:pt>
    <dgm:pt modelId="{ED63338E-25B2-4CAB-8E88-CAB682F294C2}" type="parTrans" cxnId="{28E0E00B-5FF5-497F-89C8-4A8D437FC24A}">
      <dgm:prSet/>
      <dgm:spPr/>
      <dgm:t>
        <a:bodyPr/>
        <a:lstStyle/>
        <a:p>
          <a:endParaRPr lang="en-US"/>
        </a:p>
      </dgm:t>
    </dgm:pt>
    <dgm:pt modelId="{73D1CF85-A470-4380-A687-063A2D201A3E}" type="sibTrans" cxnId="{28E0E00B-5FF5-497F-89C8-4A8D437FC24A}">
      <dgm:prSet/>
      <dgm:spPr/>
      <dgm:t>
        <a:bodyPr/>
        <a:lstStyle/>
        <a:p>
          <a:endParaRPr lang="en-US"/>
        </a:p>
      </dgm:t>
    </dgm:pt>
    <dgm:pt modelId="{41034631-1FB0-45B0-A353-4FBDBCC04B59}">
      <dgm:prSet/>
      <dgm:spPr/>
      <dgm:t>
        <a:bodyPr/>
        <a:lstStyle/>
        <a:p>
          <a:r>
            <a:rPr lang="en-US"/>
            <a:t>Questions</a:t>
          </a:r>
        </a:p>
      </dgm:t>
    </dgm:pt>
    <dgm:pt modelId="{C8195F0C-A7BE-4C32-B8E6-ABA5D40355AF}" type="parTrans" cxnId="{CC1A391C-90F5-4A08-A2BA-1C6E77EB6A2C}">
      <dgm:prSet/>
      <dgm:spPr/>
      <dgm:t>
        <a:bodyPr/>
        <a:lstStyle/>
        <a:p>
          <a:endParaRPr lang="en-US"/>
        </a:p>
      </dgm:t>
    </dgm:pt>
    <dgm:pt modelId="{B37D0ED5-D771-409D-8F93-B7D53B7F9C0E}" type="sibTrans" cxnId="{CC1A391C-90F5-4A08-A2BA-1C6E77EB6A2C}">
      <dgm:prSet/>
      <dgm:spPr/>
      <dgm:t>
        <a:bodyPr/>
        <a:lstStyle/>
        <a:p>
          <a:endParaRPr lang="en-US"/>
        </a:p>
      </dgm:t>
    </dgm:pt>
    <dgm:pt modelId="{2908EB78-A18E-4645-AFD8-F6FAA5FF2857}" type="pres">
      <dgm:prSet presAssocID="{07EA315B-8D53-4CE7-B9E7-B75FE4C24CF7}" presName="hierChild1" presStyleCnt="0">
        <dgm:presLayoutVars>
          <dgm:chPref val="1"/>
          <dgm:dir/>
          <dgm:animOne val="branch"/>
          <dgm:animLvl val="lvl"/>
          <dgm:resizeHandles/>
        </dgm:presLayoutVars>
      </dgm:prSet>
      <dgm:spPr/>
    </dgm:pt>
    <dgm:pt modelId="{A7B2A03E-05DE-43DC-BF03-7C3CEFD7A6C9}" type="pres">
      <dgm:prSet presAssocID="{8E69D448-87CF-4BF6-8BD9-D57B5F3A4130}" presName="hierRoot1" presStyleCnt="0"/>
      <dgm:spPr/>
    </dgm:pt>
    <dgm:pt modelId="{72840505-CE38-472B-8D6A-0D6050DFF69A}" type="pres">
      <dgm:prSet presAssocID="{8E69D448-87CF-4BF6-8BD9-D57B5F3A4130}" presName="composite" presStyleCnt="0"/>
      <dgm:spPr/>
    </dgm:pt>
    <dgm:pt modelId="{F286B4E6-FEC0-4EF0-9D1A-BD0DEA14B3F3}" type="pres">
      <dgm:prSet presAssocID="{8E69D448-87CF-4BF6-8BD9-D57B5F3A4130}" presName="background" presStyleLbl="node0" presStyleIdx="0" presStyleCnt="2"/>
      <dgm:spPr/>
    </dgm:pt>
    <dgm:pt modelId="{7E9E5818-1FA3-49C3-893A-DE8A403AB5C1}" type="pres">
      <dgm:prSet presAssocID="{8E69D448-87CF-4BF6-8BD9-D57B5F3A4130}" presName="text" presStyleLbl="fgAcc0" presStyleIdx="0" presStyleCnt="2">
        <dgm:presLayoutVars>
          <dgm:chPref val="3"/>
        </dgm:presLayoutVars>
      </dgm:prSet>
      <dgm:spPr/>
    </dgm:pt>
    <dgm:pt modelId="{547804FF-4163-483A-8005-991EBAC70028}" type="pres">
      <dgm:prSet presAssocID="{8E69D448-87CF-4BF6-8BD9-D57B5F3A4130}" presName="hierChild2" presStyleCnt="0"/>
      <dgm:spPr/>
    </dgm:pt>
    <dgm:pt modelId="{D911CD38-9D4B-4F53-8D5B-D8B326F3358F}" type="pres">
      <dgm:prSet presAssocID="{E0D25959-2CC2-42D0-9B78-E932D7568DD7}" presName="Name10" presStyleLbl="parChTrans1D2" presStyleIdx="0" presStyleCnt="6"/>
      <dgm:spPr/>
    </dgm:pt>
    <dgm:pt modelId="{2A0B69D4-142B-4DB6-9F18-5C05D2F06868}" type="pres">
      <dgm:prSet presAssocID="{600E0EC9-38BF-4309-AD4E-23A7870AD1C6}" presName="hierRoot2" presStyleCnt="0"/>
      <dgm:spPr/>
    </dgm:pt>
    <dgm:pt modelId="{80DE53ED-6F2A-41BD-8BFA-92074B57F77C}" type="pres">
      <dgm:prSet presAssocID="{600E0EC9-38BF-4309-AD4E-23A7870AD1C6}" presName="composite2" presStyleCnt="0"/>
      <dgm:spPr/>
    </dgm:pt>
    <dgm:pt modelId="{94350D1B-1AC0-48CB-AF45-78E42F5721E0}" type="pres">
      <dgm:prSet presAssocID="{600E0EC9-38BF-4309-AD4E-23A7870AD1C6}" presName="background2" presStyleLbl="node2" presStyleIdx="0" presStyleCnt="6"/>
      <dgm:spPr/>
    </dgm:pt>
    <dgm:pt modelId="{0409DD42-9D1F-46E3-B3B6-26ACEFD7027D}" type="pres">
      <dgm:prSet presAssocID="{600E0EC9-38BF-4309-AD4E-23A7870AD1C6}" presName="text2" presStyleLbl="fgAcc2" presStyleIdx="0" presStyleCnt="6">
        <dgm:presLayoutVars>
          <dgm:chPref val="3"/>
        </dgm:presLayoutVars>
      </dgm:prSet>
      <dgm:spPr/>
    </dgm:pt>
    <dgm:pt modelId="{26933AAA-3AEA-44CE-A01B-139AAA76955E}" type="pres">
      <dgm:prSet presAssocID="{600E0EC9-38BF-4309-AD4E-23A7870AD1C6}" presName="hierChild3" presStyleCnt="0"/>
      <dgm:spPr/>
    </dgm:pt>
    <dgm:pt modelId="{CCEA0E99-BC13-4E16-9FD6-EA7B150FB0F5}" type="pres">
      <dgm:prSet presAssocID="{4E2DF975-963E-4F18-8D7E-D79C156CA876}" presName="Name17" presStyleLbl="parChTrans1D3" presStyleIdx="0" presStyleCnt="4"/>
      <dgm:spPr/>
    </dgm:pt>
    <dgm:pt modelId="{1891A390-8E6F-4BDA-A853-2D47784127D2}" type="pres">
      <dgm:prSet presAssocID="{05F97BF8-1FAC-4323-9991-2D66C5DE7770}" presName="hierRoot3" presStyleCnt="0"/>
      <dgm:spPr/>
    </dgm:pt>
    <dgm:pt modelId="{86C45AF4-0D17-4A32-8579-7991FD49B219}" type="pres">
      <dgm:prSet presAssocID="{05F97BF8-1FAC-4323-9991-2D66C5DE7770}" presName="composite3" presStyleCnt="0"/>
      <dgm:spPr/>
    </dgm:pt>
    <dgm:pt modelId="{DD7F8AE7-FC7D-4AF7-A53C-B6ED5546EB22}" type="pres">
      <dgm:prSet presAssocID="{05F97BF8-1FAC-4323-9991-2D66C5DE7770}" presName="background3" presStyleLbl="node3" presStyleIdx="0" presStyleCnt="4"/>
      <dgm:spPr/>
    </dgm:pt>
    <dgm:pt modelId="{C53540B5-9C80-426B-9D68-836B18209611}" type="pres">
      <dgm:prSet presAssocID="{05F97BF8-1FAC-4323-9991-2D66C5DE7770}" presName="text3" presStyleLbl="fgAcc3" presStyleIdx="0" presStyleCnt="4">
        <dgm:presLayoutVars>
          <dgm:chPref val="3"/>
        </dgm:presLayoutVars>
      </dgm:prSet>
      <dgm:spPr/>
    </dgm:pt>
    <dgm:pt modelId="{D81DB36B-99D7-4651-8E5F-0F4569D6DDD0}" type="pres">
      <dgm:prSet presAssocID="{05F97BF8-1FAC-4323-9991-2D66C5DE7770}" presName="hierChild4" presStyleCnt="0"/>
      <dgm:spPr/>
    </dgm:pt>
    <dgm:pt modelId="{ABDA0557-CF03-4DFB-ABB4-C88FB888F35C}" type="pres">
      <dgm:prSet presAssocID="{DEDCE1BD-CC73-4DFA-A138-F9B72B29FFFA}" presName="Name17" presStyleLbl="parChTrans1D3" presStyleIdx="1" presStyleCnt="4"/>
      <dgm:spPr/>
    </dgm:pt>
    <dgm:pt modelId="{6C61D594-8BCA-46EE-A283-75130C099D0E}" type="pres">
      <dgm:prSet presAssocID="{8BE03F16-22D8-435E-8704-225673E7F3C5}" presName="hierRoot3" presStyleCnt="0"/>
      <dgm:spPr/>
    </dgm:pt>
    <dgm:pt modelId="{81EDF846-DE9A-4285-99C8-178C0570BCB0}" type="pres">
      <dgm:prSet presAssocID="{8BE03F16-22D8-435E-8704-225673E7F3C5}" presName="composite3" presStyleCnt="0"/>
      <dgm:spPr/>
    </dgm:pt>
    <dgm:pt modelId="{5A5BA2D9-ED81-417E-B508-485C5AAC1C75}" type="pres">
      <dgm:prSet presAssocID="{8BE03F16-22D8-435E-8704-225673E7F3C5}" presName="background3" presStyleLbl="node3" presStyleIdx="1" presStyleCnt="4"/>
      <dgm:spPr/>
    </dgm:pt>
    <dgm:pt modelId="{FEE71819-D1C6-4E50-8387-88A9320F5C7A}" type="pres">
      <dgm:prSet presAssocID="{8BE03F16-22D8-435E-8704-225673E7F3C5}" presName="text3" presStyleLbl="fgAcc3" presStyleIdx="1" presStyleCnt="4">
        <dgm:presLayoutVars>
          <dgm:chPref val="3"/>
        </dgm:presLayoutVars>
      </dgm:prSet>
      <dgm:spPr/>
    </dgm:pt>
    <dgm:pt modelId="{24B4F415-1659-490A-9ED3-1328D399CABC}" type="pres">
      <dgm:prSet presAssocID="{8BE03F16-22D8-435E-8704-225673E7F3C5}" presName="hierChild4" presStyleCnt="0"/>
      <dgm:spPr/>
    </dgm:pt>
    <dgm:pt modelId="{C5001D40-FD68-4459-97A5-C373A52C015F}" type="pres">
      <dgm:prSet presAssocID="{D7CE6A8A-F017-4008-B65C-D57E49974F5A}" presName="Name17" presStyleLbl="parChTrans1D3" presStyleIdx="2" presStyleCnt="4"/>
      <dgm:spPr/>
    </dgm:pt>
    <dgm:pt modelId="{7489A1B2-A61C-4CA3-8589-ABB09223B601}" type="pres">
      <dgm:prSet presAssocID="{55A8DEA6-1689-408B-ACF1-87C863802D94}" presName="hierRoot3" presStyleCnt="0"/>
      <dgm:spPr/>
    </dgm:pt>
    <dgm:pt modelId="{774BCFC9-C899-40F3-AEBA-CEAF0C674ABE}" type="pres">
      <dgm:prSet presAssocID="{55A8DEA6-1689-408B-ACF1-87C863802D94}" presName="composite3" presStyleCnt="0"/>
      <dgm:spPr/>
    </dgm:pt>
    <dgm:pt modelId="{E54490E8-3B19-499C-93F9-EE17A4C47CDE}" type="pres">
      <dgm:prSet presAssocID="{55A8DEA6-1689-408B-ACF1-87C863802D94}" presName="background3" presStyleLbl="node3" presStyleIdx="2" presStyleCnt="4"/>
      <dgm:spPr/>
    </dgm:pt>
    <dgm:pt modelId="{9471299B-787C-43CE-B3DA-2586EEF37008}" type="pres">
      <dgm:prSet presAssocID="{55A8DEA6-1689-408B-ACF1-87C863802D94}" presName="text3" presStyleLbl="fgAcc3" presStyleIdx="2" presStyleCnt="4">
        <dgm:presLayoutVars>
          <dgm:chPref val="3"/>
        </dgm:presLayoutVars>
      </dgm:prSet>
      <dgm:spPr/>
    </dgm:pt>
    <dgm:pt modelId="{ADA25443-8469-4772-9049-F616AE388933}" type="pres">
      <dgm:prSet presAssocID="{55A8DEA6-1689-408B-ACF1-87C863802D94}" presName="hierChild4" presStyleCnt="0"/>
      <dgm:spPr/>
    </dgm:pt>
    <dgm:pt modelId="{938652A4-3915-4F38-A533-D60C48C40C62}" type="pres">
      <dgm:prSet presAssocID="{ECCECC15-F5F7-42C4-B5DB-391F4A473E82}" presName="Name17" presStyleLbl="parChTrans1D3" presStyleIdx="3" presStyleCnt="4"/>
      <dgm:spPr/>
    </dgm:pt>
    <dgm:pt modelId="{4D6206D6-6778-40D5-B3FF-84DDDC0D0757}" type="pres">
      <dgm:prSet presAssocID="{49D138AB-0802-46C5-93DA-6271C65D1330}" presName="hierRoot3" presStyleCnt="0"/>
      <dgm:spPr/>
    </dgm:pt>
    <dgm:pt modelId="{72C463FB-18E6-45FD-9DFC-B6203BB121F0}" type="pres">
      <dgm:prSet presAssocID="{49D138AB-0802-46C5-93DA-6271C65D1330}" presName="composite3" presStyleCnt="0"/>
      <dgm:spPr/>
    </dgm:pt>
    <dgm:pt modelId="{1A7ADC35-C807-448C-B202-593EB5DB2E5C}" type="pres">
      <dgm:prSet presAssocID="{49D138AB-0802-46C5-93DA-6271C65D1330}" presName="background3" presStyleLbl="node3" presStyleIdx="3" presStyleCnt="4"/>
      <dgm:spPr/>
    </dgm:pt>
    <dgm:pt modelId="{9F0DF763-35D4-4281-A3C0-704AF8973E99}" type="pres">
      <dgm:prSet presAssocID="{49D138AB-0802-46C5-93DA-6271C65D1330}" presName="text3" presStyleLbl="fgAcc3" presStyleIdx="3" presStyleCnt="4">
        <dgm:presLayoutVars>
          <dgm:chPref val="3"/>
        </dgm:presLayoutVars>
      </dgm:prSet>
      <dgm:spPr/>
    </dgm:pt>
    <dgm:pt modelId="{D7B2C241-8350-4EB5-8E62-D868F447B39B}" type="pres">
      <dgm:prSet presAssocID="{49D138AB-0802-46C5-93DA-6271C65D1330}" presName="hierChild4" presStyleCnt="0"/>
      <dgm:spPr/>
    </dgm:pt>
    <dgm:pt modelId="{C1FBC984-EF08-4D34-91E1-4D302BDA5036}" type="pres">
      <dgm:prSet presAssocID="{ABD01859-8226-461D-ABE2-F9ED58222ADA}" presName="Name10" presStyleLbl="parChTrans1D2" presStyleIdx="1" presStyleCnt="6"/>
      <dgm:spPr/>
    </dgm:pt>
    <dgm:pt modelId="{5A65F0FB-F589-4A04-8ACA-1EA4F4B5617A}" type="pres">
      <dgm:prSet presAssocID="{A5225352-04EC-40EA-A9AB-FF5B76D7D13A}" presName="hierRoot2" presStyleCnt="0"/>
      <dgm:spPr/>
    </dgm:pt>
    <dgm:pt modelId="{59FD622A-3AD9-4108-837A-D26CB41B6EBF}" type="pres">
      <dgm:prSet presAssocID="{A5225352-04EC-40EA-A9AB-FF5B76D7D13A}" presName="composite2" presStyleCnt="0"/>
      <dgm:spPr/>
    </dgm:pt>
    <dgm:pt modelId="{DE92F082-0FB9-4200-B9FC-7D44B9F720E5}" type="pres">
      <dgm:prSet presAssocID="{A5225352-04EC-40EA-A9AB-FF5B76D7D13A}" presName="background2" presStyleLbl="node2" presStyleIdx="1" presStyleCnt="6"/>
      <dgm:spPr/>
    </dgm:pt>
    <dgm:pt modelId="{3980D80B-B646-4A0F-94A5-AED6575F67A3}" type="pres">
      <dgm:prSet presAssocID="{A5225352-04EC-40EA-A9AB-FF5B76D7D13A}" presName="text2" presStyleLbl="fgAcc2" presStyleIdx="1" presStyleCnt="6">
        <dgm:presLayoutVars>
          <dgm:chPref val="3"/>
        </dgm:presLayoutVars>
      </dgm:prSet>
      <dgm:spPr/>
    </dgm:pt>
    <dgm:pt modelId="{2DB1BC38-DCB6-4191-BB41-FFFB7E67BC75}" type="pres">
      <dgm:prSet presAssocID="{A5225352-04EC-40EA-A9AB-FF5B76D7D13A}" presName="hierChild3" presStyleCnt="0"/>
      <dgm:spPr/>
    </dgm:pt>
    <dgm:pt modelId="{C85F0819-DC27-4D88-9EA2-9D18B03888A6}" type="pres">
      <dgm:prSet presAssocID="{78C5C8E3-0D74-42D9-9B95-56B2A0863168}" presName="Name10" presStyleLbl="parChTrans1D2" presStyleIdx="2" presStyleCnt="6"/>
      <dgm:spPr/>
    </dgm:pt>
    <dgm:pt modelId="{2DC6804A-EB1A-4F8F-80BD-DB2B5A30555A}" type="pres">
      <dgm:prSet presAssocID="{BF5E5C52-B5C8-41C6-BA03-CA65BF9422FD}" presName="hierRoot2" presStyleCnt="0"/>
      <dgm:spPr/>
    </dgm:pt>
    <dgm:pt modelId="{593B7E79-956B-4663-9FB0-1BF2C35FB3AA}" type="pres">
      <dgm:prSet presAssocID="{BF5E5C52-B5C8-41C6-BA03-CA65BF9422FD}" presName="composite2" presStyleCnt="0"/>
      <dgm:spPr/>
    </dgm:pt>
    <dgm:pt modelId="{78F3072E-F659-4217-B418-EACC8E08155A}" type="pres">
      <dgm:prSet presAssocID="{BF5E5C52-B5C8-41C6-BA03-CA65BF9422FD}" presName="background2" presStyleLbl="node2" presStyleIdx="2" presStyleCnt="6"/>
      <dgm:spPr/>
    </dgm:pt>
    <dgm:pt modelId="{781BC99C-3F14-4E09-87A2-54B2A9B59045}" type="pres">
      <dgm:prSet presAssocID="{BF5E5C52-B5C8-41C6-BA03-CA65BF9422FD}" presName="text2" presStyleLbl="fgAcc2" presStyleIdx="2" presStyleCnt="6">
        <dgm:presLayoutVars>
          <dgm:chPref val="3"/>
        </dgm:presLayoutVars>
      </dgm:prSet>
      <dgm:spPr/>
    </dgm:pt>
    <dgm:pt modelId="{268BD7D2-C81C-4149-AE67-E854319D6529}" type="pres">
      <dgm:prSet presAssocID="{BF5E5C52-B5C8-41C6-BA03-CA65BF9422FD}" presName="hierChild3" presStyleCnt="0"/>
      <dgm:spPr/>
    </dgm:pt>
    <dgm:pt modelId="{FD2E667D-BA23-4791-A653-6E1C0DFFCEF4}" type="pres">
      <dgm:prSet presAssocID="{2EA5EE70-24E3-499A-9FDD-5C6FE9F62A41}" presName="hierRoot1" presStyleCnt="0"/>
      <dgm:spPr/>
    </dgm:pt>
    <dgm:pt modelId="{F77EE576-23E5-4837-9D46-CF0C0A3CE457}" type="pres">
      <dgm:prSet presAssocID="{2EA5EE70-24E3-499A-9FDD-5C6FE9F62A41}" presName="composite" presStyleCnt="0"/>
      <dgm:spPr/>
    </dgm:pt>
    <dgm:pt modelId="{AFE052FC-87DE-4352-BCAA-898B1331E81E}" type="pres">
      <dgm:prSet presAssocID="{2EA5EE70-24E3-499A-9FDD-5C6FE9F62A41}" presName="background" presStyleLbl="node0" presStyleIdx="1" presStyleCnt="2"/>
      <dgm:spPr/>
    </dgm:pt>
    <dgm:pt modelId="{57954B6A-72A2-47C7-A80F-674D155D308C}" type="pres">
      <dgm:prSet presAssocID="{2EA5EE70-24E3-499A-9FDD-5C6FE9F62A41}" presName="text" presStyleLbl="fgAcc0" presStyleIdx="1" presStyleCnt="2">
        <dgm:presLayoutVars>
          <dgm:chPref val="3"/>
        </dgm:presLayoutVars>
      </dgm:prSet>
      <dgm:spPr/>
    </dgm:pt>
    <dgm:pt modelId="{AFDA8234-BE6A-4F28-B676-36220AD32A49}" type="pres">
      <dgm:prSet presAssocID="{2EA5EE70-24E3-499A-9FDD-5C6FE9F62A41}" presName="hierChild2" presStyleCnt="0"/>
      <dgm:spPr/>
    </dgm:pt>
    <dgm:pt modelId="{00D9DF34-F940-44D8-84E2-72278CBD7284}" type="pres">
      <dgm:prSet presAssocID="{062B1A5B-C150-42A5-B678-64251663352A}" presName="Name10" presStyleLbl="parChTrans1D2" presStyleIdx="3" presStyleCnt="6"/>
      <dgm:spPr/>
    </dgm:pt>
    <dgm:pt modelId="{E74BBB80-745F-453C-BC7A-CB5FE11186EA}" type="pres">
      <dgm:prSet presAssocID="{7AFB558F-B9FF-400E-A0A4-FE8E4B5E03C9}" presName="hierRoot2" presStyleCnt="0"/>
      <dgm:spPr/>
    </dgm:pt>
    <dgm:pt modelId="{473E36EE-6E41-4583-9B62-6BC019BFA69F}" type="pres">
      <dgm:prSet presAssocID="{7AFB558F-B9FF-400E-A0A4-FE8E4B5E03C9}" presName="composite2" presStyleCnt="0"/>
      <dgm:spPr/>
    </dgm:pt>
    <dgm:pt modelId="{F6DDFD4F-B8A6-4717-B0DA-C638D885DC92}" type="pres">
      <dgm:prSet presAssocID="{7AFB558F-B9FF-400E-A0A4-FE8E4B5E03C9}" presName="background2" presStyleLbl="node2" presStyleIdx="3" presStyleCnt="6"/>
      <dgm:spPr/>
    </dgm:pt>
    <dgm:pt modelId="{B76D7583-B859-4DB3-900D-2CD8706BE241}" type="pres">
      <dgm:prSet presAssocID="{7AFB558F-B9FF-400E-A0A4-FE8E4B5E03C9}" presName="text2" presStyleLbl="fgAcc2" presStyleIdx="3" presStyleCnt="6">
        <dgm:presLayoutVars>
          <dgm:chPref val="3"/>
        </dgm:presLayoutVars>
      </dgm:prSet>
      <dgm:spPr/>
    </dgm:pt>
    <dgm:pt modelId="{41ABCFB0-FDB7-45A5-9595-E974B33B211D}" type="pres">
      <dgm:prSet presAssocID="{7AFB558F-B9FF-400E-A0A4-FE8E4B5E03C9}" presName="hierChild3" presStyleCnt="0"/>
      <dgm:spPr/>
    </dgm:pt>
    <dgm:pt modelId="{79FC4EDD-FA86-4EB1-8EC5-7A7B03B0F108}" type="pres">
      <dgm:prSet presAssocID="{ED63338E-25B2-4CAB-8E88-CAB682F294C2}" presName="Name10" presStyleLbl="parChTrans1D2" presStyleIdx="4" presStyleCnt="6"/>
      <dgm:spPr/>
    </dgm:pt>
    <dgm:pt modelId="{50EA2E04-5A5C-4AA2-AAEA-325FC69C4B1F}" type="pres">
      <dgm:prSet presAssocID="{E66B1EDF-A154-4A12-9A78-FBF2B8522219}" presName="hierRoot2" presStyleCnt="0"/>
      <dgm:spPr/>
    </dgm:pt>
    <dgm:pt modelId="{B7084095-47C4-49E8-B775-D7920CA1743A}" type="pres">
      <dgm:prSet presAssocID="{E66B1EDF-A154-4A12-9A78-FBF2B8522219}" presName="composite2" presStyleCnt="0"/>
      <dgm:spPr/>
    </dgm:pt>
    <dgm:pt modelId="{3A4B93F4-F890-45BE-A305-1C8679A90B61}" type="pres">
      <dgm:prSet presAssocID="{E66B1EDF-A154-4A12-9A78-FBF2B8522219}" presName="background2" presStyleLbl="node2" presStyleIdx="4" presStyleCnt="6"/>
      <dgm:spPr/>
    </dgm:pt>
    <dgm:pt modelId="{30E7FAF5-BCA3-49DE-88CA-2F6B63B14A87}" type="pres">
      <dgm:prSet presAssocID="{E66B1EDF-A154-4A12-9A78-FBF2B8522219}" presName="text2" presStyleLbl="fgAcc2" presStyleIdx="4" presStyleCnt="6">
        <dgm:presLayoutVars>
          <dgm:chPref val="3"/>
        </dgm:presLayoutVars>
      </dgm:prSet>
      <dgm:spPr/>
    </dgm:pt>
    <dgm:pt modelId="{04F5BF92-EE6E-455B-8824-646DBA53CCBB}" type="pres">
      <dgm:prSet presAssocID="{E66B1EDF-A154-4A12-9A78-FBF2B8522219}" presName="hierChild3" presStyleCnt="0"/>
      <dgm:spPr/>
    </dgm:pt>
    <dgm:pt modelId="{6372786E-13E5-47A5-9A57-A3AF3B2C3C03}" type="pres">
      <dgm:prSet presAssocID="{C8195F0C-A7BE-4C32-B8E6-ABA5D40355AF}" presName="Name10" presStyleLbl="parChTrans1D2" presStyleIdx="5" presStyleCnt="6"/>
      <dgm:spPr/>
    </dgm:pt>
    <dgm:pt modelId="{F1C0CDD6-B5D4-44D5-B6FE-DF744226FD81}" type="pres">
      <dgm:prSet presAssocID="{41034631-1FB0-45B0-A353-4FBDBCC04B59}" presName="hierRoot2" presStyleCnt="0"/>
      <dgm:spPr/>
    </dgm:pt>
    <dgm:pt modelId="{9848F633-0966-4A61-B341-D0117951A7A0}" type="pres">
      <dgm:prSet presAssocID="{41034631-1FB0-45B0-A353-4FBDBCC04B59}" presName="composite2" presStyleCnt="0"/>
      <dgm:spPr/>
    </dgm:pt>
    <dgm:pt modelId="{49ECFF2A-9BFA-40FB-B67E-C39E4742F37A}" type="pres">
      <dgm:prSet presAssocID="{41034631-1FB0-45B0-A353-4FBDBCC04B59}" presName="background2" presStyleLbl="node2" presStyleIdx="5" presStyleCnt="6"/>
      <dgm:spPr/>
    </dgm:pt>
    <dgm:pt modelId="{E0754E60-FB44-42CA-88F4-BB48A3EEDC33}" type="pres">
      <dgm:prSet presAssocID="{41034631-1FB0-45B0-A353-4FBDBCC04B59}" presName="text2" presStyleLbl="fgAcc2" presStyleIdx="5" presStyleCnt="6">
        <dgm:presLayoutVars>
          <dgm:chPref val="3"/>
        </dgm:presLayoutVars>
      </dgm:prSet>
      <dgm:spPr/>
    </dgm:pt>
    <dgm:pt modelId="{8C387D5C-4059-4B20-8A88-27D156A85396}" type="pres">
      <dgm:prSet presAssocID="{41034631-1FB0-45B0-A353-4FBDBCC04B59}" presName="hierChild3" presStyleCnt="0"/>
      <dgm:spPr/>
    </dgm:pt>
  </dgm:ptLst>
  <dgm:cxnLst>
    <dgm:cxn modelId="{28E0E00B-5FF5-497F-89C8-4A8D437FC24A}" srcId="{2EA5EE70-24E3-499A-9FDD-5C6FE9F62A41}" destId="{E66B1EDF-A154-4A12-9A78-FBF2B8522219}" srcOrd="1" destOrd="0" parTransId="{ED63338E-25B2-4CAB-8E88-CAB682F294C2}" sibTransId="{73D1CF85-A470-4380-A687-063A2D201A3E}"/>
    <dgm:cxn modelId="{D9C62310-A61B-46C2-AC76-D3A64E26FE62}" type="presOf" srcId="{D7CE6A8A-F017-4008-B65C-D57E49974F5A}" destId="{C5001D40-FD68-4459-97A5-C373A52C015F}" srcOrd="0" destOrd="0" presId="urn:microsoft.com/office/officeart/2005/8/layout/hierarchy1"/>
    <dgm:cxn modelId="{CC1A391C-90F5-4A08-A2BA-1C6E77EB6A2C}" srcId="{2EA5EE70-24E3-499A-9FDD-5C6FE9F62A41}" destId="{41034631-1FB0-45B0-A353-4FBDBCC04B59}" srcOrd="2" destOrd="0" parTransId="{C8195F0C-A7BE-4C32-B8E6-ABA5D40355AF}" sibTransId="{B37D0ED5-D771-409D-8F93-B7D53B7F9C0E}"/>
    <dgm:cxn modelId="{20F34E20-9F9E-4D19-805B-C38383F77FCE}" srcId="{600E0EC9-38BF-4309-AD4E-23A7870AD1C6}" destId="{49D138AB-0802-46C5-93DA-6271C65D1330}" srcOrd="3" destOrd="0" parTransId="{ECCECC15-F5F7-42C4-B5DB-391F4A473E82}" sibTransId="{CC18DD86-4E30-42B5-B8A0-BAF634DAA2CC}"/>
    <dgm:cxn modelId="{E6962926-399B-4EDB-BE15-9B04C3B87085}" srcId="{8E69D448-87CF-4BF6-8BD9-D57B5F3A4130}" destId="{600E0EC9-38BF-4309-AD4E-23A7870AD1C6}" srcOrd="0" destOrd="0" parTransId="{E0D25959-2CC2-42D0-9B78-E932D7568DD7}" sibTransId="{3A2BE8A7-0F93-420F-A7B5-61B2EAB9F6AA}"/>
    <dgm:cxn modelId="{801DC52C-DA4E-4488-81AC-74CDEC05413A}" type="presOf" srcId="{05F97BF8-1FAC-4323-9991-2D66C5DE7770}" destId="{C53540B5-9C80-426B-9D68-836B18209611}" srcOrd="0" destOrd="0" presId="urn:microsoft.com/office/officeart/2005/8/layout/hierarchy1"/>
    <dgm:cxn modelId="{E63DD12D-7BC4-4B34-9EFE-EFA74EA2907B}" srcId="{07EA315B-8D53-4CE7-B9E7-B75FE4C24CF7}" destId="{2EA5EE70-24E3-499A-9FDD-5C6FE9F62A41}" srcOrd="1" destOrd="0" parTransId="{799F6422-A8FB-4265-AED3-412AE8EA1A4C}" sibTransId="{EA23CE71-7FE1-43A2-B98F-E6DC53E8FD6A}"/>
    <dgm:cxn modelId="{49941934-3053-4749-8653-C217CCA201D0}" type="presOf" srcId="{41034631-1FB0-45B0-A353-4FBDBCC04B59}" destId="{E0754E60-FB44-42CA-88F4-BB48A3EEDC33}" srcOrd="0" destOrd="0" presId="urn:microsoft.com/office/officeart/2005/8/layout/hierarchy1"/>
    <dgm:cxn modelId="{052F7739-EB70-49FD-9373-CA6D4865BA60}" type="presOf" srcId="{C8195F0C-A7BE-4C32-B8E6-ABA5D40355AF}" destId="{6372786E-13E5-47A5-9A57-A3AF3B2C3C03}" srcOrd="0" destOrd="0" presId="urn:microsoft.com/office/officeart/2005/8/layout/hierarchy1"/>
    <dgm:cxn modelId="{B421BD5E-41F8-4758-B2B2-5928717D618F}" type="presOf" srcId="{8BE03F16-22D8-435E-8704-225673E7F3C5}" destId="{FEE71819-D1C6-4E50-8387-88A9320F5C7A}" srcOrd="0" destOrd="0" presId="urn:microsoft.com/office/officeart/2005/8/layout/hierarchy1"/>
    <dgm:cxn modelId="{36077463-FB51-4F7D-8C48-2EE55D57DABA}" type="presOf" srcId="{4E2DF975-963E-4F18-8D7E-D79C156CA876}" destId="{CCEA0E99-BC13-4E16-9FD6-EA7B150FB0F5}" srcOrd="0" destOrd="0" presId="urn:microsoft.com/office/officeart/2005/8/layout/hierarchy1"/>
    <dgm:cxn modelId="{1486A763-DA40-4E32-9563-2E928A88DA69}" type="presOf" srcId="{ABD01859-8226-461D-ABE2-F9ED58222ADA}" destId="{C1FBC984-EF08-4D34-91E1-4D302BDA5036}" srcOrd="0" destOrd="0" presId="urn:microsoft.com/office/officeart/2005/8/layout/hierarchy1"/>
    <dgm:cxn modelId="{5A0AEC45-B5C6-41FF-BA91-B46E78DAA5FD}" type="presOf" srcId="{DEDCE1BD-CC73-4DFA-A138-F9B72B29FFFA}" destId="{ABDA0557-CF03-4DFB-ABB4-C88FB888F35C}" srcOrd="0" destOrd="0" presId="urn:microsoft.com/office/officeart/2005/8/layout/hierarchy1"/>
    <dgm:cxn modelId="{2D849449-9619-4584-9DB6-B0E2F575221B}" srcId="{600E0EC9-38BF-4309-AD4E-23A7870AD1C6}" destId="{05F97BF8-1FAC-4323-9991-2D66C5DE7770}" srcOrd="0" destOrd="0" parTransId="{4E2DF975-963E-4F18-8D7E-D79C156CA876}" sibTransId="{5CA2A639-A04F-49BE-A7A0-9F811B869F61}"/>
    <dgm:cxn modelId="{F17EE74D-0746-497D-BE9B-9B43646AAA48}" type="presOf" srcId="{600E0EC9-38BF-4309-AD4E-23A7870AD1C6}" destId="{0409DD42-9D1F-46E3-B3B6-26ACEFD7027D}" srcOrd="0" destOrd="0" presId="urn:microsoft.com/office/officeart/2005/8/layout/hierarchy1"/>
    <dgm:cxn modelId="{9DFD6C6F-9FEC-4E9B-9CD2-1D7E986B72F9}" type="presOf" srcId="{07EA315B-8D53-4CE7-B9E7-B75FE4C24CF7}" destId="{2908EB78-A18E-4645-AFD8-F6FAA5FF2857}" srcOrd="0" destOrd="0" presId="urn:microsoft.com/office/officeart/2005/8/layout/hierarchy1"/>
    <dgm:cxn modelId="{6BA2DD50-9D4B-4504-B863-249F8FB39E06}" type="presOf" srcId="{E66B1EDF-A154-4A12-9A78-FBF2B8522219}" destId="{30E7FAF5-BCA3-49DE-88CA-2F6B63B14A87}" srcOrd="0" destOrd="0" presId="urn:microsoft.com/office/officeart/2005/8/layout/hierarchy1"/>
    <dgm:cxn modelId="{C9A62452-4929-4093-ACE0-59E7FDA948ED}" type="presOf" srcId="{8E69D448-87CF-4BF6-8BD9-D57B5F3A4130}" destId="{7E9E5818-1FA3-49C3-893A-DE8A403AB5C1}" srcOrd="0" destOrd="0" presId="urn:microsoft.com/office/officeart/2005/8/layout/hierarchy1"/>
    <dgm:cxn modelId="{DB714C76-CC87-449C-8EEE-2B2BBC1BBE25}" srcId="{8E69D448-87CF-4BF6-8BD9-D57B5F3A4130}" destId="{BF5E5C52-B5C8-41C6-BA03-CA65BF9422FD}" srcOrd="2" destOrd="0" parTransId="{78C5C8E3-0D74-42D9-9B95-56B2A0863168}" sibTransId="{D7CFDAFF-3571-4554-AAEF-C2528B7EACFD}"/>
    <dgm:cxn modelId="{AC3AFE56-A0F3-424B-8CF8-46273EFFA114}" type="presOf" srcId="{062B1A5B-C150-42A5-B678-64251663352A}" destId="{00D9DF34-F940-44D8-84E2-72278CBD7284}" srcOrd="0" destOrd="0" presId="urn:microsoft.com/office/officeart/2005/8/layout/hierarchy1"/>
    <dgm:cxn modelId="{ECE49777-5022-4CCA-AB72-E0ED21203A69}" type="presOf" srcId="{BF5E5C52-B5C8-41C6-BA03-CA65BF9422FD}" destId="{781BC99C-3F14-4E09-87A2-54B2A9B59045}" srcOrd="0" destOrd="0" presId="urn:microsoft.com/office/officeart/2005/8/layout/hierarchy1"/>
    <dgm:cxn modelId="{A10E5758-883E-4B9B-82AA-3B7EA655E21D}" srcId="{600E0EC9-38BF-4309-AD4E-23A7870AD1C6}" destId="{8BE03F16-22D8-435E-8704-225673E7F3C5}" srcOrd="1" destOrd="0" parTransId="{DEDCE1BD-CC73-4DFA-A138-F9B72B29FFFA}" sibTransId="{D9BDC590-A526-4055-A588-6B2B52448F09}"/>
    <dgm:cxn modelId="{7192C158-1027-4B16-8051-BBA5EB494DF9}" srcId="{600E0EC9-38BF-4309-AD4E-23A7870AD1C6}" destId="{55A8DEA6-1689-408B-ACF1-87C863802D94}" srcOrd="2" destOrd="0" parTransId="{D7CE6A8A-F017-4008-B65C-D57E49974F5A}" sibTransId="{EFFC1411-27CD-4F3F-BA79-00A00FBBC89B}"/>
    <dgm:cxn modelId="{9967E581-75B7-48E7-8351-B81F09B52B21}" type="presOf" srcId="{49D138AB-0802-46C5-93DA-6271C65D1330}" destId="{9F0DF763-35D4-4281-A3C0-704AF8973E99}" srcOrd="0" destOrd="0" presId="urn:microsoft.com/office/officeart/2005/8/layout/hierarchy1"/>
    <dgm:cxn modelId="{28AAD594-9B59-484B-BFD2-4929CFCD2846}" type="presOf" srcId="{2EA5EE70-24E3-499A-9FDD-5C6FE9F62A41}" destId="{57954B6A-72A2-47C7-A80F-674D155D308C}" srcOrd="0" destOrd="0" presId="urn:microsoft.com/office/officeart/2005/8/layout/hierarchy1"/>
    <dgm:cxn modelId="{37C76EA5-95BB-4002-9BA9-8BF3468A6659}" srcId="{8E69D448-87CF-4BF6-8BD9-D57B5F3A4130}" destId="{A5225352-04EC-40EA-A9AB-FF5B76D7D13A}" srcOrd="1" destOrd="0" parTransId="{ABD01859-8226-461D-ABE2-F9ED58222ADA}" sibTransId="{F32917EF-0D6F-4B51-AD93-98E5A056B959}"/>
    <dgm:cxn modelId="{3220CFA7-4A91-4380-8BCD-2BFA11D8A6AB}" type="presOf" srcId="{ED63338E-25B2-4CAB-8E88-CAB682F294C2}" destId="{79FC4EDD-FA86-4EB1-8EC5-7A7B03B0F108}" srcOrd="0" destOrd="0" presId="urn:microsoft.com/office/officeart/2005/8/layout/hierarchy1"/>
    <dgm:cxn modelId="{1ACCE8B8-B7C6-4EA7-AEAB-823309330805}" srcId="{2EA5EE70-24E3-499A-9FDD-5C6FE9F62A41}" destId="{7AFB558F-B9FF-400E-A0A4-FE8E4B5E03C9}" srcOrd="0" destOrd="0" parTransId="{062B1A5B-C150-42A5-B678-64251663352A}" sibTransId="{E20F5A54-D5B0-4E20-A811-67591B83B842}"/>
    <dgm:cxn modelId="{42C0C0C8-65C2-43FA-89B2-514985D91B66}" type="presOf" srcId="{A5225352-04EC-40EA-A9AB-FF5B76D7D13A}" destId="{3980D80B-B646-4A0F-94A5-AED6575F67A3}" srcOrd="0" destOrd="0" presId="urn:microsoft.com/office/officeart/2005/8/layout/hierarchy1"/>
    <dgm:cxn modelId="{7C2B12CC-91DA-45D9-AD84-F8E0501F55A5}" srcId="{07EA315B-8D53-4CE7-B9E7-B75FE4C24CF7}" destId="{8E69D448-87CF-4BF6-8BD9-D57B5F3A4130}" srcOrd="0" destOrd="0" parTransId="{272024DF-59CA-46A0-A3EF-9054CE16A73E}" sibTransId="{C5C19B9C-1968-401F-B485-6569382C2342}"/>
    <dgm:cxn modelId="{E46578CE-B433-44DE-BC7F-A61514E01DAC}" type="presOf" srcId="{ECCECC15-F5F7-42C4-B5DB-391F4A473E82}" destId="{938652A4-3915-4F38-A533-D60C48C40C62}" srcOrd="0" destOrd="0" presId="urn:microsoft.com/office/officeart/2005/8/layout/hierarchy1"/>
    <dgm:cxn modelId="{277BD4D6-B651-4162-AAE5-27A2A9CBCA0A}" type="presOf" srcId="{7AFB558F-B9FF-400E-A0A4-FE8E4B5E03C9}" destId="{B76D7583-B859-4DB3-900D-2CD8706BE241}" srcOrd="0" destOrd="0" presId="urn:microsoft.com/office/officeart/2005/8/layout/hierarchy1"/>
    <dgm:cxn modelId="{B1524FEA-984E-407E-80AC-50FE07EC16F4}" type="presOf" srcId="{E0D25959-2CC2-42D0-9B78-E932D7568DD7}" destId="{D911CD38-9D4B-4F53-8D5B-D8B326F3358F}" srcOrd="0" destOrd="0" presId="urn:microsoft.com/office/officeart/2005/8/layout/hierarchy1"/>
    <dgm:cxn modelId="{9264DFEA-F262-4A35-A3E1-56E4F945F315}" type="presOf" srcId="{78C5C8E3-0D74-42D9-9B95-56B2A0863168}" destId="{C85F0819-DC27-4D88-9EA2-9D18B03888A6}" srcOrd="0" destOrd="0" presId="urn:microsoft.com/office/officeart/2005/8/layout/hierarchy1"/>
    <dgm:cxn modelId="{58AF11ED-D19F-4B1D-9952-3903D29D7378}" type="presOf" srcId="{55A8DEA6-1689-408B-ACF1-87C863802D94}" destId="{9471299B-787C-43CE-B3DA-2586EEF37008}" srcOrd="0" destOrd="0" presId="urn:microsoft.com/office/officeart/2005/8/layout/hierarchy1"/>
    <dgm:cxn modelId="{434F8E21-9AFD-45B4-8CEC-C476F2B4B5A8}" type="presParOf" srcId="{2908EB78-A18E-4645-AFD8-F6FAA5FF2857}" destId="{A7B2A03E-05DE-43DC-BF03-7C3CEFD7A6C9}" srcOrd="0" destOrd="0" presId="urn:microsoft.com/office/officeart/2005/8/layout/hierarchy1"/>
    <dgm:cxn modelId="{CB173BBA-A71D-4342-99EF-EFC3FB97F25F}" type="presParOf" srcId="{A7B2A03E-05DE-43DC-BF03-7C3CEFD7A6C9}" destId="{72840505-CE38-472B-8D6A-0D6050DFF69A}" srcOrd="0" destOrd="0" presId="urn:microsoft.com/office/officeart/2005/8/layout/hierarchy1"/>
    <dgm:cxn modelId="{95F37211-7A67-4C31-9C54-F547BAACC0E4}" type="presParOf" srcId="{72840505-CE38-472B-8D6A-0D6050DFF69A}" destId="{F286B4E6-FEC0-4EF0-9D1A-BD0DEA14B3F3}" srcOrd="0" destOrd="0" presId="urn:microsoft.com/office/officeart/2005/8/layout/hierarchy1"/>
    <dgm:cxn modelId="{4AD8703F-CCB6-4A34-8114-808488D85CD5}" type="presParOf" srcId="{72840505-CE38-472B-8D6A-0D6050DFF69A}" destId="{7E9E5818-1FA3-49C3-893A-DE8A403AB5C1}" srcOrd="1" destOrd="0" presId="urn:microsoft.com/office/officeart/2005/8/layout/hierarchy1"/>
    <dgm:cxn modelId="{3672F71E-79FC-4AF6-8B29-44C7EEFBD8B0}" type="presParOf" srcId="{A7B2A03E-05DE-43DC-BF03-7C3CEFD7A6C9}" destId="{547804FF-4163-483A-8005-991EBAC70028}" srcOrd="1" destOrd="0" presId="urn:microsoft.com/office/officeart/2005/8/layout/hierarchy1"/>
    <dgm:cxn modelId="{B92679FC-E873-4D8F-8D26-1B6A32980647}" type="presParOf" srcId="{547804FF-4163-483A-8005-991EBAC70028}" destId="{D911CD38-9D4B-4F53-8D5B-D8B326F3358F}" srcOrd="0" destOrd="0" presId="urn:microsoft.com/office/officeart/2005/8/layout/hierarchy1"/>
    <dgm:cxn modelId="{85E35895-1515-4AFC-AF25-288B95BDA063}" type="presParOf" srcId="{547804FF-4163-483A-8005-991EBAC70028}" destId="{2A0B69D4-142B-4DB6-9F18-5C05D2F06868}" srcOrd="1" destOrd="0" presId="urn:microsoft.com/office/officeart/2005/8/layout/hierarchy1"/>
    <dgm:cxn modelId="{E985B5CA-1DF9-4E6C-8F83-59BBC51405CF}" type="presParOf" srcId="{2A0B69D4-142B-4DB6-9F18-5C05D2F06868}" destId="{80DE53ED-6F2A-41BD-8BFA-92074B57F77C}" srcOrd="0" destOrd="0" presId="urn:microsoft.com/office/officeart/2005/8/layout/hierarchy1"/>
    <dgm:cxn modelId="{8C933A22-916F-43F3-B04C-A559B97FF835}" type="presParOf" srcId="{80DE53ED-6F2A-41BD-8BFA-92074B57F77C}" destId="{94350D1B-1AC0-48CB-AF45-78E42F5721E0}" srcOrd="0" destOrd="0" presId="urn:microsoft.com/office/officeart/2005/8/layout/hierarchy1"/>
    <dgm:cxn modelId="{BAF97E3E-27AC-4F75-9FC5-59EE8E1F4F04}" type="presParOf" srcId="{80DE53ED-6F2A-41BD-8BFA-92074B57F77C}" destId="{0409DD42-9D1F-46E3-B3B6-26ACEFD7027D}" srcOrd="1" destOrd="0" presId="urn:microsoft.com/office/officeart/2005/8/layout/hierarchy1"/>
    <dgm:cxn modelId="{001EEF4B-B707-4073-A078-3761C5A22506}" type="presParOf" srcId="{2A0B69D4-142B-4DB6-9F18-5C05D2F06868}" destId="{26933AAA-3AEA-44CE-A01B-139AAA76955E}" srcOrd="1" destOrd="0" presId="urn:microsoft.com/office/officeart/2005/8/layout/hierarchy1"/>
    <dgm:cxn modelId="{FCBBDA46-E14D-4F65-8D7C-04F889CF6DE6}" type="presParOf" srcId="{26933AAA-3AEA-44CE-A01B-139AAA76955E}" destId="{CCEA0E99-BC13-4E16-9FD6-EA7B150FB0F5}" srcOrd="0" destOrd="0" presId="urn:microsoft.com/office/officeart/2005/8/layout/hierarchy1"/>
    <dgm:cxn modelId="{5A475953-392F-4C39-93C7-28FBDEC37242}" type="presParOf" srcId="{26933AAA-3AEA-44CE-A01B-139AAA76955E}" destId="{1891A390-8E6F-4BDA-A853-2D47784127D2}" srcOrd="1" destOrd="0" presId="urn:microsoft.com/office/officeart/2005/8/layout/hierarchy1"/>
    <dgm:cxn modelId="{3096FDF4-D72F-4D41-9AEF-B0C07CA7CDA3}" type="presParOf" srcId="{1891A390-8E6F-4BDA-A853-2D47784127D2}" destId="{86C45AF4-0D17-4A32-8579-7991FD49B219}" srcOrd="0" destOrd="0" presId="urn:microsoft.com/office/officeart/2005/8/layout/hierarchy1"/>
    <dgm:cxn modelId="{A3F97834-0C2A-441C-A607-8A9150451B30}" type="presParOf" srcId="{86C45AF4-0D17-4A32-8579-7991FD49B219}" destId="{DD7F8AE7-FC7D-4AF7-A53C-B6ED5546EB22}" srcOrd="0" destOrd="0" presId="urn:microsoft.com/office/officeart/2005/8/layout/hierarchy1"/>
    <dgm:cxn modelId="{E14485E5-B1A7-4863-870F-9E7BAFC2C9CC}" type="presParOf" srcId="{86C45AF4-0D17-4A32-8579-7991FD49B219}" destId="{C53540B5-9C80-426B-9D68-836B18209611}" srcOrd="1" destOrd="0" presId="urn:microsoft.com/office/officeart/2005/8/layout/hierarchy1"/>
    <dgm:cxn modelId="{1E500208-5290-4E61-81BE-F00E37C23B67}" type="presParOf" srcId="{1891A390-8E6F-4BDA-A853-2D47784127D2}" destId="{D81DB36B-99D7-4651-8E5F-0F4569D6DDD0}" srcOrd="1" destOrd="0" presId="urn:microsoft.com/office/officeart/2005/8/layout/hierarchy1"/>
    <dgm:cxn modelId="{D8FAB981-F4FD-4A45-86D8-741D566BC650}" type="presParOf" srcId="{26933AAA-3AEA-44CE-A01B-139AAA76955E}" destId="{ABDA0557-CF03-4DFB-ABB4-C88FB888F35C}" srcOrd="2" destOrd="0" presId="urn:microsoft.com/office/officeart/2005/8/layout/hierarchy1"/>
    <dgm:cxn modelId="{0BBD2407-A543-43D8-A4AC-D1F51F7C0A9A}" type="presParOf" srcId="{26933AAA-3AEA-44CE-A01B-139AAA76955E}" destId="{6C61D594-8BCA-46EE-A283-75130C099D0E}" srcOrd="3" destOrd="0" presId="urn:microsoft.com/office/officeart/2005/8/layout/hierarchy1"/>
    <dgm:cxn modelId="{A72D87A6-280F-4E63-9AE3-E9FBD99EA5FE}" type="presParOf" srcId="{6C61D594-8BCA-46EE-A283-75130C099D0E}" destId="{81EDF846-DE9A-4285-99C8-178C0570BCB0}" srcOrd="0" destOrd="0" presId="urn:microsoft.com/office/officeart/2005/8/layout/hierarchy1"/>
    <dgm:cxn modelId="{659A371B-3FEF-4B0C-AD42-79838B0D5178}" type="presParOf" srcId="{81EDF846-DE9A-4285-99C8-178C0570BCB0}" destId="{5A5BA2D9-ED81-417E-B508-485C5AAC1C75}" srcOrd="0" destOrd="0" presId="urn:microsoft.com/office/officeart/2005/8/layout/hierarchy1"/>
    <dgm:cxn modelId="{86C11648-E776-422F-B12B-9650CD474DF9}" type="presParOf" srcId="{81EDF846-DE9A-4285-99C8-178C0570BCB0}" destId="{FEE71819-D1C6-4E50-8387-88A9320F5C7A}" srcOrd="1" destOrd="0" presId="urn:microsoft.com/office/officeart/2005/8/layout/hierarchy1"/>
    <dgm:cxn modelId="{752A9B69-8572-4662-92F0-DAADA21CAE26}" type="presParOf" srcId="{6C61D594-8BCA-46EE-A283-75130C099D0E}" destId="{24B4F415-1659-490A-9ED3-1328D399CABC}" srcOrd="1" destOrd="0" presId="urn:microsoft.com/office/officeart/2005/8/layout/hierarchy1"/>
    <dgm:cxn modelId="{F6F5FE28-F8B2-4AEA-BA1E-9B564168FC20}" type="presParOf" srcId="{26933AAA-3AEA-44CE-A01B-139AAA76955E}" destId="{C5001D40-FD68-4459-97A5-C373A52C015F}" srcOrd="4" destOrd="0" presId="urn:microsoft.com/office/officeart/2005/8/layout/hierarchy1"/>
    <dgm:cxn modelId="{AAADB4F9-5AE1-4C67-BD0F-DB407FA16363}" type="presParOf" srcId="{26933AAA-3AEA-44CE-A01B-139AAA76955E}" destId="{7489A1B2-A61C-4CA3-8589-ABB09223B601}" srcOrd="5" destOrd="0" presId="urn:microsoft.com/office/officeart/2005/8/layout/hierarchy1"/>
    <dgm:cxn modelId="{98149C63-DB8E-40F8-8AAA-14560664EFB2}" type="presParOf" srcId="{7489A1B2-A61C-4CA3-8589-ABB09223B601}" destId="{774BCFC9-C899-40F3-AEBA-CEAF0C674ABE}" srcOrd="0" destOrd="0" presId="urn:microsoft.com/office/officeart/2005/8/layout/hierarchy1"/>
    <dgm:cxn modelId="{1D665FCC-427B-4A52-94A5-4E2D7B1F4495}" type="presParOf" srcId="{774BCFC9-C899-40F3-AEBA-CEAF0C674ABE}" destId="{E54490E8-3B19-499C-93F9-EE17A4C47CDE}" srcOrd="0" destOrd="0" presId="urn:microsoft.com/office/officeart/2005/8/layout/hierarchy1"/>
    <dgm:cxn modelId="{5863D03D-F414-4298-8D22-9EAAA3BB3641}" type="presParOf" srcId="{774BCFC9-C899-40F3-AEBA-CEAF0C674ABE}" destId="{9471299B-787C-43CE-B3DA-2586EEF37008}" srcOrd="1" destOrd="0" presId="urn:microsoft.com/office/officeart/2005/8/layout/hierarchy1"/>
    <dgm:cxn modelId="{659CBE1A-3BFA-4EDA-805D-7712D3163B42}" type="presParOf" srcId="{7489A1B2-A61C-4CA3-8589-ABB09223B601}" destId="{ADA25443-8469-4772-9049-F616AE388933}" srcOrd="1" destOrd="0" presId="urn:microsoft.com/office/officeart/2005/8/layout/hierarchy1"/>
    <dgm:cxn modelId="{7CC71BE3-2FD2-4275-8847-066790A97305}" type="presParOf" srcId="{26933AAA-3AEA-44CE-A01B-139AAA76955E}" destId="{938652A4-3915-4F38-A533-D60C48C40C62}" srcOrd="6" destOrd="0" presId="urn:microsoft.com/office/officeart/2005/8/layout/hierarchy1"/>
    <dgm:cxn modelId="{721107B1-7177-4B38-9D3A-0746910121E4}" type="presParOf" srcId="{26933AAA-3AEA-44CE-A01B-139AAA76955E}" destId="{4D6206D6-6778-40D5-B3FF-84DDDC0D0757}" srcOrd="7" destOrd="0" presId="urn:microsoft.com/office/officeart/2005/8/layout/hierarchy1"/>
    <dgm:cxn modelId="{0BC28AE5-B888-4501-BDF7-B4FBBF684C80}" type="presParOf" srcId="{4D6206D6-6778-40D5-B3FF-84DDDC0D0757}" destId="{72C463FB-18E6-45FD-9DFC-B6203BB121F0}" srcOrd="0" destOrd="0" presId="urn:microsoft.com/office/officeart/2005/8/layout/hierarchy1"/>
    <dgm:cxn modelId="{BA2DFE7A-D774-462D-9A0A-20C79BDC9556}" type="presParOf" srcId="{72C463FB-18E6-45FD-9DFC-B6203BB121F0}" destId="{1A7ADC35-C807-448C-B202-593EB5DB2E5C}" srcOrd="0" destOrd="0" presId="urn:microsoft.com/office/officeart/2005/8/layout/hierarchy1"/>
    <dgm:cxn modelId="{BAD1C671-5C69-49B8-B96D-989E2B37C1CD}" type="presParOf" srcId="{72C463FB-18E6-45FD-9DFC-B6203BB121F0}" destId="{9F0DF763-35D4-4281-A3C0-704AF8973E99}" srcOrd="1" destOrd="0" presId="urn:microsoft.com/office/officeart/2005/8/layout/hierarchy1"/>
    <dgm:cxn modelId="{A0533FC9-39FB-4349-B964-0BDF0FF42FE4}" type="presParOf" srcId="{4D6206D6-6778-40D5-B3FF-84DDDC0D0757}" destId="{D7B2C241-8350-4EB5-8E62-D868F447B39B}" srcOrd="1" destOrd="0" presId="urn:microsoft.com/office/officeart/2005/8/layout/hierarchy1"/>
    <dgm:cxn modelId="{9E8C4BF7-8C45-4689-8AF9-87A77B697145}" type="presParOf" srcId="{547804FF-4163-483A-8005-991EBAC70028}" destId="{C1FBC984-EF08-4D34-91E1-4D302BDA5036}" srcOrd="2" destOrd="0" presId="urn:microsoft.com/office/officeart/2005/8/layout/hierarchy1"/>
    <dgm:cxn modelId="{763C0F4A-628E-42F7-86A1-DB9E9EF1F97F}" type="presParOf" srcId="{547804FF-4163-483A-8005-991EBAC70028}" destId="{5A65F0FB-F589-4A04-8ACA-1EA4F4B5617A}" srcOrd="3" destOrd="0" presId="urn:microsoft.com/office/officeart/2005/8/layout/hierarchy1"/>
    <dgm:cxn modelId="{2DB2E9EB-5646-417C-A73D-22FE62A091EA}" type="presParOf" srcId="{5A65F0FB-F589-4A04-8ACA-1EA4F4B5617A}" destId="{59FD622A-3AD9-4108-837A-D26CB41B6EBF}" srcOrd="0" destOrd="0" presId="urn:microsoft.com/office/officeart/2005/8/layout/hierarchy1"/>
    <dgm:cxn modelId="{C6B3510C-BFF4-449D-B817-BE37CDC9619D}" type="presParOf" srcId="{59FD622A-3AD9-4108-837A-D26CB41B6EBF}" destId="{DE92F082-0FB9-4200-B9FC-7D44B9F720E5}" srcOrd="0" destOrd="0" presId="urn:microsoft.com/office/officeart/2005/8/layout/hierarchy1"/>
    <dgm:cxn modelId="{C317FF22-13C0-4C1E-9742-D9BFF3E0222C}" type="presParOf" srcId="{59FD622A-3AD9-4108-837A-D26CB41B6EBF}" destId="{3980D80B-B646-4A0F-94A5-AED6575F67A3}" srcOrd="1" destOrd="0" presId="urn:microsoft.com/office/officeart/2005/8/layout/hierarchy1"/>
    <dgm:cxn modelId="{FB8915BF-4052-45A2-9A46-CE363604056B}" type="presParOf" srcId="{5A65F0FB-F589-4A04-8ACA-1EA4F4B5617A}" destId="{2DB1BC38-DCB6-4191-BB41-FFFB7E67BC75}" srcOrd="1" destOrd="0" presId="urn:microsoft.com/office/officeart/2005/8/layout/hierarchy1"/>
    <dgm:cxn modelId="{D9332D52-46B3-4641-B6C9-2979B9E09978}" type="presParOf" srcId="{547804FF-4163-483A-8005-991EBAC70028}" destId="{C85F0819-DC27-4D88-9EA2-9D18B03888A6}" srcOrd="4" destOrd="0" presId="urn:microsoft.com/office/officeart/2005/8/layout/hierarchy1"/>
    <dgm:cxn modelId="{D9B4079F-B131-404A-A2C5-36D5ACCEE522}" type="presParOf" srcId="{547804FF-4163-483A-8005-991EBAC70028}" destId="{2DC6804A-EB1A-4F8F-80BD-DB2B5A30555A}" srcOrd="5" destOrd="0" presId="urn:microsoft.com/office/officeart/2005/8/layout/hierarchy1"/>
    <dgm:cxn modelId="{A917D10A-95D7-4BD7-A325-3760EBB2A892}" type="presParOf" srcId="{2DC6804A-EB1A-4F8F-80BD-DB2B5A30555A}" destId="{593B7E79-956B-4663-9FB0-1BF2C35FB3AA}" srcOrd="0" destOrd="0" presId="urn:microsoft.com/office/officeart/2005/8/layout/hierarchy1"/>
    <dgm:cxn modelId="{0CE03841-AAF8-4F51-A167-EEC15B3CC253}" type="presParOf" srcId="{593B7E79-956B-4663-9FB0-1BF2C35FB3AA}" destId="{78F3072E-F659-4217-B418-EACC8E08155A}" srcOrd="0" destOrd="0" presId="urn:microsoft.com/office/officeart/2005/8/layout/hierarchy1"/>
    <dgm:cxn modelId="{13864A64-810F-4BDE-BD2E-74C07195ED3F}" type="presParOf" srcId="{593B7E79-956B-4663-9FB0-1BF2C35FB3AA}" destId="{781BC99C-3F14-4E09-87A2-54B2A9B59045}" srcOrd="1" destOrd="0" presId="urn:microsoft.com/office/officeart/2005/8/layout/hierarchy1"/>
    <dgm:cxn modelId="{B5F34A3D-307E-49FD-840A-C5C9ECB07343}" type="presParOf" srcId="{2DC6804A-EB1A-4F8F-80BD-DB2B5A30555A}" destId="{268BD7D2-C81C-4149-AE67-E854319D6529}" srcOrd="1" destOrd="0" presId="urn:microsoft.com/office/officeart/2005/8/layout/hierarchy1"/>
    <dgm:cxn modelId="{135C8D45-2C25-471B-A2D1-9C90EDB33987}" type="presParOf" srcId="{2908EB78-A18E-4645-AFD8-F6FAA5FF2857}" destId="{FD2E667D-BA23-4791-A653-6E1C0DFFCEF4}" srcOrd="1" destOrd="0" presId="urn:microsoft.com/office/officeart/2005/8/layout/hierarchy1"/>
    <dgm:cxn modelId="{EF1C0352-C224-43F4-9F50-778B9D2BBFB1}" type="presParOf" srcId="{FD2E667D-BA23-4791-A653-6E1C0DFFCEF4}" destId="{F77EE576-23E5-4837-9D46-CF0C0A3CE457}" srcOrd="0" destOrd="0" presId="urn:microsoft.com/office/officeart/2005/8/layout/hierarchy1"/>
    <dgm:cxn modelId="{56B90B5D-49ED-44EB-A488-E812C0AAEFEB}" type="presParOf" srcId="{F77EE576-23E5-4837-9D46-CF0C0A3CE457}" destId="{AFE052FC-87DE-4352-BCAA-898B1331E81E}" srcOrd="0" destOrd="0" presId="urn:microsoft.com/office/officeart/2005/8/layout/hierarchy1"/>
    <dgm:cxn modelId="{DA8D789E-57A0-450A-A345-6021EAA41CD3}" type="presParOf" srcId="{F77EE576-23E5-4837-9D46-CF0C0A3CE457}" destId="{57954B6A-72A2-47C7-A80F-674D155D308C}" srcOrd="1" destOrd="0" presId="urn:microsoft.com/office/officeart/2005/8/layout/hierarchy1"/>
    <dgm:cxn modelId="{0740DF1C-C1DF-404F-B35F-8BBD95298A63}" type="presParOf" srcId="{FD2E667D-BA23-4791-A653-6E1C0DFFCEF4}" destId="{AFDA8234-BE6A-4F28-B676-36220AD32A49}" srcOrd="1" destOrd="0" presId="urn:microsoft.com/office/officeart/2005/8/layout/hierarchy1"/>
    <dgm:cxn modelId="{B627074B-4007-463A-96B4-6F5069A724CE}" type="presParOf" srcId="{AFDA8234-BE6A-4F28-B676-36220AD32A49}" destId="{00D9DF34-F940-44D8-84E2-72278CBD7284}" srcOrd="0" destOrd="0" presId="urn:microsoft.com/office/officeart/2005/8/layout/hierarchy1"/>
    <dgm:cxn modelId="{8603CDA4-6FE1-437B-A566-7F2C7C1DC925}" type="presParOf" srcId="{AFDA8234-BE6A-4F28-B676-36220AD32A49}" destId="{E74BBB80-745F-453C-BC7A-CB5FE11186EA}" srcOrd="1" destOrd="0" presId="urn:microsoft.com/office/officeart/2005/8/layout/hierarchy1"/>
    <dgm:cxn modelId="{379F60B1-E96E-42DC-A9F5-47C7100EC1D3}" type="presParOf" srcId="{E74BBB80-745F-453C-BC7A-CB5FE11186EA}" destId="{473E36EE-6E41-4583-9B62-6BC019BFA69F}" srcOrd="0" destOrd="0" presId="urn:microsoft.com/office/officeart/2005/8/layout/hierarchy1"/>
    <dgm:cxn modelId="{E68D2E17-4850-4476-819E-5A4458DF5B17}" type="presParOf" srcId="{473E36EE-6E41-4583-9B62-6BC019BFA69F}" destId="{F6DDFD4F-B8A6-4717-B0DA-C638D885DC92}" srcOrd="0" destOrd="0" presId="urn:microsoft.com/office/officeart/2005/8/layout/hierarchy1"/>
    <dgm:cxn modelId="{EB9AA118-8C5B-4D27-8E33-A68F520D5AD8}" type="presParOf" srcId="{473E36EE-6E41-4583-9B62-6BC019BFA69F}" destId="{B76D7583-B859-4DB3-900D-2CD8706BE241}" srcOrd="1" destOrd="0" presId="urn:microsoft.com/office/officeart/2005/8/layout/hierarchy1"/>
    <dgm:cxn modelId="{EF46EBA7-B300-41C2-AA9A-E41D08559FA3}" type="presParOf" srcId="{E74BBB80-745F-453C-BC7A-CB5FE11186EA}" destId="{41ABCFB0-FDB7-45A5-9595-E974B33B211D}" srcOrd="1" destOrd="0" presId="urn:microsoft.com/office/officeart/2005/8/layout/hierarchy1"/>
    <dgm:cxn modelId="{A30EE588-442E-48A3-9DEF-AE8BB7075B4B}" type="presParOf" srcId="{AFDA8234-BE6A-4F28-B676-36220AD32A49}" destId="{79FC4EDD-FA86-4EB1-8EC5-7A7B03B0F108}" srcOrd="2" destOrd="0" presId="urn:microsoft.com/office/officeart/2005/8/layout/hierarchy1"/>
    <dgm:cxn modelId="{29D78FB9-4F4D-44E7-A349-3D6B82325541}" type="presParOf" srcId="{AFDA8234-BE6A-4F28-B676-36220AD32A49}" destId="{50EA2E04-5A5C-4AA2-AAEA-325FC69C4B1F}" srcOrd="3" destOrd="0" presId="urn:microsoft.com/office/officeart/2005/8/layout/hierarchy1"/>
    <dgm:cxn modelId="{E4C90F32-1B0A-480E-B7A0-F200CEA7E155}" type="presParOf" srcId="{50EA2E04-5A5C-4AA2-AAEA-325FC69C4B1F}" destId="{B7084095-47C4-49E8-B775-D7920CA1743A}" srcOrd="0" destOrd="0" presId="urn:microsoft.com/office/officeart/2005/8/layout/hierarchy1"/>
    <dgm:cxn modelId="{FC55CF6F-DB0E-4993-8E5C-82FC95BF3868}" type="presParOf" srcId="{B7084095-47C4-49E8-B775-D7920CA1743A}" destId="{3A4B93F4-F890-45BE-A305-1C8679A90B61}" srcOrd="0" destOrd="0" presId="urn:microsoft.com/office/officeart/2005/8/layout/hierarchy1"/>
    <dgm:cxn modelId="{2B843728-5C37-4562-AEBF-C742EEC4D2A9}" type="presParOf" srcId="{B7084095-47C4-49E8-B775-D7920CA1743A}" destId="{30E7FAF5-BCA3-49DE-88CA-2F6B63B14A87}" srcOrd="1" destOrd="0" presId="urn:microsoft.com/office/officeart/2005/8/layout/hierarchy1"/>
    <dgm:cxn modelId="{8D689D52-7424-4EA0-B6B6-2C049242D91E}" type="presParOf" srcId="{50EA2E04-5A5C-4AA2-AAEA-325FC69C4B1F}" destId="{04F5BF92-EE6E-455B-8824-646DBA53CCBB}" srcOrd="1" destOrd="0" presId="urn:microsoft.com/office/officeart/2005/8/layout/hierarchy1"/>
    <dgm:cxn modelId="{0DBE4309-90B5-4208-B643-D184B4454117}" type="presParOf" srcId="{AFDA8234-BE6A-4F28-B676-36220AD32A49}" destId="{6372786E-13E5-47A5-9A57-A3AF3B2C3C03}" srcOrd="4" destOrd="0" presId="urn:microsoft.com/office/officeart/2005/8/layout/hierarchy1"/>
    <dgm:cxn modelId="{AD7DFEDF-2560-4C75-B2D6-DE8F835A8AA7}" type="presParOf" srcId="{AFDA8234-BE6A-4F28-B676-36220AD32A49}" destId="{F1C0CDD6-B5D4-44D5-B6FE-DF744226FD81}" srcOrd="5" destOrd="0" presId="urn:microsoft.com/office/officeart/2005/8/layout/hierarchy1"/>
    <dgm:cxn modelId="{9F2497A7-92C6-4F77-A110-25E1E743EAA0}" type="presParOf" srcId="{F1C0CDD6-B5D4-44D5-B6FE-DF744226FD81}" destId="{9848F633-0966-4A61-B341-D0117951A7A0}" srcOrd="0" destOrd="0" presId="urn:microsoft.com/office/officeart/2005/8/layout/hierarchy1"/>
    <dgm:cxn modelId="{DE225D7A-97D1-45A9-9995-DF3E9FF6E18E}" type="presParOf" srcId="{9848F633-0966-4A61-B341-D0117951A7A0}" destId="{49ECFF2A-9BFA-40FB-B67E-C39E4742F37A}" srcOrd="0" destOrd="0" presId="urn:microsoft.com/office/officeart/2005/8/layout/hierarchy1"/>
    <dgm:cxn modelId="{A80148A4-CEA9-4601-8424-288A9CECE5B1}" type="presParOf" srcId="{9848F633-0966-4A61-B341-D0117951A7A0}" destId="{E0754E60-FB44-42CA-88F4-BB48A3EEDC33}" srcOrd="1" destOrd="0" presId="urn:microsoft.com/office/officeart/2005/8/layout/hierarchy1"/>
    <dgm:cxn modelId="{0DF7DD87-7CC0-43D4-A873-30C3B5E48988}" type="presParOf" srcId="{F1C0CDD6-B5D4-44D5-B6FE-DF744226FD81}" destId="{8C387D5C-4059-4B20-8A88-27D156A8539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D3E204-6078-4940-B3E1-8BC9671C9A09}"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AA18D13F-0751-4224-B08A-A9221AF56BFC}">
      <dgm:prSet/>
      <dgm:spPr/>
      <dgm:t>
        <a:bodyPr/>
        <a:lstStyle/>
        <a:p>
          <a:r>
            <a:rPr lang="en-US"/>
            <a:t>Metaphysics</a:t>
          </a:r>
        </a:p>
      </dgm:t>
    </dgm:pt>
    <dgm:pt modelId="{72F055D7-F496-4AB6-922D-2A3177F4C209}" type="parTrans" cxnId="{881FB934-2EC1-453E-99E7-91CEFE1531B1}">
      <dgm:prSet/>
      <dgm:spPr/>
      <dgm:t>
        <a:bodyPr/>
        <a:lstStyle/>
        <a:p>
          <a:endParaRPr lang="en-US"/>
        </a:p>
      </dgm:t>
    </dgm:pt>
    <dgm:pt modelId="{C64FEADC-5A1F-4744-A4B6-3243E9CC7992}" type="sibTrans" cxnId="{881FB934-2EC1-453E-99E7-91CEFE1531B1}">
      <dgm:prSet/>
      <dgm:spPr/>
      <dgm:t>
        <a:bodyPr/>
        <a:lstStyle/>
        <a:p>
          <a:endParaRPr lang="en-US"/>
        </a:p>
      </dgm:t>
    </dgm:pt>
    <dgm:pt modelId="{D31D34BF-8E9B-4C7C-8E00-55431FB7C009}">
      <dgm:prSet/>
      <dgm:spPr/>
      <dgm:t>
        <a:bodyPr/>
        <a:lstStyle/>
        <a:p>
          <a:r>
            <a:rPr lang="en-US"/>
            <a:t>Defined</a:t>
          </a:r>
        </a:p>
      </dgm:t>
    </dgm:pt>
    <dgm:pt modelId="{C5DF4A97-118E-43D1-B9F5-510E94A6C1B6}" type="parTrans" cxnId="{CA8AA75E-45B2-4344-A4C5-4F2BB2F6B40C}">
      <dgm:prSet/>
      <dgm:spPr/>
      <dgm:t>
        <a:bodyPr/>
        <a:lstStyle/>
        <a:p>
          <a:endParaRPr lang="en-US"/>
        </a:p>
      </dgm:t>
    </dgm:pt>
    <dgm:pt modelId="{3026721A-0DB1-4C4C-90E1-C0EE9A459A93}" type="sibTrans" cxnId="{CA8AA75E-45B2-4344-A4C5-4F2BB2F6B40C}">
      <dgm:prSet/>
      <dgm:spPr/>
      <dgm:t>
        <a:bodyPr/>
        <a:lstStyle/>
        <a:p>
          <a:endParaRPr lang="en-US"/>
        </a:p>
      </dgm:t>
    </dgm:pt>
    <dgm:pt modelId="{E24D5031-1709-4155-8CA9-D1466DC9E06E}">
      <dgm:prSet/>
      <dgm:spPr/>
      <dgm:t>
        <a:bodyPr/>
        <a:lstStyle/>
        <a:p>
          <a:r>
            <a:rPr lang="en-US"/>
            <a:t>Ontology</a:t>
          </a:r>
        </a:p>
      </dgm:t>
    </dgm:pt>
    <dgm:pt modelId="{E5BB2B44-B81A-4F16-9160-FF91F6F0AA1F}" type="parTrans" cxnId="{2A7A4E26-4540-495B-9AE3-D367E15478D0}">
      <dgm:prSet/>
      <dgm:spPr/>
      <dgm:t>
        <a:bodyPr/>
        <a:lstStyle/>
        <a:p>
          <a:endParaRPr lang="en-US"/>
        </a:p>
      </dgm:t>
    </dgm:pt>
    <dgm:pt modelId="{7DB600C9-4A43-4F5A-B5CF-C1ED4831E3A0}" type="sibTrans" cxnId="{2A7A4E26-4540-495B-9AE3-D367E15478D0}">
      <dgm:prSet/>
      <dgm:spPr/>
      <dgm:t>
        <a:bodyPr/>
        <a:lstStyle/>
        <a:p>
          <a:endParaRPr lang="en-US"/>
        </a:p>
      </dgm:t>
    </dgm:pt>
    <dgm:pt modelId="{480683A5-C3CF-4747-AF83-1B799A092246}">
      <dgm:prSet/>
      <dgm:spPr/>
      <dgm:t>
        <a:bodyPr/>
        <a:lstStyle/>
        <a:p>
          <a:r>
            <a:rPr lang="en-US"/>
            <a:t>Problems</a:t>
          </a:r>
        </a:p>
      </dgm:t>
    </dgm:pt>
    <dgm:pt modelId="{A232E546-5DDA-4ABB-BF0F-966187D68134}" type="parTrans" cxnId="{6EA62D01-C76C-47BE-813F-60E63DE9D3CD}">
      <dgm:prSet/>
      <dgm:spPr/>
      <dgm:t>
        <a:bodyPr/>
        <a:lstStyle/>
        <a:p>
          <a:endParaRPr lang="en-US"/>
        </a:p>
      </dgm:t>
    </dgm:pt>
    <dgm:pt modelId="{8B6F5DB6-36B3-4EDC-9B19-268EBCE89EBB}" type="sibTrans" cxnId="{6EA62D01-C76C-47BE-813F-60E63DE9D3CD}">
      <dgm:prSet/>
      <dgm:spPr/>
      <dgm:t>
        <a:bodyPr/>
        <a:lstStyle/>
        <a:p>
          <a:endParaRPr lang="en-US"/>
        </a:p>
      </dgm:t>
    </dgm:pt>
    <dgm:pt modelId="{7AD0D334-49AB-433D-BF46-6111BADEA0CC}">
      <dgm:prSet/>
      <dgm:spPr/>
      <dgm:t>
        <a:bodyPr/>
        <a:lstStyle/>
        <a:p>
          <a:r>
            <a:rPr lang="en-US"/>
            <a:t>Questions</a:t>
          </a:r>
        </a:p>
      </dgm:t>
    </dgm:pt>
    <dgm:pt modelId="{DF645112-A3F7-4B45-B42C-35AEE2952A37}" type="parTrans" cxnId="{2A2761F7-EEFB-44A7-9231-FD160473EB9F}">
      <dgm:prSet/>
      <dgm:spPr/>
      <dgm:t>
        <a:bodyPr/>
        <a:lstStyle/>
        <a:p>
          <a:endParaRPr lang="en-US"/>
        </a:p>
      </dgm:t>
    </dgm:pt>
    <dgm:pt modelId="{B6C476C8-7775-4102-A3E8-39ED7B64B804}" type="sibTrans" cxnId="{2A2761F7-EEFB-44A7-9231-FD160473EB9F}">
      <dgm:prSet/>
      <dgm:spPr/>
      <dgm:t>
        <a:bodyPr/>
        <a:lstStyle/>
        <a:p>
          <a:endParaRPr lang="en-US"/>
        </a:p>
      </dgm:t>
    </dgm:pt>
    <dgm:pt modelId="{B219808B-C18F-4E47-BBF1-A940677BA71F}">
      <dgm:prSet/>
      <dgm:spPr/>
      <dgm:t>
        <a:bodyPr/>
        <a:lstStyle/>
        <a:p>
          <a:r>
            <a:rPr lang="en-US"/>
            <a:t>Social Philosophy</a:t>
          </a:r>
        </a:p>
      </dgm:t>
    </dgm:pt>
    <dgm:pt modelId="{1C501A50-744B-463A-BD28-F577988329A6}" type="parTrans" cxnId="{3B7837D9-7380-4313-8D50-95CCB0A0093A}">
      <dgm:prSet/>
      <dgm:spPr/>
      <dgm:t>
        <a:bodyPr/>
        <a:lstStyle/>
        <a:p>
          <a:endParaRPr lang="en-US"/>
        </a:p>
      </dgm:t>
    </dgm:pt>
    <dgm:pt modelId="{8BFB58A0-DBA0-4B17-AEE5-64326C4DAF31}" type="sibTrans" cxnId="{3B7837D9-7380-4313-8D50-95CCB0A0093A}">
      <dgm:prSet/>
      <dgm:spPr/>
      <dgm:t>
        <a:bodyPr/>
        <a:lstStyle/>
        <a:p>
          <a:endParaRPr lang="en-US"/>
        </a:p>
      </dgm:t>
    </dgm:pt>
    <dgm:pt modelId="{1B2B8ABC-49BC-4101-8523-E798A003AFEF}">
      <dgm:prSet/>
      <dgm:spPr/>
      <dgm:t>
        <a:bodyPr/>
        <a:lstStyle/>
        <a:p>
          <a:r>
            <a:rPr lang="en-US"/>
            <a:t>Defined</a:t>
          </a:r>
        </a:p>
      </dgm:t>
    </dgm:pt>
    <dgm:pt modelId="{C07D3F1F-7A23-4EB2-B2A9-CCBA99A612C1}" type="parTrans" cxnId="{2863AA02-64C8-4F3F-9F9F-261B0AB8FCD9}">
      <dgm:prSet/>
      <dgm:spPr/>
      <dgm:t>
        <a:bodyPr/>
        <a:lstStyle/>
        <a:p>
          <a:endParaRPr lang="en-US"/>
        </a:p>
      </dgm:t>
    </dgm:pt>
    <dgm:pt modelId="{83C9D59A-CBE6-498C-9561-5ADA000BF603}" type="sibTrans" cxnId="{2863AA02-64C8-4F3F-9F9F-261B0AB8FCD9}">
      <dgm:prSet/>
      <dgm:spPr/>
      <dgm:t>
        <a:bodyPr/>
        <a:lstStyle/>
        <a:p>
          <a:endParaRPr lang="en-US"/>
        </a:p>
      </dgm:t>
    </dgm:pt>
    <dgm:pt modelId="{B1E70E16-A5DD-4508-A526-B7211CBFA558}">
      <dgm:prSet/>
      <dgm:spPr/>
      <dgm:t>
        <a:bodyPr/>
        <a:lstStyle/>
        <a:p>
          <a:r>
            <a:rPr lang="en-US"/>
            <a:t>Problems</a:t>
          </a:r>
        </a:p>
      </dgm:t>
    </dgm:pt>
    <dgm:pt modelId="{49F14489-F4D5-406B-B209-C60ADF1CCFAE}" type="parTrans" cxnId="{4F03D304-F1A1-4AE0-B78F-AA99DA2E8C60}">
      <dgm:prSet/>
      <dgm:spPr/>
      <dgm:t>
        <a:bodyPr/>
        <a:lstStyle/>
        <a:p>
          <a:endParaRPr lang="en-US"/>
        </a:p>
      </dgm:t>
    </dgm:pt>
    <dgm:pt modelId="{8E3C263A-2200-489A-9716-630139CA3897}" type="sibTrans" cxnId="{4F03D304-F1A1-4AE0-B78F-AA99DA2E8C60}">
      <dgm:prSet/>
      <dgm:spPr/>
      <dgm:t>
        <a:bodyPr/>
        <a:lstStyle/>
        <a:p>
          <a:endParaRPr lang="en-US"/>
        </a:p>
      </dgm:t>
    </dgm:pt>
    <dgm:pt modelId="{63236CD6-3C9D-4077-9185-D1FB2755A514}">
      <dgm:prSet/>
      <dgm:spPr/>
      <dgm:t>
        <a:bodyPr/>
        <a:lstStyle/>
        <a:p>
          <a:r>
            <a:rPr lang="en-US"/>
            <a:t>Questions</a:t>
          </a:r>
        </a:p>
      </dgm:t>
    </dgm:pt>
    <dgm:pt modelId="{A1F5E8BB-5B31-48DB-950B-2DF06C5D8A52}" type="parTrans" cxnId="{CB538351-B453-402B-9FA7-68092BD1388B}">
      <dgm:prSet/>
      <dgm:spPr/>
      <dgm:t>
        <a:bodyPr/>
        <a:lstStyle/>
        <a:p>
          <a:endParaRPr lang="en-US"/>
        </a:p>
      </dgm:t>
    </dgm:pt>
    <dgm:pt modelId="{480453FE-75E9-43EE-B140-A3D151ACCCED}" type="sibTrans" cxnId="{CB538351-B453-402B-9FA7-68092BD1388B}">
      <dgm:prSet/>
      <dgm:spPr/>
      <dgm:t>
        <a:bodyPr/>
        <a:lstStyle/>
        <a:p>
          <a:endParaRPr lang="en-US"/>
        </a:p>
      </dgm:t>
    </dgm:pt>
    <dgm:pt modelId="{D288D1B6-6130-4F63-BE47-9BD26DACC170}" type="pres">
      <dgm:prSet presAssocID="{A7D3E204-6078-4940-B3E1-8BC9671C9A09}" presName="linear" presStyleCnt="0">
        <dgm:presLayoutVars>
          <dgm:dir/>
          <dgm:animLvl val="lvl"/>
          <dgm:resizeHandles val="exact"/>
        </dgm:presLayoutVars>
      </dgm:prSet>
      <dgm:spPr/>
    </dgm:pt>
    <dgm:pt modelId="{AF378F9F-CBC8-4D85-9E0C-32E6EAF3A8EC}" type="pres">
      <dgm:prSet presAssocID="{AA18D13F-0751-4224-B08A-A9221AF56BFC}" presName="parentLin" presStyleCnt="0"/>
      <dgm:spPr/>
    </dgm:pt>
    <dgm:pt modelId="{8AAA88E4-0089-491B-AB00-47ED3F53FA89}" type="pres">
      <dgm:prSet presAssocID="{AA18D13F-0751-4224-B08A-A9221AF56BFC}" presName="parentLeftMargin" presStyleLbl="node1" presStyleIdx="0" presStyleCnt="2"/>
      <dgm:spPr/>
    </dgm:pt>
    <dgm:pt modelId="{3F93BAAC-BEF6-48E4-AE58-436EF6F2D5BB}" type="pres">
      <dgm:prSet presAssocID="{AA18D13F-0751-4224-B08A-A9221AF56BFC}" presName="parentText" presStyleLbl="node1" presStyleIdx="0" presStyleCnt="2">
        <dgm:presLayoutVars>
          <dgm:chMax val="0"/>
          <dgm:bulletEnabled val="1"/>
        </dgm:presLayoutVars>
      </dgm:prSet>
      <dgm:spPr/>
    </dgm:pt>
    <dgm:pt modelId="{BE62A75E-0340-460A-B0AE-C622A20114AA}" type="pres">
      <dgm:prSet presAssocID="{AA18D13F-0751-4224-B08A-A9221AF56BFC}" presName="negativeSpace" presStyleCnt="0"/>
      <dgm:spPr/>
    </dgm:pt>
    <dgm:pt modelId="{8EE52A9C-CC7F-4261-9AE6-7BF3AA1E52CB}" type="pres">
      <dgm:prSet presAssocID="{AA18D13F-0751-4224-B08A-A9221AF56BFC}" presName="childText" presStyleLbl="conFgAcc1" presStyleIdx="0" presStyleCnt="2">
        <dgm:presLayoutVars>
          <dgm:bulletEnabled val="1"/>
        </dgm:presLayoutVars>
      </dgm:prSet>
      <dgm:spPr/>
    </dgm:pt>
    <dgm:pt modelId="{42220488-8142-4D72-AA50-A85DFE3473D2}" type="pres">
      <dgm:prSet presAssocID="{C64FEADC-5A1F-4744-A4B6-3243E9CC7992}" presName="spaceBetweenRectangles" presStyleCnt="0"/>
      <dgm:spPr/>
    </dgm:pt>
    <dgm:pt modelId="{311EC509-FA0E-4060-AEAB-5BFF40436624}" type="pres">
      <dgm:prSet presAssocID="{B219808B-C18F-4E47-BBF1-A940677BA71F}" presName="parentLin" presStyleCnt="0"/>
      <dgm:spPr/>
    </dgm:pt>
    <dgm:pt modelId="{E5416CB4-BA2E-4648-A6BD-17F477E52117}" type="pres">
      <dgm:prSet presAssocID="{B219808B-C18F-4E47-BBF1-A940677BA71F}" presName="parentLeftMargin" presStyleLbl="node1" presStyleIdx="0" presStyleCnt="2"/>
      <dgm:spPr/>
    </dgm:pt>
    <dgm:pt modelId="{9ED96B01-C58F-4C0A-8F87-E76764C790CE}" type="pres">
      <dgm:prSet presAssocID="{B219808B-C18F-4E47-BBF1-A940677BA71F}" presName="parentText" presStyleLbl="node1" presStyleIdx="1" presStyleCnt="2">
        <dgm:presLayoutVars>
          <dgm:chMax val="0"/>
          <dgm:bulletEnabled val="1"/>
        </dgm:presLayoutVars>
      </dgm:prSet>
      <dgm:spPr/>
    </dgm:pt>
    <dgm:pt modelId="{3390023F-B281-48B7-A218-C63CB809E73E}" type="pres">
      <dgm:prSet presAssocID="{B219808B-C18F-4E47-BBF1-A940677BA71F}" presName="negativeSpace" presStyleCnt="0"/>
      <dgm:spPr/>
    </dgm:pt>
    <dgm:pt modelId="{04FBA209-7E89-4F4F-9BE2-9834E7B3921B}" type="pres">
      <dgm:prSet presAssocID="{B219808B-C18F-4E47-BBF1-A940677BA71F}" presName="childText" presStyleLbl="conFgAcc1" presStyleIdx="1" presStyleCnt="2">
        <dgm:presLayoutVars>
          <dgm:bulletEnabled val="1"/>
        </dgm:presLayoutVars>
      </dgm:prSet>
      <dgm:spPr/>
    </dgm:pt>
  </dgm:ptLst>
  <dgm:cxnLst>
    <dgm:cxn modelId="{6EA62D01-C76C-47BE-813F-60E63DE9D3CD}" srcId="{AA18D13F-0751-4224-B08A-A9221AF56BFC}" destId="{480683A5-C3CF-4747-AF83-1B799A092246}" srcOrd="1" destOrd="0" parTransId="{A232E546-5DDA-4ABB-BF0F-966187D68134}" sibTransId="{8B6F5DB6-36B3-4EDC-9B19-268EBCE89EBB}"/>
    <dgm:cxn modelId="{2863AA02-64C8-4F3F-9F9F-261B0AB8FCD9}" srcId="{B219808B-C18F-4E47-BBF1-A940677BA71F}" destId="{1B2B8ABC-49BC-4101-8523-E798A003AFEF}" srcOrd="0" destOrd="0" parTransId="{C07D3F1F-7A23-4EB2-B2A9-CCBA99A612C1}" sibTransId="{83C9D59A-CBE6-498C-9561-5ADA000BF603}"/>
    <dgm:cxn modelId="{4F03D304-F1A1-4AE0-B78F-AA99DA2E8C60}" srcId="{B219808B-C18F-4E47-BBF1-A940677BA71F}" destId="{B1E70E16-A5DD-4508-A526-B7211CBFA558}" srcOrd="1" destOrd="0" parTransId="{49F14489-F4D5-406B-B209-C60ADF1CCFAE}" sibTransId="{8E3C263A-2200-489A-9716-630139CA3897}"/>
    <dgm:cxn modelId="{2A7A4E26-4540-495B-9AE3-D367E15478D0}" srcId="{D31D34BF-8E9B-4C7C-8E00-55431FB7C009}" destId="{E24D5031-1709-4155-8CA9-D1466DC9E06E}" srcOrd="0" destOrd="0" parTransId="{E5BB2B44-B81A-4F16-9160-FF91F6F0AA1F}" sibTransId="{7DB600C9-4A43-4F5A-B5CF-C1ED4831E3A0}"/>
    <dgm:cxn modelId="{070BFC2B-EEA6-4F18-B282-A95697ECDF75}" type="presOf" srcId="{D31D34BF-8E9B-4C7C-8E00-55431FB7C009}" destId="{8EE52A9C-CC7F-4261-9AE6-7BF3AA1E52CB}" srcOrd="0" destOrd="0" presId="urn:microsoft.com/office/officeart/2005/8/layout/list1"/>
    <dgm:cxn modelId="{881FB934-2EC1-453E-99E7-91CEFE1531B1}" srcId="{A7D3E204-6078-4940-B3E1-8BC9671C9A09}" destId="{AA18D13F-0751-4224-B08A-A9221AF56BFC}" srcOrd="0" destOrd="0" parTransId="{72F055D7-F496-4AB6-922D-2A3177F4C209}" sibTransId="{C64FEADC-5A1F-4744-A4B6-3243E9CC7992}"/>
    <dgm:cxn modelId="{CA8AA75E-45B2-4344-A4C5-4F2BB2F6B40C}" srcId="{AA18D13F-0751-4224-B08A-A9221AF56BFC}" destId="{D31D34BF-8E9B-4C7C-8E00-55431FB7C009}" srcOrd="0" destOrd="0" parTransId="{C5DF4A97-118E-43D1-B9F5-510E94A6C1B6}" sibTransId="{3026721A-0DB1-4C4C-90E1-C0EE9A459A93}"/>
    <dgm:cxn modelId="{85029B5F-F254-48F7-8B12-62C5D3B72967}" type="presOf" srcId="{B1E70E16-A5DD-4508-A526-B7211CBFA558}" destId="{04FBA209-7E89-4F4F-9BE2-9834E7B3921B}" srcOrd="0" destOrd="1" presId="urn:microsoft.com/office/officeart/2005/8/layout/list1"/>
    <dgm:cxn modelId="{E16FFB43-30F9-47E0-BEC2-140C15AD1C37}" type="presOf" srcId="{E24D5031-1709-4155-8CA9-D1466DC9E06E}" destId="{8EE52A9C-CC7F-4261-9AE6-7BF3AA1E52CB}" srcOrd="0" destOrd="1" presId="urn:microsoft.com/office/officeart/2005/8/layout/list1"/>
    <dgm:cxn modelId="{55F09768-F83D-49E1-BDDB-C7C943BD873C}" type="presOf" srcId="{AA18D13F-0751-4224-B08A-A9221AF56BFC}" destId="{8AAA88E4-0089-491B-AB00-47ED3F53FA89}" srcOrd="0" destOrd="0" presId="urn:microsoft.com/office/officeart/2005/8/layout/list1"/>
    <dgm:cxn modelId="{68CB2D6A-36C7-47DE-BA80-08E7DC63729E}" type="presOf" srcId="{7AD0D334-49AB-433D-BF46-6111BADEA0CC}" destId="{8EE52A9C-CC7F-4261-9AE6-7BF3AA1E52CB}" srcOrd="0" destOrd="3" presId="urn:microsoft.com/office/officeart/2005/8/layout/list1"/>
    <dgm:cxn modelId="{CB538351-B453-402B-9FA7-68092BD1388B}" srcId="{B219808B-C18F-4E47-BBF1-A940677BA71F}" destId="{63236CD6-3C9D-4077-9185-D1FB2755A514}" srcOrd="2" destOrd="0" parTransId="{A1F5E8BB-5B31-48DB-950B-2DF06C5D8A52}" sibTransId="{480453FE-75E9-43EE-B140-A3D151ACCCED}"/>
    <dgm:cxn modelId="{A1117355-83E1-470A-9DA4-0D5880394E5B}" type="presOf" srcId="{B219808B-C18F-4E47-BBF1-A940677BA71F}" destId="{E5416CB4-BA2E-4648-A6BD-17F477E52117}" srcOrd="0" destOrd="0" presId="urn:microsoft.com/office/officeart/2005/8/layout/list1"/>
    <dgm:cxn modelId="{8882C078-936C-4E3E-9399-019C5275A854}" type="presOf" srcId="{B219808B-C18F-4E47-BBF1-A940677BA71F}" destId="{9ED96B01-C58F-4C0A-8F87-E76764C790CE}" srcOrd="1" destOrd="0" presId="urn:microsoft.com/office/officeart/2005/8/layout/list1"/>
    <dgm:cxn modelId="{CE5B8679-ECEB-4D53-A915-9DF61E63A731}" type="presOf" srcId="{63236CD6-3C9D-4077-9185-D1FB2755A514}" destId="{04FBA209-7E89-4F4F-9BE2-9834E7B3921B}" srcOrd="0" destOrd="2" presId="urn:microsoft.com/office/officeart/2005/8/layout/list1"/>
    <dgm:cxn modelId="{2B81A496-B323-48D3-8FDD-17A64F86E51F}" type="presOf" srcId="{1B2B8ABC-49BC-4101-8523-E798A003AFEF}" destId="{04FBA209-7E89-4F4F-9BE2-9834E7B3921B}" srcOrd="0" destOrd="0" presId="urn:microsoft.com/office/officeart/2005/8/layout/list1"/>
    <dgm:cxn modelId="{FBCFF1A1-6EF0-4FB8-9F40-76BAB7F81939}" type="presOf" srcId="{480683A5-C3CF-4747-AF83-1B799A092246}" destId="{8EE52A9C-CC7F-4261-9AE6-7BF3AA1E52CB}" srcOrd="0" destOrd="2" presId="urn:microsoft.com/office/officeart/2005/8/layout/list1"/>
    <dgm:cxn modelId="{2B7189A7-92E6-4684-A853-FC8C95ECD2E8}" type="presOf" srcId="{A7D3E204-6078-4940-B3E1-8BC9671C9A09}" destId="{D288D1B6-6130-4F63-BE47-9BD26DACC170}" srcOrd="0" destOrd="0" presId="urn:microsoft.com/office/officeart/2005/8/layout/list1"/>
    <dgm:cxn modelId="{3B7837D9-7380-4313-8D50-95CCB0A0093A}" srcId="{A7D3E204-6078-4940-B3E1-8BC9671C9A09}" destId="{B219808B-C18F-4E47-BBF1-A940677BA71F}" srcOrd="1" destOrd="0" parTransId="{1C501A50-744B-463A-BD28-F577988329A6}" sibTransId="{8BFB58A0-DBA0-4B17-AEE5-64326C4DAF31}"/>
    <dgm:cxn modelId="{1714A6F6-2DAA-4AB7-A322-5C332D8191DB}" type="presOf" srcId="{AA18D13F-0751-4224-B08A-A9221AF56BFC}" destId="{3F93BAAC-BEF6-48E4-AE58-436EF6F2D5BB}" srcOrd="1" destOrd="0" presId="urn:microsoft.com/office/officeart/2005/8/layout/list1"/>
    <dgm:cxn modelId="{2A2761F7-EEFB-44A7-9231-FD160473EB9F}" srcId="{AA18D13F-0751-4224-B08A-A9221AF56BFC}" destId="{7AD0D334-49AB-433D-BF46-6111BADEA0CC}" srcOrd="2" destOrd="0" parTransId="{DF645112-A3F7-4B45-B42C-35AEE2952A37}" sibTransId="{B6C476C8-7775-4102-A3E8-39ED7B64B804}"/>
    <dgm:cxn modelId="{1E57AEA7-D774-4FB8-8F88-781B89663CDC}" type="presParOf" srcId="{D288D1B6-6130-4F63-BE47-9BD26DACC170}" destId="{AF378F9F-CBC8-4D85-9E0C-32E6EAF3A8EC}" srcOrd="0" destOrd="0" presId="urn:microsoft.com/office/officeart/2005/8/layout/list1"/>
    <dgm:cxn modelId="{4465A2CD-CBE5-4D60-A47D-81CA63B8CD7C}" type="presParOf" srcId="{AF378F9F-CBC8-4D85-9E0C-32E6EAF3A8EC}" destId="{8AAA88E4-0089-491B-AB00-47ED3F53FA89}" srcOrd="0" destOrd="0" presId="urn:microsoft.com/office/officeart/2005/8/layout/list1"/>
    <dgm:cxn modelId="{46C14291-D087-41DB-A607-42E99042A5E5}" type="presParOf" srcId="{AF378F9F-CBC8-4D85-9E0C-32E6EAF3A8EC}" destId="{3F93BAAC-BEF6-48E4-AE58-436EF6F2D5BB}" srcOrd="1" destOrd="0" presId="urn:microsoft.com/office/officeart/2005/8/layout/list1"/>
    <dgm:cxn modelId="{CBE8BC0F-D6D6-4FE3-9199-8C0A07434D86}" type="presParOf" srcId="{D288D1B6-6130-4F63-BE47-9BD26DACC170}" destId="{BE62A75E-0340-460A-B0AE-C622A20114AA}" srcOrd="1" destOrd="0" presId="urn:microsoft.com/office/officeart/2005/8/layout/list1"/>
    <dgm:cxn modelId="{EAC2FCF5-4B2D-4E7D-A111-F5A0A1379480}" type="presParOf" srcId="{D288D1B6-6130-4F63-BE47-9BD26DACC170}" destId="{8EE52A9C-CC7F-4261-9AE6-7BF3AA1E52CB}" srcOrd="2" destOrd="0" presId="urn:microsoft.com/office/officeart/2005/8/layout/list1"/>
    <dgm:cxn modelId="{C0F4B0AC-E4DD-4D1D-8AA1-48857FDF5843}" type="presParOf" srcId="{D288D1B6-6130-4F63-BE47-9BD26DACC170}" destId="{42220488-8142-4D72-AA50-A85DFE3473D2}" srcOrd="3" destOrd="0" presId="urn:microsoft.com/office/officeart/2005/8/layout/list1"/>
    <dgm:cxn modelId="{11CE428B-7F34-4C13-88D9-08F0F6615DF9}" type="presParOf" srcId="{D288D1B6-6130-4F63-BE47-9BD26DACC170}" destId="{311EC509-FA0E-4060-AEAB-5BFF40436624}" srcOrd="4" destOrd="0" presId="urn:microsoft.com/office/officeart/2005/8/layout/list1"/>
    <dgm:cxn modelId="{19C39521-FE38-4D57-AC9B-FD8B2F95D539}" type="presParOf" srcId="{311EC509-FA0E-4060-AEAB-5BFF40436624}" destId="{E5416CB4-BA2E-4648-A6BD-17F477E52117}" srcOrd="0" destOrd="0" presId="urn:microsoft.com/office/officeart/2005/8/layout/list1"/>
    <dgm:cxn modelId="{E3C23225-4EDC-4CF5-B313-5036AE3158A0}" type="presParOf" srcId="{311EC509-FA0E-4060-AEAB-5BFF40436624}" destId="{9ED96B01-C58F-4C0A-8F87-E76764C790CE}" srcOrd="1" destOrd="0" presId="urn:microsoft.com/office/officeart/2005/8/layout/list1"/>
    <dgm:cxn modelId="{EC77C0BF-9B82-4005-BF00-ECA1BA479F03}" type="presParOf" srcId="{D288D1B6-6130-4F63-BE47-9BD26DACC170}" destId="{3390023F-B281-48B7-A218-C63CB809E73E}" srcOrd="5" destOrd="0" presId="urn:microsoft.com/office/officeart/2005/8/layout/list1"/>
    <dgm:cxn modelId="{4C25E94A-48E4-43FE-9128-239C6A9F1D4A}" type="presParOf" srcId="{D288D1B6-6130-4F63-BE47-9BD26DACC170}" destId="{04FBA209-7E89-4F4F-9BE2-9834E7B3921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A1DFCD-D478-4C5B-90CB-AB5B924E2BA3}"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2EBABCC8-4E1D-4136-B025-32D5CACA68D0}">
      <dgm:prSet/>
      <dgm:spPr/>
      <dgm:t>
        <a:bodyPr/>
        <a:lstStyle/>
        <a:p>
          <a:r>
            <a:rPr lang="en-US"/>
            <a:t>Understanding the Roots of Modern Thought</a:t>
          </a:r>
        </a:p>
      </dgm:t>
    </dgm:pt>
    <dgm:pt modelId="{58D8A414-5A41-4E8F-BDEB-AA287C60E30F}" type="parTrans" cxnId="{DD5CDD07-E9C7-4F71-93DA-DCE39607FC6C}">
      <dgm:prSet/>
      <dgm:spPr/>
      <dgm:t>
        <a:bodyPr/>
        <a:lstStyle/>
        <a:p>
          <a:endParaRPr lang="en-US"/>
        </a:p>
      </dgm:t>
    </dgm:pt>
    <dgm:pt modelId="{C9205888-DCC0-4C37-AFDB-413451D0E0C7}" type="sibTrans" cxnId="{DD5CDD07-E9C7-4F71-93DA-DCE39607FC6C}">
      <dgm:prSet/>
      <dgm:spPr/>
      <dgm:t>
        <a:bodyPr/>
        <a:lstStyle/>
        <a:p>
          <a:endParaRPr lang="en-US"/>
        </a:p>
      </dgm:t>
    </dgm:pt>
    <dgm:pt modelId="{F5A3C107-F37B-4F57-8CDF-04D3160F1938}">
      <dgm:prSet/>
      <dgm:spPr/>
      <dgm:t>
        <a:bodyPr/>
        <a:lstStyle/>
        <a:p>
          <a:r>
            <a:rPr lang="en-US"/>
            <a:t>Critical Thinking Development </a:t>
          </a:r>
        </a:p>
      </dgm:t>
    </dgm:pt>
    <dgm:pt modelId="{1265C96E-23DE-4765-A804-805C4598457B}" type="parTrans" cxnId="{47E73943-09DF-4DE1-B0E5-44031B81D99C}">
      <dgm:prSet/>
      <dgm:spPr/>
      <dgm:t>
        <a:bodyPr/>
        <a:lstStyle/>
        <a:p>
          <a:endParaRPr lang="en-US"/>
        </a:p>
      </dgm:t>
    </dgm:pt>
    <dgm:pt modelId="{DC74C30E-9BF3-4B30-B126-18945A672C89}" type="sibTrans" cxnId="{47E73943-09DF-4DE1-B0E5-44031B81D99C}">
      <dgm:prSet/>
      <dgm:spPr/>
      <dgm:t>
        <a:bodyPr/>
        <a:lstStyle/>
        <a:p>
          <a:endParaRPr lang="en-US"/>
        </a:p>
      </dgm:t>
    </dgm:pt>
    <dgm:pt modelId="{24F47D84-E703-4C39-B8C0-179191954B00}">
      <dgm:prSet/>
      <dgm:spPr/>
      <dgm:t>
        <a:bodyPr/>
        <a:lstStyle/>
        <a:p>
          <a:r>
            <a:rPr lang="en-US"/>
            <a:t>Exploring Timeless Questions </a:t>
          </a:r>
        </a:p>
      </dgm:t>
    </dgm:pt>
    <dgm:pt modelId="{5FF6D243-FD87-466E-BA8D-3B6E7A0FD769}" type="parTrans" cxnId="{C387A7EB-C172-47EB-B70C-6B0A4F8700A8}">
      <dgm:prSet/>
      <dgm:spPr/>
      <dgm:t>
        <a:bodyPr/>
        <a:lstStyle/>
        <a:p>
          <a:endParaRPr lang="en-US"/>
        </a:p>
      </dgm:t>
    </dgm:pt>
    <dgm:pt modelId="{C747B170-477D-4A55-AF68-95E95D4BD6D8}" type="sibTrans" cxnId="{C387A7EB-C172-47EB-B70C-6B0A4F8700A8}">
      <dgm:prSet/>
      <dgm:spPr/>
      <dgm:t>
        <a:bodyPr/>
        <a:lstStyle/>
        <a:p>
          <a:endParaRPr lang="en-US"/>
        </a:p>
      </dgm:t>
    </dgm:pt>
    <dgm:pt modelId="{AF066065-3D6D-4C4C-8486-0450D14E6382}">
      <dgm:prSet/>
      <dgm:spPr/>
      <dgm:t>
        <a:bodyPr/>
        <a:lstStyle/>
        <a:p>
          <a:r>
            <a:rPr lang="en-US"/>
            <a:t>Interdisciplinary Connections </a:t>
          </a:r>
        </a:p>
      </dgm:t>
    </dgm:pt>
    <dgm:pt modelId="{639AEB7C-199A-4A9D-A5A9-A6E131F857AF}" type="parTrans" cxnId="{9E9CAC3A-6916-4868-B1D9-7C236F678856}">
      <dgm:prSet/>
      <dgm:spPr/>
      <dgm:t>
        <a:bodyPr/>
        <a:lstStyle/>
        <a:p>
          <a:endParaRPr lang="en-US"/>
        </a:p>
      </dgm:t>
    </dgm:pt>
    <dgm:pt modelId="{F2B9C305-2EBA-4A21-A850-C2B7D4EC56DC}" type="sibTrans" cxnId="{9E9CAC3A-6916-4868-B1D9-7C236F678856}">
      <dgm:prSet/>
      <dgm:spPr/>
      <dgm:t>
        <a:bodyPr/>
        <a:lstStyle/>
        <a:p>
          <a:endParaRPr lang="en-US"/>
        </a:p>
      </dgm:t>
    </dgm:pt>
    <dgm:pt modelId="{3DFAB0FB-6E5F-45C5-B6A7-89C38D4E5A1F}">
      <dgm:prSet/>
      <dgm:spPr/>
      <dgm:t>
        <a:bodyPr/>
        <a:lstStyle/>
        <a:p>
          <a:r>
            <a:rPr lang="en-US"/>
            <a:t>Historical Perspective </a:t>
          </a:r>
        </a:p>
      </dgm:t>
    </dgm:pt>
    <dgm:pt modelId="{2D4D0C90-B706-4A55-961E-DC8183E30EAF}" type="parTrans" cxnId="{10C86342-CF7A-423B-BC42-3AE3A3B737DA}">
      <dgm:prSet/>
      <dgm:spPr/>
      <dgm:t>
        <a:bodyPr/>
        <a:lstStyle/>
        <a:p>
          <a:endParaRPr lang="en-US"/>
        </a:p>
      </dgm:t>
    </dgm:pt>
    <dgm:pt modelId="{F520D7A4-6440-46C9-9898-F4D3CC103EFB}" type="sibTrans" cxnId="{10C86342-CF7A-423B-BC42-3AE3A3B737DA}">
      <dgm:prSet/>
      <dgm:spPr/>
      <dgm:t>
        <a:bodyPr/>
        <a:lstStyle/>
        <a:p>
          <a:endParaRPr lang="en-US"/>
        </a:p>
      </dgm:t>
    </dgm:pt>
    <dgm:pt modelId="{9724183B-8E55-4671-90F1-F981B01393F9}">
      <dgm:prSet/>
      <dgm:spPr/>
      <dgm:t>
        <a:bodyPr/>
        <a:lstStyle/>
        <a:p>
          <a:r>
            <a:rPr lang="en-US"/>
            <a:t>Intellectual Humility </a:t>
          </a:r>
        </a:p>
      </dgm:t>
    </dgm:pt>
    <dgm:pt modelId="{3032AF69-8F22-4AB9-B3CB-9F824DDF3D57}" type="parTrans" cxnId="{FBF4903E-A899-4AEB-B5AC-168361F9447B}">
      <dgm:prSet/>
      <dgm:spPr/>
      <dgm:t>
        <a:bodyPr/>
        <a:lstStyle/>
        <a:p>
          <a:endParaRPr lang="en-US"/>
        </a:p>
      </dgm:t>
    </dgm:pt>
    <dgm:pt modelId="{37B948FD-C0CF-49C8-9129-80C25FCDA7B5}" type="sibTrans" cxnId="{FBF4903E-A899-4AEB-B5AC-168361F9447B}">
      <dgm:prSet/>
      <dgm:spPr/>
      <dgm:t>
        <a:bodyPr/>
        <a:lstStyle/>
        <a:p>
          <a:endParaRPr lang="en-US"/>
        </a:p>
      </dgm:t>
    </dgm:pt>
    <dgm:pt modelId="{96D0ADD9-AC88-4093-AB8B-AF697A65C703}">
      <dgm:prSet/>
      <dgm:spPr/>
      <dgm:t>
        <a:bodyPr/>
        <a:lstStyle/>
        <a:p>
          <a:r>
            <a:rPr lang="en-US"/>
            <a:t>Influence on Religious and Ethical Systems </a:t>
          </a:r>
        </a:p>
      </dgm:t>
    </dgm:pt>
    <dgm:pt modelId="{4CC837F7-F26F-4DC7-B58B-8A2AD65180D9}" type="parTrans" cxnId="{F86A67EC-2D9C-4A33-8C6C-D3E56AA8DF22}">
      <dgm:prSet/>
      <dgm:spPr/>
      <dgm:t>
        <a:bodyPr/>
        <a:lstStyle/>
        <a:p>
          <a:endParaRPr lang="en-US"/>
        </a:p>
      </dgm:t>
    </dgm:pt>
    <dgm:pt modelId="{35F710F1-3539-43D8-A923-AC629F1C7ECD}" type="sibTrans" cxnId="{F86A67EC-2D9C-4A33-8C6C-D3E56AA8DF22}">
      <dgm:prSet/>
      <dgm:spPr/>
      <dgm:t>
        <a:bodyPr/>
        <a:lstStyle/>
        <a:p>
          <a:endParaRPr lang="en-US"/>
        </a:p>
      </dgm:t>
    </dgm:pt>
    <dgm:pt modelId="{0424E443-656A-4962-AE84-9629F36EA047}">
      <dgm:prSet/>
      <dgm:spPr/>
      <dgm:t>
        <a:bodyPr/>
        <a:lstStyle/>
        <a:p>
          <a:r>
            <a:rPr lang="en-US"/>
            <a:t>Appreciation for Classical Texts </a:t>
          </a:r>
        </a:p>
      </dgm:t>
    </dgm:pt>
    <dgm:pt modelId="{F4218F63-6B34-42B9-AB7A-8D0A4BE7D02E}" type="parTrans" cxnId="{2687F01D-544A-4EA2-9D19-27F06258C868}">
      <dgm:prSet/>
      <dgm:spPr/>
      <dgm:t>
        <a:bodyPr/>
        <a:lstStyle/>
        <a:p>
          <a:endParaRPr lang="en-US"/>
        </a:p>
      </dgm:t>
    </dgm:pt>
    <dgm:pt modelId="{B2CB7E19-A92F-4D85-AE9C-B7C19A5C3408}" type="sibTrans" cxnId="{2687F01D-544A-4EA2-9D19-27F06258C868}">
      <dgm:prSet/>
      <dgm:spPr/>
      <dgm:t>
        <a:bodyPr/>
        <a:lstStyle/>
        <a:p>
          <a:endParaRPr lang="en-US"/>
        </a:p>
      </dgm:t>
    </dgm:pt>
    <dgm:pt modelId="{32B538A4-B0CA-4697-A3BE-97A78AC26996}">
      <dgm:prSet/>
      <dgm:spPr/>
      <dgm:t>
        <a:bodyPr/>
        <a:lstStyle/>
        <a:p>
          <a:r>
            <a:rPr lang="en-US"/>
            <a:t>Philosophical Problem-Solving </a:t>
          </a:r>
        </a:p>
      </dgm:t>
    </dgm:pt>
    <dgm:pt modelId="{DFD6DD05-752E-486F-BB16-35D368929470}" type="parTrans" cxnId="{77F5AC40-6070-4CB7-8977-D67A937C9FCC}">
      <dgm:prSet/>
      <dgm:spPr/>
      <dgm:t>
        <a:bodyPr/>
        <a:lstStyle/>
        <a:p>
          <a:endParaRPr lang="en-US"/>
        </a:p>
      </dgm:t>
    </dgm:pt>
    <dgm:pt modelId="{A5010C6A-DA41-4CFF-A0BC-ABA31DE9F737}" type="sibTrans" cxnId="{77F5AC40-6070-4CB7-8977-D67A937C9FCC}">
      <dgm:prSet/>
      <dgm:spPr/>
      <dgm:t>
        <a:bodyPr/>
        <a:lstStyle/>
        <a:p>
          <a:endParaRPr lang="en-US"/>
        </a:p>
      </dgm:t>
    </dgm:pt>
    <dgm:pt modelId="{BC2A9ADC-E385-431D-B970-6CFF6DF806B9}" type="pres">
      <dgm:prSet presAssocID="{11A1DFCD-D478-4C5B-90CB-AB5B924E2BA3}" presName="vert0" presStyleCnt="0">
        <dgm:presLayoutVars>
          <dgm:dir/>
          <dgm:animOne val="branch"/>
          <dgm:animLvl val="lvl"/>
        </dgm:presLayoutVars>
      </dgm:prSet>
      <dgm:spPr/>
    </dgm:pt>
    <dgm:pt modelId="{B9C86D85-AE76-4AE0-AF21-4A33678546AD}" type="pres">
      <dgm:prSet presAssocID="{2EBABCC8-4E1D-4136-B025-32D5CACA68D0}" presName="thickLine" presStyleLbl="alignNode1" presStyleIdx="0" presStyleCnt="9"/>
      <dgm:spPr/>
    </dgm:pt>
    <dgm:pt modelId="{11E9D252-7CE6-46AC-B738-867C754ED2B6}" type="pres">
      <dgm:prSet presAssocID="{2EBABCC8-4E1D-4136-B025-32D5CACA68D0}" presName="horz1" presStyleCnt="0"/>
      <dgm:spPr/>
    </dgm:pt>
    <dgm:pt modelId="{D6FA9DB2-BCF3-4AC7-9FE3-AC4B63937E3C}" type="pres">
      <dgm:prSet presAssocID="{2EBABCC8-4E1D-4136-B025-32D5CACA68D0}" presName="tx1" presStyleLbl="revTx" presStyleIdx="0" presStyleCnt="9"/>
      <dgm:spPr/>
    </dgm:pt>
    <dgm:pt modelId="{66E6833C-E0D3-4427-83B7-A2C087BA1908}" type="pres">
      <dgm:prSet presAssocID="{2EBABCC8-4E1D-4136-B025-32D5CACA68D0}" presName="vert1" presStyleCnt="0"/>
      <dgm:spPr/>
    </dgm:pt>
    <dgm:pt modelId="{5E246C80-9FA1-4296-BD02-D2BD45265753}" type="pres">
      <dgm:prSet presAssocID="{F5A3C107-F37B-4F57-8CDF-04D3160F1938}" presName="thickLine" presStyleLbl="alignNode1" presStyleIdx="1" presStyleCnt="9"/>
      <dgm:spPr/>
    </dgm:pt>
    <dgm:pt modelId="{65917E15-8A84-4E55-83D7-D3B83D4909E5}" type="pres">
      <dgm:prSet presAssocID="{F5A3C107-F37B-4F57-8CDF-04D3160F1938}" presName="horz1" presStyleCnt="0"/>
      <dgm:spPr/>
    </dgm:pt>
    <dgm:pt modelId="{389B4779-18A4-4707-AA0D-12C5690FF90E}" type="pres">
      <dgm:prSet presAssocID="{F5A3C107-F37B-4F57-8CDF-04D3160F1938}" presName="tx1" presStyleLbl="revTx" presStyleIdx="1" presStyleCnt="9"/>
      <dgm:spPr/>
    </dgm:pt>
    <dgm:pt modelId="{1DAC214F-7719-497C-B0D7-A2415D29092C}" type="pres">
      <dgm:prSet presAssocID="{F5A3C107-F37B-4F57-8CDF-04D3160F1938}" presName="vert1" presStyleCnt="0"/>
      <dgm:spPr/>
    </dgm:pt>
    <dgm:pt modelId="{7199F826-0D64-4A01-B695-971D309F16C3}" type="pres">
      <dgm:prSet presAssocID="{24F47D84-E703-4C39-B8C0-179191954B00}" presName="thickLine" presStyleLbl="alignNode1" presStyleIdx="2" presStyleCnt="9"/>
      <dgm:spPr/>
    </dgm:pt>
    <dgm:pt modelId="{E849C8DB-2066-48A3-9FDE-29311C2340E4}" type="pres">
      <dgm:prSet presAssocID="{24F47D84-E703-4C39-B8C0-179191954B00}" presName="horz1" presStyleCnt="0"/>
      <dgm:spPr/>
    </dgm:pt>
    <dgm:pt modelId="{93539686-F6E3-4EBD-9516-A80E7197B85C}" type="pres">
      <dgm:prSet presAssocID="{24F47D84-E703-4C39-B8C0-179191954B00}" presName="tx1" presStyleLbl="revTx" presStyleIdx="2" presStyleCnt="9"/>
      <dgm:spPr/>
    </dgm:pt>
    <dgm:pt modelId="{4A1B27CD-8535-48B4-B1B0-0B55849CF0F7}" type="pres">
      <dgm:prSet presAssocID="{24F47D84-E703-4C39-B8C0-179191954B00}" presName="vert1" presStyleCnt="0"/>
      <dgm:spPr/>
    </dgm:pt>
    <dgm:pt modelId="{BCD77CBB-4B48-4643-AA5E-A1C4A75186D7}" type="pres">
      <dgm:prSet presAssocID="{AF066065-3D6D-4C4C-8486-0450D14E6382}" presName="thickLine" presStyleLbl="alignNode1" presStyleIdx="3" presStyleCnt="9"/>
      <dgm:spPr/>
    </dgm:pt>
    <dgm:pt modelId="{8AC88249-FA08-4DB9-8A2E-9072D12E38F1}" type="pres">
      <dgm:prSet presAssocID="{AF066065-3D6D-4C4C-8486-0450D14E6382}" presName="horz1" presStyleCnt="0"/>
      <dgm:spPr/>
    </dgm:pt>
    <dgm:pt modelId="{65FFBC78-FEAF-4344-BE9E-2F021A75DE35}" type="pres">
      <dgm:prSet presAssocID="{AF066065-3D6D-4C4C-8486-0450D14E6382}" presName="tx1" presStyleLbl="revTx" presStyleIdx="3" presStyleCnt="9"/>
      <dgm:spPr/>
    </dgm:pt>
    <dgm:pt modelId="{0B5F8ECD-E02A-4F81-B834-B58C0D33E111}" type="pres">
      <dgm:prSet presAssocID="{AF066065-3D6D-4C4C-8486-0450D14E6382}" presName="vert1" presStyleCnt="0"/>
      <dgm:spPr/>
    </dgm:pt>
    <dgm:pt modelId="{C51DF94E-8857-4D5D-9A08-B2CBD435C118}" type="pres">
      <dgm:prSet presAssocID="{3DFAB0FB-6E5F-45C5-B6A7-89C38D4E5A1F}" presName="thickLine" presStyleLbl="alignNode1" presStyleIdx="4" presStyleCnt="9"/>
      <dgm:spPr/>
    </dgm:pt>
    <dgm:pt modelId="{0239C12D-CCF9-494F-9125-F1A6640181DF}" type="pres">
      <dgm:prSet presAssocID="{3DFAB0FB-6E5F-45C5-B6A7-89C38D4E5A1F}" presName="horz1" presStyleCnt="0"/>
      <dgm:spPr/>
    </dgm:pt>
    <dgm:pt modelId="{4B64C5AB-0108-4830-A74F-8AFE0BEEC70C}" type="pres">
      <dgm:prSet presAssocID="{3DFAB0FB-6E5F-45C5-B6A7-89C38D4E5A1F}" presName="tx1" presStyleLbl="revTx" presStyleIdx="4" presStyleCnt="9"/>
      <dgm:spPr/>
    </dgm:pt>
    <dgm:pt modelId="{C056420C-C5A4-457B-AA58-D371B7C1A5C5}" type="pres">
      <dgm:prSet presAssocID="{3DFAB0FB-6E5F-45C5-B6A7-89C38D4E5A1F}" presName="vert1" presStyleCnt="0"/>
      <dgm:spPr/>
    </dgm:pt>
    <dgm:pt modelId="{28B406A8-24F2-4512-BD1B-449F49BB2B15}" type="pres">
      <dgm:prSet presAssocID="{9724183B-8E55-4671-90F1-F981B01393F9}" presName="thickLine" presStyleLbl="alignNode1" presStyleIdx="5" presStyleCnt="9"/>
      <dgm:spPr/>
    </dgm:pt>
    <dgm:pt modelId="{A791EF57-041E-478A-9893-383B34B03766}" type="pres">
      <dgm:prSet presAssocID="{9724183B-8E55-4671-90F1-F981B01393F9}" presName="horz1" presStyleCnt="0"/>
      <dgm:spPr/>
    </dgm:pt>
    <dgm:pt modelId="{B2D50336-6B38-4F1A-80C5-A2D625020B58}" type="pres">
      <dgm:prSet presAssocID="{9724183B-8E55-4671-90F1-F981B01393F9}" presName="tx1" presStyleLbl="revTx" presStyleIdx="5" presStyleCnt="9"/>
      <dgm:spPr/>
    </dgm:pt>
    <dgm:pt modelId="{FDBBF9C2-4483-4E2E-8A49-5C236AB7FECD}" type="pres">
      <dgm:prSet presAssocID="{9724183B-8E55-4671-90F1-F981B01393F9}" presName="vert1" presStyleCnt="0"/>
      <dgm:spPr/>
    </dgm:pt>
    <dgm:pt modelId="{5A11116B-A09F-4B0D-B644-7139A5729E32}" type="pres">
      <dgm:prSet presAssocID="{96D0ADD9-AC88-4093-AB8B-AF697A65C703}" presName="thickLine" presStyleLbl="alignNode1" presStyleIdx="6" presStyleCnt="9"/>
      <dgm:spPr/>
    </dgm:pt>
    <dgm:pt modelId="{8FBD245E-89C6-48B8-BB0C-B0139B3A104C}" type="pres">
      <dgm:prSet presAssocID="{96D0ADD9-AC88-4093-AB8B-AF697A65C703}" presName="horz1" presStyleCnt="0"/>
      <dgm:spPr/>
    </dgm:pt>
    <dgm:pt modelId="{86345B1A-0DC0-4752-94F0-D20EE41F5B69}" type="pres">
      <dgm:prSet presAssocID="{96D0ADD9-AC88-4093-AB8B-AF697A65C703}" presName="tx1" presStyleLbl="revTx" presStyleIdx="6" presStyleCnt="9"/>
      <dgm:spPr/>
    </dgm:pt>
    <dgm:pt modelId="{DF1422A6-96D0-46EC-A807-B156DA4410CC}" type="pres">
      <dgm:prSet presAssocID="{96D0ADD9-AC88-4093-AB8B-AF697A65C703}" presName="vert1" presStyleCnt="0"/>
      <dgm:spPr/>
    </dgm:pt>
    <dgm:pt modelId="{543E4449-A3CB-49C2-ADF1-074D159CC7EE}" type="pres">
      <dgm:prSet presAssocID="{0424E443-656A-4962-AE84-9629F36EA047}" presName="thickLine" presStyleLbl="alignNode1" presStyleIdx="7" presStyleCnt="9"/>
      <dgm:spPr/>
    </dgm:pt>
    <dgm:pt modelId="{BD6432AC-6212-4A2C-ACF2-29E63C6F3D49}" type="pres">
      <dgm:prSet presAssocID="{0424E443-656A-4962-AE84-9629F36EA047}" presName="horz1" presStyleCnt="0"/>
      <dgm:spPr/>
    </dgm:pt>
    <dgm:pt modelId="{85927835-BBD9-4126-9054-B485C5E96932}" type="pres">
      <dgm:prSet presAssocID="{0424E443-656A-4962-AE84-9629F36EA047}" presName="tx1" presStyleLbl="revTx" presStyleIdx="7" presStyleCnt="9"/>
      <dgm:spPr/>
    </dgm:pt>
    <dgm:pt modelId="{C709D901-658E-4DE3-B141-9D0105CEA0F5}" type="pres">
      <dgm:prSet presAssocID="{0424E443-656A-4962-AE84-9629F36EA047}" presName="vert1" presStyleCnt="0"/>
      <dgm:spPr/>
    </dgm:pt>
    <dgm:pt modelId="{4F162152-6B2A-4A2F-AFB9-CABBE4D40850}" type="pres">
      <dgm:prSet presAssocID="{32B538A4-B0CA-4697-A3BE-97A78AC26996}" presName="thickLine" presStyleLbl="alignNode1" presStyleIdx="8" presStyleCnt="9"/>
      <dgm:spPr/>
    </dgm:pt>
    <dgm:pt modelId="{AD54E701-D29E-4630-A521-296905D2DC06}" type="pres">
      <dgm:prSet presAssocID="{32B538A4-B0CA-4697-A3BE-97A78AC26996}" presName="horz1" presStyleCnt="0"/>
      <dgm:spPr/>
    </dgm:pt>
    <dgm:pt modelId="{48965F8A-42C0-480B-9D0D-CE49C54AAC11}" type="pres">
      <dgm:prSet presAssocID="{32B538A4-B0CA-4697-A3BE-97A78AC26996}" presName="tx1" presStyleLbl="revTx" presStyleIdx="8" presStyleCnt="9"/>
      <dgm:spPr/>
    </dgm:pt>
    <dgm:pt modelId="{DC314091-4EF7-4E7B-B7B0-E3C09BBDE486}" type="pres">
      <dgm:prSet presAssocID="{32B538A4-B0CA-4697-A3BE-97A78AC26996}" presName="vert1" presStyleCnt="0"/>
      <dgm:spPr/>
    </dgm:pt>
  </dgm:ptLst>
  <dgm:cxnLst>
    <dgm:cxn modelId="{DD5CDD07-E9C7-4F71-93DA-DCE39607FC6C}" srcId="{11A1DFCD-D478-4C5B-90CB-AB5B924E2BA3}" destId="{2EBABCC8-4E1D-4136-B025-32D5CACA68D0}" srcOrd="0" destOrd="0" parTransId="{58D8A414-5A41-4E8F-BDEB-AA287C60E30F}" sibTransId="{C9205888-DCC0-4C37-AFDB-413451D0E0C7}"/>
    <dgm:cxn modelId="{4CCD670D-0013-41ED-B952-54A561154B2A}" type="presOf" srcId="{11A1DFCD-D478-4C5B-90CB-AB5B924E2BA3}" destId="{BC2A9ADC-E385-431D-B970-6CFF6DF806B9}" srcOrd="0" destOrd="0" presId="urn:microsoft.com/office/officeart/2008/layout/LinedList"/>
    <dgm:cxn modelId="{A768BA1D-5A37-47DA-873E-39A8B69ACEF2}" type="presOf" srcId="{9724183B-8E55-4671-90F1-F981B01393F9}" destId="{B2D50336-6B38-4F1A-80C5-A2D625020B58}" srcOrd="0" destOrd="0" presId="urn:microsoft.com/office/officeart/2008/layout/LinedList"/>
    <dgm:cxn modelId="{2687F01D-544A-4EA2-9D19-27F06258C868}" srcId="{11A1DFCD-D478-4C5B-90CB-AB5B924E2BA3}" destId="{0424E443-656A-4962-AE84-9629F36EA047}" srcOrd="7" destOrd="0" parTransId="{F4218F63-6B34-42B9-AB7A-8D0A4BE7D02E}" sibTransId="{B2CB7E19-A92F-4D85-AE9C-B7C19A5C3408}"/>
    <dgm:cxn modelId="{0E553B27-FC76-4512-A317-8CCC0EEA4ADE}" type="presOf" srcId="{AF066065-3D6D-4C4C-8486-0450D14E6382}" destId="{65FFBC78-FEAF-4344-BE9E-2F021A75DE35}" srcOrd="0" destOrd="0" presId="urn:microsoft.com/office/officeart/2008/layout/LinedList"/>
    <dgm:cxn modelId="{9E9CAC3A-6916-4868-B1D9-7C236F678856}" srcId="{11A1DFCD-D478-4C5B-90CB-AB5B924E2BA3}" destId="{AF066065-3D6D-4C4C-8486-0450D14E6382}" srcOrd="3" destOrd="0" parTransId="{639AEB7C-199A-4A9D-A5A9-A6E131F857AF}" sibTransId="{F2B9C305-2EBA-4A21-A850-C2B7D4EC56DC}"/>
    <dgm:cxn modelId="{FBF4903E-A899-4AEB-B5AC-168361F9447B}" srcId="{11A1DFCD-D478-4C5B-90CB-AB5B924E2BA3}" destId="{9724183B-8E55-4671-90F1-F981B01393F9}" srcOrd="5" destOrd="0" parTransId="{3032AF69-8F22-4AB9-B3CB-9F824DDF3D57}" sibTransId="{37B948FD-C0CF-49C8-9129-80C25FCDA7B5}"/>
    <dgm:cxn modelId="{77F5AC40-6070-4CB7-8977-D67A937C9FCC}" srcId="{11A1DFCD-D478-4C5B-90CB-AB5B924E2BA3}" destId="{32B538A4-B0CA-4697-A3BE-97A78AC26996}" srcOrd="8" destOrd="0" parTransId="{DFD6DD05-752E-486F-BB16-35D368929470}" sibTransId="{A5010C6A-DA41-4CFF-A0BC-ABA31DE9F737}"/>
    <dgm:cxn modelId="{F01F875D-B583-4D2F-8F12-E00880408943}" type="presOf" srcId="{0424E443-656A-4962-AE84-9629F36EA047}" destId="{85927835-BBD9-4126-9054-B485C5E96932}" srcOrd="0" destOrd="0" presId="urn:microsoft.com/office/officeart/2008/layout/LinedList"/>
    <dgm:cxn modelId="{10C86342-CF7A-423B-BC42-3AE3A3B737DA}" srcId="{11A1DFCD-D478-4C5B-90CB-AB5B924E2BA3}" destId="{3DFAB0FB-6E5F-45C5-B6A7-89C38D4E5A1F}" srcOrd="4" destOrd="0" parTransId="{2D4D0C90-B706-4A55-961E-DC8183E30EAF}" sibTransId="{F520D7A4-6440-46C9-9898-F4D3CC103EFB}"/>
    <dgm:cxn modelId="{47E73943-09DF-4DE1-B0E5-44031B81D99C}" srcId="{11A1DFCD-D478-4C5B-90CB-AB5B924E2BA3}" destId="{F5A3C107-F37B-4F57-8CDF-04D3160F1938}" srcOrd="1" destOrd="0" parTransId="{1265C96E-23DE-4765-A804-805C4598457B}" sibTransId="{DC74C30E-9BF3-4B30-B126-18945A672C89}"/>
    <dgm:cxn modelId="{611EF443-0476-4805-8B9A-09410846A64A}" type="presOf" srcId="{2EBABCC8-4E1D-4136-B025-32D5CACA68D0}" destId="{D6FA9DB2-BCF3-4AC7-9FE3-AC4B63937E3C}" srcOrd="0" destOrd="0" presId="urn:microsoft.com/office/officeart/2008/layout/LinedList"/>
    <dgm:cxn modelId="{90FE166E-0191-4F5A-AB24-956BEC9FE931}" type="presOf" srcId="{3DFAB0FB-6E5F-45C5-B6A7-89C38D4E5A1F}" destId="{4B64C5AB-0108-4830-A74F-8AFE0BEEC70C}" srcOrd="0" destOrd="0" presId="urn:microsoft.com/office/officeart/2008/layout/LinedList"/>
    <dgm:cxn modelId="{E8F785C2-1843-4DD8-9F8E-2A28ABFDA7D8}" type="presOf" srcId="{32B538A4-B0CA-4697-A3BE-97A78AC26996}" destId="{48965F8A-42C0-480B-9D0D-CE49C54AAC11}" srcOrd="0" destOrd="0" presId="urn:microsoft.com/office/officeart/2008/layout/LinedList"/>
    <dgm:cxn modelId="{4C05E0E0-0547-4FB8-93AF-21BA41DE8E90}" type="presOf" srcId="{24F47D84-E703-4C39-B8C0-179191954B00}" destId="{93539686-F6E3-4EBD-9516-A80E7197B85C}" srcOrd="0" destOrd="0" presId="urn:microsoft.com/office/officeart/2008/layout/LinedList"/>
    <dgm:cxn modelId="{6A75E5E7-7318-4C15-8D95-074E07B39835}" type="presOf" srcId="{F5A3C107-F37B-4F57-8CDF-04D3160F1938}" destId="{389B4779-18A4-4707-AA0D-12C5690FF90E}" srcOrd="0" destOrd="0" presId="urn:microsoft.com/office/officeart/2008/layout/LinedList"/>
    <dgm:cxn modelId="{C387A7EB-C172-47EB-B70C-6B0A4F8700A8}" srcId="{11A1DFCD-D478-4C5B-90CB-AB5B924E2BA3}" destId="{24F47D84-E703-4C39-B8C0-179191954B00}" srcOrd="2" destOrd="0" parTransId="{5FF6D243-FD87-466E-BA8D-3B6E7A0FD769}" sibTransId="{C747B170-477D-4A55-AF68-95E95D4BD6D8}"/>
    <dgm:cxn modelId="{F86A67EC-2D9C-4A33-8C6C-D3E56AA8DF22}" srcId="{11A1DFCD-D478-4C5B-90CB-AB5B924E2BA3}" destId="{96D0ADD9-AC88-4093-AB8B-AF697A65C703}" srcOrd="6" destOrd="0" parTransId="{4CC837F7-F26F-4DC7-B58B-8A2AD65180D9}" sibTransId="{35F710F1-3539-43D8-A923-AC629F1C7ECD}"/>
    <dgm:cxn modelId="{4836FAFE-0196-47AF-98AA-B9317741247F}" type="presOf" srcId="{96D0ADD9-AC88-4093-AB8B-AF697A65C703}" destId="{86345B1A-0DC0-4752-94F0-D20EE41F5B69}" srcOrd="0" destOrd="0" presId="urn:microsoft.com/office/officeart/2008/layout/LinedList"/>
    <dgm:cxn modelId="{ED8F5DE8-DCC5-4E13-A9F6-A276F5E861B5}" type="presParOf" srcId="{BC2A9ADC-E385-431D-B970-6CFF6DF806B9}" destId="{B9C86D85-AE76-4AE0-AF21-4A33678546AD}" srcOrd="0" destOrd="0" presId="urn:microsoft.com/office/officeart/2008/layout/LinedList"/>
    <dgm:cxn modelId="{1064C154-B498-4C81-8579-F66E2650368A}" type="presParOf" srcId="{BC2A9ADC-E385-431D-B970-6CFF6DF806B9}" destId="{11E9D252-7CE6-46AC-B738-867C754ED2B6}" srcOrd="1" destOrd="0" presId="urn:microsoft.com/office/officeart/2008/layout/LinedList"/>
    <dgm:cxn modelId="{56614D77-F435-4A12-84F8-D8435D505D8A}" type="presParOf" srcId="{11E9D252-7CE6-46AC-B738-867C754ED2B6}" destId="{D6FA9DB2-BCF3-4AC7-9FE3-AC4B63937E3C}" srcOrd="0" destOrd="0" presId="urn:microsoft.com/office/officeart/2008/layout/LinedList"/>
    <dgm:cxn modelId="{C61F19E7-6CE1-41BF-A5C2-91CD88DDFFB8}" type="presParOf" srcId="{11E9D252-7CE6-46AC-B738-867C754ED2B6}" destId="{66E6833C-E0D3-4427-83B7-A2C087BA1908}" srcOrd="1" destOrd="0" presId="urn:microsoft.com/office/officeart/2008/layout/LinedList"/>
    <dgm:cxn modelId="{114E3BF5-E94D-4514-99B6-06D0AADFBB14}" type="presParOf" srcId="{BC2A9ADC-E385-431D-B970-6CFF6DF806B9}" destId="{5E246C80-9FA1-4296-BD02-D2BD45265753}" srcOrd="2" destOrd="0" presId="urn:microsoft.com/office/officeart/2008/layout/LinedList"/>
    <dgm:cxn modelId="{2DF57AFB-9B18-4639-A33C-5934E56F94D8}" type="presParOf" srcId="{BC2A9ADC-E385-431D-B970-6CFF6DF806B9}" destId="{65917E15-8A84-4E55-83D7-D3B83D4909E5}" srcOrd="3" destOrd="0" presId="urn:microsoft.com/office/officeart/2008/layout/LinedList"/>
    <dgm:cxn modelId="{6285175E-4FB3-4E36-A46D-F133BE2963E6}" type="presParOf" srcId="{65917E15-8A84-4E55-83D7-D3B83D4909E5}" destId="{389B4779-18A4-4707-AA0D-12C5690FF90E}" srcOrd="0" destOrd="0" presId="urn:microsoft.com/office/officeart/2008/layout/LinedList"/>
    <dgm:cxn modelId="{3678A26E-DB21-450D-9D42-0D6F330EE574}" type="presParOf" srcId="{65917E15-8A84-4E55-83D7-D3B83D4909E5}" destId="{1DAC214F-7719-497C-B0D7-A2415D29092C}" srcOrd="1" destOrd="0" presId="urn:microsoft.com/office/officeart/2008/layout/LinedList"/>
    <dgm:cxn modelId="{4A9B0E8C-1511-4C5F-996F-5EAD836B5712}" type="presParOf" srcId="{BC2A9ADC-E385-431D-B970-6CFF6DF806B9}" destId="{7199F826-0D64-4A01-B695-971D309F16C3}" srcOrd="4" destOrd="0" presId="urn:microsoft.com/office/officeart/2008/layout/LinedList"/>
    <dgm:cxn modelId="{596973F6-646D-46E3-8815-4D02630047D4}" type="presParOf" srcId="{BC2A9ADC-E385-431D-B970-6CFF6DF806B9}" destId="{E849C8DB-2066-48A3-9FDE-29311C2340E4}" srcOrd="5" destOrd="0" presId="urn:microsoft.com/office/officeart/2008/layout/LinedList"/>
    <dgm:cxn modelId="{1FEEFCA9-43A2-461A-84F0-33A852FFBCD8}" type="presParOf" srcId="{E849C8DB-2066-48A3-9FDE-29311C2340E4}" destId="{93539686-F6E3-4EBD-9516-A80E7197B85C}" srcOrd="0" destOrd="0" presId="urn:microsoft.com/office/officeart/2008/layout/LinedList"/>
    <dgm:cxn modelId="{8996F7C8-A9F9-4E26-A30C-D778DAFF3419}" type="presParOf" srcId="{E849C8DB-2066-48A3-9FDE-29311C2340E4}" destId="{4A1B27CD-8535-48B4-B1B0-0B55849CF0F7}" srcOrd="1" destOrd="0" presId="urn:microsoft.com/office/officeart/2008/layout/LinedList"/>
    <dgm:cxn modelId="{22DD6CCF-206B-4620-9E73-FCB74AB31BBE}" type="presParOf" srcId="{BC2A9ADC-E385-431D-B970-6CFF6DF806B9}" destId="{BCD77CBB-4B48-4643-AA5E-A1C4A75186D7}" srcOrd="6" destOrd="0" presId="urn:microsoft.com/office/officeart/2008/layout/LinedList"/>
    <dgm:cxn modelId="{943A7B8F-7EDB-4DD7-9941-2383AE12816A}" type="presParOf" srcId="{BC2A9ADC-E385-431D-B970-6CFF6DF806B9}" destId="{8AC88249-FA08-4DB9-8A2E-9072D12E38F1}" srcOrd="7" destOrd="0" presId="urn:microsoft.com/office/officeart/2008/layout/LinedList"/>
    <dgm:cxn modelId="{B6910D8F-345B-4FC1-BED8-7026CCF62FE8}" type="presParOf" srcId="{8AC88249-FA08-4DB9-8A2E-9072D12E38F1}" destId="{65FFBC78-FEAF-4344-BE9E-2F021A75DE35}" srcOrd="0" destOrd="0" presId="urn:microsoft.com/office/officeart/2008/layout/LinedList"/>
    <dgm:cxn modelId="{F7034A8B-47D0-4547-A8E8-E5677026CA72}" type="presParOf" srcId="{8AC88249-FA08-4DB9-8A2E-9072D12E38F1}" destId="{0B5F8ECD-E02A-4F81-B834-B58C0D33E111}" srcOrd="1" destOrd="0" presId="urn:microsoft.com/office/officeart/2008/layout/LinedList"/>
    <dgm:cxn modelId="{9707F648-B43A-4D6D-8CF8-B8B76CFF3CEF}" type="presParOf" srcId="{BC2A9ADC-E385-431D-B970-6CFF6DF806B9}" destId="{C51DF94E-8857-4D5D-9A08-B2CBD435C118}" srcOrd="8" destOrd="0" presId="urn:microsoft.com/office/officeart/2008/layout/LinedList"/>
    <dgm:cxn modelId="{88B0BE84-F48E-4804-A544-458978CC00FE}" type="presParOf" srcId="{BC2A9ADC-E385-431D-B970-6CFF6DF806B9}" destId="{0239C12D-CCF9-494F-9125-F1A6640181DF}" srcOrd="9" destOrd="0" presId="urn:microsoft.com/office/officeart/2008/layout/LinedList"/>
    <dgm:cxn modelId="{789B4B86-9A20-4EF9-9E74-837C09A0A46D}" type="presParOf" srcId="{0239C12D-CCF9-494F-9125-F1A6640181DF}" destId="{4B64C5AB-0108-4830-A74F-8AFE0BEEC70C}" srcOrd="0" destOrd="0" presId="urn:microsoft.com/office/officeart/2008/layout/LinedList"/>
    <dgm:cxn modelId="{22641F1B-9AE9-47C4-A63D-C36C4254F440}" type="presParOf" srcId="{0239C12D-CCF9-494F-9125-F1A6640181DF}" destId="{C056420C-C5A4-457B-AA58-D371B7C1A5C5}" srcOrd="1" destOrd="0" presId="urn:microsoft.com/office/officeart/2008/layout/LinedList"/>
    <dgm:cxn modelId="{F8D9D9E4-7559-4647-94D8-4BDC2E383883}" type="presParOf" srcId="{BC2A9ADC-E385-431D-B970-6CFF6DF806B9}" destId="{28B406A8-24F2-4512-BD1B-449F49BB2B15}" srcOrd="10" destOrd="0" presId="urn:microsoft.com/office/officeart/2008/layout/LinedList"/>
    <dgm:cxn modelId="{7F4FA327-D38F-4C04-8210-023CC358A19C}" type="presParOf" srcId="{BC2A9ADC-E385-431D-B970-6CFF6DF806B9}" destId="{A791EF57-041E-478A-9893-383B34B03766}" srcOrd="11" destOrd="0" presId="urn:microsoft.com/office/officeart/2008/layout/LinedList"/>
    <dgm:cxn modelId="{F5475A83-0E92-4FED-8ECC-A17C6993F393}" type="presParOf" srcId="{A791EF57-041E-478A-9893-383B34B03766}" destId="{B2D50336-6B38-4F1A-80C5-A2D625020B58}" srcOrd="0" destOrd="0" presId="urn:microsoft.com/office/officeart/2008/layout/LinedList"/>
    <dgm:cxn modelId="{F25D9B97-CFD0-4EFD-BB79-01F4D8E37346}" type="presParOf" srcId="{A791EF57-041E-478A-9893-383B34B03766}" destId="{FDBBF9C2-4483-4E2E-8A49-5C236AB7FECD}" srcOrd="1" destOrd="0" presId="urn:microsoft.com/office/officeart/2008/layout/LinedList"/>
    <dgm:cxn modelId="{18BFFB60-345C-40D2-9034-6653FA6DB727}" type="presParOf" srcId="{BC2A9ADC-E385-431D-B970-6CFF6DF806B9}" destId="{5A11116B-A09F-4B0D-B644-7139A5729E32}" srcOrd="12" destOrd="0" presId="urn:microsoft.com/office/officeart/2008/layout/LinedList"/>
    <dgm:cxn modelId="{3BE012DB-501F-4DA4-939D-F1616AB4AC31}" type="presParOf" srcId="{BC2A9ADC-E385-431D-B970-6CFF6DF806B9}" destId="{8FBD245E-89C6-48B8-BB0C-B0139B3A104C}" srcOrd="13" destOrd="0" presId="urn:microsoft.com/office/officeart/2008/layout/LinedList"/>
    <dgm:cxn modelId="{528D4DA2-32B4-4EE8-B53C-A5C6FE718853}" type="presParOf" srcId="{8FBD245E-89C6-48B8-BB0C-B0139B3A104C}" destId="{86345B1A-0DC0-4752-94F0-D20EE41F5B69}" srcOrd="0" destOrd="0" presId="urn:microsoft.com/office/officeart/2008/layout/LinedList"/>
    <dgm:cxn modelId="{B5BC3A8C-F9BF-4D28-8CB5-50ED3395E0E3}" type="presParOf" srcId="{8FBD245E-89C6-48B8-BB0C-B0139B3A104C}" destId="{DF1422A6-96D0-46EC-A807-B156DA4410CC}" srcOrd="1" destOrd="0" presId="urn:microsoft.com/office/officeart/2008/layout/LinedList"/>
    <dgm:cxn modelId="{523C2F58-D0FF-4408-A501-4381D745D334}" type="presParOf" srcId="{BC2A9ADC-E385-431D-B970-6CFF6DF806B9}" destId="{543E4449-A3CB-49C2-ADF1-074D159CC7EE}" srcOrd="14" destOrd="0" presId="urn:microsoft.com/office/officeart/2008/layout/LinedList"/>
    <dgm:cxn modelId="{B3956967-FD10-487C-A551-5E9DF7B4B8D5}" type="presParOf" srcId="{BC2A9ADC-E385-431D-B970-6CFF6DF806B9}" destId="{BD6432AC-6212-4A2C-ACF2-29E63C6F3D49}" srcOrd="15" destOrd="0" presId="urn:microsoft.com/office/officeart/2008/layout/LinedList"/>
    <dgm:cxn modelId="{2F7B6163-64BF-459A-8727-3C4D0F2F02BB}" type="presParOf" srcId="{BD6432AC-6212-4A2C-ACF2-29E63C6F3D49}" destId="{85927835-BBD9-4126-9054-B485C5E96932}" srcOrd="0" destOrd="0" presId="urn:microsoft.com/office/officeart/2008/layout/LinedList"/>
    <dgm:cxn modelId="{A9E09094-1A7E-4CF3-BF87-0596323CE540}" type="presParOf" srcId="{BD6432AC-6212-4A2C-ACF2-29E63C6F3D49}" destId="{C709D901-658E-4DE3-B141-9D0105CEA0F5}" srcOrd="1" destOrd="0" presId="urn:microsoft.com/office/officeart/2008/layout/LinedList"/>
    <dgm:cxn modelId="{1810D64D-EC59-4E89-97B5-2D08ACEAE89C}" type="presParOf" srcId="{BC2A9ADC-E385-431D-B970-6CFF6DF806B9}" destId="{4F162152-6B2A-4A2F-AFB9-CABBE4D40850}" srcOrd="16" destOrd="0" presId="urn:microsoft.com/office/officeart/2008/layout/LinedList"/>
    <dgm:cxn modelId="{9F29053B-8759-4774-8F2D-FB5C02B5B763}" type="presParOf" srcId="{BC2A9ADC-E385-431D-B970-6CFF6DF806B9}" destId="{AD54E701-D29E-4630-A521-296905D2DC06}" srcOrd="17" destOrd="0" presId="urn:microsoft.com/office/officeart/2008/layout/LinedList"/>
    <dgm:cxn modelId="{BE215410-F264-423F-BE19-BBBA38D25924}" type="presParOf" srcId="{AD54E701-D29E-4630-A521-296905D2DC06}" destId="{48965F8A-42C0-480B-9D0D-CE49C54AAC11}" srcOrd="0" destOrd="0" presId="urn:microsoft.com/office/officeart/2008/layout/LinedList"/>
    <dgm:cxn modelId="{BF4EC669-7B8B-4645-B0EF-3035BFF55D5A}" type="presParOf" srcId="{AD54E701-D29E-4630-A521-296905D2DC06}" destId="{DC314091-4EF7-4E7B-B7B0-E3C09BBDE4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FFC766-0A90-441D-B653-6E050DF08A16}"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A751CCA7-A1FA-4F66-9517-7324183F579D}">
      <dgm:prSet/>
      <dgm:spPr/>
      <dgm:t>
        <a:bodyPr/>
        <a:lstStyle/>
        <a:p>
          <a:r>
            <a:rPr lang="en-US"/>
            <a:t>Greek Poets</a:t>
          </a:r>
        </a:p>
      </dgm:t>
    </dgm:pt>
    <dgm:pt modelId="{B9456D23-3627-4B91-B4DD-1ACCBD23DC46}" type="parTrans" cxnId="{744885A8-3E77-48F3-950C-71F510CC8E59}">
      <dgm:prSet/>
      <dgm:spPr/>
      <dgm:t>
        <a:bodyPr/>
        <a:lstStyle/>
        <a:p>
          <a:endParaRPr lang="en-US"/>
        </a:p>
      </dgm:t>
    </dgm:pt>
    <dgm:pt modelId="{90A902AA-2D3C-4836-96E8-F99AC631B006}" type="sibTrans" cxnId="{744885A8-3E77-48F3-950C-71F510CC8E59}">
      <dgm:prSet/>
      <dgm:spPr/>
      <dgm:t>
        <a:bodyPr/>
        <a:lstStyle/>
        <a:p>
          <a:endParaRPr lang="en-US"/>
        </a:p>
      </dgm:t>
    </dgm:pt>
    <dgm:pt modelId="{B34B6F9A-09AF-4823-8A98-FCC5633E1B16}">
      <dgm:prSet/>
      <dgm:spPr/>
      <dgm:t>
        <a:bodyPr/>
        <a:lstStyle/>
        <a:p>
          <a:r>
            <a:rPr lang="en-US"/>
            <a:t>Poets</a:t>
          </a:r>
        </a:p>
      </dgm:t>
    </dgm:pt>
    <dgm:pt modelId="{80EE4271-C939-4DC9-A02E-63B892E6573D}" type="parTrans" cxnId="{87BD3A8D-3C11-4941-84DF-F5FBBF593A0F}">
      <dgm:prSet/>
      <dgm:spPr/>
      <dgm:t>
        <a:bodyPr/>
        <a:lstStyle/>
        <a:p>
          <a:endParaRPr lang="en-US"/>
        </a:p>
      </dgm:t>
    </dgm:pt>
    <dgm:pt modelId="{DD46226B-5B97-4F4C-9C2A-7D09AB02B765}" type="sibTrans" cxnId="{87BD3A8D-3C11-4941-84DF-F5FBBF593A0F}">
      <dgm:prSet/>
      <dgm:spPr/>
      <dgm:t>
        <a:bodyPr/>
        <a:lstStyle/>
        <a:p>
          <a:endParaRPr lang="en-US"/>
        </a:p>
      </dgm:t>
    </dgm:pt>
    <dgm:pt modelId="{E2A6E4F4-8C8F-429B-8D62-6CF1158DA023}">
      <dgm:prSet/>
      <dgm:spPr/>
      <dgm:t>
        <a:bodyPr/>
        <a:lstStyle/>
        <a:p>
          <a:r>
            <a:rPr lang="en-US"/>
            <a:t>Greek Gods</a:t>
          </a:r>
        </a:p>
      </dgm:t>
    </dgm:pt>
    <dgm:pt modelId="{3C44F371-B165-473F-842F-7F25ADDC9B8F}" type="parTrans" cxnId="{4F74E7C3-2341-4C29-A26F-F321B3F3FE7E}">
      <dgm:prSet/>
      <dgm:spPr/>
      <dgm:t>
        <a:bodyPr/>
        <a:lstStyle/>
        <a:p>
          <a:endParaRPr lang="en-US"/>
        </a:p>
      </dgm:t>
    </dgm:pt>
    <dgm:pt modelId="{5F509206-04C3-47DD-9A09-6950E9640F7D}" type="sibTrans" cxnId="{4F74E7C3-2341-4C29-A26F-F321B3F3FE7E}">
      <dgm:prSet/>
      <dgm:spPr/>
      <dgm:t>
        <a:bodyPr/>
        <a:lstStyle/>
        <a:p>
          <a:endParaRPr lang="en-US"/>
        </a:p>
      </dgm:t>
    </dgm:pt>
    <dgm:pt modelId="{21DA5601-C496-434E-A2C6-895ED5D587CB}">
      <dgm:prSet/>
      <dgm:spPr/>
      <dgm:t>
        <a:bodyPr/>
        <a:lstStyle/>
        <a:p>
          <a:r>
            <a:rPr lang="en-US"/>
            <a:t>Homer &amp; Other Poets</a:t>
          </a:r>
        </a:p>
      </dgm:t>
    </dgm:pt>
    <dgm:pt modelId="{B8F98C20-A91B-4E54-94EC-EA34B9DE9125}" type="parTrans" cxnId="{9F4F070B-55F3-419C-973C-7F7052A9095F}">
      <dgm:prSet/>
      <dgm:spPr/>
      <dgm:t>
        <a:bodyPr/>
        <a:lstStyle/>
        <a:p>
          <a:endParaRPr lang="en-US"/>
        </a:p>
      </dgm:t>
    </dgm:pt>
    <dgm:pt modelId="{4FD6D0C2-1FC7-4504-A62B-58AF088561F2}" type="sibTrans" cxnId="{9F4F070B-55F3-419C-973C-7F7052A9095F}">
      <dgm:prSet/>
      <dgm:spPr/>
      <dgm:t>
        <a:bodyPr/>
        <a:lstStyle/>
        <a:p>
          <a:endParaRPr lang="en-US"/>
        </a:p>
      </dgm:t>
    </dgm:pt>
    <dgm:pt modelId="{CC368990-A506-46C8-8BC1-C3978D374533}">
      <dgm:prSet/>
      <dgm:spPr/>
      <dgm:t>
        <a:bodyPr/>
        <a:lstStyle/>
        <a:p>
          <a:r>
            <a:rPr lang="en-US"/>
            <a:t>Background</a:t>
          </a:r>
        </a:p>
      </dgm:t>
    </dgm:pt>
    <dgm:pt modelId="{BFE4D5E0-ADEB-4AB9-8F42-3765BD850DDB}" type="parTrans" cxnId="{B8AFCAC5-F804-4EF0-83F5-D21A01956FD2}">
      <dgm:prSet/>
      <dgm:spPr/>
      <dgm:t>
        <a:bodyPr/>
        <a:lstStyle/>
        <a:p>
          <a:endParaRPr lang="en-US"/>
        </a:p>
      </dgm:t>
    </dgm:pt>
    <dgm:pt modelId="{76301E95-A30D-4F36-AFF1-0E6841CC983A}" type="sibTrans" cxnId="{B8AFCAC5-F804-4EF0-83F5-D21A01956FD2}">
      <dgm:prSet/>
      <dgm:spPr/>
      <dgm:t>
        <a:bodyPr/>
        <a:lstStyle/>
        <a:p>
          <a:endParaRPr lang="en-US"/>
        </a:p>
      </dgm:t>
    </dgm:pt>
    <dgm:pt modelId="{BB0F5E30-FC09-49DC-84CB-D4EF30B44003}">
      <dgm:prSet/>
      <dgm:spPr/>
      <dgm:t>
        <a:bodyPr/>
        <a:lstStyle/>
        <a:p>
          <a:r>
            <a:rPr lang="en-US"/>
            <a:t>The Natural Order</a:t>
          </a:r>
        </a:p>
      </dgm:t>
    </dgm:pt>
    <dgm:pt modelId="{EFD3F64C-13A9-4316-A24F-B94FA23DB8AC}" type="parTrans" cxnId="{8CF19522-CDCB-4C69-8C78-17E69E3EEDB0}">
      <dgm:prSet/>
      <dgm:spPr/>
      <dgm:t>
        <a:bodyPr/>
        <a:lstStyle/>
        <a:p>
          <a:endParaRPr lang="en-US"/>
        </a:p>
      </dgm:t>
    </dgm:pt>
    <dgm:pt modelId="{336CE2F9-4631-49D4-AD82-F7BF191111C2}" type="sibTrans" cxnId="{8CF19522-CDCB-4C69-8C78-17E69E3EEDB0}">
      <dgm:prSet/>
      <dgm:spPr/>
      <dgm:t>
        <a:bodyPr/>
        <a:lstStyle/>
        <a:p>
          <a:endParaRPr lang="en-US"/>
        </a:p>
      </dgm:t>
    </dgm:pt>
    <dgm:pt modelId="{81DA5B74-8A12-4BA3-8B28-276D29EB6BAC}">
      <dgm:prSet/>
      <dgm:spPr/>
      <dgm:t>
        <a:bodyPr/>
        <a:lstStyle/>
        <a:p>
          <a:r>
            <a:rPr lang="en-US"/>
            <a:t>Morality</a:t>
          </a:r>
        </a:p>
      </dgm:t>
    </dgm:pt>
    <dgm:pt modelId="{3D803C3A-4588-48FD-B591-C4527E315365}" type="parTrans" cxnId="{7E7275FB-0ABF-44A2-BADD-C4CAEC79D1D1}">
      <dgm:prSet/>
      <dgm:spPr/>
      <dgm:t>
        <a:bodyPr/>
        <a:lstStyle/>
        <a:p>
          <a:endParaRPr lang="en-US"/>
        </a:p>
      </dgm:t>
    </dgm:pt>
    <dgm:pt modelId="{4E7E4045-FF99-4414-95E1-92FBF5A809F6}" type="sibTrans" cxnId="{7E7275FB-0ABF-44A2-BADD-C4CAEC79D1D1}">
      <dgm:prSet/>
      <dgm:spPr/>
      <dgm:t>
        <a:bodyPr/>
        <a:lstStyle/>
        <a:p>
          <a:endParaRPr lang="en-US"/>
        </a:p>
      </dgm:t>
    </dgm:pt>
    <dgm:pt modelId="{CC302440-0601-478D-984E-99D279567AAA}">
      <dgm:prSet/>
      <dgm:spPr/>
      <dgm:t>
        <a:bodyPr/>
        <a:lstStyle/>
        <a:p>
          <a:r>
            <a:rPr lang="en-US"/>
            <a:t>Four Concepts of Order</a:t>
          </a:r>
        </a:p>
      </dgm:t>
    </dgm:pt>
    <dgm:pt modelId="{1B8CFA8A-F204-4E78-B444-49E9CBDB0EFA}" type="parTrans" cxnId="{9C190D79-0AD3-42E3-9599-FF715DF15D56}">
      <dgm:prSet/>
      <dgm:spPr/>
      <dgm:t>
        <a:bodyPr/>
        <a:lstStyle/>
        <a:p>
          <a:endParaRPr lang="en-US"/>
        </a:p>
      </dgm:t>
    </dgm:pt>
    <dgm:pt modelId="{E22DF303-FAF8-447D-A829-D43CABE39FB7}" type="sibTrans" cxnId="{9C190D79-0AD3-42E3-9599-FF715DF15D56}">
      <dgm:prSet/>
      <dgm:spPr/>
      <dgm:t>
        <a:bodyPr/>
        <a:lstStyle/>
        <a:p>
          <a:endParaRPr lang="en-US"/>
        </a:p>
      </dgm:t>
    </dgm:pt>
    <dgm:pt modelId="{DD4531B4-19F5-4BEE-80B2-32DCAEAED73C}">
      <dgm:prSet/>
      <dgm:spPr/>
      <dgm:t>
        <a:bodyPr/>
        <a:lstStyle/>
        <a:p>
          <a:r>
            <a:rPr lang="en-US"/>
            <a:t>Purposeful Agents</a:t>
          </a:r>
        </a:p>
      </dgm:t>
    </dgm:pt>
    <dgm:pt modelId="{A493041F-FD2E-4EE5-A6C8-7724064F2638}" type="parTrans" cxnId="{7B7C203F-D945-42E1-B554-5A535AEBE462}">
      <dgm:prSet/>
      <dgm:spPr/>
      <dgm:t>
        <a:bodyPr/>
        <a:lstStyle/>
        <a:p>
          <a:endParaRPr lang="en-US"/>
        </a:p>
      </dgm:t>
    </dgm:pt>
    <dgm:pt modelId="{20945989-B3ED-48D4-B702-377DFFD7A695}" type="sibTrans" cxnId="{7B7C203F-D945-42E1-B554-5A535AEBE462}">
      <dgm:prSet/>
      <dgm:spPr/>
      <dgm:t>
        <a:bodyPr/>
        <a:lstStyle/>
        <a:p>
          <a:endParaRPr lang="en-US"/>
        </a:p>
      </dgm:t>
    </dgm:pt>
    <dgm:pt modelId="{7E0A33A1-F2F9-4A3F-9B83-93EFD0C42B36}">
      <dgm:prSet/>
      <dgm:spPr/>
      <dgm:t>
        <a:bodyPr/>
        <a:lstStyle/>
        <a:p>
          <a:r>
            <a:rPr lang="en-US"/>
            <a:t>Random, purposeless events.</a:t>
          </a:r>
        </a:p>
      </dgm:t>
    </dgm:pt>
    <dgm:pt modelId="{A50F7E85-C117-4482-A4BD-EAD368CC9A32}" type="parTrans" cxnId="{CB5ED68B-F257-4945-AA72-B1912B6C161C}">
      <dgm:prSet/>
      <dgm:spPr/>
      <dgm:t>
        <a:bodyPr/>
        <a:lstStyle/>
        <a:p>
          <a:endParaRPr lang="en-US"/>
        </a:p>
      </dgm:t>
    </dgm:pt>
    <dgm:pt modelId="{8FA37854-C359-42DC-A4DD-674154159A8F}" type="sibTrans" cxnId="{CB5ED68B-F257-4945-AA72-B1912B6C161C}">
      <dgm:prSet/>
      <dgm:spPr/>
      <dgm:t>
        <a:bodyPr/>
        <a:lstStyle/>
        <a:p>
          <a:endParaRPr lang="en-US"/>
        </a:p>
      </dgm:t>
    </dgm:pt>
    <dgm:pt modelId="{2C72815F-9C2A-4288-AACF-51AE22851C51}">
      <dgm:prSet/>
      <dgm:spPr/>
      <dgm:t>
        <a:bodyPr/>
        <a:lstStyle/>
        <a:p>
          <a:r>
            <a:rPr lang="en-US"/>
            <a:t>The amoral fates</a:t>
          </a:r>
        </a:p>
      </dgm:t>
    </dgm:pt>
    <dgm:pt modelId="{FF0005B1-FAB2-4BCD-B5D2-2FCA35FA3B62}" type="parTrans" cxnId="{F2518C1F-2822-4BBA-B050-7BD51A7F2FD6}">
      <dgm:prSet/>
      <dgm:spPr/>
      <dgm:t>
        <a:bodyPr/>
        <a:lstStyle/>
        <a:p>
          <a:endParaRPr lang="en-US"/>
        </a:p>
      </dgm:t>
    </dgm:pt>
    <dgm:pt modelId="{5CDE9760-77FC-406C-A2C5-4A571599A380}" type="sibTrans" cxnId="{F2518C1F-2822-4BBA-B050-7BD51A7F2FD6}">
      <dgm:prSet/>
      <dgm:spPr/>
      <dgm:t>
        <a:bodyPr/>
        <a:lstStyle/>
        <a:p>
          <a:endParaRPr lang="en-US"/>
        </a:p>
      </dgm:t>
    </dgm:pt>
    <dgm:pt modelId="{6D89E8E8-2E36-40D1-8F5E-6F087260A05E}">
      <dgm:prSet/>
      <dgm:spPr/>
      <dgm:t>
        <a:bodyPr/>
        <a:lstStyle/>
        <a:p>
          <a:r>
            <a:rPr lang="en-US"/>
            <a:t>Gods sometimes acting on the basis of objective moral principles.</a:t>
          </a:r>
        </a:p>
      </dgm:t>
    </dgm:pt>
    <dgm:pt modelId="{789BB965-AA6F-4CFE-BA9F-3580DF8AF67E}" type="parTrans" cxnId="{F082734C-C922-435B-8CF8-C7E39BBEDD61}">
      <dgm:prSet/>
      <dgm:spPr/>
      <dgm:t>
        <a:bodyPr/>
        <a:lstStyle/>
        <a:p>
          <a:endParaRPr lang="en-US"/>
        </a:p>
      </dgm:t>
    </dgm:pt>
    <dgm:pt modelId="{9B6C6BE6-55FB-4BEF-842F-3BA45A0F674C}" type="sibTrans" cxnId="{F082734C-C922-435B-8CF8-C7E39BBEDD61}">
      <dgm:prSet/>
      <dgm:spPr/>
      <dgm:t>
        <a:bodyPr/>
        <a:lstStyle/>
        <a:p>
          <a:endParaRPr lang="en-US"/>
        </a:p>
      </dgm:t>
    </dgm:pt>
    <dgm:pt modelId="{72A0B22D-2AE0-421B-B983-26C523E2BF79}">
      <dgm:prSet/>
      <dgm:spPr/>
      <dgm:t>
        <a:bodyPr/>
        <a:lstStyle/>
        <a:p>
          <a:r>
            <a:rPr lang="en-US"/>
            <a:t>Starting Point for Greek Science &amp; Philosophy</a:t>
          </a:r>
        </a:p>
      </dgm:t>
    </dgm:pt>
    <dgm:pt modelId="{2ED7655B-84ED-47C8-807F-0116ADED29F2}" type="parTrans" cxnId="{A61B8A80-2868-4161-88DA-6C637DADE27B}">
      <dgm:prSet/>
      <dgm:spPr/>
      <dgm:t>
        <a:bodyPr/>
        <a:lstStyle/>
        <a:p>
          <a:endParaRPr lang="en-US"/>
        </a:p>
      </dgm:t>
    </dgm:pt>
    <dgm:pt modelId="{FEC9BE17-99EE-4568-890C-F22A14E4C28D}" type="sibTrans" cxnId="{A61B8A80-2868-4161-88DA-6C637DADE27B}">
      <dgm:prSet/>
      <dgm:spPr/>
      <dgm:t>
        <a:bodyPr/>
        <a:lstStyle/>
        <a:p>
          <a:endParaRPr lang="en-US"/>
        </a:p>
      </dgm:t>
    </dgm:pt>
    <dgm:pt modelId="{00F8FBA8-5FDF-445E-83B7-4AC093795C85}" type="pres">
      <dgm:prSet presAssocID="{33FFC766-0A90-441D-B653-6E050DF08A16}" presName="linear" presStyleCnt="0">
        <dgm:presLayoutVars>
          <dgm:dir/>
          <dgm:animLvl val="lvl"/>
          <dgm:resizeHandles val="exact"/>
        </dgm:presLayoutVars>
      </dgm:prSet>
      <dgm:spPr/>
    </dgm:pt>
    <dgm:pt modelId="{110B5561-7B86-4FA8-AECA-739485C68349}" type="pres">
      <dgm:prSet presAssocID="{A751CCA7-A1FA-4F66-9517-7324183F579D}" presName="parentLin" presStyleCnt="0"/>
      <dgm:spPr/>
    </dgm:pt>
    <dgm:pt modelId="{6D88BE46-9F6E-49F8-BA07-69673A5CECC6}" type="pres">
      <dgm:prSet presAssocID="{A751CCA7-A1FA-4F66-9517-7324183F579D}" presName="parentLeftMargin" presStyleLbl="node1" presStyleIdx="0" presStyleCnt="2"/>
      <dgm:spPr/>
    </dgm:pt>
    <dgm:pt modelId="{B33C62AC-D1F3-4A67-8965-77CE197F0005}" type="pres">
      <dgm:prSet presAssocID="{A751CCA7-A1FA-4F66-9517-7324183F579D}" presName="parentText" presStyleLbl="node1" presStyleIdx="0" presStyleCnt="2">
        <dgm:presLayoutVars>
          <dgm:chMax val="0"/>
          <dgm:bulletEnabled val="1"/>
        </dgm:presLayoutVars>
      </dgm:prSet>
      <dgm:spPr/>
    </dgm:pt>
    <dgm:pt modelId="{5B124EBB-A293-4936-B54F-F0E52AF102F5}" type="pres">
      <dgm:prSet presAssocID="{A751CCA7-A1FA-4F66-9517-7324183F579D}" presName="negativeSpace" presStyleCnt="0"/>
      <dgm:spPr/>
    </dgm:pt>
    <dgm:pt modelId="{FC41F6A6-54FA-4D75-9377-CF999F2DA621}" type="pres">
      <dgm:prSet presAssocID="{A751CCA7-A1FA-4F66-9517-7324183F579D}" presName="childText" presStyleLbl="conFgAcc1" presStyleIdx="0" presStyleCnt="2">
        <dgm:presLayoutVars>
          <dgm:bulletEnabled val="1"/>
        </dgm:presLayoutVars>
      </dgm:prSet>
      <dgm:spPr/>
    </dgm:pt>
    <dgm:pt modelId="{46B4B519-16F9-4D39-8744-7171ED72A609}" type="pres">
      <dgm:prSet presAssocID="{90A902AA-2D3C-4836-96E8-F99AC631B006}" presName="spaceBetweenRectangles" presStyleCnt="0"/>
      <dgm:spPr/>
    </dgm:pt>
    <dgm:pt modelId="{CCE77D49-F44F-4219-B546-662317A35038}" type="pres">
      <dgm:prSet presAssocID="{21DA5601-C496-434E-A2C6-895ED5D587CB}" presName="parentLin" presStyleCnt="0"/>
      <dgm:spPr/>
    </dgm:pt>
    <dgm:pt modelId="{76A2ED0F-7F9D-4146-B5FD-6041351641A7}" type="pres">
      <dgm:prSet presAssocID="{21DA5601-C496-434E-A2C6-895ED5D587CB}" presName="parentLeftMargin" presStyleLbl="node1" presStyleIdx="0" presStyleCnt="2"/>
      <dgm:spPr/>
    </dgm:pt>
    <dgm:pt modelId="{899823D5-E080-4A51-947C-2991AB964205}" type="pres">
      <dgm:prSet presAssocID="{21DA5601-C496-434E-A2C6-895ED5D587CB}" presName="parentText" presStyleLbl="node1" presStyleIdx="1" presStyleCnt="2">
        <dgm:presLayoutVars>
          <dgm:chMax val="0"/>
          <dgm:bulletEnabled val="1"/>
        </dgm:presLayoutVars>
      </dgm:prSet>
      <dgm:spPr/>
    </dgm:pt>
    <dgm:pt modelId="{C6B0010C-671E-4098-820E-49943C219FD9}" type="pres">
      <dgm:prSet presAssocID="{21DA5601-C496-434E-A2C6-895ED5D587CB}" presName="negativeSpace" presStyleCnt="0"/>
      <dgm:spPr/>
    </dgm:pt>
    <dgm:pt modelId="{A50E9FD6-8685-4D4D-BD13-F502DC80BAD9}" type="pres">
      <dgm:prSet presAssocID="{21DA5601-C496-434E-A2C6-895ED5D587CB}" presName="childText" presStyleLbl="conFgAcc1" presStyleIdx="1" presStyleCnt="2">
        <dgm:presLayoutVars>
          <dgm:bulletEnabled val="1"/>
        </dgm:presLayoutVars>
      </dgm:prSet>
      <dgm:spPr/>
    </dgm:pt>
  </dgm:ptLst>
  <dgm:cxnLst>
    <dgm:cxn modelId="{4934BB09-FF4B-43FC-B3C5-8BD3191A93C4}" type="presOf" srcId="{DD4531B4-19F5-4BEE-80B2-32DCAEAED73C}" destId="{A50E9FD6-8685-4D4D-BD13-F502DC80BAD9}" srcOrd="0" destOrd="4" presId="urn:microsoft.com/office/officeart/2005/8/layout/list1"/>
    <dgm:cxn modelId="{9F4F070B-55F3-419C-973C-7F7052A9095F}" srcId="{33FFC766-0A90-441D-B653-6E050DF08A16}" destId="{21DA5601-C496-434E-A2C6-895ED5D587CB}" srcOrd="1" destOrd="0" parTransId="{B8F98C20-A91B-4E54-94EC-EA34B9DE9125}" sibTransId="{4FD6D0C2-1FC7-4504-A62B-58AF088561F2}"/>
    <dgm:cxn modelId="{E7E73913-FB14-4491-AF01-2D6B63F175B6}" type="presOf" srcId="{CC368990-A506-46C8-8BC1-C3978D374533}" destId="{A50E9FD6-8685-4D4D-BD13-F502DC80BAD9}" srcOrd="0" destOrd="0" presId="urn:microsoft.com/office/officeart/2005/8/layout/list1"/>
    <dgm:cxn modelId="{B0C9FA18-2CCB-41C6-9CB3-990A867F7CDE}" type="presOf" srcId="{81DA5B74-8A12-4BA3-8B28-276D29EB6BAC}" destId="{A50E9FD6-8685-4D4D-BD13-F502DC80BAD9}" srcOrd="0" destOrd="2" presId="urn:microsoft.com/office/officeart/2005/8/layout/list1"/>
    <dgm:cxn modelId="{F2518C1F-2822-4BBA-B050-7BD51A7F2FD6}" srcId="{CC302440-0601-478D-984E-99D279567AAA}" destId="{2C72815F-9C2A-4288-AACF-51AE22851C51}" srcOrd="2" destOrd="0" parTransId="{FF0005B1-FAB2-4BCD-B5D2-2FCA35FA3B62}" sibTransId="{5CDE9760-77FC-406C-A2C5-4A571599A380}"/>
    <dgm:cxn modelId="{8CF19522-CDCB-4C69-8C78-17E69E3EEDB0}" srcId="{21DA5601-C496-434E-A2C6-895ED5D587CB}" destId="{BB0F5E30-FC09-49DC-84CB-D4EF30B44003}" srcOrd="1" destOrd="0" parTransId="{EFD3F64C-13A9-4316-A24F-B94FA23DB8AC}" sibTransId="{336CE2F9-4631-49D4-AD82-F7BF191111C2}"/>
    <dgm:cxn modelId="{31228433-31A6-4887-B019-412FB72088A9}" type="presOf" srcId="{72A0B22D-2AE0-421B-B983-26C523E2BF79}" destId="{A50E9FD6-8685-4D4D-BD13-F502DC80BAD9}" srcOrd="0" destOrd="8" presId="urn:microsoft.com/office/officeart/2005/8/layout/list1"/>
    <dgm:cxn modelId="{7B7C203F-D945-42E1-B554-5A535AEBE462}" srcId="{CC302440-0601-478D-984E-99D279567AAA}" destId="{DD4531B4-19F5-4BEE-80B2-32DCAEAED73C}" srcOrd="0" destOrd="0" parTransId="{A493041F-FD2E-4EE5-A6C8-7724064F2638}" sibTransId="{20945989-B3ED-48D4-B702-377DFFD7A695}"/>
    <dgm:cxn modelId="{DB5B305C-0412-46B3-B419-F7C4070F4F5D}" type="presOf" srcId="{33FFC766-0A90-441D-B653-6E050DF08A16}" destId="{00F8FBA8-5FDF-445E-83B7-4AC093795C85}" srcOrd="0" destOrd="0" presId="urn:microsoft.com/office/officeart/2005/8/layout/list1"/>
    <dgm:cxn modelId="{37A68762-9CE8-49FC-862B-3871C0C36E7E}" type="presOf" srcId="{21DA5601-C496-434E-A2C6-895ED5D587CB}" destId="{899823D5-E080-4A51-947C-2991AB964205}" srcOrd="1" destOrd="0" presId="urn:microsoft.com/office/officeart/2005/8/layout/list1"/>
    <dgm:cxn modelId="{F082734C-C922-435B-8CF8-C7E39BBEDD61}" srcId="{CC302440-0601-478D-984E-99D279567AAA}" destId="{6D89E8E8-2E36-40D1-8F5E-6F087260A05E}" srcOrd="3" destOrd="0" parTransId="{789BB965-AA6F-4CFE-BA9F-3580DF8AF67E}" sibTransId="{9B6C6BE6-55FB-4BEF-842F-3BA45A0F674C}"/>
    <dgm:cxn modelId="{1D979656-1EF7-4696-944A-E8B4D72F8ECF}" type="presOf" srcId="{CC302440-0601-478D-984E-99D279567AAA}" destId="{A50E9FD6-8685-4D4D-BD13-F502DC80BAD9}" srcOrd="0" destOrd="3" presId="urn:microsoft.com/office/officeart/2005/8/layout/list1"/>
    <dgm:cxn modelId="{9C190D79-0AD3-42E3-9599-FF715DF15D56}" srcId="{21DA5601-C496-434E-A2C6-895ED5D587CB}" destId="{CC302440-0601-478D-984E-99D279567AAA}" srcOrd="3" destOrd="0" parTransId="{1B8CFA8A-F204-4E78-B444-49E9CBDB0EFA}" sibTransId="{E22DF303-FAF8-447D-A829-D43CABE39FB7}"/>
    <dgm:cxn modelId="{7719935A-C59F-4153-A4D5-857E61B5FE32}" type="presOf" srcId="{BB0F5E30-FC09-49DC-84CB-D4EF30B44003}" destId="{A50E9FD6-8685-4D4D-BD13-F502DC80BAD9}" srcOrd="0" destOrd="1" presId="urn:microsoft.com/office/officeart/2005/8/layout/list1"/>
    <dgm:cxn modelId="{A61B8A80-2868-4161-88DA-6C637DADE27B}" srcId="{21DA5601-C496-434E-A2C6-895ED5D587CB}" destId="{72A0B22D-2AE0-421B-B983-26C523E2BF79}" srcOrd="4" destOrd="0" parTransId="{2ED7655B-84ED-47C8-807F-0116ADED29F2}" sibTransId="{FEC9BE17-99EE-4568-890C-F22A14E4C28D}"/>
    <dgm:cxn modelId="{CB5ED68B-F257-4945-AA72-B1912B6C161C}" srcId="{CC302440-0601-478D-984E-99D279567AAA}" destId="{7E0A33A1-F2F9-4A3F-9B83-93EFD0C42B36}" srcOrd="1" destOrd="0" parTransId="{A50F7E85-C117-4482-A4BD-EAD368CC9A32}" sibTransId="{8FA37854-C359-42DC-A4DD-674154159A8F}"/>
    <dgm:cxn modelId="{87BD3A8D-3C11-4941-84DF-F5FBBF593A0F}" srcId="{A751CCA7-A1FA-4F66-9517-7324183F579D}" destId="{B34B6F9A-09AF-4823-8A98-FCC5633E1B16}" srcOrd="0" destOrd="0" parTransId="{80EE4271-C939-4DC9-A02E-63B892E6573D}" sibTransId="{DD46226B-5B97-4F4C-9C2A-7D09AB02B765}"/>
    <dgm:cxn modelId="{191D6193-D142-42B4-A3DB-FBEA99F9A9C7}" type="presOf" srcId="{6D89E8E8-2E36-40D1-8F5E-6F087260A05E}" destId="{A50E9FD6-8685-4D4D-BD13-F502DC80BAD9}" srcOrd="0" destOrd="7" presId="urn:microsoft.com/office/officeart/2005/8/layout/list1"/>
    <dgm:cxn modelId="{524A54A7-5272-4052-BD50-13BC91337F7E}" type="presOf" srcId="{B34B6F9A-09AF-4823-8A98-FCC5633E1B16}" destId="{FC41F6A6-54FA-4D75-9377-CF999F2DA621}" srcOrd="0" destOrd="0" presId="urn:microsoft.com/office/officeart/2005/8/layout/list1"/>
    <dgm:cxn modelId="{744885A8-3E77-48F3-950C-71F510CC8E59}" srcId="{33FFC766-0A90-441D-B653-6E050DF08A16}" destId="{A751CCA7-A1FA-4F66-9517-7324183F579D}" srcOrd="0" destOrd="0" parTransId="{B9456D23-3627-4B91-B4DD-1ACCBD23DC46}" sibTransId="{90A902AA-2D3C-4836-96E8-F99AC631B006}"/>
    <dgm:cxn modelId="{052561B4-BD2E-4265-BFBD-F5B51628DB54}" type="presOf" srcId="{21DA5601-C496-434E-A2C6-895ED5D587CB}" destId="{76A2ED0F-7F9D-4146-B5FD-6041351641A7}" srcOrd="0" destOrd="0" presId="urn:microsoft.com/office/officeart/2005/8/layout/list1"/>
    <dgm:cxn modelId="{4F74E7C3-2341-4C29-A26F-F321B3F3FE7E}" srcId="{A751CCA7-A1FA-4F66-9517-7324183F579D}" destId="{E2A6E4F4-8C8F-429B-8D62-6CF1158DA023}" srcOrd="1" destOrd="0" parTransId="{3C44F371-B165-473F-842F-7F25ADDC9B8F}" sibTransId="{5F509206-04C3-47DD-9A09-6950E9640F7D}"/>
    <dgm:cxn modelId="{B8AFCAC5-F804-4EF0-83F5-D21A01956FD2}" srcId="{21DA5601-C496-434E-A2C6-895ED5D587CB}" destId="{CC368990-A506-46C8-8BC1-C3978D374533}" srcOrd="0" destOrd="0" parTransId="{BFE4D5E0-ADEB-4AB9-8F42-3765BD850DDB}" sibTransId="{76301E95-A30D-4F36-AFF1-0E6841CC983A}"/>
    <dgm:cxn modelId="{1D5E11DA-C6F3-4F8A-968C-DB9CBB281668}" type="presOf" srcId="{2C72815F-9C2A-4288-AACF-51AE22851C51}" destId="{A50E9FD6-8685-4D4D-BD13-F502DC80BAD9}" srcOrd="0" destOrd="6" presId="urn:microsoft.com/office/officeart/2005/8/layout/list1"/>
    <dgm:cxn modelId="{AB6CD7DD-3DA1-4E0F-85FB-4DA270A4609C}" type="presOf" srcId="{A751CCA7-A1FA-4F66-9517-7324183F579D}" destId="{6D88BE46-9F6E-49F8-BA07-69673A5CECC6}" srcOrd="0" destOrd="0" presId="urn:microsoft.com/office/officeart/2005/8/layout/list1"/>
    <dgm:cxn modelId="{52BCEEE2-9735-4A32-BB3B-9A5330814C70}" type="presOf" srcId="{A751CCA7-A1FA-4F66-9517-7324183F579D}" destId="{B33C62AC-D1F3-4A67-8965-77CE197F0005}" srcOrd="1" destOrd="0" presId="urn:microsoft.com/office/officeart/2005/8/layout/list1"/>
    <dgm:cxn modelId="{E2DB7FF9-08D8-4BCE-96E0-D750E3B13013}" type="presOf" srcId="{E2A6E4F4-8C8F-429B-8D62-6CF1158DA023}" destId="{FC41F6A6-54FA-4D75-9377-CF999F2DA621}" srcOrd="0" destOrd="1" presId="urn:microsoft.com/office/officeart/2005/8/layout/list1"/>
    <dgm:cxn modelId="{EB01EBF9-D541-4320-8969-10D215CD433D}" type="presOf" srcId="{7E0A33A1-F2F9-4A3F-9B83-93EFD0C42B36}" destId="{A50E9FD6-8685-4D4D-BD13-F502DC80BAD9}" srcOrd="0" destOrd="5" presId="urn:microsoft.com/office/officeart/2005/8/layout/list1"/>
    <dgm:cxn modelId="{7E7275FB-0ABF-44A2-BADD-C4CAEC79D1D1}" srcId="{21DA5601-C496-434E-A2C6-895ED5D587CB}" destId="{81DA5B74-8A12-4BA3-8B28-276D29EB6BAC}" srcOrd="2" destOrd="0" parTransId="{3D803C3A-4588-48FD-B591-C4527E315365}" sibTransId="{4E7E4045-FF99-4414-95E1-92FBF5A809F6}"/>
    <dgm:cxn modelId="{1E25C0E3-8A93-4F3B-B96A-8BF94BA37F28}" type="presParOf" srcId="{00F8FBA8-5FDF-445E-83B7-4AC093795C85}" destId="{110B5561-7B86-4FA8-AECA-739485C68349}" srcOrd="0" destOrd="0" presId="urn:microsoft.com/office/officeart/2005/8/layout/list1"/>
    <dgm:cxn modelId="{E1E36C4E-7871-44C0-A05C-8C0D18E244AF}" type="presParOf" srcId="{110B5561-7B86-4FA8-AECA-739485C68349}" destId="{6D88BE46-9F6E-49F8-BA07-69673A5CECC6}" srcOrd="0" destOrd="0" presId="urn:microsoft.com/office/officeart/2005/8/layout/list1"/>
    <dgm:cxn modelId="{8CB63EDF-66D5-44E0-8BF4-734E33DB8FCA}" type="presParOf" srcId="{110B5561-7B86-4FA8-AECA-739485C68349}" destId="{B33C62AC-D1F3-4A67-8965-77CE197F0005}" srcOrd="1" destOrd="0" presId="urn:microsoft.com/office/officeart/2005/8/layout/list1"/>
    <dgm:cxn modelId="{43738694-E46D-4FD3-8D4D-CF4E1189C0CE}" type="presParOf" srcId="{00F8FBA8-5FDF-445E-83B7-4AC093795C85}" destId="{5B124EBB-A293-4936-B54F-F0E52AF102F5}" srcOrd="1" destOrd="0" presId="urn:microsoft.com/office/officeart/2005/8/layout/list1"/>
    <dgm:cxn modelId="{892A3E34-4F74-454B-98E4-22C1BFEAC69A}" type="presParOf" srcId="{00F8FBA8-5FDF-445E-83B7-4AC093795C85}" destId="{FC41F6A6-54FA-4D75-9377-CF999F2DA621}" srcOrd="2" destOrd="0" presId="urn:microsoft.com/office/officeart/2005/8/layout/list1"/>
    <dgm:cxn modelId="{81D53817-A3ED-45C7-987E-47C7C4926F64}" type="presParOf" srcId="{00F8FBA8-5FDF-445E-83B7-4AC093795C85}" destId="{46B4B519-16F9-4D39-8744-7171ED72A609}" srcOrd="3" destOrd="0" presId="urn:microsoft.com/office/officeart/2005/8/layout/list1"/>
    <dgm:cxn modelId="{B4CDAFE9-22C1-4DA0-84DA-A228AD216916}" type="presParOf" srcId="{00F8FBA8-5FDF-445E-83B7-4AC093795C85}" destId="{CCE77D49-F44F-4219-B546-662317A35038}" srcOrd="4" destOrd="0" presId="urn:microsoft.com/office/officeart/2005/8/layout/list1"/>
    <dgm:cxn modelId="{DCCDC906-FC29-4EC8-A093-802F7E9C85AF}" type="presParOf" srcId="{CCE77D49-F44F-4219-B546-662317A35038}" destId="{76A2ED0F-7F9D-4146-B5FD-6041351641A7}" srcOrd="0" destOrd="0" presId="urn:microsoft.com/office/officeart/2005/8/layout/list1"/>
    <dgm:cxn modelId="{5315B343-B3F5-44BC-8B15-0BEB35757684}" type="presParOf" srcId="{CCE77D49-F44F-4219-B546-662317A35038}" destId="{899823D5-E080-4A51-947C-2991AB964205}" srcOrd="1" destOrd="0" presId="urn:microsoft.com/office/officeart/2005/8/layout/list1"/>
    <dgm:cxn modelId="{DBB2E815-70E6-4AE0-B5B5-EB4D27F76561}" type="presParOf" srcId="{00F8FBA8-5FDF-445E-83B7-4AC093795C85}" destId="{C6B0010C-671E-4098-820E-49943C219FD9}" srcOrd="5" destOrd="0" presId="urn:microsoft.com/office/officeart/2005/8/layout/list1"/>
    <dgm:cxn modelId="{E0129EAA-BE57-4577-95A7-CA5A531567E6}" type="presParOf" srcId="{00F8FBA8-5FDF-445E-83B7-4AC093795C85}" destId="{A50E9FD6-8685-4D4D-BD13-F502DC80BAD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2443CE-D447-4603-9250-1A57B1446D97}" type="doc">
      <dgm:prSet loTypeId="urn:microsoft.com/office/officeart/2005/8/layout/list1" loCatId="list" qsTypeId="urn:microsoft.com/office/officeart/2005/8/quickstyle/simple2" qsCatId="simple" csTypeId="urn:microsoft.com/office/officeart/2005/8/colors/accent5_2" csCatId="accent5"/>
      <dgm:spPr/>
      <dgm:t>
        <a:bodyPr/>
        <a:lstStyle/>
        <a:p>
          <a:endParaRPr lang="en-US"/>
        </a:p>
      </dgm:t>
    </dgm:pt>
    <dgm:pt modelId="{F7DD3EC4-2124-4750-8F4F-4020F17393F5}">
      <dgm:prSet/>
      <dgm:spPr/>
      <dgm:t>
        <a:bodyPr/>
        <a:lstStyle/>
        <a:p>
          <a:r>
            <a:rPr lang="en-US"/>
            <a:t>The Origin of Western Philosophy</a:t>
          </a:r>
        </a:p>
      </dgm:t>
    </dgm:pt>
    <dgm:pt modelId="{7DD22A25-8101-4101-B114-21AF648B54CC}" type="parTrans" cxnId="{CD29EF9D-CAF8-4E5A-A9F7-CE33993A4E35}">
      <dgm:prSet/>
      <dgm:spPr/>
      <dgm:t>
        <a:bodyPr/>
        <a:lstStyle/>
        <a:p>
          <a:endParaRPr lang="en-US"/>
        </a:p>
      </dgm:t>
    </dgm:pt>
    <dgm:pt modelId="{DB4F5A66-5025-46CE-A471-3C23D3F92F16}" type="sibTrans" cxnId="{CD29EF9D-CAF8-4E5A-A9F7-CE33993A4E35}">
      <dgm:prSet/>
      <dgm:spPr/>
      <dgm:t>
        <a:bodyPr/>
        <a:lstStyle/>
        <a:p>
          <a:endParaRPr lang="en-US"/>
        </a:p>
      </dgm:t>
    </dgm:pt>
    <dgm:pt modelId="{392DF6E6-9015-43B5-8651-FEE463F5D327}">
      <dgm:prSet/>
      <dgm:spPr/>
      <dgm:t>
        <a:bodyPr/>
        <a:lstStyle/>
        <a:p>
          <a:r>
            <a:rPr lang="en-US"/>
            <a:t>Introduction	</a:t>
          </a:r>
        </a:p>
      </dgm:t>
    </dgm:pt>
    <dgm:pt modelId="{17DBCC87-7377-49A2-8C40-4A64574AF375}" type="parTrans" cxnId="{BC140D9C-8D80-4B87-BC12-60645D1A5CBF}">
      <dgm:prSet/>
      <dgm:spPr/>
      <dgm:t>
        <a:bodyPr/>
        <a:lstStyle/>
        <a:p>
          <a:endParaRPr lang="en-US"/>
        </a:p>
      </dgm:t>
    </dgm:pt>
    <dgm:pt modelId="{63D8E13B-3B79-4A12-8FC9-2B6A036B22A6}" type="sibTrans" cxnId="{BC140D9C-8D80-4B87-BC12-60645D1A5CBF}">
      <dgm:prSet/>
      <dgm:spPr/>
      <dgm:t>
        <a:bodyPr/>
        <a:lstStyle/>
        <a:p>
          <a:endParaRPr lang="en-US"/>
        </a:p>
      </dgm:t>
    </dgm:pt>
    <dgm:pt modelId="{BA7F4287-92EB-4969-9C75-33C882D29CA1}">
      <dgm:prSet/>
      <dgm:spPr/>
      <dgm:t>
        <a:bodyPr/>
        <a:lstStyle/>
        <a:p>
          <a:r>
            <a:rPr lang="en-US"/>
            <a:t>Thales</a:t>
          </a:r>
        </a:p>
      </dgm:t>
    </dgm:pt>
    <dgm:pt modelId="{389AD61A-5C29-40CB-8C05-405D9DFA3BCD}" type="parTrans" cxnId="{3AAC8083-E682-42A0-BFA2-C05D730C1D74}">
      <dgm:prSet/>
      <dgm:spPr/>
      <dgm:t>
        <a:bodyPr/>
        <a:lstStyle/>
        <a:p>
          <a:endParaRPr lang="en-US"/>
        </a:p>
      </dgm:t>
    </dgm:pt>
    <dgm:pt modelId="{28EDC2FC-6E20-4FD5-A176-4C849530CD02}" type="sibTrans" cxnId="{3AAC8083-E682-42A0-BFA2-C05D730C1D74}">
      <dgm:prSet/>
      <dgm:spPr/>
      <dgm:t>
        <a:bodyPr/>
        <a:lstStyle/>
        <a:p>
          <a:endParaRPr lang="en-US"/>
        </a:p>
      </dgm:t>
    </dgm:pt>
    <dgm:pt modelId="{A6A50133-EE45-4D6A-8B58-43DA22CDFB40}">
      <dgm:prSet/>
      <dgm:spPr/>
      <dgm:t>
        <a:bodyPr/>
        <a:lstStyle/>
        <a:p>
          <a:r>
            <a:rPr lang="en-US"/>
            <a:t>Influences</a:t>
          </a:r>
        </a:p>
      </dgm:t>
    </dgm:pt>
    <dgm:pt modelId="{E90DA231-4B9C-42F7-9F77-97F107FB9F9E}" type="parTrans" cxnId="{E8582152-A6B7-41AD-A6DF-F7887F80B4FE}">
      <dgm:prSet/>
      <dgm:spPr/>
      <dgm:t>
        <a:bodyPr/>
        <a:lstStyle/>
        <a:p>
          <a:endParaRPr lang="en-US"/>
        </a:p>
      </dgm:t>
    </dgm:pt>
    <dgm:pt modelId="{0B42CB21-86EA-45BE-B4F4-16C6DA681702}" type="sibTrans" cxnId="{E8582152-A6B7-41AD-A6DF-F7887F80B4FE}">
      <dgm:prSet/>
      <dgm:spPr/>
      <dgm:t>
        <a:bodyPr/>
        <a:lstStyle/>
        <a:p>
          <a:endParaRPr lang="en-US"/>
        </a:p>
      </dgm:t>
    </dgm:pt>
    <dgm:pt modelId="{75291954-77B3-4F6A-84FC-16B01CB40851}">
      <dgm:prSet/>
      <dgm:spPr/>
      <dgm:t>
        <a:bodyPr/>
        <a:lstStyle/>
        <a:p>
          <a:r>
            <a:rPr lang="en-US"/>
            <a:t>Thales</a:t>
          </a:r>
        </a:p>
      </dgm:t>
    </dgm:pt>
    <dgm:pt modelId="{57DD9B98-96FB-42D6-B036-C9C16871EF48}" type="parTrans" cxnId="{2771C800-A5C1-4DE3-83C6-CFCD9CEAF456}">
      <dgm:prSet/>
      <dgm:spPr/>
      <dgm:t>
        <a:bodyPr/>
        <a:lstStyle/>
        <a:p>
          <a:endParaRPr lang="en-US"/>
        </a:p>
      </dgm:t>
    </dgm:pt>
    <dgm:pt modelId="{EF7EE1BD-59F1-4C7C-9D2F-F124F8834F11}" type="sibTrans" cxnId="{2771C800-A5C1-4DE3-83C6-CFCD9CEAF456}">
      <dgm:prSet/>
      <dgm:spPr/>
      <dgm:t>
        <a:bodyPr/>
        <a:lstStyle/>
        <a:p>
          <a:endParaRPr lang="en-US"/>
        </a:p>
      </dgm:t>
    </dgm:pt>
    <dgm:pt modelId="{783F05FD-6AD8-4CC2-BE6F-5A7136DDE391}">
      <dgm:prSet/>
      <dgm:spPr/>
      <dgm:t>
        <a:bodyPr/>
        <a:lstStyle/>
        <a:p>
          <a:r>
            <a:rPr lang="en-US"/>
            <a:t>Background</a:t>
          </a:r>
        </a:p>
      </dgm:t>
    </dgm:pt>
    <dgm:pt modelId="{6EB44141-85E7-4D18-9C4C-5F90013A0D5A}" type="parTrans" cxnId="{581F1495-9A6B-4E89-99F0-F23DF8EBF8FF}">
      <dgm:prSet/>
      <dgm:spPr/>
      <dgm:t>
        <a:bodyPr/>
        <a:lstStyle/>
        <a:p>
          <a:endParaRPr lang="en-US"/>
        </a:p>
      </dgm:t>
    </dgm:pt>
    <dgm:pt modelId="{E11C7458-5705-43B7-AAE8-FE408A99BC1C}" type="sibTrans" cxnId="{581F1495-9A6B-4E89-99F0-F23DF8EBF8FF}">
      <dgm:prSet/>
      <dgm:spPr/>
      <dgm:t>
        <a:bodyPr/>
        <a:lstStyle/>
        <a:p>
          <a:endParaRPr lang="en-US"/>
        </a:p>
      </dgm:t>
    </dgm:pt>
    <dgm:pt modelId="{079BB411-C3D3-4E87-ACCA-23A18F271D31}">
      <dgm:prSet/>
      <dgm:spPr/>
      <dgm:t>
        <a:bodyPr/>
        <a:lstStyle/>
        <a:p>
          <a:r>
            <a:rPr lang="en-US"/>
            <a:t>Problem of the One &amp; The Many</a:t>
          </a:r>
        </a:p>
      </dgm:t>
    </dgm:pt>
    <dgm:pt modelId="{278BDD1A-331B-4331-845A-DD623C46A7D6}" type="parTrans" cxnId="{04E00AA3-D61E-4EEA-9C2F-0A7F2723D0F2}">
      <dgm:prSet/>
      <dgm:spPr/>
      <dgm:t>
        <a:bodyPr/>
        <a:lstStyle/>
        <a:p>
          <a:endParaRPr lang="en-US"/>
        </a:p>
      </dgm:t>
    </dgm:pt>
    <dgm:pt modelId="{E37C0B71-78B9-4A19-8473-C8F559A73C36}" type="sibTrans" cxnId="{04E00AA3-D61E-4EEA-9C2F-0A7F2723D0F2}">
      <dgm:prSet/>
      <dgm:spPr/>
      <dgm:t>
        <a:bodyPr/>
        <a:lstStyle/>
        <a:p>
          <a:endParaRPr lang="en-US"/>
        </a:p>
      </dgm:t>
    </dgm:pt>
    <dgm:pt modelId="{B6F2FBF0-2DD8-45A0-A20C-BF8D24831EB9}">
      <dgm:prSet/>
      <dgm:spPr/>
      <dgm:t>
        <a:bodyPr/>
        <a:lstStyle/>
        <a:p>
          <a:r>
            <a:rPr lang="en-US"/>
            <a:t>Water</a:t>
          </a:r>
        </a:p>
      </dgm:t>
    </dgm:pt>
    <dgm:pt modelId="{31DCE6C9-CE88-466D-8A4C-BF056853B8A5}" type="parTrans" cxnId="{87512CDE-92F5-4533-AD69-F998F9118078}">
      <dgm:prSet/>
      <dgm:spPr/>
      <dgm:t>
        <a:bodyPr/>
        <a:lstStyle/>
        <a:p>
          <a:endParaRPr lang="en-US"/>
        </a:p>
      </dgm:t>
    </dgm:pt>
    <dgm:pt modelId="{29BCD7E4-EAE8-4B9B-AF1D-989578C40B8B}" type="sibTrans" cxnId="{87512CDE-92F5-4533-AD69-F998F9118078}">
      <dgm:prSet/>
      <dgm:spPr/>
      <dgm:t>
        <a:bodyPr/>
        <a:lstStyle/>
        <a:p>
          <a:endParaRPr lang="en-US"/>
        </a:p>
      </dgm:t>
    </dgm:pt>
    <dgm:pt modelId="{BF0A653E-9557-49C2-8B77-1F2FFA0D3E76}">
      <dgm:prSet/>
      <dgm:spPr/>
      <dgm:t>
        <a:bodyPr/>
        <a:lstStyle/>
        <a:p>
          <a:r>
            <a:rPr lang="en-US"/>
            <a:t>The Problem of Permanence &amp; Change</a:t>
          </a:r>
        </a:p>
      </dgm:t>
    </dgm:pt>
    <dgm:pt modelId="{CFA52FFA-545F-4F03-A0CA-AED8C153855B}" type="parTrans" cxnId="{A3425663-AB86-4D8A-BFD8-EB98A3427DB6}">
      <dgm:prSet/>
      <dgm:spPr/>
      <dgm:t>
        <a:bodyPr/>
        <a:lstStyle/>
        <a:p>
          <a:endParaRPr lang="en-US"/>
        </a:p>
      </dgm:t>
    </dgm:pt>
    <dgm:pt modelId="{E22D7389-5999-4DF9-B590-3412FB73FB7B}" type="sibTrans" cxnId="{A3425663-AB86-4D8A-BFD8-EB98A3427DB6}">
      <dgm:prSet/>
      <dgm:spPr/>
      <dgm:t>
        <a:bodyPr/>
        <a:lstStyle/>
        <a:p>
          <a:endParaRPr lang="en-US"/>
        </a:p>
      </dgm:t>
    </dgm:pt>
    <dgm:pt modelId="{FB6FEF71-EB56-405E-B42D-5A97A712B7EE}">
      <dgm:prSet/>
      <dgm:spPr/>
      <dgm:t>
        <a:bodyPr/>
        <a:lstStyle/>
        <a:p>
          <a:r>
            <a:rPr lang="en-US"/>
            <a:t>Importance</a:t>
          </a:r>
        </a:p>
      </dgm:t>
    </dgm:pt>
    <dgm:pt modelId="{35EAE67E-FCB8-472F-98DD-F3434FB41BED}" type="parTrans" cxnId="{6D21D44E-49AF-41A6-B501-55395BF96CFB}">
      <dgm:prSet/>
      <dgm:spPr/>
      <dgm:t>
        <a:bodyPr/>
        <a:lstStyle/>
        <a:p>
          <a:endParaRPr lang="en-US"/>
        </a:p>
      </dgm:t>
    </dgm:pt>
    <dgm:pt modelId="{EAAE8B75-A4B2-4FD9-A8D2-FBBF35CE2F09}" type="sibTrans" cxnId="{6D21D44E-49AF-41A6-B501-55395BF96CFB}">
      <dgm:prSet/>
      <dgm:spPr/>
      <dgm:t>
        <a:bodyPr/>
        <a:lstStyle/>
        <a:p>
          <a:endParaRPr lang="en-US"/>
        </a:p>
      </dgm:t>
    </dgm:pt>
    <dgm:pt modelId="{78959E18-B558-492F-89AE-3B8F026516B6}">
      <dgm:prSet/>
      <dgm:spPr/>
      <dgm:t>
        <a:bodyPr/>
        <a:lstStyle/>
        <a:p>
          <a:r>
            <a:rPr lang="en-US"/>
            <a:t>Monism</a:t>
          </a:r>
        </a:p>
      </dgm:t>
    </dgm:pt>
    <dgm:pt modelId="{99932F7C-9192-45AD-ABEA-2FFBD4CAF20D}" type="parTrans" cxnId="{DF08C09E-B797-4F53-92D9-E39F7943DA80}">
      <dgm:prSet/>
      <dgm:spPr/>
      <dgm:t>
        <a:bodyPr/>
        <a:lstStyle/>
        <a:p>
          <a:endParaRPr lang="en-US"/>
        </a:p>
      </dgm:t>
    </dgm:pt>
    <dgm:pt modelId="{1DE460EB-1ED8-4C83-9BA9-5A443BA0440F}" type="sibTrans" cxnId="{DF08C09E-B797-4F53-92D9-E39F7943DA80}">
      <dgm:prSet/>
      <dgm:spPr/>
      <dgm:t>
        <a:bodyPr/>
        <a:lstStyle/>
        <a:p>
          <a:endParaRPr lang="en-US"/>
        </a:p>
      </dgm:t>
    </dgm:pt>
    <dgm:pt modelId="{4B0E16BC-53D8-4510-A99E-665929050789}">
      <dgm:prSet/>
      <dgm:spPr/>
      <dgm:t>
        <a:bodyPr/>
        <a:lstStyle/>
        <a:p>
          <a:r>
            <a:rPr lang="en-US"/>
            <a:t>Materialism</a:t>
          </a:r>
        </a:p>
      </dgm:t>
    </dgm:pt>
    <dgm:pt modelId="{FA3BF51A-63D2-4405-8C59-A16F79BE2B7B}" type="parTrans" cxnId="{9C6F1562-9464-45B2-8721-D5BDBB8D62F6}">
      <dgm:prSet/>
      <dgm:spPr/>
      <dgm:t>
        <a:bodyPr/>
        <a:lstStyle/>
        <a:p>
          <a:endParaRPr lang="en-US"/>
        </a:p>
      </dgm:t>
    </dgm:pt>
    <dgm:pt modelId="{16306FD5-F47E-420D-B6E8-907D91014EE1}" type="sibTrans" cxnId="{9C6F1562-9464-45B2-8721-D5BDBB8D62F6}">
      <dgm:prSet/>
      <dgm:spPr/>
      <dgm:t>
        <a:bodyPr/>
        <a:lstStyle/>
        <a:p>
          <a:endParaRPr lang="en-US"/>
        </a:p>
      </dgm:t>
    </dgm:pt>
    <dgm:pt modelId="{E47C4688-76AC-4D6D-BE68-F4A6A87337F6}">
      <dgm:prSet/>
      <dgm:spPr/>
      <dgm:t>
        <a:bodyPr/>
        <a:lstStyle/>
        <a:p>
          <a:r>
            <a:rPr lang="en-US"/>
            <a:t>Theoretical understanding</a:t>
          </a:r>
        </a:p>
      </dgm:t>
    </dgm:pt>
    <dgm:pt modelId="{A9DF20F8-DCBA-4AF2-9440-CC9AEDD2EC2E}" type="parTrans" cxnId="{3766B7C2-AD35-4C03-9FCD-F95BB5349F37}">
      <dgm:prSet/>
      <dgm:spPr/>
      <dgm:t>
        <a:bodyPr/>
        <a:lstStyle/>
        <a:p>
          <a:endParaRPr lang="en-US"/>
        </a:p>
      </dgm:t>
    </dgm:pt>
    <dgm:pt modelId="{9E428EEE-9ADC-4BE2-9061-141D7F5E7F84}" type="sibTrans" cxnId="{3766B7C2-AD35-4C03-9FCD-F95BB5349F37}">
      <dgm:prSet/>
      <dgm:spPr/>
      <dgm:t>
        <a:bodyPr/>
        <a:lstStyle/>
        <a:p>
          <a:endParaRPr lang="en-US"/>
        </a:p>
      </dgm:t>
    </dgm:pt>
    <dgm:pt modelId="{F769B9DE-8405-4D18-983E-B6590B8057D7}">
      <dgm:prSet/>
      <dgm:spPr/>
      <dgm:t>
        <a:bodyPr/>
        <a:lstStyle/>
        <a:p>
          <a:r>
            <a:rPr lang="en-US"/>
            <a:t>No appeal to tradition or authority.</a:t>
          </a:r>
        </a:p>
      </dgm:t>
    </dgm:pt>
    <dgm:pt modelId="{4A4F19A5-EB17-4E06-91B5-149B855412ED}" type="parTrans" cxnId="{C0FE1606-C505-4C2D-8CE9-2012714044F6}">
      <dgm:prSet/>
      <dgm:spPr/>
      <dgm:t>
        <a:bodyPr/>
        <a:lstStyle/>
        <a:p>
          <a:endParaRPr lang="en-US"/>
        </a:p>
      </dgm:t>
    </dgm:pt>
    <dgm:pt modelId="{E6C59208-0E49-434D-A463-E3D06362636B}" type="sibTrans" cxnId="{C0FE1606-C505-4C2D-8CE9-2012714044F6}">
      <dgm:prSet/>
      <dgm:spPr/>
      <dgm:t>
        <a:bodyPr/>
        <a:lstStyle/>
        <a:p>
          <a:endParaRPr lang="en-US"/>
        </a:p>
      </dgm:t>
    </dgm:pt>
    <dgm:pt modelId="{5A2FAC34-E84E-4648-98D8-E1F95789AC87}" type="pres">
      <dgm:prSet presAssocID="{2F2443CE-D447-4603-9250-1A57B1446D97}" presName="linear" presStyleCnt="0">
        <dgm:presLayoutVars>
          <dgm:dir/>
          <dgm:animLvl val="lvl"/>
          <dgm:resizeHandles val="exact"/>
        </dgm:presLayoutVars>
      </dgm:prSet>
      <dgm:spPr/>
    </dgm:pt>
    <dgm:pt modelId="{6C752413-8F98-4FF0-9B41-B9AF16CF37D8}" type="pres">
      <dgm:prSet presAssocID="{F7DD3EC4-2124-4750-8F4F-4020F17393F5}" presName="parentLin" presStyleCnt="0"/>
      <dgm:spPr/>
    </dgm:pt>
    <dgm:pt modelId="{C76CFC9B-B386-4D1C-B1C0-942F17344721}" type="pres">
      <dgm:prSet presAssocID="{F7DD3EC4-2124-4750-8F4F-4020F17393F5}" presName="parentLeftMargin" presStyleLbl="node1" presStyleIdx="0" presStyleCnt="2"/>
      <dgm:spPr/>
    </dgm:pt>
    <dgm:pt modelId="{F030EB9E-3248-4F73-AEBB-A40143857141}" type="pres">
      <dgm:prSet presAssocID="{F7DD3EC4-2124-4750-8F4F-4020F17393F5}" presName="parentText" presStyleLbl="node1" presStyleIdx="0" presStyleCnt="2">
        <dgm:presLayoutVars>
          <dgm:chMax val="0"/>
          <dgm:bulletEnabled val="1"/>
        </dgm:presLayoutVars>
      </dgm:prSet>
      <dgm:spPr/>
    </dgm:pt>
    <dgm:pt modelId="{E8292173-9E67-4EFF-B702-3048FAF1B18E}" type="pres">
      <dgm:prSet presAssocID="{F7DD3EC4-2124-4750-8F4F-4020F17393F5}" presName="negativeSpace" presStyleCnt="0"/>
      <dgm:spPr/>
    </dgm:pt>
    <dgm:pt modelId="{0DEF9608-9C65-42D9-9FEB-119D8045B1D0}" type="pres">
      <dgm:prSet presAssocID="{F7DD3EC4-2124-4750-8F4F-4020F17393F5}" presName="childText" presStyleLbl="conFgAcc1" presStyleIdx="0" presStyleCnt="2">
        <dgm:presLayoutVars>
          <dgm:bulletEnabled val="1"/>
        </dgm:presLayoutVars>
      </dgm:prSet>
      <dgm:spPr/>
    </dgm:pt>
    <dgm:pt modelId="{CE754F05-2EF3-408A-9903-9CD1F4DAC9F1}" type="pres">
      <dgm:prSet presAssocID="{DB4F5A66-5025-46CE-A471-3C23D3F92F16}" presName="spaceBetweenRectangles" presStyleCnt="0"/>
      <dgm:spPr/>
    </dgm:pt>
    <dgm:pt modelId="{030131D4-A227-4548-A649-485138B4847B}" type="pres">
      <dgm:prSet presAssocID="{75291954-77B3-4F6A-84FC-16B01CB40851}" presName="parentLin" presStyleCnt="0"/>
      <dgm:spPr/>
    </dgm:pt>
    <dgm:pt modelId="{3451B5BC-FE80-42D1-9774-88D9EF793710}" type="pres">
      <dgm:prSet presAssocID="{75291954-77B3-4F6A-84FC-16B01CB40851}" presName="parentLeftMargin" presStyleLbl="node1" presStyleIdx="0" presStyleCnt="2"/>
      <dgm:spPr/>
    </dgm:pt>
    <dgm:pt modelId="{08F31445-B0B6-4454-BB45-918B0FC3FF83}" type="pres">
      <dgm:prSet presAssocID="{75291954-77B3-4F6A-84FC-16B01CB40851}" presName="parentText" presStyleLbl="node1" presStyleIdx="1" presStyleCnt="2">
        <dgm:presLayoutVars>
          <dgm:chMax val="0"/>
          <dgm:bulletEnabled val="1"/>
        </dgm:presLayoutVars>
      </dgm:prSet>
      <dgm:spPr/>
    </dgm:pt>
    <dgm:pt modelId="{9D3E2AA2-874D-4094-A37E-B2CCC8D24F7E}" type="pres">
      <dgm:prSet presAssocID="{75291954-77B3-4F6A-84FC-16B01CB40851}" presName="negativeSpace" presStyleCnt="0"/>
      <dgm:spPr/>
    </dgm:pt>
    <dgm:pt modelId="{CE4C0E72-346C-4D8C-A382-F1AAC4A691A1}" type="pres">
      <dgm:prSet presAssocID="{75291954-77B3-4F6A-84FC-16B01CB40851}" presName="childText" presStyleLbl="conFgAcc1" presStyleIdx="1" presStyleCnt="2">
        <dgm:presLayoutVars>
          <dgm:bulletEnabled val="1"/>
        </dgm:presLayoutVars>
      </dgm:prSet>
      <dgm:spPr/>
    </dgm:pt>
  </dgm:ptLst>
  <dgm:cxnLst>
    <dgm:cxn modelId="{2771C800-A5C1-4DE3-83C6-CFCD9CEAF456}" srcId="{2F2443CE-D447-4603-9250-1A57B1446D97}" destId="{75291954-77B3-4F6A-84FC-16B01CB40851}" srcOrd="1" destOrd="0" parTransId="{57DD9B98-96FB-42D6-B036-C9C16871EF48}" sibTransId="{EF7EE1BD-59F1-4C7C-9D2F-F124F8834F11}"/>
    <dgm:cxn modelId="{C0FE1606-C505-4C2D-8CE9-2012714044F6}" srcId="{FB6FEF71-EB56-405E-B42D-5A97A712B7EE}" destId="{F769B9DE-8405-4D18-983E-B6590B8057D7}" srcOrd="3" destOrd="0" parTransId="{4A4F19A5-EB17-4E06-91B5-149B855412ED}" sibTransId="{E6C59208-0E49-434D-A463-E3D06362636B}"/>
    <dgm:cxn modelId="{3288241A-C512-4BCE-A3C3-3E4DC30F8610}" type="presOf" srcId="{4B0E16BC-53D8-4510-A99E-665929050789}" destId="{CE4C0E72-346C-4D8C-A382-F1AAC4A691A1}" srcOrd="0" destOrd="6" presId="urn:microsoft.com/office/officeart/2005/8/layout/list1"/>
    <dgm:cxn modelId="{FE33172A-61E0-4EEB-92AC-F0D3D4A16089}" type="presOf" srcId="{F7DD3EC4-2124-4750-8F4F-4020F17393F5}" destId="{F030EB9E-3248-4F73-AEBB-A40143857141}" srcOrd="1" destOrd="0" presId="urn:microsoft.com/office/officeart/2005/8/layout/list1"/>
    <dgm:cxn modelId="{DE41702C-1C90-4AF4-98F1-39723A35D92E}" type="presOf" srcId="{F769B9DE-8405-4D18-983E-B6590B8057D7}" destId="{CE4C0E72-346C-4D8C-A382-F1AAC4A691A1}" srcOrd="0" destOrd="8" presId="urn:microsoft.com/office/officeart/2005/8/layout/list1"/>
    <dgm:cxn modelId="{E57E0D3D-2D1A-4F93-9F89-0D551644EA85}" type="presOf" srcId="{75291954-77B3-4F6A-84FC-16B01CB40851}" destId="{08F31445-B0B6-4454-BB45-918B0FC3FF83}" srcOrd="1" destOrd="0" presId="urn:microsoft.com/office/officeart/2005/8/layout/list1"/>
    <dgm:cxn modelId="{A108C65B-AFC7-4011-9720-16AA2052154B}" type="presOf" srcId="{F7DD3EC4-2124-4750-8F4F-4020F17393F5}" destId="{C76CFC9B-B386-4D1C-B1C0-942F17344721}" srcOrd="0" destOrd="0" presId="urn:microsoft.com/office/officeart/2005/8/layout/list1"/>
    <dgm:cxn modelId="{11700741-B485-4CDC-B6E6-C894F08782B4}" type="presOf" srcId="{2F2443CE-D447-4603-9250-1A57B1446D97}" destId="{5A2FAC34-E84E-4648-98D8-E1F95789AC87}" srcOrd="0" destOrd="0" presId="urn:microsoft.com/office/officeart/2005/8/layout/list1"/>
    <dgm:cxn modelId="{E9E72341-5AB9-40A0-97FD-168EF08D59C7}" type="presOf" srcId="{78959E18-B558-492F-89AE-3B8F026516B6}" destId="{CE4C0E72-346C-4D8C-A382-F1AAC4A691A1}" srcOrd="0" destOrd="5" presId="urn:microsoft.com/office/officeart/2005/8/layout/list1"/>
    <dgm:cxn modelId="{9C6F1562-9464-45B2-8721-D5BDBB8D62F6}" srcId="{FB6FEF71-EB56-405E-B42D-5A97A712B7EE}" destId="{4B0E16BC-53D8-4510-A99E-665929050789}" srcOrd="1" destOrd="0" parTransId="{FA3BF51A-63D2-4405-8C59-A16F79BE2B7B}" sibTransId="{16306FD5-F47E-420D-B6E8-907D91014EE1}"/>
    <dgm:cxn modelId="{A3425663-AB86-4D8A-BFD8-EB98A3427DB6}" srcId="{75291954-77B3-4F6A-84FC-16B01CB40851}" destId="{BF0A653E-9557-49C2-8B77-1F2FFA0D3E76}" srcOrd="2" destOrd="0" parTransId="{CFA52FFA-545F-4F03-A0CA-AED8C153855B}" sibTransId="{E22D7389-5999-4DF9-B590-3412FB73FB7B}"/>
    <dgm:cxn modelId="{C8973948-E220-4E33-835F-5D8AFC101FE2}" type="presOf" srcId="{392DF6E6-9015-43B5-8651-FEE463F5D327}" destId="{0DEF9608-9C65-42D9-9FEB-119D8045B1D0}" srcOrd="0" destOrd="0" presId="urn:microsoft.com/office/officeart/2005/8/layout/list1"/>
    <dgm:cxn modelId="{6D21D44E-49AF-41A6-B501-55395BF96CFB}" srcId="{75291954-77B3-4F6A-84FC-16B01CB40851}" destId="{FB6FEF71-EB56-405E-B42D-5A97A712B7EE}" srcOrd="3" destOrd="0" parTransId="{35EAE67E-FCB8-472F-98DD-F3434FB41BED}" sibTransId="{EAAE8B75-A4B2-4FD9-A8D2-FBBF35CE2F09}"/>
    <dgm:cxn modelId="{E8582152-A6B7-41AD-A6DF-F7887F80B4FE}" srcId="{F7DD3EC4-2124-4750-8F4F-4020F17393F5}" destId="{A6A50133-EE45-4D6A-8B58-43DA22CDFB40}" srcOrd="2" destOrd="0" parTransId="{E90DA231-4B9C-42F7-9F77-97F107FB9F9E}" sibTransId="{0B42CB21-86EA-45BE-B4F4-16C6DA681702}"/>
    <dgm:cxn modelId="{48F9DC72-A92A-4F46-A62D-EA3F0AC4A44A}" type="presOf" srcId="{B6F2FBF0-2DD8-45A0-A20C-BF8D24831EB9}" destId="{CE4C0E72-346C-4D8C-A382-F1AAC4A691A1}" srcOrd="0" destOrd="2" presId="urn:microsoft.com/office/officeart/2005/8/layout/list1"/>
    <dgm:cxn modelId="{9C694677-4A34-48BA-BDE1-D64119F83662}" type="presOf" srcId="{FB6FEF71-EB56-405E-B42D-5A97A712B7EE}" destId="{CE4C0E72-346C-4D8C-A382-F1AAC4A691A1}" srcOrd="0" destOrd="4" presId="urn:microsoft.com/office/officeart/2005/8/layout/list1"/>
    <dgm:cxn modelId="{AFF2D658-6CA4-41BC-AE63-7D6FC123EBD6}" type="presOf" srcId="{E47C4688-76AC-4D6D-BE68-F4A6A87337F6}" destId="{CE4C0E72-346C-4D8C-A382-F1AAC4A691A1}" srcOrd="0" destOrd="7" presId="urn:microsoft.com/office/officeart/2005/8/layout/list1"/>
    <dgm:cxn modelId="{2325127A-ABD9-48DC-BD09-2EB8D8C65075}" type="presOf" srcId="{079BB411-C3D3-4E87-ACCA-23A18F271D31}" destId="{CE4C0E72-346C-4D8C-A382-F1AAC4A691A1}" srcOrd="0" destOrd="1" presId="urn:microsoft.com/office/officeart/2005/8/layout/list1"/>
    <dgm:cxn modelId="{3AAC8083-E682-42A0-BFA2-C05D730C1D74}" srcId="{F7DD3EC4-2124-4750-8F4F-4020F17393F5}" destId="{BA7F4287-92EB-4969-9C75-33C882D29CA1}" srcOrd="1" destOrd="0" parTransId="{389AD61A-5C29-40CB-8C05-405D9DFA3BCD}" sibTransId="{28EDC2FC-6E20-4FD5-A176-4C849530CD02}"/>
    <dgm:cxn modelId="{7ED65093-FD77-4CBE-85DF-233AF4DF62A0}" type="presOf" srcId="{A6A50133-EE45-4D6A-8B58-43DA22CDFB40}" destId="{0DEF9608-9C65-42D9-9FEB-119D8045B1D0}" srcOrd="0" destOrd="2" presId="urn:microsoft.com/office/officeart/2005/8/layout/list1"/>
    <dgm:cxn modelId="{34017393-F090-483A-9263-137EECF291DF}" type="presOf" srcId="{BF0A653E-9557-49C2-8B77-1F2FFA0D3E76}" destId="{CE4C0E72-346C-4D8C-A382-F1AAC4A691A1}" srcOrd="0" destOrd="3" presId="urn:microsoft.com/office/officeart/2005/8/layout/list1"/>
    <dgm:cxn modelId="{581F1495-9A6B-4E89-99F0-F23DF8EBF8FF}" srcId="{75291954-77B3-4F6A-84FC-16B01CB40851}" destId="{783F05FD-6AD8-4CC2-BE6F-5A7136DDE391}" srcOrd="0" destOrd="0" parTransId="{6EB44141-85E7-4D18-9C4C-5F90013A0D5A}" sibTransId="{E11C7458-5705-43B7-AAE8-FE408A99BC1C}"/>
    <dgm:cxn modelId="{BC140D9C-8D80-4B87-BC12-60645D1A5CBF}" srcId="{F7DD3EC4-2124-4750-8F4F-4020F17393F5}" destId="{392DF6E6-9015-43B5-8651-FEE463F5D327}" srcOrd="0" destOrd="0" parTransId="{17DBCC87-7377-49A2-8C40-4A64574AF375}" sibTransId="{63D8E13B-3B79-4A12-8FC9-2B6A036B22A6}"/>
    <dgm:cxn modelId="{CD29EF9D-CAF8-4E5A-A9F7-CE33993A4E35}" srcId="{2F2443CE-D447-4603-9250-1A57B1446D97}" destId="{F7DD3EC4-2124-4750-8F4F-4020F17393F5}" srcOrd="0" destOrd="0" parTransId="{7DD22A25-8101-4101-B114-21AF648B54CC}" sibTransId="{DB4F5A66-5025-46CE-A471-3C23D3F92F16}"/>
    <dgm:cxn modelId="{DF08C09E-B797-4F53-92D9-E39F7943DA80}" srcId="{FB6FEF71-EB56-405E-B42D-5A97A712B7EE}" destId="{78959E18-B558-492F-89AE-3B8F026516B6}" srcOrd="0" destOrd="0" parTransId="{99932F7C-9192-45AD-ABEA-2FFBD4CAF20D}" sibTransId="{1DE460EB-1ED8-4C83-9BA9-5A443BA0440F}"/>
    <dgm:cxn modelId="{04E00AA3-D61E-4EEA-9C2F-0A7F2723D0F2}" srcId="{75291954-77B3-4F6A-84FC-16B01CB40851}" destId="{079BB411-C3D3-4E87-ACCA-23A18F271D31}" srcOrd="1" destOrd="0" parTransId="{278BDD1A-331B-4331-845A-DD623C46A7D6}" sibTransId="{E37C0B71-78B9-4A19-8473-C8F559A73C36}"/>
    <dgm:cxn modelId="{808FEEB8-F0D7-4049-82F8-80A4E588D68B}" type="presOf" srcId="{BA7F4287-92EB-4969-9C75-33C882D29CA1}" destId="{0DEF9608-9C65-42D9-9FEB-119D8045B1D0}" srcOrd="0" destOrd="1" presId="urn:microsoft.com/office/officeart/2005/8/layout/list1"/>
    <dgm:cxn modelId="{65A3E7B9-C909-4D09-A058-1E3ED3B61B6F}" type="presOf" srcId="{75291954-77B3-4F6A-84FC-16B01CB40851}" destId="{3451B5BC-FE80-42D1-9774-88D9EF793710}" srcOrd="0" destOrd="0" presId="urn:microsoft.com/office/officeart/2005/8/layout/list1"/>
    <dgm:cxn modelId="{3766B7C2-AD35-4C03-9FCD-F95BB5349F37}" srcId="{FB6FEF71-EB56-405E-B42D-5A97A712B7EE}" destId="{E47C4688-76AC-4D6D-BE68-F4A6A87337F6}" srcOrd="2" destOrd="0" parTransId="{A9DF20F8-DCBA-4AF2-9440-CC9AEDD2EC2E}" sibTransId="{9E428EEE-9ADC-4BE2-9061-141D7F5E7F84}"/>
    <dgm:cxn modelId="{87512CDE-92F5-4533-AD69-F998F9118078}" srcId="{079BB411-C3D3-4E87-ACCA-23A18F271D31}" destId="{B6F2FBF0-2DD8-45A0-A20C-BF8D24831EB9}" srcOrd="0" destOrd="0" parTransId="{31DCE6C9-CE88-466D-8A4C-BF056853B8A5}" sibTransId="{29BCD7E4-EAE8-4B9B-AF1D-989578C40B8B}"/>
    <dgm:cxn modelId="{3874DCE9-0CA3-4552-897C-810A12D5A2CA}" type="presOf" srcId="{783F05FD-6AD8-4CC2-BE6F-5A7136DDE391}" destId="{CE4C0E72-346C-4D8C-A382-F1AAC4A691A1}" srcOrd="0" destOrd="0" presId="urn:microsoft.com/office/officeart/2005/8/layout/list1"/>
    <dgm:cxn modelId="{C9A51BF9-20A7-4DA6-B4B1-89BDDDFC2320}" type="presParOf" srcId="{5A2FAC34-E84E-4648-98D8-E1F95789AC87}" destId="{6C752413-8F98-4FF0-9B41-B9AF16CF37D8}" srcOrd="0" destOrd="0" presId="urn:microsoft.com/office/officeart/2005/8/layout/list1"/>
    <dgm:cxn modelId="{2446E09E-2E2D-4A0D-84A1-D0DA8F4D42E1}" type="presParOf" srcId="{6C752413-8F98-4FF0-9B41-B9AF16CF37D8}" destId="{C76CFC9B-B386-4D1C-B1C0-942F17344721}" srcOrd="0" destOrd="0" presId="urn:microsoft.com/office/officeart/2005/8/layout/list1"/>
    <dgm:cxn modelId="{ABF80579-71AC-41C1-9AE9-1D3D950C04CA}" type="presParOf" srcId="{6C752413-8F98-4FF0-9B41-B9AF16CF37D8}" destId="{F030EB9E-3248-4F73-AEBB-A40143857141}" srcOrd="1" destOrd="0" presId="urn:microsoft.com/office/officeart/2005/8/layout/list1"/>
    <dgm:cxn modelId="{BA1791CF-D624-48D7-9CD2-1CF4C1DC9355}" type="presParOf" srcId="{5A2FAC34-E84E-4648-98D8-E1F95789AC87}" destId="{E8292173-9E67-4EFF-B702-3048FAF1B18E}" srcOrd="1" destOrd="0" presId="urn:microsoft.com/office/officeart/2005/8/layout/list1"/>
    <dgm:cxn modelId="{62D937E1-FBC9-4C90-9D0E-FE14F53FA078}" type="presParOf" srcId="{5A2FAC34-E84E-4648-98D8-E1F95789AC87}" destId="{0DEF9608-9C65-42D9-9FEB-119D8045B1D0}" srcOrd="2" destOrd="0" presId="urn:microsoft.com/office/officeart/2005/8/layout/list1"/>
    <dgm:cxn modelId="{25BE8D27-5EDE-4CEA-A2D4-A76FFC01C92C}" type="presParOf" srcId="{5A2FAC34-E84E-4648-98D8-E1F95789AC87}" destId="{CE754F05-2EF3-408A-9903-9CD1F4DAC9F1}" srcOrd="3" destOrd="0" presId="urn:microsoft.com/office/officeart/2005/8/layout/list1"/>
    <dgm:cxn modelId="{11858FFB-8032-406C-86F2-ACDA02E72D7C}" type="presParOf" srcId="{5A2FAC34-E84E-4648-98D8-E1F95789AC87}" destId="{030131D4-A227-4548-A649-485138B4847B}" srcOrd="4" destOrd="0" presId="urn:microsoft.com/office/officeart/2005/8/layout/list1"/>
    <dgm:cxn modelId="{B157E700-A765-465C-A77C-D717B6CF435D}" type="presParOf" srcId="{030131D4-A227-4548-A649-485138B4847B}" destId="{3451B5BC-FE80-42D1-9774-88D9EF793710}" srcOrd="0" destOrd="0" presId="urn:microsoft.com/office/officeart/2005/8/layout/list1"/>
    <dgm:cxn modelId="{CB8043D8-5D96-4F23-B749-89D89FEA6E6B}" type="presParOf" srcId="{030131D4-A227-4548-A649-485138B4847B}" destId="{08F31445-B0B6-4454-BB45-918B0FC3FF83}" srcOrd="1" destOrd="0" presId="urn:microsoft.com/office/officeart/2005/8/layout/list1"/>
    <dgm:cxn modelId="{42D2C992-9434-40C9-BA8C-77C381D6FDFB}" type="presParOf" srcId="{5A2FAC34-E84E-4648-98D8-E1F95789AC87}" destId="{9D3E2AA2-874D-4094-A37E-B2CCC8D24F7E}" srcOrd="5" destOrd="0" presId="urn:microsoft.com/office/officeart/2005/8/layout/list1"/>
    <dgm:cxn modelId="{E78C1944-59CA-416B-A8F8-DE5B206E3AA8}" type="presParOf" srcId="{5A2FAC34-E84E-4648-98D8-E1F95789AC87}" destId="{CE4C0E72-346C-4D8C-A382-F1AAC4A691A1}"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319FE8-6E9E-493B-8B01-1CB75B13D1B9}"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CE67C779-03AC-488C-9CEC-7AB3D2F7EE51}">
      <dgm:prSet/>
      <dgm:spPr/>
      <dgm:t>
        <a:bodyPr/>
        <a:lstStyle/>
        <a:p>
          <a:r>
            <a:rPr lang="en-US" b="1"/>
            <a:t>Ancient Philosophy (600 BCE – 500 CE)</a:t>
          </a:r>
          <a:endParaRPr lang="en-US"/>
        </a:p>
      </dgm:t>
    </dgm:pt>
    <dgm:pt modelId="{1726D27E-7DCC-4778-A3FA-57C631615A3B}" type="parTrans" cxnId="{9E339264-3CB6-42B6-9D90-1B2012921B32}">
      <dgm:prSet/>
      <dgm:spPr/>
      <dgm:t>
        <a:bodyPr/>
        <a:lstStyle/>
        <a:p>
          <a:endParaRPr lang="en-US"/>
        </a:p>
      </dgm:t>
    </dgm:pt>
    <dgm:pt modelId="{8976497D-D870-4410-89EC-C9D0D784F2C8}" type="sibTrans" cxnId="{9E339264-3CB6-42B6-9D90-1B2012921B32}">
      <dgm:prSet/>
      <dgm:spPr/>
      <dgm:t>
        <a:bodyPr/>
        <a:lstStyle/>
        <a:p>
          <a:endParaRPr lang="en-US"/>
        </a:p>
      </dgm:t>
    </dgm:pt>
    <dgm:pt modelId="{49BB9244-DA25-4675-B8F9-9C789B6EC730}">
      <dgm:prSet/>
      <dgm:spPr/>
      <dgm:t>
        <a:bodyPr/>
        <a:lstStyle/>
        <a:p>
          <a:r>
            <a:rPr lang="en-US" b="1"/>
            <a:t>c. 624–546 BCE</a:t>
          </a:r>
          <a:r>
            <a:rPr lang="en-US"/>
            <a:t> – </a:t>
          </a:r>
          <a:r>
            <a:rPr lang="en-US" b="1"/>
            <a:t>Thales of Miletus</a:t>
          </a:r>
          <a:r>
            <a:rPr lang="en-US"/>
            <a:t>: First known philosopher; proposed that water is the fundamental substance.</a:t>
          </a:r>
        </a:p>
      </dgm:t>
    </dgm:pt>
    <dgm:pt modelId="{0724293C-35B2-4863-BA3B-B9BA23A0056B}" type="parTrans" cxnId="{5698D97A-E85E-4E75-B0B9-0487ED568765}">
      <dgm:prSet/>
      <dgm:spPr/>
      <dgm:t>
        <a:bodyPr/>
        <a:lstStyle/>
        <a:p>
          <a:endParaRPr lang="en-US"/>
        </a:p>
      </dgm:t>
    </dgm:pt>
    <dgm:pt modelId="{62FDD457-B988-4F92-8A72-D5A97195E910}" type="sibTrans" cxnId="{5698D97A-E85E-4E75-B0B9-0487ED568765}">
      <dgm:prSet/>
      <dgm:spPr/>
      <dgm:t>
        <a:bodyPr/>
        <a:lstStyle/>
        <a:p>
          <a:endParaRPr lang="en-US"/>
        </a:p>
      </dgm:t>
    </dgm:pt>
    <dgm:pt modelId="{6CCC185A-C860-4D6A-8CCB-ECCA67F5FD63}">
      <dgm:prSet/>
      <dgm:spPr/>
      <dgm:t>
        <a:bodyPr/>
        <a:lstStyle/>
        <a:p>
          <a:r>
            <a:rPr lang="en-US" b="1"/>
            <a:t>c. 610–546 BCE</a:t>
          </a:r>
          <a:r>
            <a:rPr lang="en-US"/>
            <a:t> – </a:t>
          </a:r>
          <a:r>
            <a:rPr lang="en-US" b="1"/>
            <a:t>Anaximander</a:t>
          </a:r>
          <a:r>
            <a:rPr lang="en-US"/>
            <a:t>: Introduced the concept of the </a:t>
          </a:r>
          <a:r>
            <a:rPr lang="en-US" b="1"/>
            <a:t>apeiron</a:t>
          </a:r>
          <a:r>
            <a:rPr lang="en-US"/>
            <a:t> (the infinite).</a:t>
          </a:r>
        </a:p>
      </dgm:t>
    </dgm:pt>
    <dgm:pt modelId="{43FCE902-99C5-4974-BBDF-3E5EC5C1ED7D}" type="parTrans" cxnId="{9B5C3A7D-CF2D-4C95-B47A-CFCBB6B3C3D3}">
      <dgm:prSet/>
      <dgm:spPr/>
      <dgm:t>
        <a:bodyPr/>
        <a:lstStyle/>
        <a:p>
          <a:endParaRPr lang="en-US"/>
        </a:p>
      </dgm:t>
    </dgm:pt>
    <dgm:pt modelId="{798DE172-2836-403B-9A5D-7EB8DAE31437}" type="sibTrans" cxnId="{9B5C3A7D-CF2D-4C95-B47A-CFCBB6B3C3D3}">
      <dgm:prSet/>
      <dgm:spPr/>
      <dgm:t>
        <a:bodyPr/>
        <a:lstStyle/>
        <a:p>
          <a:endParaRPr lang="en-US"/>
        </a:p>
      </dgm:t>
    </dgm:pt>
    <dgm:pt modelId="{AC2AB002-EAB1-4176-9255-3B57A6183FD7}">
      <dgm:prSet/>
      <dgm:spPr/>
      <dgm:t>
        <a:bodyPr/>
        <a:lstStyle/>
        <a:p>
          <a:r>
            <a:rPr lang="en-US" b="1"/>
            <a:t>c. 585–525 BCE</a:t>
          </a:r>
          <a:r>
            <a:rPr lang="en-US"/>
            <a:t> – </a:t>
          </a:r>
          <a:r>
            <a:rPr lang="en-US" b="1"/>
            <a:t>Anaximenes</a:t>
          </a:r>
          <a:r>
            <a:rPr lang="en-US"/>
            <a:t>: Suggested air as the primary element.</a:t>
          </a:r>
        </a:p>
      </dgm:t>
    </dgm:pt>
    <dgm:pt modelId="{06D55F99-F007-40A8-8E6E-EAF816923E42}" type="parTrans" cxnId="{62E5129D-7B1E-4A67-AC66-7D3BAEBC2E6E}">
      <dgm:prSet/>
      <dgm:spPr/>
      <dgm:t>
        <a:bodyPr/>
        <a:lstStyle/>
        <a:p>
          <a:endParaRPr lang="en-US"/>
        </a:p>
      </dgm:t>
    </dgm:pt>
    <dgm:pt modelId="{EA604E5F-0700-41F6-90A8-A699F38E3759}" type="sibTrans" cxnId="{62E5129D-7B1E-4A67-AC66-7D3BAEBC2E6E}">
      <dgm:prSet/>
      <dgm:spPr/>
      <dgm:t>
        <a:bodyPr/>
        <a:lstStyle/>
        <a:p>
          <a:endParaRPr lang="en-US"/>
        </a:p>
      </dgm:t>
    </dgm:pt>
    <dgm:pt modelId="{56378359-7E1B-438D-99A4-69E24E72C797}">
      <dgm:prSet/>
      <dgm:spPr/>
      <dgm:t>
        <a:bodyPr/>
        <a:lstStyle/>
        <a:p>
          <a:r>
            <a:rPr lang="en-US" b="1"/>
            <a:t>c. 570–495 BCE</a:t>
          </a:r>
          <a:r>
            <a:rPr lang="en-US"/>
            <a:t> – </a:t>
          </a:r>
          <a:r>
            <a:rPr lang="en-US" b="1"/>
            <a:t>Pythagoras</a:t>
          </a:r>
          <a:r>
            <a:rPr lang="en-US"/>
            <a:t>: Developed mathematical and metaphysical theories.</a:t>
          </a:r>
        </a:p>
      </dgm:t>
    </dgm:pt>
    <dgm:pt modelId="{A54A588B-6A9C-4B5D-81AF-870CF5DF9CBF}" type="parTrans" cxnId="{AA21B91F-8D07-4D20-A4D0-7926C5D35813}">
      <dgm:prSet/>
      <dgm:spPr/>
      <dgm:t>
        <a:bodyPr/>
        <a:lstStyle/>
        <a:p>
          <a:endParaRPr lang="en-US"/>
        </a:p>
      </dgm:t>
    </dgm:pt>
    <dgm:pt modelId="{16C85840-D0FB-4983-B2AF-71D93311C431}" type="sibTrans" cxnId="{AA21B91F-8D07-4D20-A4D0-7926C5D35813}">
      <dgm:prSet/>
      <dgm:spPr/>
      <dgm:t>
        <a:bodyPr/>
        <a:lstStyle/>
        <a:p>
          <a:endParaRPr lang="en-US"/>
        </a:p>
      </dgm:t>
    </dgm:pt>
    <dgm:pt modelId="{2E5B31F0-1C12-4A6A-AA46-32FB47B8B1FF}">
      <dgm:prSet/>
      <dgm:spPr/>
      <dgm:t>
        <a:bodyPr/>
        <a:lstStyle/>
        <a:p>
          <a:r>
            <a:rPr lang="en-US" b="1"/>
            <a:t>c. 535–475 BCE</a:t>
          </a:r>
          <a:r>
            <a:rPr lang="en-US"/>
            <a:t> – </a:t>
          </a:r>
          <a:r>
            <a:rPr lang="en-US" b="1"/>
            <a:t>Heraclitus</a:t>
          </a:r>
          <a:r>
            <a:rPr lang="en-US"/>
            <a:t>: Famous for the idea that </a:t>
          </a:r>
          <a:r>
            <a:rPr lang="en-US" b="1"/>
            <a:t>everything is in flux</a:t>
          </a:r>
          <a:r>
            <a:rPr lang="en-US"/>
            <a:t>.</a:t>
          </a:r>
        </a:p>
      </dgm:t>
    </dgm:pt>
    <dgm:pt modelId="{4AE60B22-A6E6-43AD-893F-6F81438E896E}" type="parTrans" cxnId="{77380D4E-E58E-4619-8286-4FBC6841D2FE}">
      <dgm:prSet/>
      <dgm:spPr/>
      <dgm:t>
        <a:bodyPr/>
        <a:lstStyle/>
        <a:p>
          <a:endParaRPr lang="en-US"/>
        </a:p>
      </dgm:t>
    </dgm:pt>
    <dgm:pt modelId="{955E8116-BCFF-434C-B091-6E16350AC242}" type="sibTrans" cxnId="{77380D4E-E58E-4619-8286-4FBC6841D2FE}">
      <dgm:prSet/>
      <dgm:spPr/>
      <dgm:t>
        <a:bodyPr/>
        <a:lstStyle/>
        <a:p>
          <a:endParaRPr lang="en-US"/>
        </a:p>
      </dgm:t>
    </dgm:pt>
    <dgm:pt modelId="{5E87F088-EF66-4320-B3C3-8DD70739EEE0}">
      <dgm:prSet/>
      <dgm:spPr/>
      <dgm:t>
        <a:bodyPr/>
        <a:lstStyle/>
        <a:p>
          <a:r>
            <a:rPr lang="en-US" b="1"/>
            <a:t>c. 515–450 BCE</a:t>
          </a:r>
          <a:r>
            <a:rPr lang="en-US"/>
            <a:t> – </a:t>
          </a:r>
          <a:r>
            <a:rPr lang="en-US" b="1"/>
            <a:t>Parmenides</a:t>
          </a:r>
          <a:r>
            <a:rPr lang="en-US"/>
            <a:t>: Argued that </a:t>
          </a:r>
          <a:r>
            <a:rPr lang="en-US" b="1"/>
            <a:t>change is an illusion</a:t>
          </a:r>
          <a:r>
            <a:rPr lang="en-US"/>
            <a:t>.</a:t>
          </a:r>
        </a:p>
      </dgm:t>
    </dgm:pt>
    <dgm:pt modelId="{9FB03AF5-BE23-4D13-AC80-B2F6AF411D01}" type="parTrans" cxnId="{C9C8F3FD-7E4B-4627-BF22-E53C7268623C}">
      <dgm:prSet/>
      <dgm:spPr/>
      <dgm:t>
        <a:bodyPr/>
        <a:lstStyle/>
        <a:p>
          <a:endParaRPr lang="en-US"/>
        </a:p>
      </dgm:t>
    </dgm:pt>
    <dgm:pt modelId="{E5CFF1B8-6587-40F7-B617-0AF891EC5895}" type="sibTrans" cxnId="{C9C8F3FD-7E4B-4627-BF22-E53C7268623C}">
      <dgm:prSet/>
      <dgm:spPr/>
      <dgm:t>
        <a:bodyPr/>
        <a:lstStyle/>
        <a:p>
          <a:endParaRPr lang="en-US"/>
        </a:p>
      </dgm:t>
    </dgm:pt>
    <dgm:pt modelId="{BD946537-B762-4916-B35E-E1C7673D0792}">
      <dgm:prSet/>
      <dgm:spPr/>
      <dgm:t>
        <a:bodyPr/>
        <a:lstStyle/>
        <a:p>
          <a:r>
            <a:rPr lang="en-US" b="1"/>
            <a:t>c. 470–399 BCE</a:t>
          </a:r>
          <a:r>
            <a:rPr lang="en-US"/>
            <a:t> – </a:t>
          </a:r>
          <a:r>
            <a:rPr lang="en-US" b="1"/>
            <a:t>Socrates</a:t>
          </a:r>
          <a:r>
            <a:rPr lang="en-US"/>
            <a:t>: Developed the </a:t>
          </a:r>
          <a:r>
            <a:rPr lang="en-US" b="1"/>
            <a:t>Socratic method</a:t>
          </a:r>
          <a:r>
            <a:rPr lang="en-US"/>
            <a:t>; focused on ethics and knowledge.</a:t>
          </a:r>
        </a:p>
      </dgm:t>
    </dgm:pt>
    <dgm:pt modelId="{42B8C425-2CAE-44A9-A724-142BF3ECACF3}" type="parTrans" cxnId="{13600596-2E4C-4F5D-84FF-0A8EDF88D512}">
      <dgm:prSet/>
      <dgm:spPr/>
      <dgm:t>
        <a:bodyPr/>
        <a:lstStyle/>
        <a:p>
          <a:endParaRPr lang="en-US"/>
        </a:p>
      </dgm:t>
    </dgm:pt>
    <dgm:pt modelId="{434E8B50-D83C-4128-BA14-3B4D84CF2A2E}" type="sibTrans" cxnId="{13600596-2E4C-4F5D-84FF-0A8EDF88D512}">
      <dgm:prSet/>
      <dgm:spPr/>
      <dgm:t>
        <a:bodyPr/>
        <a:lstStyle/>
        <a:p>
          <a:endParaRPr lang="en-US"/>
        </a:p>
      </dgm:t>
    </dgm:pt>
    <dgm:pt modelId="{F8910803-45DD-46F5-AD4B-1B0081A49673}">
      <dgm:prSet/>
      <dgm:spPr/>
      <dgm:t>
        <a:bodyPr/>
        <a:lstStyle/>
        <a:p>
          <a:r>
            <a:rPr lang="en-US" b="1"/>
            <a:t>c. 427–347 BCE</a:t>
          </a:r>
          <a:r>
            <a:rPr lang="en-US"/>
            <a:t> – </a:t>
          </a:r>
          <a:r>
            <a:rPr lang="en-US" b="1"/>
            <a:t>Plato</a:t>
          </a:r>
          <a:r>
            <a:rPr lang="en-US"/>
            <a:t>: Founded the </a:t>
          </a:r>
          <a:r>
            <a:rPr lang="en-US" b="1"/>
            <a:t>Academy</a:t>
          </a:r>
          <a:r>
            <a:rPr lang="en-US"/>
            <a:t>; introduced the theory of </a:t>
          </a:r>
          <a:r>
            <a:rPr lang="en-US" b="1"/>
            <a:t>Forms</a:t>
          </a:r>
          <a:r>
            <a:rPr lang="en-US"/>
            <a:t>.</a:t>
          </a:r>
        </a:p>
      </dgm:t>
    </dgm:pt>
    <dgm:pt modelId="{A24C21C5-C74C-451B-9E9F-1F47C4DAB0C5}" type="parTrans" cxnId="{136338E2-370F-48B3-9AE5-2AFAED14BD3D}">
      <dgm:prSet/>
      <dgm:spPr/>
      <dgm:t>
        <a:bodyPr/>
        <a:lstStyle/>
        <a:p>
          <a:endParaRPr lang="en-US"/>
        </a:p>
      </dgm:t>
    </dgm:pt>
    <dgm:pt modelId="{C0A047E8-7940-4316-B85C-6427A6B5F1CC}" type="sibTrans" cxnId="{136338E2-370F-48B3-9AE5-2AFAED14BD3D}">
      <dgm:prSet/>
      <dgm:spPr/>
      <dgm:t>
        <a:bodyPr/>
        <a:lstStyle/>
        <a:p>
          <a:endParaRPr lang="en-US"/>
        </a:p>
      </dgm:t>
    </dgm:pt>
    <dgm:pt modelId="{A93D7A64-DFC6-4B6D-A533-5D026DBF620E}">
      <dgm:prSet/>
      <dgm:spPr/>
      <dgm:t>
        <a:bodyPr/>
        <a:lstStyle/>
        <a:p>
          <a:r>
            <a:rPr lang="en-US" b="1"/>
            <a:t>c. 384–322 BCE</a:t>
          </a:r>
          <a:r>
            <a:rPr lang="en-US"/>
            <a:t> – </a:t>
          </a:r>
          <a:r>
            <a:rPr lang="en-US" b="1"/>
            <a:t>Aristotle</a:t>
          </a:r>
          <a:r>
            <a:rPr lang="en-US"/>
            <a:t>: Developed logic, ethics, and metaphysics; founded the </a:t>
          </a:r>
          <a:r>
            <a:rPr lang="en-US" b="1"/>
            <a:t>Lyceum</a:t>
          </a:r>
          <a:r>
            <a:rPr lang="en-US"/>
            <a:t>.</a:t>
          </a:r>
        </a:p>
      </dgm:t>
    </dgm:pt>
    <dgm:pt modelId="{5FBD7C00-4C87-4CE6-809B-32535D9AD335}" type="parTrans" cxnId="{53B18DCC-D369-4DD1-B992-0D3F79868751}">
      <dgm:prSet/>
      <dgm:spPr/>
      <dgm:t>
        <a:bodyPr/>
        <a:lstStyle/>
        <a:p>
          <a:endParaRPr lang="en-US"/>
        </a:p>
      </dgm:t>
    </dgm:pt>
    <dgm:pt modelId="{CF7698D0-5ED2-4283-8EC0-FCFD91C84231}" type="sibTrans" cxnId="{53B18DCC-D369-4DD1-B992-0D3F79868751}">
      <dgm:prSet/>
      <dgm:spPr/>
      <dgm:t>
        <a:bodyPr/>
        <a:lstStyle/>
        <a:p>
          <a:endParaRPr lang="en-US"/>
        </a:p>
      </dgm:t>
    </dgm:pt>
    <dgm:pt modelId="{DE22064D-4DCC-4895-98AE-858563FB3F96}">
      <dgm:prSet/>
      <dgm:spPr/>
      <dgm:t>
        <a:bodyPr/>
        <a:lstStyle/>
        <a:p>
          <a:r>
            <a:rPr lang="en-US" b="1"/>
            <a:t>c. 300 BCE – 200 BCE</a:t>
          </a:r>
          <a:r>
            <a:rPr lang="en-US"/>
            <a:t> – </a:t>
          </a:r>
          <a:r>
            <a:rPr lang="en-US" b="1"/>
            <a:t>Hellenistic Schools</a:t>
          </a:r>
          <a:r>
            <a:rPr lang="en-US"/>
            <a:t>: </a:t>
          </a:r>
          <a:r>
            <a:rPr lang="en-US" b="1"/>
            <a:t>Stoicism</a:t>
          </a:r>
          <a:r>
            <a:rPr lang="en-US"/>
            <a:t> (Zeno of Citium), </a:t>
          </a:r>
          <a:r>
            <a:rPr lang="en-US" b="1"/>
            <a:t>Epicureanism</a:t>
          </a:r>
          <a:r>
            <a:rPr lang="en-US"/>
            <a:t> (Epicurus), </a:t>
          </a:r>
          <a:r>
            <a:rPr lang="en-US" b="1"/>
            <a:t>Skepticism</a:t>
          </a:r>
          <a:r>
            <a:rPr lang="en-US"/>
            <a:t> (Pyrrho).</a:t>
          </a:r>
        </a:p>
      </dgm:t>
    </dgm:pt>
    <dgm:pt modelId="{2C864E52-6CC9-4166-9736-DE6260BA6B1E}" type="parTrans" cxnId="{5FAC8A06-56E8-418D-8D63-E60F43585B21}">
      <dgm:prSet/>
      <dgm:spPr/>
      <dgm:t>
        <a:bodyPr/>
        <a:lstStyle/>
        <a:p>
          <a:endParaRPr lang="en-US"/>
        </a:p>
      </dgm:t>
    </dgm:pt>
    <dgm:pt modelId="{ED8DB70A-647F-4FAB-8E1D-900CC7BB5D18}" type="sibTrans" cxnId="{5FAC8A06-56E8-418D-8D63-E60F43585B21}">
      <dgm:prSet/>
      <dgm:spPr/>
      <dgm:t>
        <a:bodyPr/>
        <a:lstStyle/>
        <a:p>
          <a:endParaRPr lang="en-US"/>
        </a:p>
      </dgm:t>
    </dgm:pt>
    <dgm:pt modelId="{FB36BA8D-1831-46BB-8FA0-AF5B5F77AD78}">
      <dgm:prSet/>
      <dgm:spPr/>
      <dgm:t>
        <a:bodyPr/>
        <a:lstStyle/>
        <a:p>
          <a:r>
            <a:rPr lang="en-US" b="1"/>
            <a:t>c. 100 BCE – 500 CE</a:t>
          </a:r>
          <a:r>
            <a:rPr lang="en-US"/>
            <a:t> – </a:t>
          </a:r>
          <a:r>
            <a:rPr lang="en-US" b="1"/>
            <a:t>Neoplatonism</a:t>
          </a:r>
          <a:r>
            <a:rPr lang="en-US"/>
            <a:t>: </a:t>
          </a:r>
          <a:r>
            <a:rPr lang="en-US" b="1"/>
            <a:t>Plotinus</a:t>
          </a:r>
          <a:r>
            <a:rPr lang="en-US"/>
            <a:t> (c. 204–270 CE) emphasized mystical philosophy.</a:t>
          </a:r>
        </a:p>
      </dgm:t>
    </dgm:pt>
    <dgm:pt modelId="{96EE922E-BEE3-4FDC-B3C5-4DBAA6F76637}" type="parTrans" cxnId="{A0B899B8-B2C1-4963-8F3C-E8B27A7073ED}">
      <dgm:prSet/>
      <dgm:spPr/>
      <dgm:t>
        <a:bodyPr/>
        <a:lstStyle/>
        <a:p>
          <a:endParaRPr lang="en-US"/>
        </a:p>
      </dgm:t>
    </dgm:pt>
    <dgm:pt modelId="{7209378B-F148-4CE6-AE67-AEAFD8F6EF09}" type="sibTrans" cxnId="{A0B899B8-B2C1-4963-8F3C-E8B27A7073ED}">
      <dgm:prSet/>
      <dgm:spPr/>
      <dgm:t>
        <a:bodyPr/>
        <a:lstStyle/>
        <a:p>
          <a:endParaRPr lang="en-US"/>
        </a:p>
      </dgm:t>
    </dgm:pt>
    <dgm:pt modelId="{40A1C8B5-49D7-403E-8B00-E135080025E3}" type="pres">
      <dgm:prSet presAssocID="{29319FE8-6E9E-493B-8B01-1CB75B13D1B9}" presName="vert0" presStyleCnt="0">
        <dgm:presLayoutVars>
          <dgm:dir/>
          <dgm:animOne val="branch"/>
          <dgm:animLvl val="lvl"/>
        </dgm:presLayoutVars>
      </dgm:prSet>
      <dgm:spPr/>
    </dgm:pt>
    <dgm:pt modelId="{24128B02-3C08-49E5-B022-1C62B1A28001}" type="pres">
      <dgm:prSet presAssocID="{CE67C779-03AC-488C-9CEC-7AB3D2F7EE51}" presName="thickLine" presStyleLbl="alignNode1" presStyleIdx="0" presStyleCnt="1"/>
      <dgm:spPr/>
    </dgm:pt>
    <dgm:pt modelId="{BFB4B89D-BE5E-4E30-90FA-107A92B68229}" type="pres">
      <dgm:prSet presAssocID="{CE67C779-03AC-488C-9CEC-7AB3D2F7EE51}" presName="horz1" presStyleCnt="0"/>
      <dgm:spPr/>
    </dgm:pt>
    <dgm:pt modelId="{4FBEE64E-FCEF-4366-93E1-821BF71893B5}" type="pres">
      <dgm:prSet presAssocID="{CE67C779-03AC-488C-9CEC-7AB3D2F7EE51}" presName="tx1" presStyleLbl="revTx" presStyleIdx="0" presStyleCnt="12"/>
      <dgm:spPr/>
    </dgm:pt>
    <dgm:pt modelId="{D3430569-6E94-4662-AF6B-D5ECE228AA0E}" type="pres">
      <dgm:prSet presAssocID="{CE67C779-03AC-488C-9CEC-7AB3D2F7EE51}" presName="vert1" presStyleCnt="0"/>
      <dgm:spPr/>
    </dgm:pt>
    <dgm:pt modelId="{2D07D0AA-C2D8-4AB8-8451-71337A051740}" type="pres">
      <dgm:prSet presAssocID="{49BB9244-DA25-4675-B8F9-9C789B6EC730}" presName="vertSpace2a" presStyleCnt="0"/>
      <dgm:spPr/>
    </dgm:pt>
    <dgm:pt modelId="{6C4B7257-D997-4F9D-81AB-812743095F9A}" type="pres">
      <dgm:prSet presAssocID="{49BB9244-DA25-4675-B8F9-9C789B6EC730}" presName="horz2" presStyleCnt="0"/>
      <dgm:spPr/>
    </dgm:pt>
    <dgm:pt modelId="{F9E12CC3-6BC6-4E1C-9CDA-DA9D9169D3FD}" type="pres">
      <dgm:prSet presAssocID="{49BB9244-DA25-4675-B8F9-9C789B6EC730}" presName="horzSpace2" presStyleCnt="0"/>
      <dgm:spPr/>
    </dgm:pt>
    <dgm:pt modelId="{69122114-9601-4D09-B60C-4F07AF31DFEA}" type="pres">
      <dgm:prSet presAssocID="{49BB9244-DA25-4675-B8F9-9C789B6EC730}" presName="tx2" presStyleLbl="revTx" presStyleIdx="1" presStyleCnt="12"/>
      <dgm:spPr/>
    </dgm:pt>
    <dgm:pt modelId="{8A87B590-18E3-4676-A877-F16F8964D553}" type="pres">
      <dgm:prSet presAssocID="{49BB9244-DA25-4675-B8F9-9C789B6EC730}" presName="vert2" presStyleCnt="0"/>
      <dgm:spPr/>
    </dgm:pt>
    <dgm:pt modelId="{CAC746EE-4759-42DC-A02B-96D494FA565B}" type="pres">
      <dgm:prSet presAssocID="{49BB9244-DA25-4675-B8F9-9C789B6EC730}" presName="thinLine2b" presStyleLbl="callout" presStyleIdx="0" presStyleCnt="11"/>
      <dgm:spPr/>
    </dgm:pt>
    <dgm:pt modelId="{D319D616-E080-4108-88B0-3CD251A34FCB}" type="pres">
      <dgm:prSet presAssocID="{49BB9244-DA25-4675-B8F9-9C789B6EC730}" presName="vertSpace2b" presStyleCnt="0"/>
      <dgm:spPr/>
    </dgm:pt>
    <dgm:pt modelId="{035BCF0A-8600-4091-B4C5-2F6D32D9790F}" type="pres">
      <dgm:prSet presAssocID="{6CCC185A-C860-4D6A-8CCB-ECCA67F5FD63}" presName="horz2" presStyleCnt="0"/>
      <dgm:spPr/>
    </dgm:pt>
    <dgm:pt modelId="{F061D757-4537-40CD-B25A-11CEA955C592}" type="pres">
      <dgm:prSet presAssocID="{6CCC185A-C860-4D6A-8CCB-ECCA67F5FD63}" presName="horzSpace2" presStyleCnt="0"/>
      <dgm:spPr/>
    </dgm:pt>
    <dgm:pt modelId="{1CA65C34-E951-4525-92C0-3C546FCBF2BE}" type="pres">
      <dgm:prSet presAssocID="{6CCC185A-C860-4D6A-8CCB-ECCA67F5FD63}" presName="tx2" presStyleLbl="revTx" presStyleIdx="2" presStyleCnt="12"/>
      <dgm:spPr/>
    </dgm:pt>
    <dgm:pt modelId="{DF2F2C76-1070-4CDE-9569-DFE8D48B0326}" type="pres">
      <dgm:prSet presAssocID="{6CCC185A-C860-4D6A-8CCB-ECCA67F5FD63}" presName="vert2" presStyleCnt="0"/>
      <dgm:spPr/>
    </dgm:pt>
    <dgm:pt modelId="{D4C94EBD-B572-4415-9E5D-D8CD9D0C9393}" type="pres">
      <dgm:prSet presAssocID="{6CCC185A-C860-4D6A-8CCB-ECCA67F5FD63}" presName="thinLine2b" presStyleLbl="callout" presStyleIdx="1" presStyleCnt="11"/>
      <dgm:spPr/>
    </dgm:pt>
    <dgm:pt modelId="{9706089E-D7F3-4F04-821F-8484507ADE35}" type="pres">
      <dgm:prSet presAssocID="{6CCC185A-C860-4D6A-8CCB-ECCA67F5FD63}" presName="vertSpace2b" presStyleCnt="0"/>
      <dgm:spPr/>
    </dgm:pt>
    <dgm:pt modelId="{4206A494-C05B-408C-A362-0DD8A24BF04C}" type="pres">
      <dgm:prSet presAssocID="{AC2AB002-EAB1-4176-9255-3B57A6183FD7}" presName="horz2" presStyleCnt="0"/>
      <dgm:spPr/>
    </dgm:pt>
    <dgm:pt modelId="{FACA9BD9-E9E8-46F5-AC60-00CFFC3FC46F}" type="pres">
      <dgm:prSet presAssocID="{AC2AB002-EAB1-4176-9255-3B57A6183FD7}" presName="horzSpace2" presStyleCnt="0"/>
      <dgm:spPr/>
    </dgm:pt>
    <dgm:pt modelId="{8F7E6160-95DB-4E61-A17D-D3D41C3F26D5}" type="pres">
      <dgm:prSet presAssocID="{AC2AB002-EAB1-4176-9255-3B57A6183FD7}" presName="tx2" presStyleLbl="revTx" presStyleIdx="3" presStyleCnt="12"/>
      <dgm:spPr/>
    </dgm:pt>
    <dgm:pt modelId="{591A1F22-7E21-406E-ACE8-AA9A42C73407}" type="pres">
      <dgm:prSet presAssocID="{AC2AB002-EAB1-4176-9255-3B57A6183FD7}" presName="vert2" presStyleCnt="0"/>
      <dgm:spPr/>
    </dgm:pt>
    <dgm:pt modelId="{92975046-08A2-4909-8C43-A3819667B1D7}" type="pres">
      <dgm:prSet presAssocID="{AC2AB002-EAB1-4176-9255-3B57A6183FD7}" presName="thinLine2b" presStyleLbl="callout" presStyleIdx="2" presStyleCnt="11"/>
      <dgm:spPr/>
    </dgm:pt>
    <dgm:pt modelId="{62986ED1-9660-450F-8EBD-13E02628416B}" type="pres">
      <dgm:prSet presAssocID="{AC2AB002-EAB1-4176-9255-3B57A6183FD7}" presName="vertSpace2b" presStyleCnt="0"/>
      <dgm:spPr/>
    </dgm:pt>
    <dgm:pt modelId="{634BE903-2B4D-4C5F-B11A-37F105AE3917}" type="pres">
      <dgm:prSet presAssocID="{56378359-7E1B-438D-99A4-69E24E72C797}" presName="horz2" presStyleCnt="0"/>
      <dgm:spPr/>
    </dgm:pt>
    <dgm:pt modelId="{E704F417-F2E1-4255-A8A1-31D42D94AC57}" type="pres">
      <dgm:prSet presAssocID="{56378359-7E1B-438D-99A4-69E24E72C797}" presName="horzSpace2" presStyleCnt="0"/>
      <dgm:spPr/>
    </dgm:pt>
    <dgm:pt modelId="{E16AE8D7-0FE5-4EB6-9BE8-9CD825623DEE}" type="pres">
      <dgm:prSet presAssocID="{56378359-7E1B-438D-99A4-69E24E72C797}" presName="tx2" presStyleLbl="revTx" presStyleIdx="4" presStyleCnt="12"/>
      <dgm:spPr/>
    </dgm:pt>
    <dgm:pt modelId="{508ACADC-9DE2-43D3-BBB4-0201BAFA8EB2}" type="pres">
      <dgm:prSet presAssocID="{56378359-7E1B-438D-99A4-69E24E72C797}" presName="vert2" presStyleCnt="0"/>
      <dgm:spPr/>
    </dgm:pt>
    <dgm:pt modelId="{5EFADC1A-5904-402D-865C-3E77A3438D73}" type="pres">
      <dgm:prSet presAssocID="{56378359-7E1B-438D-99A4-69E24E72C797}" presName="thinLine2b" presStyleLbl="callout" presStyleIdx="3" presStyleCnt="11"/>
      <dgm:spPr/>
    </dgm:pt>
    <dgm:pt modelId="{70B3E44F-4022-4CDB-8B07-EFFE040D0A6D}" type="pres">
      <dgm:prSet presAssocID="{56378359-7E1B-438D-99A4-69E24E72C797}" presName="vertSpace2b" presStyleCnt="0"/>
      <dgm:spPr/>
    </dgm:pt>
    <dgm:pt modelId="{18F7C7E7-CA61-4A59-8CC7-683A57594B23}" type="pres">
      <dgm:prSet presAssocID="{2E5B31F0-1C12-4A6A-AA46-32FB47B8B1FF}" presName="horz2" presStyleCnt="0"/>
      <dgm:spPr/>
    </dgm:pt>
    <dgm:pt modelId="{03A8DFDD-407F-4832-9732-864D6A78F237}" type="pres">
      <dgm:prSet presAssocID="{2E5B31F0-1C12-4A6A-AA46-32FB47B8B1FF}" presName="horzSpace2" presStyleCnt="0"/>
      <dgm:spPr/>
    </dgm:pt>
    <dgm:pt modelId="{F663D889-1B3C-409C-9EBF-BF683BB107DB}" type="pres">
      <dgm:prSet presAssocID="{2E5B31F0-1C12-4A6A-AA46-32FB47B8B1FF}" presName="tx2" presStyleLbl="revTx" presStyleIdx="5" presStyleCnt="12"/>
      <dgm:spPr/>
    </dgm:pt>
    <dgm:pt modelId="{0C3D4008-B6FE-4FBC-BEE1-E7A83B68F0FF}" type="pres">
      <dgm:prSet presAssocID="{2E5B31F0-1C12-4A6A-AA46-32FB47B8B1FF}" presName="vert2" presStyleCnt="0"/>
      <dgm:spPr/>
    </dgm:pt>
    <dgm:pt modelId="{0474FD98-72EC-4B20-A3D1-ADC336C3D0F0}" type="pres">
      <dgm:prSet presAssocID="{2E5B31F0-1C12-4A6A-AA46-32FB47B8B1FF}" presName="thinLine2b" presStyleLbl="callout" presStyleIdx="4" presStyleCnt="11"/>
      <dgm:spPr/>
    </dgm:pt>
    <dgm:pt modelId="{73BB56C9-B8DF-40B3-8FA6-9D1A1FE0F8C5}" type="pres">
      <dgm:prSet presAssocID="{2E5B31F0-1C12-4A6A-AA46-32FB47B8B1FF}" presName="vertSpace2b" presStyleCnt="0"/>
      <dgm:spPr/>
    </dgm:pt>
    <dgm:pt modelId="{8DE8F2DD-99BF-4BD1-AF0E-21F986B27012}" type="pres">
      <dgm:prSet presAssocID="{5E87F088-EF66-4320-B3C3-8DD70739EEE0}" presName="horz2" presStyleCnt="0"/>
      <dgm:spPr/>
    </dgm:pt>
    <dgm:pt modelId="{6E886231-6181-4247-AF4A-51189C254B7A}" type="pres">
      <dgm:prSet presAssocID="{5E87F088-EF66-4320-B3C3-8DD70739EEE0}" presName="horzSpace2" presStyleCnt="0"/>
      <dgm:spPr/>
    </dgm:pt>
    <dgm:pt modelId="{3E743485-ABB4-4E4D-92ED-7102BBF63152}" type="pres">
      <dgm:prSet presAssocID="{5E87F088-EF66-4320-B3C3-8DD70739EEE0}" presName="tx2" presStyleLbl="revTx" presStyleIdx="6" presStyleCnt="12"/>
      <dgm:spPr/>
    </dgm:pt>
    <dgm:pt modelId="{FB2ECF4C-0438-492D-9867-7CB27C6A2E52}" type="pres">
      <dgm:prSet presAssocID="{5E87F088-EF66-4320-B3C3-8DD70739EEE0}" presName="vert2" presStyleCnt="0"/>
      <dgm:spPr/>
    </dgm:pt>
    <dgm:pt modelId="{17EDD1FE-3DE3-4B00-8070-D0CB9BC010EC}" type="pres">
      <dgm:prSet presAssocID="{5E87F088-EF66-4320-B3C3-8DD70739EEE0}" presName="thinLine2b" presStyleLbl="callout" presStyleIdx="5" presStyleCnt="11"/>
      <dgm:spPr/>
    </dgm:pt>
    <dgm:pt modelId="{321D7609-9F26-4759-894A-8295692458CE}" type="pres">
      <dgm:prSet presAssocID="{5E87F088-EF66-4320-B3C3-8DD70739EEE0}" presName="vertSpace2b" presStyleCnt="0"/>
      <dgm:spPr/>
    </dgm:pt>
    <dgm:pt modelId="{64E99B8A-4FE2-4E7E-95DF-F7B6D1B9BDC0}" type="pres">
      <dgm:prSet presAssocID="{BD946537-B762-4916-B35E-E1C7673D0792}" presName="horz2" presStyleCnt="0"/>
      <dgm:spPr/>
    </dgm:pt>
    <dgm:pt modelId="{CED01E40-BD6E-4A63-83DD-86807A39FD3B}" type="pres">
      <dgm:prSet presAssocID="{BD946537-B762-4916-B35E-E1C7673D0792}" presName="horzSpace2" presStyleCnt="0"/>
      <dgm:spPr/>
    </dgm:pt>
    <dgm:pt modelId="{BF4A198F-B7E8-40BA-8E95-0B1731D7F007}" type="pres">
      <dgm:prSet presAssocID="{BD946537-B762-4916-B35E-E1C7673D0792}" presName="tx2" presStyleLbl="revTx" presStyleIdx="7" presStyleCnt="12"/>
      <dgm:spPr/>
    </dgm:pt>
    <dgm:pt modelId="{D98CB97D-95B3-4AE3-AEB4-4094AF220DAE}" type="pres">
      <dgm:prSet presAssocID="{BD946537-B762-4916-B35E-E1C7673D0792}" presName="vert2" presStyleCnt="0"/>
      <dgm:spPr/>
    </dgm:pt>
    <dgm:pt modelId="{92A4D983-582E-401C-BC42-AA7BEA263171}" type="pres">
      <dgm:prSet presAssocID="{BD946537-B762-4916-B35E-E1C7673D0792}" presName="thinLine2b" presStyleLbl="callout" presStyleIdx="6" presStyleCnt="11"/>
      <dgm:spPr/>
    </dgm:pt>
    <dgm:pt modelId="{98239555-E56A-4A9A-B6BA-B04FC870B402}" type="pres">
      <dgm:prSet presAssocID="{BD946537-B762-4916-B35E-E1C7673D0792}" presName="vertSpace2b" presStyleCnt="0"/>
      <dgm:spPr/>
    </dgm:pt>
    <dgm:pt modelId="{A512F54C-7328-4507-B7BD-30ED61C11BA2}" type="pres">
      <dgm:prSet presAssocID="{F8910803-45DD-46F5-AD4B-1B0081A49673}" presName="horz2" presStyleCnt="0"/>
      <dgm:spPr/>
    </dgm:pt>
    <dgm:pt modelId="{AE91DA83-F02A-48EA-B95D-A1AC10928706}" type="pres">
      <dgm:prSet presAssocID="{F8910803-45DD-46F5-AD4B-1B0081A49673}" presName="horzSpace2" presStyleCnt="0"/>
      <dgm:spPr/>
    </dgm:pt>
    <dgm:pt modelId="{4F6BFD0E-541E-4321-BBAB-FF92B7C03D63}" type="pres">
      <dgm:prSet presAssocID="{F8910803-45DD-46F5-AD4B-1B0081A49673}" presName="tx2" presStyleLbl="revTx" presStyleIdx="8" presStyleCnt="12"/>
      <dgm:spPr/>
    </dgm:pt>
    <dgm:pt modelId="{14500893-3CFE-4342-9C62-B0954D3F65B3}" type="pres">
      <dgm:prSet presAssocID="{F8910803-45DD-46F5-AD4B-1B0081A49673}" presName="vert2" presStyleCnt="0"/>
      <dgm:spPr/>
    </dgm:pt>
    <dgm:pt modelId="{FBEBA5C9-65EE-4911-9A34-045417BD13E9}" type="pres">
      <dgm:prSet presAssocID="{F8910803-45DD-46F5-AD4B-1B0081A49673}" presName="thinLine2b" presStyleLbl="callout" presStyleIdx="7" presStyleCnt="11"/>
      <dgm:spPr/>
    </dgm:pt>
    <dgm:pt modelId="{C800B10E-EDD3-4ADE-9F0B-5DC6EA1F0BB8}" type="pres">
      <dgm:prSet presAssocID="{F8910803-45DD-46F5-AD4B-1B0081A49673}" presName="vertSpace2b" presStyleCnt="0"/>
      <dgm:spPr/>
    </dgm:pt>
    <dgm:pt modelId="{31C926FF-58E9-4523-A824-5FAA9B6C9D35}" type="pres">
      <dgm:prSet presAssocID="{A93D7A64-DFC6-4B6D-A533-5D026DBF620E}" presName="horz2" presStyleCnt="0"/>
      <dgm:spPr/>
    </dgm:pt>
    <dgm:pt modelId="{02C097AC-4165-4443-A3E5-F2A6D4D6F2DE}" type="pres">
      <dgm:prSet presAssocID="{A93D7A64-DFC6-4B6D-A533-5D026DBF620E}" presName="horzSpace2" presStyleCnt="0"/>
      <dgm:spPr/>
    </dgm:pt>
    <dgm:pt modelId="{39CF9DB2-ECBC-4F7B-A5A9-D8F53132A18E}" type="pres">
      <dgm:prSet presAssocID="{A93D7A64-DFC6-4B6D-A533-5D026DBF620E}" presName="tx2" presStyleLbl="revTx" presStyleIdx="9" presStyleCnt="12"/>
      <dgm:spPr/>
    </dgm:pt>
    <dgm:pt modelId="{AF0C850B-0391-4E2E-B008-4B2118F52FF5}" type="pres">
      <dgm:prSet presAssocID="{A93D7A64-DFC6-4B6D-A533-5D026DBF620E}" presName="vert2" presStyleCnt="0"/>
      <dgm:spPr/>
    </dgm:pt>
    <dgm:pt modelId="{89FAD6AB-7A60-4D1A-96F0-60C160B62C0B}" type="pres">
      <dgm:prSet presAssocID="{A93D7A64-DFC6-4B6D-A533-5D026DBF620E}" presName="thinLine2b" presStyleLbl="callout" presStyleIdx="8" presStyleCnt="11"/>
      <dgm:spPr/>
    </dgm:pt>
    <dgm:pt modelId="{653FCACC-37D8-4566-92D8-5728B31CADE4}" type="pres">
      <dgm:prSet presAssocID="{A93D7A64-DFC6-4B6D-A533-5D026DBF620E}" presName="vertSpace2b" presStyleCnt="0"/>
      <dgm:spPr/>
    </dgm:pt>
    <dgm:pt modelId="{53AD2B5C-2957-40BF-8BBC-8648D30F51B0}" type="pres">
      <dgm:prSet presAssocID="{DE22064D-4DCC-4895-98AE-858563FB3F96}" presName="horz2" presStyleCnt="0"/>
      <dgm:spPr/>
    </dgm:pt>
    <dgm:pt modelId="{6C3AB828-0FE3-4E63-AE8B-E4313DBB0332}" type="pres">
      <dgm:prSet presAssocID="{DE22064D-4DCC-4895-98AE-858563FB3F96}" presName="horzSpace2" presStyleCnt="0"/>
      <dgm:spPr/>
    </dgm:pt>
    <dgm:pt modelId="{B1EDA3A6-3214-4FF7-A239-1B651E9F14F8}" type="pres">
      <dgm:prSet presAssocID="{DE22064D-4DCC-4895-98AE-858563FB3F96}" presName="tx2" presStyleLbl="revTx" presStyleIdx="10" presStyleCnt="12"/>
      <dgm:spPr/>
    </dgm:pt>
    <dgm:pt modelId="{6D5D5253-F049-43C5-8D60-2E27DE12C2AA}" type="pres">
      <dgm:prSet presAssocID="{DE22064D-4DCC-4895-98AE-858563FB3F96}" presName="vert2" presStyleCnt="0"/>
      <dgm:spPr/>
    </dgm:pt>
    <dgm:pt modelId="{C3E40200-BEDA-4985-A012-1F967087CD07}" type="pres">
      <dgm:prSet presAssocID="{DE22064D-4DCC-4895-98AE-858563FB3F96}" presName="thinLine2b" presStyleLbl="callout" presStyleIdx="9" presStyleCnt="11"/>
      <dgm:spPr/>
    </dgm:pt>
    <dgm:pt modelId="{A5FBEB8C-2B72-4CED-B8D9-D812A13F2723}" type="pres">
      <dgm:prSet presAssocID="{DE22064D-4DCC-4895-98AE-858563FB3F96}" presName="vertSpace2b" presStyleCnt="0"/>
      <dgm:spPr/>
    </dgm:pt>
    <dgm:pt modelId="{107B9514-1AD5-4CB2-AEC4-BBEE31FFE84F}" type="pres">
      <dgm:prSet presAssocID="{FB36BA8D-1831-46BB-8FA0-AF5B5F77AD78}" presName="horz2" presStyleCnt="0"/>
      <dgm:spPr/>
    </dgm:pt>
    <dgm:pt modelId="{DFE2B331-F74E-4225-9D2C-15B98B5B9301}" type="pres">
      <dgm:prSet presAssocID="{FB36BA8D-1831-46BB-8FA0-AF5B5F77AD78}" presName="horzSpace2" presStyleCnt="0"/>
      <dgm:spPr/>
    </dgm:pt>
    <dgm:pt modelId="{D483B08C-92D7-46E1-B93E-B88682587A80}" type="pres">
      <dgm:prSet presAssocID="{FB36BA8D-1831-46BB-8FA0-AF5B5F77AD78}" presName="tx2" presStyleLbl="revTx" presStyleIdx="11" presStyleCnt="12"/>
      <dgm:spPr/>
    </dgm:pt>
    <dgm:pt modelId="{A4EBEF9C-868F-4E0A-BC62-35081109EA74}" type="pres">
      <dgm:prSet presAssocID="{FB36BA8D-1831-46BB-8FA0-AF5B5F77AD78}" presName="vert2" presStyleCnt="0"/>
      <dgm:spPr/>
    </dgm:pt>
    <dgm:pt modelId="{465ED811-AFAD-45E9-A513-19F9EBC9B6BE}" type="pres">
      <dgm:prSet presAssocID="{FB36BA8D-1831-46BB-8FA0-AF5B5F77AD78}" presName="thinLine2b" presStyleLbl="callout" presStyleIdx="10" presStyleCnt="11"/>
      <dgm:spPr/>
    </dgm:pt>
    <dgm:pt modelId="{63E18A1B-A2E6-49BB-BC18-809A5247247F}" type="pres">
      <dgm:prSet presAssocID="{FB36BA8D-1831-46BB-8FA0-AF5B5F77AD78}" presName="vertSpace2b" presStyleCnt="0"/>
      <dgm:spPr/>
    </dgm:pt>
  </dgm:ptLst>
  <dgm:cxnLst>
    <dgm:cxn modelId="{5FAC8A06-56E8-418D-8D63-E60F43585B21}" srcId="{CE67C779-03AC-488C-9CEC-7AB3D2F7EE51}" destId="{DE22064D-4DCC-4895-98AE-858563FB3F96}" srcOrd="9" destOrd="0" parTransId="{2C864E52-6CC9-4166-9736-DE6260BA6B1E}" sibTransId="{ED8DB70A-647F-4FAB-8E1D-900CC7BB5D18}"/>
    <dgm:cxn modelId="{3AE24510-0596-4B6A-A208-1B73BFE8D3C4}" type="presOf" srcId="{6CCC185A-C860-4D6A-8CCB-ECCA67F5FD63}" destId="{1CA65C34-E951-4525-92C0-3C546FCBF2BE}" srcOrd="0" destOrd="0" presId="urn:microsoft.com/office/officeart/2008/layout/LinedList"/>
    <dgm:cxn modelId="{AA21B91F-8D07-4D20-A4D0-7926C5D35813}" srcId="{CE67C779-03AC-488C-9CEC-7AB3D2F7EE51}" destId="{56378359-7E1B-438D-99A4-69E24E72C797}" srcOrd="3" destOrd="0" parTransId="{A54A588B-6A9C-4B5D-81AF-870CF5DF9CBF}" sibTransId="{16C85840-D0FB-4983-B2AF-71D93311C431}"/>
    <dgm:cxn modelId="{3715BB27-C3B2-46A2-81C7-09EABBDFC0EA}" type="presOf" srcId="{BD946537-B762-4916-B35E-E1C7673D0792}" destId="{BF4A198F-B7E8-40BA-8E95-0B1731D7F007}" srcOrd="0" destOrd="0" presId="urn:microsoft.com/office/officeart/2008/layout/LinedList"/>
    <dgm:cxn modelId="{D54C8E35-767A-4B03-AAF5-6C40E31A5EC0}" type="presOf" srcId="{CE67C779-03AC-488C-9CEC-7AB3D2F7EE51}" destId="{4FBEE64E-FCEF-4366-93E1-821BF71893B5}" srcOrd="0" destOrd="0" presId="urn:microsoft.com/office/officeart/2008/layout/LinedList"/>
    <dgm:cxn modelId="{F5CD3544-5436-45D6-992C-878C13CB135A}" type="presOf" srcId="{FB36BA8D-1831-46BB-8FA0-AF5B5F77AD78}" destId="{D483B08C-92D7-46E1-B93E-B88682587A80}" srcOrd="0" destOrd="0" presId="urn:microsoft.com/office/officeart/2008/layout/LinedList"/>
    <dgm:cxn modelId="{9E339264-3CB6-42B6-9D90-1B2012921B32}" srcId="{29319FE8-6E9E-493B-8B01-1CB75B13D1B9}" destId="{CE67C779-03AC-488C-9CEC-7AB3D2F7EE51}" srcOrd="0" destOrd="0" parTransId="{1726D27E-7DCC-4778-A3FA-57C631615A3B}" sibTransId="{8976497D-D870-4410-89EC-C9D0D784F2C8}"/>
    <dgm:cxn modelId="{77380D4E-E58E-4619-8286-4FBC6841D2FE}" srcId="{CE67C779-03AC-488C-9CEC-7AB3D2F7EE51}" destId="{2E5B31F0-1C12-4A6A-AA46-32FB47B8B1FF}" srcOrd="4" destOrd="0" parTransId="{4AE60B22-A6E6-43AD-893F-6F81438E896E}" sibTransId="{955E8116-BCFF-434C-B091-6E16350AC242}"/>
    <dgm:cxn modelId="{FDA16C56-A6C7-4AB1-A2F0-D4324EB54495}" type="presOf" srcId="{F8910803-45DD-46F5-AD4B-1B0081A49673}" destId="{4F6BFD0E-541E-4321-BBAB-FF92B7C03D63}" srcOrd="0" destOrd="0" presId="urn:microsoft.com/office/officeart/2008/layout/LinedList"/>
    <dgm:cxn modelId="{96BB8159-5537-4629-8BD3-EBA1B27C0D6D}" type="presOf" srcId="{5E87F088-EF66-4320-B3C3-8DD70739EEE0}" destId="{3E743485-ABB4-4E4D-92ED-7102BBF63152}" srcOrd="0" destOrd="0" presId="urn:microsoft.com/office/officeart/2008/layout/LinedList"/>
    <dgm:cxn modelId="{5698D97A-E85E-4E75-B0B9-0487ED568765}" srcId="{CE67C779-03AC-488C-9CEC-7AB3D2F7EE51}" destId="{49BB9244-DA25-4675-B8F9-9C789B6EC730}" srcOrd="0" destOrd="0" parTransId="{0724293C-35B2-4863-BA3B-B9BA23A0056B}" sibTransId="{62FDD457-B988-4F92-8A72-D5A97195E910}"/>
    <dgm:cxn modelId="{9B5C3A7D-CF2D-4C95-B47A-CFCBB6B3C3D3}" srcId="{CE67C779-03AC-488C-9CEC-7AB3D2F7EE51}" destId="{6CCC185A-C860-4D6A-8CCB-ECCA67F5FD63}" srcOrd="1" destOrd="0" parTransId="{43FCE902-99C5-4974-BBDF-3E5EC5C1ED7D}" sibTransId="{798DE172-2836-403B-9A5D-7EB8DAE31437}"/>
    <dgm:cxn modelId="{C1500F83-8E11-4B57-BE0B-C51B0221EA5E}" type="presOf" srcId="{AC2AB002-EAB1-4176-9255-3B57A6183FD7}" destId="{8F7E6160-95DB-4E61-A17D-D3D41C3F26D5}" srcOrd="0" destOrd="0" presId="urn:microsoft.com/office/officeart/2008/layout/LinedList"/>
    <dgm:cxn modelId="{13600596-2E4C-4F5D-84FF-0A8EDF88D512}" srcId="{CE67C779-03AC-488C-9CEC-7AB3D2F7EE51}" destId="{BD946537-B762-4916-B35E-E1C7673D0792}" srcOrd="6" destOrd="0" parTransId="{42B8C425-2CAE-44A9-A724-142BF3ECACF3}" sibTransId="{434E8B50-D83C-4128-BA14-3B4D84CF2A2E}"/>
    <dgm:cxn modelId="{59E81D97-2841-4C75-B7A3-5369AD831570}" type="presOf" srcId="{29319FE8-6E9E-493B-8B01-1CB75B13D1B9}" destId="{40A1C8B5-49D7-403E-8B00-E135080025E3}" srcOrd="0" destOrd="0" presId="urn:microsoft.com/office/officeart/2008/layout/LinedList"/>
    <dgm:cxn modelId="{ADEC7199-AD8F-40E7-A37F-932C8DD123C0}" type="presOf" srcId="{56378359-7E1B-438D-99A4-69E24E72C797}" destId="{E16AE8D7-0FE5-4EB6-9BE8-9CD825623DEE}" srcOrd="0" destOrd="0" presId="urn:microsoft.com/office/officeart/2008/layout/LinedList"/>
    <dgm:cxn modelId="{62E5129D-7B1E-4A67-AC66-7D3BAEBC2E6E}" srcId="{CE67C779-03AC-488C-9CEC-7AB3D2F7EE51}" destId="{AC2AB002-EAB1-4176-9255-3B57A6183FD7}" srcOrd="2" destOrd="0" parTransId="{06D55F99-F007-40A8-8E6E-EAF816923E42}" sibTransId="{EA604E5F-0700-41F6-90A8-A699F38E3759}"/>
    <dgm:cxn modelId="{A0B899B8-B2C1-4963-8F3C-E8B27A7073ED}" srcId="{CE67C779-03AC-488C-9CEC-7AB3D2F7EE51}" destId="{FB36BA8D-1831-46BB-8FA0-AF5B5F77AD78}" srcOrd="10" destOrd="0" parTransId="{96EE922E-BEE3-4FDC-B3C5-4DBAA6F76637}" sibTransId="{7209378B-F148-4CE6-AE67-AEAFD8F6EF09}"/>
    <dgm:cxn modelId="{3894D9BE-CA4E-4A51-9411-E40206BF709F}" type="presOf" srcId="{49BB9244-DA25-4675-B8F9-9C789B6EC730}" destId="{69122114-9601-4D09-B60C-4F07AF31DFEA}" srcOrd="0" destOrd="0" presId="urn:microsoft.com/office/officeart/2008/layout/LinedList"/>
    <dgm:cxn modelId="{53B18DCC-D369-4DD1-B992-0D3F79868751}" srcId="{CE67C779-03AC-488C-9CEC-7AB3D2F7EE51}" destId="{A93D7A64-DFC6-4B6D-A533-5D026DBF620E}" srcOrd="8" destOrd="0" parTransId="{5FBD7C00-4C87-4CE6-809B-32535D9AD335}" sibTransId="{CF7698D0-5ED2-4283-8EC0-FCFD91C84231}"/>
    <dgm:cxn modelId="{4A4F37DC-BFA1-483F-92A8-BF1ECC0BEE36}" type="presOf" srcId="{A93D7A64-DFC6-4B6D-A533-5D026DBF620E}" destId="{39CF9DB2-ECBC-4F7B-A5A9-D8F53132A18E}" srcOrd="0" destOrd="0" presId="urn:microsoft.com/office/officeart/2008/layout/LinedList"/>
    <dgm:cxn modelId="{323CE4DF-3691-4A6F-9C18-CBB631D0749D}" type="presOf" srcId="{2E5B31F0-1C12-4A6A-AA46-32FB47B8B1FF}" destId="{F663D889-1B3C-409C-9EBF-BF683BB107DB}" srcOrd="0" destOrd="0" presId="urn:microsoft.com/office/officeart/2008/layout/LinedList"/>
    <dgm:cxn modelId="{EF0377E1-C74C-4830-8C05-8ADBAB8D1840}" type="presOf" srcId="{DE22064D-4DCC-4895-98AE-858563FB3F96}" destId="{B1EDA3A6-3214-4FF7-A239-1B651E9F14F8}" srcOrd="0" destOrd="0" presId="urn:microsoft.com/office/officeart/2008/layout/LinedList"/>
    <dgm:cxn modelId="{136338E2-370F-48B3-9AE5-2AFAED14BD3D}" srcId="{CE67C779-03AC-488C-9CEC-7AB3D2F7EE51}" destId="{F8910803-45DD-46F5-AD4B-1B0081A49673}" srcOrd="7" destOrd="0" parTransId="{A24C21C5-C74C-451B-9E9F-1F47C4DAB0C5}" sibTransId="{C0A047E8-7940-4316-B85C-6427A6B5F1CC}"/>
    <dgm:cxn modelId="{C9C8F3FD-7E4B-4627-BF22-E53C7268623C}" srcId="{CE67C779-03AC-488C-9CEC-7AB3D2F7EE51}" destId="{5E87F088-EF66-4320-B3C3-8DD70739EEE0}" srcOrd="5" destOrd="0" parTransId="{9FB03AF5-BE23-4D13-AC80-B2F6AF411D01}" sibTransId="{E5CFF1B8-6587-40F7-B617-0AF891EC5895}"/>
    <dgm:cxn modelId="{A77AED7A-9242-442D-A698-46F9977E01C5}" type="presParOf" srcId="{40A1C8B5-49D7-403E-8B00-E135080025E3}" destId="{24128B02-3C08-49E5-B022-1C62B1A28001}" srcOrd="0" destOrd="0" presId="urn:microsoft.com/office/officeart/2008/layout/LinedList"/>
    <dgm:cxn modelId="{26796639-6061-439A-A6D8-DDE7894F0EBC}" type="presParOf" srcId="{40A1C8B5-49D7-403E-8B00-E135080025E3}" destId="{BFB4B89D-BE5E-4E30-90FA-107A92B68229}" srcOrd="1" destOrd="0" presId="urn:microsoft.com/office/officeart/2008/layout/LinedList"/>
    <dgm:cxn modelId="{547B84A9-188C-457C-A930-65E9DBDB8EC8}" type="presParOf" srcId="{BFB4B89D-BE5E-4E30-90FA-107A92B68229}" destId="{4FBEE64E-FCEF-4366-93E1-821BF71893B5}" srcOrd="0" destOrd="0" presId="urn:microsoft.com/office/officeart/2008/layout/LinedList"/>
    <dgm:cxn modelId="{AAA07BC9-9FF3-4036-9246-C6801B9F35C9}" type="presParOf" srcId="{BFB4B89D-BE5E-4E30-90FA-107A92B68229}" destId="{D3430569-6E94-4662-AF6B-D5ECE228AA0E}" srcOrd="1" destOrd="0" presId="urn:microsoft.com/office/officeart/2008/layout/LinedList"/>
    <dgm:cxn modelId="{77F173F0-18D9-4250-A7E8-1FD3615D5947}" type="presParOf" srcId="{D3430569-6E94-4662-AF6B-D5ECE228AA0E}" destId="{2D07D0AA-C2D8-4AB8-8451-71337A051740}" srcOrd="0" destOrd="0" presId="urn:microsoft.com/office/officeart/2008/layout/LinedList"/>
    <dgm:cxn modelId="{FC70B9C7-B247-404C-B890-FA433537D641}" type="presParOf" srcId="{D3430569-6E94-4662-AF6B-D5ECE228AA0E}" destId="{6C4B7257-D997-4F9D-81AB-812743095F9A}" srcOrd="1" destOrd="0" presId="urn:microsoft.com/office/officeart/2008/layout/LinedList"/>
    <dgm:cxn modelId="{8EF1F26A-6C52-4904-A6DA-BE9C0E7A74F6}" type="presParOf" srcId="{6C4B7257-D997-4F9D-81AB-812743095F9A}" destId="{F9E12CC3-6BC6-4E1C-9CDA-DA9D9169D3FD}" srcOrd="0" destOrd="0" presId="urn:microsoft.com/office/officeart/2008/layout/LinedList"/>
    <dgm:cxn modelId="{7341AD43-1B39-476A-A8B4-EDCF57875CAB}" type="presParOf" srcId="{6C4B7257-D997-4F9D-81AB-812743095F9A}" destId="{69122114-9601-4D09-B60C-4F07AF31DFEA}" srcOrd="1" destOrd="0" presId="urn:microsoft.com/office/officeart/2008/layout/LinedList"/>
    <dgm:cxn modelId="{4676E625-B1B9-45AD-8018-2F753F974F23}" type="presParOf" srcId="{6C4B7257-D997-4F9D-81AB-812743095F9A}" destId="{8A87B590-18E3-4676-A877-F16F8964D553}" srcOrd="2" destOrd="0" presId="urn:microsoft.com/office/officeart/2008/layout/LinedList"/>
    <dgm:cxn modelId="{B121A0D4-7765-43EC-A71F-5A7BC4A5B351}" type="presParOf" srcId="{D3430569-6E94-4662-AF6B-D5ECE228AA0E}" destId="{CAC746EE-4759-42DC-A02B-96D494FA565B}" srcOrd="2" destOrd="0" presId="urn:microsoft.com/office/officeart/2008/layout/LinedList"/>
    <dgm:cxn modelId="{2DA485CA-3CBB-4D01-93CD-04D00E4F3B14}" type="presParOf" srcId="{D3430569-6E94-4662-AF6B-D5ECE228AA0E}" destId="{D319D616-E080-4108-88B0-3CD251A34FCB}" srcOrd="3" destOrd="0" presId="urn:microsoft.com/office/officeart/2008/layout/LinedList"/>
    <dgm:cxn modelId="{853A2152-8124-45DE-86BB-FF32DA977E38}" type="presParOf" srcId="{D3430569-6E94-4662-AF6B-D5ECE228AA0E}" destId="{035BCF0A-8600-4091-B4C5-2F6D32D9790F}" srcOrd="4" destOrd="0" presId="urn:microsoft.com/office/officeart/2008/layout/LinedList"/>
    <dgm:cxn modelId="{551A5E23-DEA6-4FC0-83F5-51D21C8A8F08}" type="presParOf" srcId="{035BCF0A-8600-4091-B4C5-2F6D32D9790F}" destId="{F061D757-4537-40CD-B25A-11CEA955C592}" srcOrd="0" destOrd="0" presId="urn:microsoft.com/office/officeart/2008/layout/LinedList"/>
    <dgm:cxn modelId="{2B01C5C4-25EE-4CD6-9498-854B57C5E66A}" type="presParOf" srcId="{035BCF0A-8600-4091-B4C5-2F6D32D9790F}" destId="{1CA65C34-E951-4525-92C0-3C546FCBF2BE}" srcOrd="1" destOrd="0" presId="urn:microsoft.com/office/officeart/2008/layout/LinedList"/>
    <dgm:cxn modelId="{5964687F-76FD-443A-95DC-19A841066AEA}" type="presParOf" srcId="{035BCF0A-8600-4091-B4C5-2F6D32D9790F}" destId="{DF2F2C76-1070-4CDE-9569-DFE8D48B0326}" srcOrd="2" destOrd="0" presId="urn:microsoft.com/office/officeart/2008/layout/LinedList"/>
    <dgm:cxn modelId="{2478098A-002F-4860-B71D-CF549E5AF99E}" type="presParOf" srcId="{D3430569-6E94-4662-AF6B-D5ECE228AA0E}" destId="{D4C94EBD-B572-4415-9E5D-D8CD9D0C9393}" srcOrd="5" destOrd="0" presId="urn:microsoft.com/office/officeart/2008/layout/LinedList"/>
    <dgm:cxn modelId="{0F6CA0CF-1427-4689-999D-9C7B1DF3CE47}" type="presParOf" srcId="{D3430569-6E94-4662-AF6B-D5ECE228AA0E}" destId="{9706089E-D7F3-4F04-821F-8484507ADE35}" srcOrd="6" destOrd="0" presId="urn:microsoft.com/office/officeart/2008/layout/LinedList"/>
    <dgm:cxn modelId="{B46D6CEF-2235-4E1D-9A64-0DF143FD0BDE}" type="presParOf" srcId="{D3430569-6E94-4662-AF6B-D5ECE228AA0E}" destId="{4206A494-C05B-408C-A362-0DD8A24BF04C}" srcOrd="7" destOrd="0" presId="urn:microsoft.com/office/officeart/2008/layout/LinedList"/>
    <dgm:cxn modelId="{3CDB03E2-6798-48EF-8B22-FD8BC88F5CDA}" type="presParOf" srcId="{4206A494-C05B-408C-A362-0DD8A24BF04C}" destId="{FACA9BD9-E9E8-46F5-AC60-00CFFC3FC46F}" srcOrd="0" destOrd="0" presId="urn:microsoft.com/office/officeart/2008/layout/LinedList"/>
    <dgm:cxn modelId="{A686AFF3-5CC7-4403-AB58-1796147AD816}" type="presParOf" srcId="{4206A494-C05B-408C-A362-0DD8A24BF04C}" destId="{8F7E6160-95DB-4E61-A17D-D3D41C3F26D5}" srcOrd="1" destOrd="0" presId="urn:microsoft.com/office/officeart/2008/layout/LinedList"/>
    <dgm:cxn modelId="{585CF880-384D-4C50-B1AE-69822CB319A3}" type="presParOf" srcId="{4206A494-C05B-408C-A362-0DD8A24BF04C}" destId="{591A1F22-7E21-406E-ACE8-AA9A42C73407}" srcOrd="2" destOrd="0" presId="urn:microsoft.com/office/officeart/2008/layout/LinedList"/>
    <dgm:cxn modelId="{4A600E87-79B0-4262-87B8-BAEEDCC8B2E1}" type="presParOf" srcId="{D3430569-6E94-4662-AF6B-D5ECE228AA0E}" destId="{92975046-08A2-4909-8C43-A3819667B1D7}" srcOrd="8" destOrd="0" presId="urn:microsoft.com/office/officeart/2008/layout/LinedList"/>
    <dgm:cxn modelId="{54866FA3-3467-4679-9A91-CAAFCE6E7278}" type="presParOf" srcId="{D3430569-6E94-4662-AF6B-D5ECE228AA0E}" destId="{62986ED1-9660-450F-8EBD-13E02628416B}" srcOrd="9" destOrd="0" presId="urn:microsoft.com/office/officeart/2008/layout/LinedList"/>
    <dgm:cxn modelId="{8F10E5DA-2CEF-4658-9417-90393D0D63E2}" type="presParOf" srcId="{D3430569-6E94-4662-AF6B-D5ECE228AA0E}" destId="{634BE903-2B4D-4C5F-B11A-37F105AE3917}" srcOrd="10" destOrd="0" presId="urn:microsoft.com/office/officeart/2008/layout/LinedList"/>
    <dgm:cxn modelId="{448D0807-3715-418D-9787-0C9DDF36F804}" type="presParOf" srcId="{634BE903-2B4D-4C5F-B11A-37F105AE3917}" destId="{E704F417-F2E1-4255-A8A1-31D42D94AC57}" srcOrd="0" destOrd="0" presId="urn:microsoft.com/office/officeart/2008/layout/LinedList"/>
    <dgm:cxn modelId="{6BA6C756-364F-4394-8863-927EDF65ADEB}" type="presParOf" srcId="{634BE903-2B4D-4C5F-B11A-37F105AE3917}" destId="{E16AE8D7-0FE5-4EB6-9BE8-9CD825623DEE}" srcOrd="1" destOrd="0" presId="urn:microsoft.com/office/officeart/2008/layout/LinedList"/>
    <dgm:cxn modelId="{FBFD67FB-7797-4ED2-86DD-A00D9F627DC1}" type="presParOf" srcId="{634BE903-2B4D-4C5F-B11A-37F105AE3917}" destId="{508ACADC-9DE2-43D3-BBB4-0201BAFA8EB2}" srcOrd="2" destOrd="0" presId="urn:microsoft.com/office/officeart/2008/layout/LinedList"/>
    <dgm:cxn modelId="{585DAA01-3804-4CEA-8623-945BF675A597}" type="presParOf" srcId="{D3430569-6E94-4662-AF6B-D5ECE228AA0E}" destId="{5EFADC1A-5904-402D-865C-3E77A3438D73}" srcOrd="11" destOrd="0" presId="urn:microsoft.com/office/officeart/2008/layout/LinedList"/>
    <dgm:cxn modelId="{68B9C1C3-03E1-46C7-941E-F03626D3C96A}" type="presParOf" srcId="{D3430569-6E94-4662-AF6B-D5ECE228AA0E}" destId="{70B3E44F-4022-4CDB-8B07-EFFE040D0A6D}" srcOrd="12" destOrd="0" presId="urn:microsoft.com/office/officeart/2008/layout/LinedList"/>
    <dgm:cxn modelId="{BB2E5B60-30A0-4080-9CAB-A7149FA2707B}" type="presParOf" srcId="{D3430569-6E94-4662-AF6B-D5ECE228AA0E}" destId="{18F7C7E7-CA61-4A59-8CC7-683A57594B23}" srcOrd="13" destOrd="0" presId="urn:microsoft.com/office/officeart/2008/layout/LinedList"/>
    <dgm:cxn modelId="{F5CA4FB6-9D57-405E-A78D-546AC5824578}" type="presParOf" srcId="{18F7C7E7-CA61-4A59-8CC7-683A57594B23}" destId="{03A8DFDD-407F-4832-9732-864D6A78F237}" srcOrd="0" destOrd="0" presId="urn:microsoft.com/office/officeart/2008/layout/LinedList"/>
    <dgm:cxn modelId="{EB1FCB2F-89C6-4BD3-BEA6-C645F3FE97CF}" type="presParOf" srcId="{18F7C7E7-CA61-4A59-8CC7-683A57594B23}" destId="{F663D889-1B3C-409C-9EBF-BF683BB107DB}" srcOrd="1" destOrd="0" presId="urn:microsoft.com/office/officeart/2008/layout/LinedList"/>
    <dgm:cxn modelId="{2793615E-EFDB-48BB-9A4C-69698696F39A}" type="presParOf" srcId="{18F7C7E7-CA61-4A59-8CC7-683A57594B23}" destId="{0C3D4008-B6FE-4FBC-BEE1-E7A83B68F0FF}" srcOrd="2" destOrd="0" presId="urn:microsoft.com/office/officeart/2008/layout/LinedList"/>
    <dgm:cxn modelId="{640ABEAE-3DAE-49CA-990E-438ABE9AF6C4}" type="presParOf" srcId="{D3430569-6E94-4662-AF6B-D5ECE228AA0E}" destId="{0474FD98-72EC-4B20-A3D1-ADC336C3D0F0}" srcOrd="14" destOrd="0" presId="urn:microsoft.com/office/officeart/2008/layout/LinedList"/>
    <dgm:cxn modelId="{D69139ED-D2F7-47F7-9B0B-0BD98394B5C4}" type="presParOf" srcId="{D3430569-6E94-4662-AF6B-D5ECE228AA0E}" destId="{73BB56C9-B8DF-40B3-8FA6-9D1A1FE0F8C5}" srcOrd="15" destOrd="0" presId="urn:microsoft.com/office/officeart/2008/layout/LinedList"/>
    <dgm:cxn modelId="{484E4A43-869F-4F7D-A6FB-7151D9FBDEE6}" type="presParOf" srcId="{D3430569-6E94-4662-AF6B-D5ECE228AA0E}" destId="{8DE8F2DD-99BF-4BD1-AF0E-21F986B27012}" srcOrd="16" destOrd="0" presId="urn:microsoft.com/office/officeart/2008/layout/LinedList"/>
    <dgm:cxn modelId="{C40161C6-B8D4-49DC-9575-AC839B9E1EEC}" type="presParOf" srcId="{8DE8F2DD-99BF-4BD1-AF0E-21F986B27012}" destId="{6E886231-6181-4247-AF4A-51189C254B7A}" srcOrd="0" destOrd="0" presId="urn:microsoft.com/office/officeart/2008/layout/LinedList"/>
    <dgm:cxn modelId="{D3FBBFAA-B850-4B7E-A095-68FDC19D5182}" type="presParOf" srcId="{8DE8F2DD-99BF-4BD1-AF0E-21F986B27012}" destId="{3E743485-ABB4-4E4D-92ED-7102BBF63152}" srcOrd="1" destOrd="0" presId="urn:microsoft.com/office/officeart/2008/layout/LinedList"/>
    <dgm:cxn modelId="{E8811E25-2E62-4B2F-88F9-67A1DBE5EBC0}" type="presParOf" srcId="{8DE8F2DD-99BF-4BD1-AF0E-21F986B27012}" destId="{FB2ECF4C-0438-492D-9867-7CB27C6A2E52}" srcOrd="2" destOrd="0" presId="urn:microsoft.com/office/officeart/2008/layout/LinedList"/>
    <dgm:cxn modelId="{1F77F8FC-4DE8-443D-974B-F1997EC14685}" type="presParOf" srcId="{D3430569-6E94-4662-AF6B-D5ECE228AA0E}" destId="{17EDD1FE-3DE3-4B00-8070-D0CB9BC010EC}" srcOrd="17" destOrd="0" presId="urn:microsoft.com/office/officeart/2008/layout/LinedList"/>
    <dgm:cxn modelId="{ACF8D364-E604-48CD-AD49-40B58847A5C7}" type="presParOf" srcId="{D3430569-6E94-4662-AF6B-D5ECE228AA0E}" destId="{321D7609-9F26-4759-894A-8295692458CE}" srcOrd="18" destOrd="0" presId="urn:microsoft.com/office/officeart/2008/layout/LinedList"/>
    <dgm:cxn modelId="{DB665D3B-C23A-47D1-8A59-A315EB17396D}" type="presParOf" srcId="{D3430569-6E94-4662-AF6B-D5ECE228AA0E}" destId="{64E99B8A-4FE2-4E7E-95DF-F7B6D1B9BDC0}" srcOrd="19" destOrd="0" presId="urn:microsoft.com/office/officeart/2008/layout/LinedList"/>
    <dgm:cxn modelId="{21B470FF-066E-482B-815B-39750DF71FAF}" type="presParOf" srcId="{64E99B8A-4FE2-4E7E-95DF-F7B6D1B9BDC0}" destId="{CED01E40-BD6E-4A63-83DD-86807A39FD3B}" srcOrd="0" destOrd="0" presId="urn:microsoft.com/office/officeart/2008/layout/LinedList"/>
    <dgm:cxn modelId="{6B94F58A-F9A2-402F-AB9F-11A893D5FE0B}" type="presParOf" srcId="{64E99B8A-4FE2-4E7E-95DF-F7B6D1B9BDC0}" destId="{BF4A198F-B7E8-40BA-8E95-0B1731D7F007}" srcOrd="1" destOrd="0" presId="urn:microsoft.com/office/officeart/2008/layout/LinedList"/>
    <dgm:cxn modelId="{98024D4B-3349-44E1-9640-B7E79F35134D}" type="presParOf" srcId="{64E99B8A-4FE2-4E7E-95DF-F7B6D1B9BDC0}" destId="{D98CB97D-95B3-4AE3-AEB4-4094AF220DAE}" srcOrd="2" destOrd="0" presId="urn:microsoft.com/office/officeart/2008/layout/LinedList"/>
    <dgm:cxn modelId="{DF52D165-58C4-4AEE-AFFD-C1EA44057345}" type="presParOf" srcId="{D3430569-6E94-4662-AF6B-D5ECE228AA0E}" destId="{92A4D983-582E-401C-BC42-AA7BEA263171}" srcOrd="20" destOrd="0" presId="urn:microsoft.com/office/officeart/2008/layout/LinedList"/>
    <dgm:cxn modelId="{A93C92B2-0B70-4706-B02A-0470C0BD3AD2}" type="presParOf" srcId="{D3430569-6E94-4662-AF6B-D5ECE228AA0E}" destId="{98239555-E56A-4A9A-B6BA-B04FC870B402}" srcOrd="21" destOrd="0" presId="urn:microsoft.com/office/officeart/2008/layout/LinedList"/>
    <dgm:cxn modelId="{4EE2A521-7E34-40E7-9B83-DC42ABF4EEBC}" type="presParOf" srcId="{D3430569-6E94-4662-AF6B-D5ECE228AA0E}" destId="{A512F54C-7328-4507-B7BD-30ED61C11BA2}" srcOrd="22" destOrd="0" presId="urn:microsoft.com/office/officeart/2008/layout/LinedList"/>
    <dgm:cxn modelId="{A89BB2BE-3550-42EE-AA93-12A0949447B5}" type="presParOf" srcId="{A512F54C-7328-4507-B7BD-30ED61C11BA2}" destId="{AE91DA83-F02A-48EA-B95D-A1AC10928706}" srcOrd="0" destOrd="0" presId="urn:microsoft.com/office/officeart/2008/layout/LinedList"/>
    <dgm:cxn modelId="{1F40E002-3BA2-4327-82FA-22AA0FD8634F}" type="presParOf" srcId="{A512F54C-7328-4507-B7BD-30ED61C11BA2}" destId="{4F6BFD0E-541E-4321-BBAB-FF92B7C03D63}" srcOrd="1" destOrd="0" presId="urn:microsoft.com/office/officeart/2008/layout/LinedList"/>
    <dgm:cxn modelId="{F5E417CB-80A0-44CB-8846-3EB9C1B473BA}" type="presParOf" srcId="{A512F54C-7328-4507-B7BD-30ED61C11BA2}" destId="{14500893-3CFE-4342-9C62-B0954D3F65B3}" srcOrd="2" destOrd="0" presId="urn:microsoft.com/office/officeart/2008/layout/LinedList"/>
    <dgm:cxn modelId="{9818E4F4-13A7-4B37-BA51-74A4DC88CB64}" type="presParOf" srcId="{D3430569-6E94-4662-AF6B-D5ECE228AA0E}" destId="{FBEBA5C9-65EE-4911-9A34-045417BD13E9}" srcOrd="23" destOrd="0" presId="urn:microsoft.com/office/officeart/2008/layout/LinedList"/>
    <dgm:cxn modelId="{BC9BCD2B-E3D6-4C2E-9295-07769CC54BB6}" type="presParOf" srcId="{D3430569-6E94-4662-AF6B-D5ECE228AA0E}" destId="{C800B10E-EDD3-4ADE-9F0B-5DC6EA1F0BB8}" srcOrd="24" destOrd="0" presId="urn:microsoft.com/office/officeart/2008/layout/LinedList"/>
    <dgm:cxn modelId="{BC3D3A58-7058-45CB-8356-F7564D48A7AE}" type="presParOf" srcId="{D3430569-6E94-4662-AF6B-D5ECE228AA0E}" destId="{31C926FF-58E9-4523-A824-5FAA9B6C9D35}" srcOrd="25" destOrd="0" presId="urn:microsoft.com/office/officeart/2008/layout/LinedList"/>
    <dgm:cxn modelId="{3184FCA3-DDD8-4096-BF60-3A2FCED56636}" type="presParOf" srcId="{31C926FF-58E9-4523-A824-5FAA9B6C9D35}" destId="{02C097AC-4165-4443-A3E5-F2A6D4D6F2DE}" srcOrd="0" destOrd="0" presId="urn:microsoft.com/office/officeart/2008/layout/LinedList"/>
    <dgm:cxn modelId="{3B4D7083-F458-4DB5-ADCA-5A44FCDC6507}" type="presParOf" srcId="{31C926FF-58E9-4523-A824-5FAA9B6C9D35}" destId="{39CF9DB2-ECBC-4F7B-A5A9-D8F53132A18E}" srcOrd="1" destOrd="0" presId="urn:microsoft.com/office/officeart/2008/layout/LinedList"/>
    <dgm:cxn modelId="{EC2D7C71-A84E-49D1-B4E2-F7DCAE1C0E27}" type="presParOf" srcId="{31C926FF-58E9-4523-A824-5FAA9B6C9D35}" destId="{AF0C850B-0391-4E2E-B008-4B2118F52FF5}" srcOrd="2" destOrd="0" presId="urn:microsoft.com/office/officeart/2008/layout/LinedList"/>
    <dgm:cxn modelId="{FE468051-47AF-4B71-8AF9-BDDA8C8F2541}" type="presParOf" srcId="{D3430569-6E94-4662-AF6B-D5ECE228AA0E}" destId="{89FAD6AB-7A60-4D1A-96F0-60C160B62C0B}" srcOrd="26" destOrd="0" presId="urn:microsoft.com/office/officeart/2008/layout/LinedList"/>
    <dgm:cxn modelId="{E8A4DBE2-F00A-44A3-8343-6EE5134DAE59}" type="presParOf" srcId="{D3430569-6E94-4662-AF6B-D5ECE228AA0E}" destId="{653FCACC-37D8-4566-92D8-5728B31CADE4}" srcOrd="27" destOrd="0" presId="urn:microsoft.com/office/officeart/2008/layout/LinedList"/>
    <dgm:cxn modelId="{0E91EECB-3957-4D1B-82A1-6DA0A0C699E1}" type="presParOf" srcId="{D3430569-6E94-4662-AF6B-D5ECE228AA0E}" destId="{53AD2B5C-2957-40BF-8BBC-8648D30F51B0}" srcOrd="28" destOrd="0" presId="urn:microsoft.com/office/officeart/2008/layout/LinedList"/>
    <dgm:cxn modelId="{4C08E179-12A5-420C-9698-61D12EF4DED2}" type="presParOf" srcId="{53AD2B5C-2957-40BF-8BBC-8648D30F51B0}" destId="{6C3AB828-0FE3-4E63-AE8B-E4313DBB0332}" srcOrd="0" destOrd="0" presId="urn:microsoft.com/office/officeart/2008/layout/LinedList"/>
    <dgm:cxn modelId="{41EB35D8-6C2C-438A-9E36-DE9B09C202DB}" type="presParOf" srcId="{53AD2B5C-2957-40BF-8BBC-8648D30F51B0}" destId="{B1EDA3A6-3214-4FF7-A239-1B651E9F14F8}" srcOrd="1" destOrd="0" presId="urn:microsoft.com/office/officeart/2008/layout/LinedList"/>
    <dgm:cxn modelId="{5460BE3C-0B41-4206-B69C-EC3BD834447F}" type="presParOf" srcId="{53AD2B5C-2957-40BF-8BBC-8648D30F51B0}" destId="{6D5D5253-F049-43C5-8D60-2E27DE12C2AA}" srcOrd="2" destOrd="0" presId="urn:microsoft.com/office/officeart/2008/layout/LinedList"/>
    <dgm:cxn modelId="{794EE617-81BA-40B0-AF04-286E868D7C7B}" type="presParOf" srcId="{D3430569-6E94-4662-AF6B-D5ECE228AA0E}" destId="{C3E40200-BEDA-4985-A012-1F967087CD07}" srcOrd="29" destOrd="0" presId="urn:microsoft.com/office/officeart/2008/layout/LinedList"/>
    <dgm:cxn modelId="{91B51718-CD94-4AF5-86DC-1069B4E2F96D}" type="presParOf" srcId="{D3430569-6E94-4662-AF6B-D5ECE228AA0E}" destId="{A5FBEB8C-2B72-4CED-B8D9-D812A13F2723}" srcOrd="30" destOrd="0" presId="urn:microsoft.com/office/officeart/2008/layout/LinedList"/>
    <dgm:cxn modelId="{2605125A-BAB1-4354-84AC-26B3ACDB23CC}" type="presParOf" srcId="{D3430569-6E94-4662-AF6B-D5ECE228AA0E}" destId="{107B9514-1AD5-4CB2-AEC4-BBEE31FFE84F}" srcOrd="31" destOrd="0" presId="urn:microsoft.com/office/officeart/2008/layout/LinedList"/>
    <dgm:cxn modelId="{18DC027E-EA0D-417F-9B6E-5A329124C0D4}" type="presParOf" srcId="{107B9514-1AD5-4CB2-AEC4-BBEE31FFE84F}" destId="{DFE2B331-F74E-4225-9D2C-15B98B5B9301}" srcOrd="0" destOrd="0" presId="urn:microsoft.com/office/officeart/2008/layout/LinedList"/>
    <dgm:cxn modelId="{0F193AF4-CA8C-41F0-A73B-8DCE68FDC46D}" type="presParOf" srcId="{107B9514-1AD5-4CB2-AEC4-BBEE31FFE84F}" destId="{D483B08C-92D7-46E1-B93E-B88682587A80}" srcOrd="1" destOrd="0" presId="urn:microsoft.com/office/officeart/2008/layout/LinedList"/>
    <dgm:cxn modelId="{CF18B075-F1D8-4ADC-B877-B8DDB9206040}" type="presParOf" srcId="{107B9514-1AD5-4CB2-AEC4-BBEE31FFE84F}" destId="{A4EBEF9C-868F-4E0A-BC62-35081109EA74}" srcOrd="2" destOrd="0" presId="urn:microsoft.com/office/officeart/2008/layout/LinedList"/>
    <dgm:cxn modelId="{56B5D38F-96E3-4277-B77D-13D7F0D89E84}" type="presParOf" srcId="{D3430569-6E94-4662-AF6B-D5ECE228AA0E}" destId="{465ED811-AFAD-45E9-A513-19F9EBC9B6BE}" srcOrd="32" destOrd="0" presId="urn:microsoft.com/office/officeart/2008/layout/LinedList"/>
    <dgm:cxn modelId="{6F49B0B5-5B39-49D4-8981-F1C97A656B9E}" type="presParOf" srcId="{D3430569-6E94-4662-AF6B-D5ECE228AA0E}" destId="{63E18A1B-A2E6-49BB-BC18-809A5247247F}" srcOrd="3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82AE01-8CB6-46CF-AA9D-9E3937D74A4E}"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611F0DE3-DFE9-4E37-8FBC-0AF1EE76E6BC}">
      <dgm:prSet/>
      <dgm:spPr/>
      <dgm:t>
        <a:bodyPr/>
        <a:lstStyle/>
        <a:p>
          <a:r>
            <a:rPr lang="en-US" b="1"/>
            <a:t>Medieval Philosophy (500 CE – 1400 CE)</a:t>
          </a:r>
          <a:endParaRPr lang="en-US"/>
        </a:p>
      </dgm:t>
    </dgm:pt>
    <dgm:pt modelId="{50345315-5F77-4CC7-AAFD-2D677B1749A0}" type="parTrans" cxnId="{19C33CC8-FD24-4EB1-9BA1-13DF136BA6B6}">
      <dgm:prSet/>
      <dgm:spPr/>
      <dgm:t>
        <a:bodyPr/>
        <a:lstStyle/>
        <a:p>
          <a:endParaRPr lang="en-US"/>
        </a:p>
      </dgm:t>
    </dgm:pt>
    <dgm:pt modelId="{FE18825A-ED52-46D8-8F98-C1B9BA0357EB}" type="sibTrans" cxnId="{19C33CC8-FD24-4EB1-9BA1-13DF136BA6B6}">
      <dgm:prSet/>
      <dgm:spPr/>
      <dgm:t>
        <a:bodyPr/>
        <a:lstStyle/>
        <a:p>
          <a:endParaRPr lang="en-US"/>
        </a:p>
      </dgm:t>
    </dgm:pt>
    <dgm:pt modelId="{C290B740-0094-4987-BFFA-8CABFB9A17EF}">
      <dgm:prSet/>
      <dgm:spPr/>
      <dgm:t>
        <a:bodyPr/>
        <a:lstStyle/>
        <a:p>
          <a:r>
            <a:rPr lang="en-US" b="1"/>
            <a:t>c. 354–430 CE</a:t>
          </a:r>
          <a:r>
            <a:rPr lang="en-US"/>
            <a:t> – </a:t>
          </a:r>
          <a:r>
            <a:rPr lang="en-US" b="1"/>
            <a:t>Augustine of Hippo</a:t>
          </a:r>
          <a:r>
            <a:rPr lang="en-US"/>
            <a:t>: Integrated </a:t>
          </a:r>
          <a:r>
            <a:rPr lang="en-US" b="1"/>
            <a:t>Christian theology</a:t>
          </a:r>
          <a:r>
            <a:rPr lang="en-US"/>
            <a:t> with </a:t>
          </a:r>
          <a:r>
            <a:rPr lang="en-US" b="1"/>
            <a:t>Platonism</a:t>
          </a:r>
          <a:r>
            <a:rPr lang="en-US"/>
            <a:t>.</a:t>
          </a:r>
        </a:p>
      </dgm:t>
    </dgm:pt>
    <dgm:pt modelId="{7A4CE1D8-A853-4EDD-836F-2A64EB9D7C3E}" type="parTrans" cxnId="{24790E54-799F-49AC-872E-E29AB3AA76A6}">
      <dgm:prSet/>
      <dgm:spPr/>
      <dgm:t>
        <a:bodyPr/>
        <a:lstStyle/>
        <a:p>
          <a:endParaRPr lang="en-US"/>
        </a:p>
      </dgm:t>
    </dgm:pt>
    <dgm:pt modelId="{91642A38-8D55-45A5-A07F-5EDC5C1A38FC}" type="sibTrans" cxnId="{24790E54-799F-49AC-872E-E29AB3AA76A6}">
      <dgm:prSet/>
      <dgm:spPr/>
      <dgm:t>
        <a:bodyPr/>
        <a:lstStyle/>
        <a:p>
          <a:endParaRPr lang="en-US"/>
        </a:p>
      </dgm:t>
    </dgm:pt>
    <dgm:pt modelId="{7E789975-2F16-4272-B763-66D4D8E61E70}">
      <dgm:prSet/>
      <dgm:spPr/>
      <dgm:t>
        <a:bodyPr/>
        <a:lstStyle/>
        <a:p>
          <a:r>
            <a:rPr lang="en-US" b="1"/>
            <a:t>c. 800–1100 CE</a:t>
          </a:r>
          <a:r>
            <a:rPr lang="en-US"/>
            <a:t> – </a:t>
          </a:r>
          <a:r>
            <a:rPr lang="en-US" b="1"/>
            <a:t>Islamic &amp; Jewish Philosophy</a:t>
          </a:r>
          <a:r>
            <a:rPr lang="en-US"/>
            <a:t>: </a:t>
          </a:r>
          <a:r>
            <a:rPr lang="en-US" b="1"/>
            <a:t>Avicenna</a:t>
          </a:r>
          <a:r>
            <a:rPr lang="en-US"/>
            <a:t>, </a:t>
          </a:r>
          <a:r>
            <a:rPr lang="en-US" b="1"/>
            <a:t>Al-Farabi</a:t>
          </a:r>
          <a:r>
            <a:rPr lang="en-US"/>
            <a:t>, </a:t>
          </a:r>
          <a:r>
            <a:rPr lang="en-US" b="1"/>
            <a:t>Averroes</a:t>
          </a:r>
          <a:r>
            <a:rPr lang="en-US"/>
            <a:t>, </a:t>
          </a:r>
          <a:r>
            <a:rPr lang="en-US" b="1"/>
            <a:t>Maimonides</a:t>
          </a:r>
          <a:r>
            <a:rPr lang="en-US"/>
            <a:t>.</a:t>
          </a:r>
        </a:p>
      </dgm:t>
    </dgm:pt>
    <dgm:pt modelId="{2E2254D6-AB03-4192-9923-2D53FAF187BA}" type="parTrans" cxnId="{767810B6-3983-491E-AC77-DCB7F4538975}">
      <dgm:prSet/>
      <dgm:spPr/>
      <dgm:t>
        <a:bodyPr/>
        <a:lstStyle/>
        <a:p>
          <a:endParaRPr lang="en-US"/>
        </a:p>
      </dgm:t>
    </dgm:pt>
    <dgm:pt modelId="{FC7B84CB-2405-416D-AF03-1734FA0E6DEA}" type="sibTrans" cxnId="{767810B6-3983-491E-AC77-DCB7F4538975}">
      <dgm:prSet/>
      <dgm:spPr/>
      <dgm:t>
        <a:bodyPr/>
        <a:lstStyle/>
        <a:p>
          <a:endParaRPr lang="en-US"/>
        </a:p>
      </dgm:t>
    </dgm:pt>
    <dgm:pt modelId="{3EDD116C-B87E-41A4-B016-960B878FC841}">
      <dgm:prSet/>
      <dgm:spPr/>
      <dgm:t>
        <a:bodyPr/>
        <a:lstStyle/>
        <a:p>
          <a:r>
            <a:rPr lang="en-US" b="1"/>
            <a:t>c. 1225–1274 CE</a:t>
          </a:r>
          <a:r>
            <a:rPr lang="en-US"/>
            <a:t> – </a:t>
          </a:r>
          <a:r>
            <a:rPr lang="en-US" b="1"/>
            <a:t>Thomas Aquinas</a:t>
          </a:r>
          <a:r>
            <a:rPr lang="en-US"/>
            <a:t>: Synthesized </a:t>
          </a:r>
          <a:r>
            <a:rPr lang="en-US" b="1"/>
            <a:t>Aristotelian philosophy</a:t>
          </a:r>
          <a:r>
            <a:rPr lang="en-US"/>
            <a:t> with </a:t>
          </a:r>
          <a:r>
            <a:rPr lang="en-US" b="1"/>
            <a:t>Christian theology</a:t>
          </a:r>
          <a:r>
            <a:rPr lang="en-US"/>
            <a:t>.</a:t>
          </a:r>
        </a:p>
      </dgm:t>
    </dgm:pt>
    <dgm:pt modelId="{B08BAA3E-13A3-4F52-A569-35A4E7AF7BE5}" type="parTrans" cxnId="{6799520A-835B-48FF-9D8F-10A76DA33194}">
      <dgm:prSet/>
      <dgm:spPr/>
      <dgm:t>
        <a:bodyPr/>
        <a:lstStyle/>
        <a:p>
          <a:endParaRPr lang="en-US"/>
        </a:p>
      </dgm:t>
    </dgm:pt>
    <dgm:pt modelId="{9BEFD351-99D5-4C9C-BD00-34E1C2BF2AD3}" type="sibTrans" cxnId="{6799520A-835B-48FF-9D8F-10A76DA33194}">
      <dgm:prSet/>
      <dgm:spPr/>
      <dgm:t>
        <a:bodyPr/>
        <a:lstStyle/>
        <a:p>
          <a:endParaRPr lang="en-US"/>
        </a:p>
      </dgm:t>
    </dgm:pt>
    <dgm:pt modelId="{12D41C07-AE84-4F12-AC9C-4C9A4E5C5493}">
      <dgm:prSet/>
      <dgm:spPr/>
      <dgm:t>
        <a:bodyPr/>
        <a:lstStyle/>
        <a:p>
          <a:r>
            <a:rPr lang="en-US" b="1"/>
            <a:t>c. 1300–1400 CE</a:t>
          </a:r>
          <a:r>
            <a:rPr lang="en-US"/>
            <a:t> – </a:t>
          </a:r>
          <a:r>
            <a:rPr lang="en-US" b="1"/>
            <a:t>Late Scholasticism</a:t>
          </a:r>
          <a:r>
            <a:rPr lang="en-US"/>
            <a:t>: </a:t>
          </a:r>
          <a:r>
            <a:rPr lang="en-US" b="1"/>
            <a:t>William of Ockham</a:t>
          </a:r>
          <a:r>
            <a:rPr lang="en-US"/>
            <a:t> (Ockham’s Razor).</a:t>
          </a:r>
        </a:p>
      </dgm:t>
    </dgm:pt>
    <dgm:pt modelId="{3A6E7274-059B-4876-AB21-3179450F26E8}" type="parTrans" cxnId="{5E496230-532A-4E54-9185-D0F75547FF34}">
      <dgm:prSet/>
      <dgm:spPr/>
      <dgm:t>
        <a:bodyPr/>
        <a:lstStyle/>
        <a:p>
          <a:endParaRPr lang="en-US"/>
        </a:p>
      </dgm:t>
    </dgm:pt>
    <dgm:pt modelId="{B8E5AA44-04C0-488F-A369-FA2C46259279}" type="sibTrans" cxnId="{5E496230-532A-4E54-9185-D0F75547FF34}">
      <dgm:prSet/>
      <dgm:spPr/>
      <dgm:t>
        <a:bodyPr/>
        <a:lstStyle/>
        <a:p>
          <a:endParaRPr lang="en-US"/>
        </a:p>
      </dgm:t>
    </dgm:pt>
    <dgm:pt modelId="{081A3149-7656-4473-9481-A370CF7218AB}" type="pres">
      <dgm:prSet presAssocID="{9D82AE01-8CB6-46CF-AA9D-9E3937D74A4E}" presName="vert0" presStyleCnt="0">
        <dgm:presLayoutVars>
          <dgm:dir/>
          <dgm:animOne val="branch"/>
          <dgm:animLvl val="lvl"/>
        </dgm:presLayoutVars>
      </dgm:prSet>
      <dgm:spPr/>
    </dgm:pt>
    <dgm:pt modelId="{6B70AFEA-BA34-4EAC-A3AB-A28817BD5BE0}" type="pres">
      <dgm:prSet presAssocID="{611F0DE3-DFE9-4E37-8FBC-0AF1EE76E6BC}" presName="thickLine" presStyleLbl="alignNode1" presStyleIdx="0" presStyleCnt="1"/>
      <dgm:spPr/>
    </dgm:pt>
    <dgm:pt modelId="{2DD08C6F-0187-4A3B-A296-2B9FC2E3100D}" type="pres">
      <dgm:prSet presAssocID="{611F0DE3-DFE9-4E37-8FBC-0AF1EE76E6BC}" presName="horz1" presStyleCnt="0"/>
      <dgm:spPr/>
    </dgm:pt>
    <dgm:pt modelId="{69415357-5F83-490E-95F4-DF0A27CC8D16}" type="pres">
      <dgm:prSet presAssocID="{611F0DE3-DFE9-4E37-8FBC-0AF1EE76E6BC}" presName="tx1" presStyleLbl="revTx" presStyleIdx="0" presStyleCnt="5"/>
      <dgm:spPr/>
    </dgm:pt>
    <dgm:pt modelId="{A0BBB00D-950C-4F24-B354-158ED19887ED}" type="pres">
      <dgm:prSet presAssocID="{611F0DE3-DFE9-4E37-8FBC-0AF1EE76E6BC}" presName="vert1" presStyleCnt="0"/>
      <dgm:spPr/>
    </dgm:pt>
    <dgm:pt modelId="{9B88B023-3B88-43B3-83E4-CF57D2F18104}" type="pres">
      <dgm:prSet presAssocID="{C290B740-0094-4987-BFFA-8CABFB9A17EF}" presName="vertSpace2a" presStyleCnt="0"/>
      <dgm:spPr/>
    </dgm:pt>
    <dgm:pt modelId="{4A8D5C4D-20AB-4011-995D-4E124D0B14C7}" type="pres">
      <dgm:prSet presAssocID="{C290B740-0094-4987-BFFA-8CABFB9A17EF}" presName="horz2" presStyleCnt="0"/>
      <dgm:spPr/>
    </dgm:pt>
    <dgm:pt modelId="{8FEA04A7-B48F-43A1-8D3A-908060F49377}" type="pres">
      <dgm:prSet presAssocID="{C290B740-0094-4987-BFFA-8CABFB9A17EF}" presName="horzSpace2" presStyleCnt="0"/>
      <dgm:spPr/>
    </dgm:pt>
    <dgm:pt modelId="{5E7B43B5-5996-4632-BC9B-3C5150F4B2A4}" type="pres">
      <dgm:prSet presAssocID="{C290B740-0094-4987-BFFA-8CABFB9A17EF}" presName="tx2" presStyleLbl="revTx" presStyleIdx="1" presStyleCnt="5"/>
      <dgm:spPr/>
    </dgm:pt>
    <dgm:pt modelId="{9103BEC9-610A-4426-89C4-8A069E91C0CF}" type="pres">
      <dgm:prSet presAssocID="{C290B740-0094-4987-BFFA-8CABFB9A17EF}" presName="vert2" presStyleCnt="0"/>
      <dgm:spPr/>
    </dgm:pt>
    <dgm:pt modelId="{C3B25986-7C5A-4C71-8AD1-1960589A4B42}" type="pres">
      <dgm:prSet presAssocID="{C290B740-0094-4987-BFFA-8CABFB9A17EF}" presName="thinLine2b" presStyleLbl="callout" presStyleIdx="0" presStyleCnt="4"/>
      <dgm:spPr/>
    </dgm:pt>
    <dgm:pt modelId="{8D4AEE7B-4B01-4ED1-98FB-414FCE384845}" type="pres">
      <dgm:prSet presAssocID="{C290B740-0094-4987-BFFA-8CABFB9A17EF}" presName="vertSpace2b" presStyleCnt="0"/>
      <dgm:spPr/>
    </dgm:pt>
    <dgm:pt modelId="{88ABB599-2E11-4B4C-8668-9756D531A0FC}" type="pres">
      <dgm:prSet presAssocID="{7E789975-2F16-4272-B763-66D4D8E61E70}" presName="horz2" presStyleCnt="0"/>
      <dgm:spPr/>
    </dgm:pt>
    <dgm:pt modelId="{FBB4B0F2-28CE-41D3-A100-D89C454CAF8B}" type="pres">
      <dgm:prSet presAssocID="{7E789975-2F16-4272-B763-66D4D8E61E70}" presName="horzSpace2" presStyleCnt="0"/>
      <dgm:spPr/>
    </dgm:pt>
    <dgm:pt modelId="{8433B211-250B-4316-9DDF-DC279F06326E}" type="pres">
      <dgm:prSet presAssocID="{7E789975-2F16-4272-B763-66D4D8E61E70}" presName="tx2" presStyleLbl="revTx" presStyleIdx="2" presStyleCnt="5"/>
      <dgm:spPr/>
    </dgm:pt>
    <dgm:pt modelId="{8761E991-2D96-41C2-9569-9133D9636DB1}" type="pres">
      <dgm:prSet presAssocID="{7E789975-2F16-4272-B763-66D4D8E61E70}" presName="vert2" presStyleCnt="0"/>
      <dgm:spPr/>
    </dgm:pt>
    <dgm:pt modelId="{895B823D-961B-49AF-9A5B-FB6F2B4BB54D}" type="pres">
      <dgm:prSet presAssocID="{7E789975-2F16-4272-B763-66D4D8E61E70}" presName="thinLine2b" presStyleLbl="callout" presStyleIdx="1" presStyleCnt="4"/>
      <dgm:spPr/>
    </dgm:pt>
    <dgm:pt modelId="{78F449A1-1889-4B15-A16C-7AD060346AA2}" type="pres">
      <dgm:prSet presAssocID="{7E789975-2F16-4272-B763-66D4D8E61E70}" presName="vertSpace2b" presStyleCnt="0"/>
      <dgm:spPr/>
    </dgm:pt>
    <dgm:pt modelId="{61DDADDC-7274-4E39-BE0F-7FDABA1D9834}" type="pres">
      <dgm:prSet presAssocID="{3EDD116C-B87E-41A4-B016-960B878FC841}" presName="horz2" presStyleCnt="0"/>
      <dgm:spPr/>
    </dgm:pt>
    <dgm:pt modelId="{9590A9D4-C451-409A-9819-A78760CD1AA3}" type="pres">
      <dgm:prSet presAssocID="{3EDD116C-B87E-41A4-B016-960B878FC841}" presName="horzSpace2" presStyleCnt="0"/>
      <dgm:spPr/>
    </dgm:pt>
    <dgm:pt modelId="{E6124B0C-6FD1-4FAA-9D30-97F4AA4F4C2C}" type="pres">
      <dgm:prSet presAssocID="{3EDD116C-B87E-41A4-B016-960B878FC841}" presName="tx2" presStyleLbl="revTx" presStyleIdx="3" presStyleCnt="5"/>
      <dgm:spPr/>
    </dgm:pt>
    <dgm:pt modelId="{6E1C4CEF-D0A3-4049-BE2C-5305502E53B5}" type="pres">
      <dgm:prSet presAssocID="{3EDD116C-B87E-41A4-B016-960B878FC841}" presName="vert2" presStyleCnt="0"/>
      <dgm:spPr/>
    </dgm:pt>
    <dgm:pt modelId="{7DB7B094-05A0-4A2A-99EF-DD24038A4E9F}" type="pres">
      <dgm:prSet presAssocID="{3EDD116C-B87E-41A4-B016-960B878FC841}" presName="thinLine2b" presStyleLbl="callout" presStyleIdx="2" presStyleCnt="4"/>
      <dgm:spPr/>
    </dgm:pt>
    <dgm:pt modelId="{54A1A430-B484-4AEA-B3A2-FF25321B34FC}" type="pres">
      <dgm:prSet presAssocID="{3EDD116C-B87E-41A4-B016-960B878FC841}" presName="vertSpace2b" presStyleCnt="0"/>
      <dgm:spPr/>
    </dgm:pt>
    <dgm:pt modelId="{C98B39C5-6895-4200-8C51-78B0D9BADAF1}" type="pres">
      <dgm:prSet presAssocID="{12D41C07-AE84-4F12-AC9C-4C9A4E5C5493}" presName="horz2" presStyleCnt="0"/>
      <dgm:spPr/>
    </dgm:pt>
    <dgm:pt modelId="{B5033A2E-BFF3-45BC-8794-4D7179FFE745}" type="pres">
      <dgm:prSet presAssocID="{12D41C07-AE84-4F12-AC9C-4C9A4E5C5493}" presName="horzSpace2" presStyleCnt="0"/>
      <dgm:spPr/>
    </dgm:pt>
    <dgm:pt modelId="{E5A6C4C4-654A-4664-A1F4-A39B26384319}" type="pres">
      <dgm:prSet presAssocID="{12D41C07-AE84-4F12-AC9C-4C9A4E5C5493}" presName="tx2" presStyleLbl="revTx" presStyleIdx="4" presStyleCnt="5"/>
      <dgm:spPr/>
    </dgm:pt>
    <dgm:pt modelId="{67294B94-A373-4E15-89CB-71E6B304FD4C}" type="pres">
      <dgm:prSet presAssocID="{12D41C07-AE84-4F12-AC9C-4C9A4E5C5493}" presName="vert2" presStyleCnt="0"/>
      <dgm:spPr/>
    </dgm:pt>
    <dgm:pt modelId="{DD75B5FB-5D45-4E69-8328-2FFB261C5666}" type="pres">
      <dgm:prSet presAssocID="{12D41C07-AE84-4F12-AC9C-4C9A4E5C5493}" presName="thinLine2b" presStyleLbl="callout" presStyleIdx="3" presStyleCnt="4"/>
      <dgm:spPr/>
    </dgm:pt>
    <dgm:pt modelId="{C5815932-9B5A-410B-B8B5-5D7C89091181}" type="pres">
      <dgm:prSet presAssocID="{12D41C07-AE84-4F12-AC9C-4C9A4E5C5493}" presName="vertSpace2b" presStyleCnt="0"/>
      <dgm:spPr/>
    </dgm:pt>
  </dgm:ptLst>
  <dgm:cxnLst>
    <dgm:cxn modelId="{6799520A-835B-48FF-9D8F-10A76DA33194}" srcId="{611F0DE3-DFE9-4E37-8FBC-0AF1EE76E6BC}" destId="{3EDD116C-B87E-41A4-B016-960B878FC841}" srcOrd="2" destOrd="0" parTransId="{B08BAA3E-13A3-4F52-A569-35A4E7AF7BE5}" sibTransId="{9BEFD351-99D5-4C9C-BD00-34E1C2BF2AD3}"/>
    <dgm:cxn modelId="{6B0D0422-29F5-43E3-9AF1-E91D9D4FA571}" type="presOf" srcId="{7E789975-2F16-4272-B763-66D4D8E61E70}" destId="{8433B211-250B-4316-9DDF-DC279F06326E}" srcOrd="0" destOrd="0" presId="urn:microsoft.com/office/officeart/2008/layout/LinedList"/>
    <dgm:cxn modelId="{5E496230-532A-4E54-9185-D0F75547FF34}" srcId="{611F0DE3-DFE9-4E37-8FBC-0AF1EE76E6BC}" destId="{12D41C07-AE84-4F12-AC9C-4C9A4E5C5493}" srcOrd="3" destOrd="0" parTransId="{3A6E7274-059B-4876-AB21-3179450F26E8}" sibTransId="{B8E5AA44-04C0-488F-A369-FA2C46259279}"/>
    <dgm:cxn modelId="{24790E54-799F-49AC-872E-E29AB3AA76A6}" srcId="{611F0DE3-DFE9-4E37-8FBC-0AF1EE76E6BC}" destId="{C290B740-0094-4987-BFFA-8CABFB9A17EF}" srcOrd="0" destOrd="0" parTransId="{7A4CE1D8-A853-4EDD-836F-2A64EB9D7C3E}" sibTransId="{91642A38-8D55-45A5-A07F-5EDC5C1A38FC}"/>
    <dgm:cxn modelId="{CA543D74-553D-4CA1-9D02-179C12FC84A8}" type="presOf" srcId="{12D41C07-AE84-4F12-AC9C-4C9A4E5C5493}" destId="{E5A6C4C4-654A-4664-A1F4-A39B26384319}" srcOrd="0" destOrd="0" presId="urn:microsoft.com/office/officeart/2008/layout/LinedList"/>
    <dgm:cxn modelId="{0F3CE498-9598-4F32-9F1D-6C57C330DEFE}" type="presOf" srcId="{C290B740-0094-4987-BFFA-8CABFB9A17EF}" destId="{5E7B43B5-5996-4632-BC9B-3C5150F4B2A4}" srcOrd="0" destOrd="0" presId="urn:microsoft.com/office/officeart/2008/layout/LinedList"/>
    <dgm:cxn modelId="{5BC35C9B-856C-4F92-B465-358E61C48D20}" type="presOf" srcId="{3EDD116C-B87E-41A4-B016-960B878FC841}" destId="{E6124B0C-6FD1-4FAA-9D30-97F4AA4F4C2C}" srcOrd="0" destOrd="0" presId="urn:microsoft.com/office/officeart/2008/layout/LinedList"/>
    <dgm:cxn modelId="{767810B6-3983-491E-AC77-DCB7F4538975}" srcId="{611F0DE3-DFE9-4E37-8FBC-0AF1EE76E6BC}" destId="{7E789975-2F16-4272-B763-66D4D8E61E70}" srcOrd="1" destOrd="0" parTransId="{2E2254D6-AB03-4192-9923-2D53FAF187BA}" sibTransId="{FC7B84CB-2405-416D-AF03-1734FA0E6DEA}"/>
    <dgm:cxn modelId="{19C33CC8-FD24-4EB1-9BA1-13DF136BA6B6}" srcId="{9D82AE01-8CB6-46CF-AA9D-9E3937D74A4E}" destId="{611F0DE3-DFE9-4E37-8FBC-0AF1EE76E6BC}" srcOrd="0" destOrd="0" parTransId="{50345315-5F77-4CC7-AAFD-2D677B1749A0}" sibTransId="{FE18825A-ED52-46D8-8F98-C1B9BA0357EB}"/>
    <dgm:cxn modelId="{E659E8EA-0EFC-4D64-B1D5-E3466C93FE42}" type="presOf" srcId="{9D82AE01-8CB6-46CF-AA9D-9E3937D74A4E}" destId="{081A3149-7656-4473-9481-A370CF7218AB}" srcOrd="0" destOrd="0" presId="urn:microsoft.com/office/officeart/2008/layout/LinedList"/>
    <dgm:cxn modelId="{DF35E7F5-0ED3-4F86-B608-782AEF77CF6F}" type="presOf" srcId="{611F0DE3-DFE9-4E37-8FBC-0AF1EE76E6BC}" destId="{69415357-5F83-490E-95F4-DF0A27CC8D16}" srcOrd="0" destOrd="0" presId="urn:microsoft.com/office/officeart/2008/layout/LinedList"/>
    <dgm:cxn modelId="{7CCAF8F8-1A62-4A77-A2C9-7C442419B572}" type="presParOf" srcId="{081A3149-7656-4473-9481-A370CF7218AB}" destId="{6B70AFEA-BA34-4EAC-A3AB-A28817BD5BE0}" srcOrd="0" destOrd="0" presId="urn:microsoft.com/office/officeart/2008/layout/LinedList"/>
    <dgm:cxn modelId="{91E739B7-17AE-49AF-93A2-1179FC6BF4AA}" type="presParOf" srcId="{081A3149-7656-4473-9481-A370CF7218AB}" destId="{2DD08C6F-0187-4A3B-A296-2B9FC2E3100D}" srcOrd="1" destOrd="0" presId="urn:microsoft.com/office/officeart/2008/layout/LinedList"/>
    <dgm:cxn modelId="{A392D6DF-9D1E-4ABA-886D-EA7CBDF9D395}" type="presParOf" srcId="{2DD08C6F-0187-4A3B-A296-2B9FC2E3100D}" destId="{69415357-5F83-490E-95F4-DF0A27CC8D16}" srcOrd="0" destOrd="0" presId="urn:microsoft.com/office/officeart/2008/layout/LinedList"/>
    <dgm:cxn modelId="{F9C71491-EE91-43C4-B301-FC40B93D0B49}" type="presParOf" srcId="{2DD08C6F-0187-4A3B-A296-2B9FC2E3100D}" destId="{A0BBB00D-950C-4F24-B354-158ED19887ED}" srcOrd="1" destOrd="0" presId="urn:microsoft.com/office/officeart/2008/layout/LinedList"/>
    <dgm:cxn modelId="{AA9881F4-BC59-424A-B3CE-10B2A3E8C5C1}" type="presParOf" srcId="{A0BBB00D-950C-4F24-B354-158ED19887ED}" destId="{9B88B023-3B88-43B3-83E4-CF57D2F18104}" srcOrd="0" destOrd="0" presId="urn:microsoft.com/office/officeart/2008/layout/LinedList"/>
    <dgm:cxn modelId="{5305870A-7E6D-4185-A507-3C2921BAA0D4}" type="presParOf" srcId="{A0BBB00D-950C-4F24-B354-158ED19887ED}" destId="{4A8D5C4D-20AB-4011-995D-4E124D0B14C7}" srcOrd="1" destOrd="0" presId="urn:microsoft.com/office/officeart/2008/layout/LinedList"/>
    <dgm:cxn modelId="{075365F7-0E56-4E77-B3ED-8374BEB260AC}" type="presParOf" srcId="{4A8D5C4D-20AB-4011-995D-4E124D0B14C7}" destId="{8FEA04A7-B48F-43A1-8D3A-908060F49377}" srcOrd="0" destOrd="0" presId="urn:microsoft.com/office/officeart/2008/layout/LinedList"/>
    <dgm:cxn modelId="{C3F6F376-7017-4777-BD85-78F1B6CFE7BF}" type="presParOf" srcId="{4A8D5C4D-20AB-4011-995D-4E124D0B14C7}" destId="{5E7B43B5-5996-4632-BC9B-3C5150F4B2A4}" srcOrd="1" destOrd="0" presId="urn:microsoft.com/office/officeart/2008/layout/LinedList"/>
    <dgm:cxn modelId="{9B53A7C5-CFBE-4904-BBC7-ADA4FBA20202}" type="presParOf" srcId="{4A8D5C4D-20AB-4011-995D-4E124D0B14C7}" destId="{9103BEC9-610A-4426-89C4-8A069E91C0CF}" srcOrd="2" destOrd="0" presId="urn:microsoft.com/office/officeart/2008/layout/LinedList"/>
    <dgm:cxn modelId="{2F549A7E-773C-4008-AE8B-5381E17D8381}" type="presParOf" srcId="{A0BBB00D-950C-4F24-B354-158ED19887ED}" destId="{C3B25986-7C5A-4C71-8AD1-1960589A4B42}" srcOrd="2" destOrd="0" presId="urn:microsoft.com/office/officeart/2008/layout/LinedList"/>
    <dgm:cxn modelId="{9247D565-7370-4107-A24A-046FCE822755}" type="presParOf" srcId="{A0BBB00D-950C-4F24-B354-158ED19887ED}" destId="{8D4AEE7B-4B01-4ED1-98FB-414FCE384845}" srcOrd="3" destOrd="0" presId="urn:microsoft.com/office/officeart/2008/layout/LinedList"/>
    <dgm:cxn modelId="{70806BE9-539E-41A1-8B01-F9059CF3A702}" type="presParOf" srcId="{A0BBB00D-950C-4F24-B354-158ED19887ED}" destId="{88ABB599-2E11-4B4C-8668-9756D531A0FC}" srcOrd="4" destOrd="0" presId="urn:microsoft.com/office/officeart/2008/layout/LinedList"/>
    <dgm:cxn modelId="{90A52B29-4BE6-445B-9FE3-DD11D51093AF}" type="presParOf" srcId="{88ABB599-2E11-4B4C-8668-9756D531A0FC}" destId="{FBB4B0F2-28CE-41D3-A100-D89C454CAF8B}" srcOrd="0" destOrd="0" presId="urn:microsoft.com/office/officeart/2008/layout/LinedList"/>
    <dgm:cxn modelId="{C4DF1658-D278-4474-A091-6E5C8A3803D5}" type="presParOf" srcId="{88ABB599-2E11-4B4C-8668-9756D531A0FC}" destId="{8433B211-250B-4316-9DDF-DC279F06326E}" srcOrd="1" destOrd="0" presId="urn:microsoft.com/office/officeart/2008/layout/LinedList"/>
    <dgm:cxn modelId="{1CF14838-1FAA-4CAA-B11D-27E63F4F1D22}" type="presParOf" srcId="{88ABB599-2E11-4B4C-8668-9756D531A0FC}" destId="{8761E991-2D96-41C2-9569-9133D9636DB1}" srcOrd="2" destOrd="0" presId="urn:microsoft.com/office/officeart/2008/layout/LinedList"/>
    <dgm:cxn modelId="{3D010D0E-0CD5-427B-8ADE-F4A99C5C2ED6}" type="presParOf" srcId="{A0BBB00D-950C-4F24-B354-158ED19887ED}" destId="{895B823D-961B-49AF-9A5B-FB6F2B4BB54D}" srcOrd="5" destOrd="0" presId="urn:microsoft.com/office/officeart/2008/layout/LinedList"/>
    <dgm:cxn modelId="{EBAE3F98-549F-4B45-BC42-76ADBB760FC0}" type="presParOf" srcId="{A0BBB00D-950C-4F24-B354-158ED19887ED}" destId="{78F449A1-1889-4B15-A16C-7AD060346AA2}" srcOrd="6" destOrd="0" presId="urn:microsoft.com/office/officeart/2008/layout/LinedList"/>
    <dgm:cxn modelId="{1B0B72A0-F53F-4F11-B473-EEA8319BE539}" type="presParOf" srcId="{A0BBB00D-950C-4F24-B354-158ED19887ED}" destId="{61DDADDC-7274-4E39-BE0F-7FDABA1D9834}" srcOrd="7" destOrd="0" presId="urn:microsoft.com/office/officeart/2008/layout/LinedList"/>
    <dgm:cxn modelId="{863EB0AC-EFBF-4C0C-B64E-F7B48F7E0FD8}" type="presParOf" srcId="{61DDADDC-7274-4E39-BE0F-7FDABA1D9834}" destId="{9590A9D4-C451-409A-9819-A78760CD1AA3}" srcOrd="0" destOrd="0" presId="urn:microsoft.com/office/officeart/2008/layout/LinedList"/>
    <dgm:cxn modelId="{027F0009-A316-467E-AD17-79736566216D}" type="presParOf" srcId="{61DDADDC-7274-4E39-BE0F-7FDABA1D9834}" destId="{E6124B0C-6FD1-4FAA-9D30-97F4AA4F4C2C}" srcOrd="1" destOrd="0" presId="urn:microsoft.com/office/officeart/2008/layout/LinedList"/>
    <dgm:cxn modelId="{4B6F125E-C6F4-4333-B375-01F519F46650}" type="presParOf" srcId="{61DDADDC-7274-4E39-BE0F-7FDABA1D9834}" destId="{6E1C4CEF-D0A3-4049-BE2C-5305502E53B5}" srcOrd="2" destOrd="0" presId="urn:microsoft.com/office/officeart/2008/layout/LinedList"/>
    <dgm:cxn modelId="{359D6E1B-86A8-45EF-BCA6-55AC0FF2ED7F}" type="presParOf" srcId="{A0BBB00D-950C-4F24-B354-158ED19887ED}" destId="{7DB7B094-05A0-4A2A-99EF-DD24038A4E9F}" srcOrd="8" destOrd="0" presId="urn:microsoft.com/office/officeart/2008/layout/LinedList"/>
    <dgm:cxn modelId="{A6F38529-34E4-40AE-80A9-D1E6D39681B2}" type="presParOf" srcId="{A0BBB00D-950C-4F24-B354-158ED19887ED}" destId="{54A1A430-B484-4AEA-B3A2-FF25321B34FC}" srcOrd="9" destOrd="0" presId="urn:microsoft.com/office/officeart/2008/layout/LinedList"/>
    <dgm:cxn modelId="{689B7273-BE17-4535-AB72-66C0B247E86E}" type="presParOf" srcId="{A0BBB00D-950C-4F24-B354-158ED19887ED}" destId="{C98B39C5-6895-4200-8C51-78B0D9BADAF1}" srcOrd="10" destOrd="0" presId="urn:microsoft.com/office/officeart/2008/layout/LinedList"/>
    <dgm:cxn modelId="{187AE80A-74CA-4B3C-9FF5-20DD780DEA85}" type="presParOf" srcId="{C98B39C5-6895-4200-8C51-78B0D9BADAF1}" destId="{B5033A2E-BFF3-45BC-8794-4D7179FFE745}" srcOrd="0" destOrd="0" presId="urn:microsoft.com/office/officeart/2008/layout/LinedList"/>
    <dgm:cxn modelId="{4AD2DE1B-07C4-453E-A813-B03441026013}" type="presParOf" srcId="{C98B39C5-6895-4200-8C51-78B0D9BADAF1}" destId="{E5A6C4C4-654A-4664-A1F4-A39B26384319}" srcOrd="1" destOrd="0" presId="urn:microsoft.com/office/officeart/2008/layout/LinedList"/>
    <dgm:cxn modelId="{E398810F-CE13-405A-9C8B-2B71F02043AB}" type="presParOf" srcId="{C98B39C5-6895-4200-8C51-78B0D9BADAF1}" destId="{67294B94-A373-4E15-89CB-71E6B304FD4C}" srcOrd="2" destOrd="0" presId="urn:microsoft.com/office/officeart/2008/layout/LinedList"/>
    <dgm:cxn modelId="{08000715-FAFF-46A3-A1DD-CD6B2E136E12}" type="presParOf" srcId="{A0BBB00D-950C-4F24-B354-158ED19887ED}" destId="{DD75B5FB-5D45-4E69-8328-2FFB261C5666}" srcOrd="11" destOrd="0" presId="urn:microsoft.com/office/officeart/2008/layout/LinedList"/>
    <dgm:cxn modelId="{12308CAB-4ED3-4208-8D0B-1935887EDC53}" type="presParOf" srcId="{A0BBB00D-950C-4F24-B354-158ED19887ED}" destId="{C5815932-9B5A-410B-B8B5-5D7C89091181}"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9AAB7-A775-4233-9FBC-019E052588ED}">
      <dsp:nvSpPr>
        <dsp:cNvPr id="0" name=""/>
        <dsp:cNvSpPr/>
      </dsp:nvSpPr>
      <dsp:spPr>
        <a:xfrm>
          <a:off x="0" y="855526"/>
          <a:ext cx="6832212" cy="15794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F1DC86-28D6-47CC-961F-3D031164A46C}">
      <dsp:nvSpPr>
        <dsp:cNvPr id="0" name=""/>
        <dsp:cNvSpPr/>
      </dsp:nvSpPr>
      <dsp:spPr>
        <a:xfrm>
          <a:off x="477778" y="1210899"/>
          <a:ext cx="868688" cy="8686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4894AD-91E8-4C0D-B104-32FE35DE6F82}">
      <dsp:nvSpPr>
        <dsp:cNvPr id="0" name=""/>
        <dsp:cNvSpPr/>
      </dsp:nvSpPr>
      <dsp:spPr>
        <a:xfrm>
          <a:off x="1824245" y="855526"/>
          <a:ext cx="3074495" cy="157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57" tIns="167157" rIns="167157" bIns="167157" numCol="1" spcCol="1270" anchor="ctr" anchorCtr="0">
          <a:noAutofit/>
        </a:bodyPr>
        <a:lstStyle/>
        <a:p>
          <a:pPr marL="0" lvl="0" indent="0" algn="l" defTabSz="1111250">
            <a:lnSpc>
              <a:spcPct val="100000"/>
            </a:lnSpc>
            <a:spcBef>
              <a:spcPct val="0"/>
            </a:spcBef>
            <a:spcAft>
              <a:spcPct val="35000"/>
            </a:spcAft>
            <a:buNone/>
          </a:pPr>
          <a:r>
            <a:rPr lang="en-US" sz="2500" kern="1200"/>
            <a:t>What is Philosophy?</a:t>
          </a:r>
        </a:p>
      </dsp:txBody>
      <dsp:txXfrm>
        <a:off x="1824245" y="855526"/>
        <a:ext cx="3074495" cy="1579433"/>
      </dsp:txXfrm>
    </dsp:sp>
    <dsp:sp modelId="{7CC1C28A-8835-489E-8691-628341AB319E}">
      <dsp:nvSpPr>
        <dsp:cNvPr id="0" name=""/>
        <dsp:cNvSpPr/>
      </dsp:nvSpPr>
      <dsp:spPr>
        <a:xfrm>
          <a:off x="4898741" y="855526"/>
          <a:ext cx="1933470" cy="157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57" tIns="167157" rIns="167157" bIns="167157" numCol="1" spcCol="1270" anchor="ctr" anchorCtr="0">
          <a:noAutofit/>
        </a:bodyPr>
        <a:lstStyle/>
        <a:p>
          <a:pPr marL="0" lvl="0" indent="0" algn="l" defTabSz="533400">
            <a:lnSpc>
              <a:spcPct val="100000"/>
            </a:lnSpc>
            <a:spcBef>
              <a:spcPct val="0"/>
            </a:spcBef>
            <a:spcAft>
              <a:spcPct val="35000"/>
            </a:spcAft>
            <a:buNone/>
          </a:pPr>
          <a:r>
            <a:rPr lang="en-US" sz="1200" kern="1200"/>
            <a:t>Love of Wisdom</a:t>
          </a:r>
        </a:p>
        <a:p>
          <a:pPr marL="0" lvl="0" indent="0" algn="l" defTabSz="533400">
            <a:lnSpc>
              <a:spcPct val="100000"/>
            </a:lnSpc>
            <a:spcBef>
              <a:spcPct val="0"/>
            </a:spcBef>
            <a:spcAft>
              <a:spcPct val="35000"/>
            </a:spcAft>
            <a:buNone/>
          </a:pPr>
          <a:r>
            <a:rPr lang="en-US" sz="1200" kern="1200"/>
            <a:t>Subject Matter</a:t>
          </a:r>
        </a:p>
        <a:p>
          <a:pPr marL="0" lvl="0" indent="0" algn="l" defTabSz="533400">
            <a:lnSpc>
              <a:spcPct val="100000"/>
            </a:lnSpc>
            <a:spcBef>
              <a:spcPct val="0"/>
            </a:spcBef>
            <a:spcAft>
              <a:spcPct val="35000"/>
            </a:spcAft>
            <a:buNone/>
          </a:pPr>
          <a:r>
            <a:rPr lang="en-US" sz="1200" kern="1200"/>
            <a:t>Questions</a:t>
          </a:r>
        </a:p>
        <a:p>
          <a:pPr marL="0" lvl="0" indent="0" algn="l" defTabSz="533400">
            <a:lnSpc>
              <a:spcPct val="100000"/>
            </a:lnSpc>
            <a:spcBef>
              <a:spcPct val="0"/>
            </a:spcBef>
            <a:spcAft>
              <a:spcPct val="35000"/>
            </a:spcAft>
            <a:buNone/>
          </a:pPr>
          <a:r>
            <a:rPr lang="en-US" sz="1200" kern="1200"/>
            <a:t>Science</a:t>
          </a:r>
        </a:p>
        <a:p>
          <a:pPr marL="0" lvl="0" indent="0" algn="l" defTabSz="533400">
            <a:lnSpc>
              <a:spcPct val="100000"/>
            </a:lnSpc>
            <a:spcBef>
              <a:spcPct val="0"/>
            </a:spcBef>
            <a:spcAft>
              <a:spcPct val="35000"/>
            </a:spcAft>
            <a:buNone/>
          </a:pPr>
          <a:r>
            <a:rPr lang="en-US" sz="1200" kern="1200"/>
            <a:t>Religion</a:t>
          </a:r>
        </a:p>
      </dsp:txBody>
      <dsp:txXfrm>
        <a:off x="4898741" y="855526"/>
        <a:ext cx="1933470" cy="1579433"/>
      </dsp:txXfrm>
    </dsp:sp>
    <dsp:sp modelId="{455AC1A0-7FA5-47D2-98DE-7C35F6EFA9F2}">
      <dsp:nvSpPr>
        <dsp:cNvPr id="0" name=""/>
        <dsp:cNvSpPr/>
      </dsp:nvSpPr>
      <dsp:spPr>
        <a:xfrm>
          <a:off x="0" y="2829818"/>
          <a:ext cx="6832212" cy="15794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17FFAB-1BA3-4B4E-BD55-660D030CD073}">
      <dsp:nvSpPr>
        <dsp:cNvPr id="0" name=""/>
        <dsp:cNvSpPr/>
      </dsp:nvSpPr>
      <dsp:spPr>
        <a:xfrm>
          <a:off x="477778" y="3185191"/>
          <a:ext cx="868688" cy="8686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A996925-B92A-49DB-90FA-6651DCB13452}">
      <dsp:nvSpPr>
        <dsp:cNvPr id="0" name=""/>
        <dsp:cNvSpPr/>
      </dsp:nvSpPr>
      <dsp:spPr>
        <a:xfrm>
          <a:off x="1824245" y="2829818"/>
          <a:ext cx="3074495" cy="157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57" tIns="167157" rIns="167157" bIns="167157" numCol="1" spcCol="1270" anchor="ctr" anchorCtr="0">
          <a:noAutofit/>
        </a:bodyPr>
        <a:lstStyle/>
        <a:p>
          <a:pPr marL="0" lvl="0" indent="0" algn="l" defTabSz="1111250">
            <a:lnSpc>
              <a:spcPct val="100000"/>
            </a:lnSpc>
            <a:spcBef>
              <a:spcPct val="0"/>
            </a:spcBef>
            <a:spcAft>
              <a:spcPct val="35000"/>
            </a:spcAft>
            <a:buNone/>
          </a:pPr>
          <a:r>
            <a:rPr lang="en-US" sz="2500" kern="1200"/>
            <a:t>Branches of Philosophy</a:t>
          </a:r>
        </a:p>
      </dsp:txBody>
      <dsp:txXfrm>
        <a:off x="1824245" y="2829818"/>
        <a:ext cx="3074495" cy="1579433"/>
      </dsp:txXfrm>
    </dsp:sp>
    <dsp:sp modelId="{9FE3DA50-C119-4AA5-9B74-122E1447FC10}">
      <dsp:nvSpPr>
        <dsp:cNvPr id="0" name=""/>
        <dsp:cNvSpPr/>
      </dsp:nvSpPr>
      <dsp:spPr>
        <a:xfrm>
          <a:off x="4898741" y="2829818"/>
          <a:ext cx="1933470" cy="157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57" tIns="167157" rIns="167157" bIns="167157" numCol="1" spcCol="1270" anchor="ctr" anchorCtr="0">
          <a:noAutofit/>
        </a:bodyPr>
        <a:lstStyle/>
        <a:p>
          <a:pPr marL="0" lvl="0" indent="0" algn="l" defTabSz="533400">
            <a:lnSpc>
              <a:spcPct val="100000"/>
            </a:lnSpc>
            <a:spcBef>
              <a:spcPct val="0"/>
            </a:spcBef>
            <a:spcAft>
              <a:spcPct val="35000"/>
            </a:spcAft>
            <a:buNone/>
          </a:pPr>
          <a:r>
            <a:rPr lang="en-US" sz="1200" kern="1200"/>
            <a:t>Introduction</a:t>
          </a:r>
        </a:p>
      </dsp:txBody>
      <dsp:txXfrm>
        <a:off x="4898741" y="2829818"/>
        <a:ext cx="1933470" cy="15794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CBFF8-D794-4F78-92D6-954447D5D4E3}">
      <dsp:nvSpPr>
        <dsp:cNvPr id="0" name=""/>
        <dsp:cNvSpPr/>
      </dsp:nvSpPr>
      <dsp:spPr>
        <a:xfrm>
          <a:off x="0" y="72789"/>
          <a:ext cx="6832212" cy="1193400"/>
        </a:xfrm>
        <a:prstGeom prst="round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General assessment of arguments: reasoning</a:t>
          </a:r>
          <a:endParaRPr lang="en-US" sz="3000" kern="1200"/>
        </a:p>
      </dsp:txBody>
      <dsp:txXfrm>
        <a:off x="58257" y="131046"/>
        <a:ext cx="6715698" cy="1076886"/>
      </dsp:txXfrm>
    </dsp:sp>
    <dsp:sp modelId="{62284E00-56B0-4D07-B585-CB8BA38247DE}">
      <dsp:nvSpPr>
        <dsp:cNvPr id="0" name=""/>
        <dsp:cNvSpPr/>
      </dsp:nvSpPr>
      <dsp:spPr>
        <a:xfrm>
          <a:off x="0" y="1266189"/>
          <a:ext cx="6832212" cy="1521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923"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baseline="0"/>
            <a:t>Do the premises logically support the conclusion?</a:t>
          </a:r>
          <a:endParaRPr lang="en-US" sz="2300" kern="1200"/>
        </a:p>
        <a:p>
          <a:pPr marL="228600" lvl="1" indent="-228600" algn="l" defTabSz="1022350">
            <a:lnSpc>
              <a:spcPct val="90000"/>
            </a:lnSpc>
            <a:spcBef>
              <a:spcPct val="0"/>
            </a:spcBef>
            <a:spcAft>
              <a:spcPct val="20000"/>
            </a:spcAft>
            <a:buChar char="•"/>
          </a:pPr>
          <a:r>
            <a:rPr lang="en-US" sz="2300" kern="1200" baseline="0"/>
            <a:t>Deductive: valid or invalid?</a:t>
          </a:r>
          <a:endParaRPr lang="en-US" sz="2300" kern="1200"/>
        </a:p>
        <a:p>
          <a:pPr marL="228600" lvl="1" indent="-228600" algn="l" defTabSz="1022350">
            <a:lnSpc>
              <a:spcPct val="90000"/>
            </a:lnSpc>
            <a:spcBef>
              <a:spcPct val="0"/>
            </a:spcBef>
            <a:spcAft>
              <a:spcPct val="20000"/>
            </a:spcAft>
            <a:buChar char="•"/>
          </a:pPr>
          <a:r>
            <a:rPr lang="en-US" sz="2300" kern="1200" baseline="0"/>
            <a:t>Inductive: strong or weak?</a:t>
          </a:r>
          <a:endParaRPr lang="en-US" sz="2300" kern="1200"/>
        </a:p>
      </dsp:txBody>
      <dsp:txXfrm>
        <a:off x="0" y="1266189"/>
        <a:ext cx="6832212" cy="1521450"/>
      </dsp:txXfrm>
    </dsp:sp>
    <dsp:sp modelId="{5AC265CD-BAE5-4B74-A83D-DB7070195D26}">
      <dsp:nvSpPr>
        <dsp:cNvPr id="0" name=""/>
        <dsp:cNvSpPr/>
      </dsp:nvSpPr>
      <dsp:spPr>
        <a:xfrm>
          <a:off x="0" y="2787639"/>
          <a:ext cx="6832212" cy="1193400"/>
        </a:xfrm>
        <a:prstGeom prst="roundRect">
          <a:avLst/>
        </a:prstGeom>
        <a:gradFill rotWithShape="0">
          <a:gsLst>
            <a:gs pos="0">
              <a:schemeClr val="accent5">
                <a:hueOff val="4808133"/>
                <a:satOff val="-9764"/>
                <a:lumOff val="6275"/>
                <a:alphaOff val="0"/>
                <a:tint val="96000"/>
                <a:lumMod val="104000"/>
              </a:schemeClr>
            </a:gs>
            <a:gs pos="100000">
              <a:schemeClr val="accent5">
                <a:hueOff val="4808133"/>
                <a:satOff val="-9764"/>
                <a:lumOff val="627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General Assessment of arguments: Premises</a:t>
          </a:r>
          <a:endParaRPr lang="en-US" sz="3000" kern="1200"/>
        </a:p>
      </dsp:txBody>
      <dsp:txXfrm>
        <a:off x="58257" y="2845896"/>
        <a:ext cx="6715698" cy="1076886"/>
      </dsp:txXfrm>
    </dsp:sp>
    <dsp:sp modelId="{90F372E8-4C0C-4DD8-9EBF-39C1C457B431}">
      <dsp:nvSpPr>
        <dsp:cNvPr id="0" name=""/>
        <dsp:cNvSpPr/>
      </dsp:nvSpPr>
      <dsp:spPr>
        <a:xfrm>
          <a:off x="0" y="3981039"/>
          <a:ext cx="6832212"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923"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baseline="0"/>
            <a:t>Are the premises true or at least plausible?</a:t>
          </a:r>
          <a:endParaRPr lang="en-US" sz="2300" kern="1200"/>
        </a:p>
        <a:p>
          <a:pPr marL="228600" lvl="1" indent="-228600" algn="l" defTabSz="1022350">
            <a:lnSpc>
              <a:spcPct val="90000"/>
            </a:lnSpc>
            <a:spcBef>
              <a:spcPct val="0"/>
            </a:spcBef>
            <a:spcAft>
              <a:spcPct val="20000"/>
            </a:spcAft>
            <a:buChar char="•"/>
          </a:pPr>
          <a:r>
            <a:rPr lang="en-US" sz="2300" kern="1200" baseline="0"/>
            <a:t>Sound=valid + all true premises</a:t>
          </a:r>
          <a:endParaRPr lang="en-US" sz="2300" kern="1200"/>
        </a:p>
        <a:p>
          <a:pPr marL="228600" lvl="1" indent="-228600" algn="l" defTabSz="1022350">
            <a:lnSpc>
              <a:spcPct val="90000"/>
            </a:lnSpc>
            <a:spcBef>
              <a:spcPct val="0"/>
            </a:spcBef>
            <a:spcAft>
              <a:spcPct val="20000"/>
            </a:spcAft>
            <a:buChar char="•"/>
          </a:pPr>
          <a:r>
            <a:rPr lang="en-US" sz="2300" kern="1200" baseline="0"/>
            <a:t>Cogent = strong + all true premises</a:t>
          </a:r>
          <a:endParaRPr lang="en-US" sz="2300" kern="1200"/>
        </a:p>
      </dsp:txBody>
      <dsp:txXfrm>
        <a:off x="0" y="3981039"/>
        <a:ext cx="6832212" cy="12109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A2F98-C41D-4C30-BFE2-375D31B0BD09}">
      <dsp:nvSpPr>
        <dsp:cNvPr id="0" name=""/>
        <dsp:cNvSpPr/>
      </dsp:nvSpPr>
      <dsp:spPr>
        <a:xfrm>
          <a:off x="0" y="480444"/>
          <a:ext cx="6832212" cy="210105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256" tIns="604012" rIns="530256"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baseline="0"/>
            <a:t>Definition</a:t>
          </a:r>
          <a:endParaRPr lang="en-US" sz="2900" kern="1200"/>
        </a:p>
        <a:p>
          <a:pPr marL="285750" lvl="1" indent="-285750" algn="l" defTabSz="1289050">
            <a:lnSpc>
              <a:spcPct val="90000"/>
            </a:lnSpc>
            <a:spcBef>
              <a:spcPct val="0"/>
            </a:spcBef>
            <a:spcAft>
              <a:spcPct val="15000"/>
            </a:spcAft>
            <a:buChar char="•"/>
          </a:pPr>
          <a:r>
            <a:rPr lang="en-US" sz="2900" kern="1200" baseline="0"/>
            <a:t>The inductive leap &amp; the problem of induction</a:t>
          </a:r>
          <a:endParaRPr lang="en-US" sz="2900" kern="1200"/>
        </a:p>
      </dsp:txBody>
      <dsp:txXfrm>
        <a:off x="0" y="480444"/>
        <a:ext cx="6832212" cy="2101050"/>
      </dsp:txXfrm>
    </dsp:sp>
    <dsp:sp modelId="{82194A63-17EF-49CA-85A5-F717BD8D12BB}">
      <dsp:nvSpPr>
        <dsp:cNvPr id="0" name=""/>
        <dsp:cNvSpPr/>
      </dsp:nvSpPr>
      <dsp:spPr>
        <a:xfrm>
          <a:off x="341610" y="52404"/>
          <a:ext cx="4782548" cy="85608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1289050">
            <a:lnSpc>
              <a:spcPct val="90000"/>
            </a:lnSpc>
            <a:spcBef>
              <a:spcPct val="0"/>
            </a:spcBef>
            <a:spcAft>
              <a:spcPct val="35000"/>
            </a:spcAft>
            <a:buNone/>
          </a:pPr>
          <a:r>
            <a:rPr lang="en-US" sz="2900" kern="1200" baseline="0"/>
            <a:t>Defined</a:t>
          </a:r>
          <a:endParaRPr lang="en-US" sz="2900" kern="1200"/>
        </a:p>
      </dsp:txBody>
      <dsp:txXfrm>
        <a:off x="383400" y="94194"/>
        <a:ext cx="4698968" cy="772500"/>
      </dsp:txXfrm>
    </dsp:sp>
    <dsp:sp modelId="{66193E19-6EAF-4DB2-8850-2E0F5FDA911B}">
      <dsp:nvSpPr>
        <dsp:cNvPr id="0" name=""/>
        <dsp:cNvSpPr/>
      </dsp:nvSpPr>
      <dsp:spPr>
        <a:xfrm>
          <a:off x="0" y="3166134"/>
          <a:ext cx="6832212" cy="7308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77C430-457D-405F-B4E9-0DE888C7E9D4}">
      <dsp:nvSpPr>
        <dsp:cNvPr id="0" name=""/>
        <dsp:cNvSpPr/>
      </dsp:nvSpPr>
      <dsp:spPr>
        <a:xfrm>
          <a:off x="341610" y="2738094"/>
          <a:ext cx="4782548" cy="85608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1289050">
            <a:lnSpc>
              <a:spcPct val="90000"/>
            </a:lnSpc>
            <a:spcBef>
              <a:spcPct val="0"/>
            </a:spcBef>
            <a:spcAft>
              <a:spcPct val="35000"/>
            </a:spcAft>
            <a:buNone/>
          </a:pPr>
          <a:r>
            <a:rPr lang="en-US" sz="2900" kern="1200" baseline="0"/>
            <a:t>Assessment</a:t>
          </a:r>
          <a:endParaRPr lang="en-US" sz="2900" kern="1200"/>
        </a:p>
      </dsp:txBody>
      <dsp:txXfrm>
        <a:off x="383400" y="2779884"/>
        <a:ext cx="4698968" cy="772500"/>
      </dsp:txXfrm>
    </dsp:sp>
    <dsp:sp modelId="{380C77A9-A20D-48E2-B388-0DD53F306CF7}">
      <dsp:nvSpPr>
        <dsp:cNvPr id="0" name=""/>
        <dsp:cNvSpPr/>
      </dsp:nvSpPr>
      <dsp:spPr>
        <a:xfrm>
          <a:off x="0" y="4481574"/>
          <a:ext cx="6832212" cy="7308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761DDC-EC0B-4A75-A198-9FF77DEF7792}">
      <dsp:nvSpPr>
        <dsp:cNvPr id="0" name=""/>
        <dsp:cNvSpPr/>
      </dsp:nvSpPr>
      <dsp:spPr>
        <a:xfrm>
          <a:off x="341610" y="4053534"/>
          <a:ext cx="4782548" cy="85608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1289050">
            <a:lnSpc>
              <a:spcPct val="90000"/>
            </a:lnSpc>
            <a:spcBef>
              <a:spcPct val="0"/>
            </a:spcBef>
            <a:spcAft>
              <a:spcPct val="35000"/>
            </a:spcAft>
            <a:buNone/>
          </a:pPr>
          <a:r>
            <a:rPr lang="en-US" sz="2900" kern="1200" baseline="0"/>
            <a:t>Strong/weak</a:t>
          </a:r>
          <a:endParaRPr lang="en-US" sz="2900" kern="1200"/>
        </a:p>
      </dsp:txBody>
      <dsp:txXfrm>
        <a:off x="383400" y="4095324"/>
        <a:ext cx="4698968" cy="7725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DA6E6-8F9B-464F-BFB7-BB8617AF99E8}">
      <dsp:nvSpPr>
        <dsp:cNvPr id="0" name=""/>
        <dsp:cNvSpPr/>
      </dsp:nvSpPr>
      <dsp:spPr>
        <a:xfrm>
          <a:off x="0" y="376201"/>
          <a:ext cx="6832212" cy="893025"/>
        </a:xfrm>
        <a:prstGeom prst="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0256" tIns="437388" rIns="5302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Defined</a:t>
          </a:r>
        </a:p>
      </dsp:txBody>
      <dsp:txXfrm>
        <a:off x="0" y="376201"/>
        <a:ext cx="6832212" cy="893025"/>
      </dsp:txXfrm>
    </dsp:sp>
    <dsp:sp modelId="{C15F15AC-221E-4FF9-BD21-1D1D50518E81}">
      <dsp:nvSpPr>
        <dsp:cNvPr id="0" name=""/>
        <dsp:cNvSpPr/>
      </dsp:nvSpPr>
      <dsp:spPr>
        <a:xfrm>
          <a:off x="341610" y="66241"/>
          <a:ext cx="4782548" cy="61992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933450">
            <a:lnSpc>
              <a:spcPct val="90000"/>
            </a:lnSpc>
            <a:spcBef>
              <a:spcPct val="0"/>
            </a:spcBef>
            <a:spcAft>
              <a:spcPct val="35000"/>
            </a:spcAft>
            <a:buNone/>
          </a:pPr>
          <a:r>
            <a:rPr lang="en-US" sz="2100" kern="1200"/>
            <a:t>Introduction</a:t>
          </a:r>
        </a:p>
      </dsp:txBody>
      <dsp:txXfrm>
        <a:off x="371872" y="96503"/>
        <a:ext cx="4722024" cy="559396"/>
      </dsp:txXfrm>
    </dsp:sp>
    <dsp:sp modelId="{B56B062B-BD1E-4A4E-88D9-3EB099EAF630}">
      <dsp:nvSpPr>
        <dsp:cNvPr id="0" name=""/>
        <dsp:cNvSpPr/>
      </dsp:nvSpPr>
      <dsp:spPr>
        <a:xfrm>
          <a:off x="0" y="1692586"/>
          <a:ext cx="6832212" cy="3505950"/>
        </a:xfrm>
        <a:prstGeom prst="rect">
          <a:avLst/>
        </a:prstGeom>
        <a:solidFill>
          <a:schemeClr val="lt1">
            <a:alpha val="90000"/>
            <a:hueOff val="0"/>
            <a:satOff val="0"/>
            <a:lumOff val="0"/>
            <a:alphaOff val="0"/>
          </a:schemeClr>
        </a:solidFill>
        <a:ln w="9525" cap="rnd" cmpd="sng" algn="ctr">
          <a:solidFill>
            <a:schemeClr val="accent2">
              <a:hueOff val="453165"/>
              <a:satOff val="-47993"/>
              <a:lumOff val="-117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0256" tIns="437388" rIns="5302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Informal</a:t>
          </a:r>
        </a:p>
        <a:p>
          <a:pPr marL="228600" lvl="1" indent="-228600" algn="l" defTabSz="933450">
            <a:lnSpc>
              <a:spcPct val="90000"/>
            </a:lnSpc>
            <a:spcBef>
              <a:spcPct val="0"/>
            </a:spcBef>
            <a:spcAft>
              <a:spcPct val="15000"/>
            </a:spcAft>
            <a:buChar char="•"/>
          </a:pPr>
          <a:r>
            <a:rPr lang="en-US" sz="2100" kern="1200"/>
            <a:t>Form</a:t>
          </a:r>
        </a:p>
        <a:p>
          <a:pPr marL="457200" lvl="2" indent="-228600" algn="l" defTabSz="933450">
            <a:lnSpc>
              <a:spcPct val="90000"/>
            </a:lnSpc>
            <a:spcBef>
              <a:spcPct val="0"/>
            </a:spcBef>
            <a:spcAft>
              <a:spcPct val="15000"/>
            </a:spcAft>
            <a:buChar char="•"/>
          </a:pPr>
          <a:r>
            <a:rPr lang="en-US" sz="2100" kern="1200"/>
            <a:t>Premise 1: Example 1 is an example that supports claim P.</a:t>
          </a:r>
        </a:p>
        <a:p>
          <a:pPr marL="457200" lvl="2" indent="-228600" algn="l" defTabSz="933450">
            <a:lnSpc>
              <a:spcPct val="90000"/>
            </a:lnSpc>
            <a:spcBef>
              <a:spcPct val="0"/>
            </a:spcBef>
            <a:spcAft>
              <a:spcPct val="15000"/>
            </a:spcAft>
            <a:buChar char="•"/>
          </a:pPr>
          <a:r>
            <a:rPr lang="en-US" sz="2100" kern="1200"/>
            <a:t>Premise 2: Example 2 is an example that supports claim P.</a:t>
          </a:r>
        </a:p>
        <a:p>
          <a:pPr marL="457200" lvl="2" indent="-228600" algn="l" defTabSz="933450">
            <a:lnSpc>
              <a:spcPct val="90000"/>
            </a:lnSpc>
            <a:spcBef>
              <a:spcPct val="0"/>
            </a:spcBef>
            <a:spcAft>
              <a:spcPct val="15000"/>
            </a:spcAft>
            <a:buChar char="•"/>
          </a:pPr>
          <a:r>
            <a:rPr lang="en-US" sz="2100" kern="1200"/>
            <a:t>Premise n: Example n is an example that supports claim P.</a:t>
          </a:r>
        </a:p>
        <a:p>
          <a:pPr marL="457200" lvl="2" indent="-228600" algn="l" defTabSz="933450">
            <a:lnSpc>
              <a:spcPct val="90000"/>
            </a:lnSpc>
            <a:spcBef>
              <a:spcPct val="0"/>
            </a:spcBef>
            <a:spcAft>
              <a:spcPct val="15000"/>
            </a:spcAft>
            <a:buChar char="•"/>
          </a:pPr>
          <a:r>
            <a:rPr lang="en-US" sz="2100" kern="1200"/>
            <a:t>Conclusion: Claim P is true.</a:t>
          </a:r>
        </a:p>
      </dsp:txBody>
      <dsp:txXfrm>
        <a:off x="0" y="1692586"/>
        <a:ext cx="6832212" cy="3505950"/>
      </dsp:txXfrm>
    </dsp:sp>
    <dsp:sp modelId="{6BC5FCC6-EA67-4916-835D-EB5528CDE338}">
      <dsp:nvSpPr>
        <dsp:cNvPr id="0" name=""/>
        <dsp:cNvSpPr/>
      </dsp:nvSpPr>
      <dsp:spPr>
        <a:xfrm>
          <a:off x="341610" y="1382626"/>
          <a:ext cx="4782548" cy="619920"/>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933450">
            <a:lnSpc>
              <a:spcPct val="90000"/>
            </a:lnSpc>
            <a:spcBef>
              <a:spcPct val="0"/>
            </a:spcBef>
            <a:spcAft>
              <a:spcPct val="35000"/>
            </a:spcAft>
            <a:buNone/>
          </a:pPr>
          <a:r>
            <a:rPr lang="en-US" sz="2100" kern="1200"/>
            <a:t>Form</a:t>
          </a:r>
        </a:p>
      </dsp:txBody>
      <dsp:txXfrm>
        <a:off x="371872" y="1412888"/>
        <a:ext cx="4722024" cy="5593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AA6-2AA7-4F7F-B2CB-9C839D96380A}">
      <dsp:nvSpPr>
        <dsp:cNvPr id="0" name=""/>
        <dsp:cNvSpPr/>
      </dsp:nvSpPr>
      <dsp:spPr>
        <a:xfrm>
          <a:off x="0" y="432789"/>
          <a:ext cx="6832212" cy="1556100"/>
        </a:xfrm>
        <a:prstGeom prst="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0256" tIns="541528" rIns="53025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a:t>Defined</a:t>
          </a:r>
        </a:p>
        <a:p>
          <a:pPr marL="228600" lvl="1" indent="-228600" algn="l" defTabSz="1155700">
            <a:lnSpc>
              <a:spcPct val="90000"/>
            </a:lnSpc>
            <a:spcBef>
              <a:spcPct val="0"/>
            </a:spcBef>
            <a:spcAft>
              <a:spcPct val="15000"/>
            </a:spcAft>
            <a:buChar char="•"/>
          </a:pPr>
          <a:r>
            <a:rPr lang="en-US" sz="2600" kern="1200"/>
            <a:t>Use</a:t>
          </a:r>
        </a:p>
      </dsp:txBody>
      <dsp:txXfrm>
        <a:off x="0" y="432789"/>
        <a:ext cx="6832212" cy="1556100"/>
      </dsp:txXfrm>
    </dsp:sp>
    <dsp:sp modelId="{0C1D8DFE-8BB6-4496-BC31-4D86D46A76B7}">
      <dsp:nvSpPr>
        <dsp:cNvPr id="0" name=""/>
        <dsp:cNvSpPr/>
      </dsp:nvSpPr>
      <dsp:spPr>
        <a:xfrm>
          <a:off x="341610" y="49029"/>
          <a:ext cx="4782548" cy="76752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1155700">
            <a:lnSpc>
              <a:spcPct val="90000"/>
            </a:lnSpc>
            <a:spcBef>
              <a:spcPct val="0"/>
            </a:spcBef>
            <a:spcAft>
              <a:spcPct val="35000"/>
            </a:spcAft>
            <a:buNone/>
          </a:pPr>
          <a:r>
            <a:rPr lang="en-US" sz="2600" kern="1200"/>
            <a:t>Introduction</a:t>
          </a:r>
        </a:p>
      </dsp:txBody>
      <dsp:txXfrm>
        <a:off x="379077" y="86496"/>
        <a:ext cx="4707614" cy="692586"/>
      </dsp:txXfrm>
    </dsp:sp>
    <dsp:sp modelId="{1C218E7D-816F-449E-8AFD-EA59244A316D}">
      <dsp:nvSpPr>
        <dsp:cNvPr id="0" name=""/>
        <dsp:cNvSpPr/>
      </dsp:nvSpPr>
      <dsp:spPr>
        <a:xfrm>
          <a:off x="0" y="2513049"/>
          <a:ext cx="6832212" cy="2702700"/>
        </a:xfrm>
        <a:prstGeom prst="rect">
          <a:avLst/>
        </a:prstGeom>
        <a:solidFill>
          <a:schemeClr val="lt1">
            <a:alpha val="90000"/>
            <a:hueOff val="0"/>
            <a:satOff val="0"/>
            <a:lumOff val="0"/>
            <a:alphaOff val="0"/>
          </a:schemeClr>
        </a:solidFill>
        <a:ln w="9525" cap="rnd" cmpd="sng" algn="ctr">
          <a:solidFill>
            <a:schemeClr val="accent2">
              <a:hueOff val="453165"/>
              <a:satOff val="-47993"/>
              <a:lumOff val="-117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0256" tIns="541528" rIns="53025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a:t>Premise 1: Person A is an authority on subject S.</a:t>
          </a:r>
        </a:p>
        <a:p>
          <a:pPr marL="228600" lvl="1" indent="-228600" algn="l" defTabSz="1155700">
            <a:lnSpc>
              <a:spcPct val="90000"/>
            </a:lnSpc>
            <a:spcBef>
              <a:spcPct val="0"/>
            </a:spcBef>
            <a:spcAft>
              <a:spcPct val="15000"/>
            </a:spcAft>
            <a:buChar char="•"/>
          </a:pPr>
          <a:r>
            <a:rPr lang="en-US" sz="2600" kern="1200"/>
            <a:t>Premises 2: Person A makes claim C about subject S.</a:t>
          </a:r>
        </a:p>
        <a:p>
          <a:pPr marL="228600" lvl="1" indent="-228600" algn="l" defTabSz="1155700">
            <a:lnSpc>
              <a:spcPct val="90000"/>
            </a:lnSpc>
            <a:spcBef>
              <a:spcPct val="0"/>
            </a:spcBef>
            <a:spcAft>
              <a:spcPct val="15000"/>
            </a:spcAft>
            <a:buChar char="•"/>
          </a:pPr>
          <a:r>
            <a:rPr lang="en-US" sz="2600" kern="1200" dirty="0"/>
            <a:t>Conclusion: Therefore, C is true.</a:t>
          </a:r>
        </a:p>
      </dsp:txBody>
      <dsp:txXfrm>
        <a:off x="0" y="2513049"/>
        <a:ext cx="6832212" cy="2702700"/>
      </dsp:txXfrm>
    </dsp:sp>
    <dsp:sp modelId="{98559F98-D779-4BC1-9092-3AE4B4AB96E1}">
      <dsp:nvSpPr>
        <dsp:cNvPr id="0" name=""/>
        <dsp:cNvSpPr/>
      </dsp:nvSpPr>
      <dsp:spPr>
        <a:xfrm>
          <a:off x="341610" y="2129289"/>
          <a:ext cx="4782548" cy="767520"/>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1155700">
            <a:lnSpc>
              <a:spcPct val="90000"/>
            </a:lnSpc>
            <a:spcBef>
              <a:spcPct val="0"/>
            </a:spcBef>
            <a:spcAft>
              <a:spcPct val="35000"/>
            </a:spcAft>
            <a:buNone/>
          </a:pPr>
          <a:r>
            <a:rPr lang="en-US" sz="2600" kern="1200"/>
            <a:t>Form</a:t>
          </a:r>
        </a:p>
      </dsp:txBody>
      <dsp:txXfrm>
        <a:off x="379077" y="2166756"/>
        <a:ext cx="4707614"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95184-A3D8-4757-9626-F14E3855518C}">
      <dsp:nvSpPr>
        <dsp:cNvPr id="0" name=""/>
        <dsp:cNvSpPr/>
      </dsp:nvSpPr>
      <dsp:spPr>
        <a:xfrm>
          <a:off x="1347533" y="10883"/>
          <a:ext cx="1444143" cy="14441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5056EE2-CACC-4B64-9B48-93201238E8C8}">
      <dsp:nvSpPr>
        <dsp:cNvPr id="0" name=""/>
        <dsp:cNvSpPr/>
      </dsp:nvSpPr>
      <dsp:spPr>
        <a:xfrm>
          <a:off x="6543" y="1611209"/>
          <a:ext cx="4126122" cy="61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Aesthetics</a:t>
          </a:r>
        </a:p>
      </dsp:txBody>
      <dsp:txXfrm>
        <a:off x="6543" y="1611209"/>
        <a:ext cx="4126122" cy="618918"/>
      </dsp:txXfrm>
    </dsp:sp>
    <dsp:sp modelId="{E8067391-4787-44EE-A40A-8604524F596F}">
      <dsp:nvSpPr>
        <dsp:cNvPr id="0" name=""/>
        <dsp:cNvSpPr/>
      </dsp:nvSpPr>
      <dsp:spPr>
        <a:xfrm>
          <a:off x="6543" y="2302771"/>
          <a:ext cx="4126122" cy="1340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Defined</a:t>
          </a:r>
        </a:p>
        <a:p>
          <a:pPr marL="0" lvl="0" indent="0" algn="ctr" defTabSz="755650">
            <a:lnSpc>
              <a:spcPct val="100000"/>
            </a:lnSpc>
            <a:spcBef>
              <a:spcPct val="0"/>
            </a:spcBef>
            <a:spcAft>
              <a:spcPct val="35000"/>
            </a:spcAft>
            <a:buNone/>
          </a:pPr>
          <a:r>
            <a:rPr lang="en-US" sz="1700" kern="1200"/>
            <a:t>Problems</a:t>
          </a:r>
        </a:p>
        <a:p>
          <a:pPr marL="0" lvl="0" indent="0" algn="ctr" defTabSz="755650">
            <a:lnSpc>
              <a:spcPct val="100000"/>
            </a:lnSpc>
            <a:spcBef>
              <a:spcPct val="0"/>
            </a:spcBef>
            <a:spcAft>
              <a:spcPct val="35000"/>
            </a:spcAft>
            <a:buNone/>
          </a:pPr>
          <a:r>
            <a:rPr lang="en-US" sz="1700" kern="1200"/>
            <a:t>Questions</a:t>
          </a:r>
        </a:p>
        <a:p>
          <a:pPr marL="0" lvl="0" indent="0" algn="ctr" defTabSz="755650">
            <a:lnSpc>
              <a:spcPct val="100000"/>
            </a:lnSpc>
            <a:spcBef>
              <a:spcPct val="0"/>
            </a:spcBef>
            <a:spcAft>
              <a:spcPct val="35000"/>
            </a:spcAft>
            <a:buNone/>
          </a:pPr>
          <a:r>
            <a:rPr lang="en-US" sz="1700" kern="1200"/>
            <a:t>Aestheticians, Critics &amp; Artists</a:t>
          </a:r>
        </a:p>
      </dsp:txBody>
      <dsp:txXfrm>
        <a:off x="6543" y="2302771"/>
        <a:ext cx="4126122" cy="1340285"/>
      </dsp:txXfrm>
    </dsp:sp>
    <dsp:sp modelId="{2F47DFFF-45C5-404A-81B4-40FEF47DE502}">
      <dsp:nvSpPr>
        <dsp:cNvPr id="0" name=""/>
        <dsp:cNvSpPr/>
      </dsp:nvSpPr>
      <dsp:spPr>
        <a:xfrm>
          <a:off x="6195727" y="10883"/>
          <a:ext cx="1444143" cy="14441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192AC19-547D-499D-ABBE-617FBC8A3A7A}">
      <dsp:nvSpPr>
        <dsp:cNvPr id="0" name=""/>
        <dsp:cNvSpPr/>
      </dsp:nvSpPr>
      <dsp:spPr>
        <a:xfrm>
          <a:off x="4854737" y="1611209"/>
          <a:ext cx="4126122" cy="61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Epistemology</a:t>
          </a:r>
        </a:p>
      </dsp:txBody>
      <dsp:txXfrm>
        <a:off x="4854737" y="1611209"/>
        <a:ext cx="4126122" cy="618918"/>
      </dsp:txXfrm>
    </dsp:sp>
    <dsp:sp modelId="{8B2A55EC-1A33-4834-91F2-A7B63113685E}">
      <dsp:nvSpPr>
        <dsp:cNvPr id="0" name=""/>
        <dsp:cNvSpPr/>
      </dsp:nvSpPr>
      <dsp:spPr>
        <a:xfrm>
          <a:off x="4854737" y="2302771"/>
          <a:ext cx="4126122" cy="1340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Defined</a:t>
          </a:r>
        </a:p>
        <a:p>
          <a:pPr marL="0" lvl="0" indent="0" algn="ctr" defTabSz="755650">
            <a:lnSpc>
              <a:spcPct val="100000"/>
            </a:lnSpc>
            <a:spcBef>
              <a:spcPct val="0"/>
            </a:spcBef>
            <a:spcAft>
              <a:spcPct val="35000"/>
            </a:spcAft>
            <a:buNone/>
          </a:pPr>
          <a:r>
            <a:rPr lang="en-US" sz="1700" kern="1200"/>
            <a:t>Problems</a:t>
          </a:r>
        </a:p>
        <a:p>
          <a:pPr marL="0" lvl="0" indent="0" algn="ctr" defTabSz="755650">
            <a:lnSpc>
              <a:spcPct val="100000"/>
            </a:lnSpc>
            <a:spcBef>
              <a:spcPct val="0"/>
            </a:spcBef>
            <a:spcAft>
              <a:spcPct val="35000"/>
            </a:spcAft>
            <a:buNone/>
          </a:pPr>
          <a:r>
            <a:rPr lang="en-US" sz="1700" kern="1200"/>
            <a:t>Questions</a:t>
          </a:r>
        </a:p>
      </dsp:txBody>
      <dsp:txXfrm>
        <a:off x="4854737" y="2302771"/>
        <a:ext cx="4126122" cy="13402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2786E-13E5-47A5-9A57-A3AF3B2C3C03}">
      <dsp:nvSpPr>
        <dsp:cNvPr id="0" name=""/>
        <dsp:cNvSpPr/>
      </dsp:nvSpPr>
      <dsp:spPr>
        <a:xfrm>
          <a:off x="7670466" y="1344665"/>
          <a:ext cx="1297954" cy="308854"/>
        </a:xfrm>
        <a:custGeom>
          <a:avLst/>
          <a:gdLst/>
          <a:ahLst/>
          <a:cxnLst/>
          <a:rect l="0" t="0" r="0" b="0"/>
          <a:pathLst>
            <a:path>
              <a:moveTo>
                <a:pt x="0" y="0"/>
              </a:moveTo>
              <a:lnTo>
                <a:pt x="0" y="210475"/>
              </a:lnTo>
              <a:lnTo>
                <a:pt x="1297954" y="210475"/>
              </a:lnTo>
              <a:lnTo>
                <a:pt x="1297954" y="308854"/>
              </a:lnTo>
            </a:path>
          </a:pathLst>
        </a:cu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FC4EDD-FA86-4EB1-8EC5-7A7B03B0F108}">
      <dsp:nvSpPr>
        <dsp:cNvPr id="0" name=""/>
        <dsp:cNvSpPr/>
      </dsp:nvSpPr>
      <dsp:spPr>
        <a:xfrm>
          <a:off x="7624746" y="1344665"/>
          <a:ext cx="91440" cy="308854"/>
        </a:xfrm>
        <a:custGeom>
          <a:avLst/>
          <a:gdLst/>
          <a:ahLst/>
          <a:cxnLst/>
          <a:rect l="0" t="0" r="0" b="0"/>
          <a:pathLst>
            <a:path>
              <a:moveTo>
                <a:pt x="45720" y="0"/>
              </a:moveTo>
              <a:lnTo>
                <a:pt x="45720" y="308854"/>
              </a:lnTo>
            </a:path>
          </a:pathLst>
        </a:cu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D9DF34-F940-44D8-84E2-72278CBD7284}">
      <dsp:nvSpPr>
        <dsp:cNvPr id="0" name=""/>
        <dsp:cNvSpPr/>
      </dsp:nvSpPr>
      <dsp:spPr>
        <a:xfrm>
          <a:off x="6372512" y="1344665"/>
          <a:ext cx="1297954" cy="308854"/>
        </a:xfrm>
        <a:custGeom>
          <a:avLst/>
          <a:gdLst/>
          <a:ahLst/>
          <a:cxnLst/>
          <a:rect l="0" t="0" r="0" b="0"/>
          <a:pathLst>
            <a:path>
              <a:moveTo>
                <a:pt x="1297954" y="0"/>
              </a:moveTo>
              <a:lnTo>
                <a:pt x="1297954" y="210475"/>
              </a:lnTo>
              <a:lnTo>
                <a:pt x="0" y="210475"/>
              </a:lnTo>
              <a:lnTo>
                <a:pt x="0" y="308854"/>
              </a:lnTo>
            </a:path>
          </a:pathLst>
        </a:cu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5F0819-DC27-4D88-9EA2-9D18B03888A6}">
      <dsp:nvSpPr>
        <dsp:cNvPr id="0" name=""/>
        <dsp:cNvSpPr/>
      </dsp:nvSpPr>
      <dsp:spPr>
        <a:xfrm>
          <a:off x="3776602" y="1344665"/>
          <a:ext cx="1297954" cy="308854"/>
        </a:xfrm>
        <a:custGeom>
          <a:avLst/>
          <a:gdLst/>
          <a:ahLst/>
          <a:cxnLst/>
          <a:rect l="0" t="0" r="0" b="0"/>
          <a:pathLst>
            <a:path>
              <a:moveTo>
                <a:pt x="0" y="0"/>
              </a:moveTo>
              <a:lnTo>
                <a:pt x="0" y="210475"/>
              </a:lnTo>
              <a:lnTo>
                <a:pt x="1297954" y="210475"/>
              </a:lnTo>
              <a:lnTo>
                <a:pt x="1297954" y="308854"/>
              </a:lnTo>
            </a:path>
          </a:pathLst>
        </a:cu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FBC984-EF08-4D34-91E1-4D302BDA5036}">
      <dsp:nvSpPr>
        <dsp:cNvPr id="0" name=""/>
        <dsp:cNvSpPr/>
      </dsp:nvSpPr>
      <dsp:spPr>
        <a:xfrm>
          <a:off x="3730882" y="1344665"/>
          <a:ext cx="91440" cy="308854"/>
        </a:xfrm>
        <a:custGeom>
          <a:avLst/>
          <a:gdLst/>
          <a:ahLst/>
          <a:cxnLst/>
          <a:rect l="0" t="0" r="0" b="0"/>
          <a:pathLst>
            <a:path>
              <a:moveTo>
                <a:pt x="45720" y="0"/>
              </a:moveTo>
              <a:lnTo>
                <a:pt x="45720" y="308854"/>
              </a:lnTo>
            </a:path>
          </a:pathLst>
        </a:cu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8652A4-3915-4F38-A533-D60C48C40C62}">
      <dsp:nvSpPr>
        <dsp:cNvPr id="0" name=""/>
        <dsp:cNvSpPr/>
      </dsp:nvSpPr>
      <dsp:spPr>
        <a:xfrm>
          <a:off x="2478647" y="2327866"/>
          <a:ext cx="1946932" cy="308854"/>
        </a:xfrm>
        <a:custGeom>
          <a:avLst/>
          <a:gdLst/>
          <a:ahLst/>
          <a:cxnLst/>
          <a:rect l="0" t="0" r="0" b="0"/>
          <a:pathLst>
            <a:path>
              <a:moveTo>
                <a:pt x="0" y="0"/>
              </a:moveTo>
              <a:lnTo>
                <a:pt x="0" y="210475"/>
              </a:lnTo>
              <a:lnTo>
                <a:pt x="1946932" y="210475"/>
              </a:lnTo>
              <a:lnTo>
                <a:pt x="1946932" y="308854"/>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001D40-FD68-4459-97A5-C373A52C015F}">
      <dsp:nvSpPr>
        <dsp:cNvPr id="0" name=""/>
        <dsp:cNvSpPr/>
      </dsp:nvSpPr>
      <dsp:spPr>
        <a:xfrm>
          <a:off x="2478647" y="2327866"/>
          <a:ext cx="648977" cy="308854"/>
        </a:xfrm>
        <a:custGeom>
          <a:avLst/>
          <a:gdLst/>
          <a:ahLst/>
          <a:cxnLst/>
          <a:rect l="0" t="0" r="0" b="0"/>
          <a:pathLst>
            <a:path>
              <a:moveTo>
                <a:pt x="0" y="0"/>
              </a:moveTo>
              <a:lnTo>
                <a:pt x="0" y="210475"/>
              </a:lnTo>
              <a:lnTo>
                <a:pt x="648977" y="210475"/>
              </a:lnTo>
              <a:lnTo>
                <a:pt x="648977" y="308854"/>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DA0557-CF03-4DFB-ABB4-C88FB888F35C}">
      <dsp:nvSpPr>
        <dsp:cNvPr id="0" name=""/>
        <dsp:cNvSpPr/>
      </dsp:nvSpPr>
      <dsp:spPr>
        <a:xfrm>
          <a:off x="1829670" y="2327866"/>
          <a:ext cx="648977" cy="308854"/>
        </a:xfrm>
        <a:custGeom>
          <a:avLst/>
          <a:gdLst/>
          <a:ahLst/>
          <a:cxnLst/>
          <a:rect l="0" t="0" r="0" b="0"/>
          <a:pathLst>
            <a:path>
              <a:moveTo>
                <a:pt x="648977" y="0"/>
              </a:moveTo>
              <a:lnTo>
                <a:pt x="648977" y="210475"/>
              </a:lnTo>
              <a:lnTo>
                <a:pt x="0" y="210475"/>
              </a:lnTo>
              <a:lnTo>
                <a:pt x="0" y="308854"/>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EA0E99-BC13-4E16-9FD6-EA7B150FB0F5}">
      <dsp:nvSpPr>
        <dsp:cNvPr id="0" name=""/>
        <dsp:cNvSpPr/>
      </dsp:nvSpPr>
      <dsp:spPr>
        <a:xfrm>
          <a:off x="531715" y="2327866"/>
          <a:ext cx="1946932" cy="308854"/>
        </a:xfrm>
        <a:custGeom>
          <a:avLst/>
          <a:gdLst/>
          <a:ahLst/>
          <a:cxnLst/>
          <a:rect l="0" t="0" r="0" b="0"/>
          <a:pathLst>
            <a:path>
              <a:moveTo>
                <a:pt x="1946932" y="0"/>
              </a:moveTo>
              <a:lnTo>
                <a:pt x="1946932" y="210475"/>
              </a:lnTo>
              <a:lnTo>
                <a:pt x="0" y="210475"/>
              </a:lnTo>
              <a:lnTo>
                <a:pt x="0" y="308854"/>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11CD38-9D4B-4F53-8D5B-D8B326F3358F}">
      <dsp:nvSpPr>
        <dsp:cNvPr id="0" name=""/>
        <dsp:cNvSpPr/>
      </dsp:nvSpPr>
      <dsp:spPr>
        <a:xfrm>
          <a:off x="2478647" y="1344665"/>
          <a:ext cx="1297954" cy="308854"/>
        </a:xfrm>
        <a:custGeom>
          <a:avLst/>
          <a:gdLst/>
          <a:ahLst/>
          <a:cxnLst/>
          <a:rect l="0" t="0" r="0" b="0"/>
          <a:pathLst>
            <a:path>
              <a:moveTo>
                <a:pt x="1297954" y="0"/>
              </a:moveTo>
              <a:lnTo>
                <a:pt x="1297954" y="210475"/>
              </a:lnTo>
              <a:lnTo>
                <a:pt x="0" y="210475"/>
              </a:lnTo>
              <a:lnTo>
                <a:pt x="0" y="308854"/>
              </a:lnTo>
            </a:path>
          </a:pathLst>
        </a:cu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86B4E6-FEC0-4EF0-9D1A-BD0DEA14B3F3}">
      <dsp:nvSpPr>
        <dsp:cNvPr id="0" name=""/>
        <dsp:cNvSpPr/>
      </dsp:nvSpPr>
      <dsp:spPr>
        <a:xfrm>
          <a:off x="3245620" y="670318"/>
          <a:ext cx="1061963" cy="67434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9E5818-1FA3-49C3-893A-DE8A403AB5C1}">
      <dsp:nvSpPr>
        <dsp:cNvPr id="0" name=""/>
        <dsp:cNvSpPr/>
      </dsp:nvSpPr>
      <dsp:spPr>
        <a:xfrm>
          <a:off x="3363616" y="782414"/>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defRPr b="1"/>
          </a:pPr>
          <a:r>
            <a:rPr lang="en-US" sz="1300" kern="1200"/>
            <a:t>Ethics</a:t>
          </a:r>
        </a:p>
      </dsp:txBody>
      <dsp:txXfrm>
        <a:off x="3383367" y="802165"/>
        <a:ext cx="1022461" cy="634844"/>
      </dsp:txXfrm>
    </dsp:sp>
    <dsp:sp modelId="{94350D1B-1AC0-48CB-AF45-78E42F5721E0}">
      <dsp:nvSpPr>
        <dsp:cNvPr id="0" name=""/>
        <dsp:cNvSpPr/>
      </dsp:nvSpPr>
      <dsp:spPr>
        <a:xfrm>
          <a:off x="1947666" y="1653519"/>
          <a:ext cx="1061963" cy="674346"/>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09DD42-9D1F-46E3-B3B6-26ACEFD7027D}">
      <dsp:nvSpPr>
        <dsp:cNvPr id="0" name=""/>
        <dsp:cNvSpPr/>
      </dsp:nvSpPr>
      <dsp:spPr>
        <a:xfrm>
          <a:off x="2065661" y="1765615"/>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Morality</a:t>
          </a:r>
        </a:p>
      </dsp:txBody>
      <dsp:txXfrm>
        <a:off x="2085412" y="1785366"/>
        <a:ext cx="1022461" cy="634844"/>
      </dsp:txXfrm>
    </dsp:sp>
    <dsp:sp modelId="{DD7F8AE7-FC7D-4AF7-A53C-B6ED5546EB22}">
      <dsp:nvSpPr>
        <dsp:cNvPr id="0" name=""/>
        <dsp:cNvSpPr/>
      </dsp:nvSpPr>
      <dsp:spPr>
        <a:xfrm>
          <a:off x="733" y="2636720"/>
          <a:ext cx="1061963" cy="674346"/>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3540B5-9C80-426B-9D68-836B18209611}">
      <dsp:nvSpPr>
        <dsp:cNvPr id="0" name=""/>
        <dsp:cNvSpPr/>
      </dsp:nvSpPr>
      <dsp:spPr>
        <a:xfrm>
          <a:off x="118729" y="2748816"/>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Descriptive</a:t>
          </a:r>
        </a:p>
      </dsp:txBody>
      <dsp:txXfrm>
        <a:off x="138480" y="2768567"/>
        <a:ext cx="1022461" cy="634844"/>
      </dsp:txXfrm>
    </dsp:sp>
    <dsp:sp modelId="{5A5BA2D9-ED81-417E-B508-485C5AAC1C75}">
      <dsp:nvSpPr>
        <dsp:cNvPr id="0" name=""/>
        <dsp:cNvSpPr/>
      </dsp:nvSpPr>
      <dsp:spPr>
        <a:xfrm>
          <a:off x="1298688" y="2636720"/>
          <a:ext cx="1061963" cy="674346"/>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E71819-D1C6-4E50-8387-88A9320F5C7A}">
      <dsp:nvSpPr>
        <dsp:cNvPr id="0" name=""/>
        <dsp:cNvSpPr/>
      </dsp:nvSpPr>
      <dsp:spPr>
        <a:xfrm>
          <a:off x="1416684" y="2748816"/>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Meta</a:t>
          </a:r>
        </a:p>
      </dsp:txBody>
      <dsp:txXfrm>
        <a:off x="1436435" y="2768567"/>
        <a:ext cx="1022461" cy="634844"/>
      </dsp:txXfrm>
    </dsp:sp>
    <dsp:sp modelId="{E54490E8-3B19-499C-93F9-EE17A4C47CDE}">
      <dsp:nvSpPr>
        <dsp:cNvPr id="0" name=""/>
        <dsp:cNvSpPr/>
      </dsp:nvSpPr>
      <dsp:spPr>
        <a:xfrm>
          <a:off x="2596643" y="2636720"/>
          <a:ext cx="1061963" cy="674346"/>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1299B-787C-43CE-B3DA-2586EEF37008}">
      <dsp:nvSpPr>
        <dsp:cNvPr id="0" name=""/>
        <dsp:cNvSpPr/>
      </dsp:nvSpPr>
      <dsp:spPr>
        <a:xfrm>
          <a:off x="2714639" y="2748816"/>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Normative</a:t>
          </a:r>
        </a:p>
      </dsp:txBody>
      <dsp:txXfrm>
        <a:off x="2734390" y="2768567"/>
        <a:ext cx="1022461" cy="634844"/>
      </dsp:txXfrm>
    </dsp:sp>
    <dsp:sp modelId="{1A7ADC35-C807-448C-B202-593EB5DB2E5C}">
      <dsp:nvSpPr>
        <dsp:cNvPr id="0" name=""/>
        <dsp:cNvSpPr/>
      </dsp:nvSpPr>
      <dsp:spPr>
        <a:xfrm>
          <a:off x="3894598" y="2636720"/>
          <a:ext cx="1061963" cy="674346"/>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0DF763-35D4-4281-A3C0-704AF8973E99}">
      <dsp:nvSpPr>
        <dsp:cNvPr id="0" name=""/>
        <dsp:cNvSpPr/>
      </dsp:nvSpPr>
      <dsp:spPr>
        <a:xfrm>
          <a:off x="4012594" y="2748816"/>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Applied</a:t>
          </a:r>
        </a:p>
      </dsp:txBody>
      <dsp:txXfrm>
        <a:off x="4032345" y="2768567"/>
        <a:ext cx="1022461" cy="634844"/>
      </dsp:txXfrm>
    </dsp:sp>
    <dsp:sp modelId="{DE92F082-0FB9-4200-B9FC-7D44B9F720E5}">
      <dsp:nvSpPr>
        <dsp:cNvPr id="0" name=""/>
        <dsp:cNvSpPr/>
      </dsp:nvSpPr>
      <dsp:spPr>
        <a:xfrm>
          <a:off x="3245620" y="1653519"/>
          <a:ext cx="1061963" cy="674346"/>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80D80B-B646-4A0F-94A5-AED6575F67A3}">
      <dsp:nvSpPr>
        <dsp:cNvPr id="0" name=""/>
        <dsp:cNvSpPr/>
      </dsp:nvSpPr>
      <dsp:spPr>
        <a:xfrm>
          <a:off x="3363616" y="1765615"/>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Problems</a:t>
          </a:r>
        </a:p>
      </dsp:txBody>
      <dsp:txXfrm>
        <a:off x="3383367" y="1785366"/>
        <a:ext cx="1022461" cy="634844"/>
      </dsp:txXfrm>
    </dsp:sp>
    <dsp:sp modelId="{78F3072E-F659-4217-B418-EACC8E08155A}">
      <dsp:nvSpPr>
        <dsp:cNvPr id="0" name=""/>
        <dsp:cNvSpPr/>
      </dsp:nvSpPr>
      <dsp:spPr>
        <a:xfrm>
          <a:off x="4543575" y="1653519"/>
          <a:ext cx="1061963" cy="674346"/>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1BC99C-3F14-4E09-87A2-54B2A9B59045}">
      <dsp:nvSpPr>
        <dsp:cNvPr id="0" name=""/>
        <dsp:cNvSpPr/>
      </dsp:nvSpPr>
      <dsp:spPr>
        <a:xfrm>
          <a:off x="4661571" y="1765615"/>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Questions</a:t>
          </a:r>
        </a:p>
      </dsp:txBody>
      <dsp:txXfrm>
        <a:off x="4681322" y="1785366"/>
        <a:ext cx="1022461" cy="634844"/>
      </dsp:txXfrm>
    </dsp:sp>
    <dsp:sp modelId="{AFE052FC-87DE-4352-BCAA-898B1331E81E}">
      <dsp:nvSpPr>
        <dsp:cNvPr id="0" name=""/>
        <dsp:cNvSpPr/>
      </dsp:nvSpPr>
      <dsp:spPr>
        <a:xfrm>
          <a:off x="7139485" y="670318"/>
          <a:ext cx="1061963" cy="67434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954B6A-72A2-47C7-A80F-674D155D308C}">
      <dsp:nvSpPr>
        <dsp:cNvPr id="0" name=""/>
        <dsp:cNvSpPr/>
      </dsp:nvSpPr>
      <dsp:spPr>
        <a:xfrm>
          <a:off x="7257481" y="782414"/>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defRPr b="1"/>
          </a:pPr>
          <a:r>
            <a:rPr lang="en-US" sz="1300" kern="1200"/>
            <a:t>Logic</a:t>
          </a:r>
        </a:p>
      </dsp:txBody>
      <dsp:txXfrm>
        <a:off x="7277232" y="802165"/>
        <a:ext cx="1022461" cy="634844"/>
      </dsp:txXfrm>
    </dsp:sp>
    <dsp:sp modelId="{F6DDFD4F-B8A6-4717-B0DA-C638D885DC92}">
      <dsp:nvSpPr>
        <dsp:cNvPr id="0" name=""/>
        <dsp:cNvSpPr/>
      </dsp:nvSpPr>
      <dsp:spPr>
        <a:xfrm>
          <a:off x="5841530" y="1653519"/>
          <a:ext cx="1061963" cy="674346"/>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6D7583-B859-4DB3-900D-2CD8706BE241}">
      <dsp:nvSpPr>
        <dsp:cNvPr id="0" name=""/>
        <dsp:cNvSpPr/>
      </dsp:nvSpPr>
      <dsp:spPr>
        <a:xfrm>
          <a:off x="5959526" y="1765615"/>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Defined</a:t>
          </a:r>
        </a:p>
      </dsp:txBody>
      <dsp:txXfrm>
        <a:off x="5979277" y="1785366"/>
        <a:ext cx="1022461" cy="634844"/>
      </dsp:txXfrm>
    </dsp:sp>
    <dsp:sp modelId="{3A4B93F4-F890-45BE-A305-1C8679A90B61}">
      <dsp:nvSpPr>
        <dsp:cNvPr id="0" name=""/>
        <dsp:cNvSpPr/>
      </dsp:nvSpPr>
      <dsp:spPr>
        <a:xfrm>
          <a:off x="7139485" y="1653519"/>
          <a:ext cx="1061963" cy="674346"/>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E7FAF5-BCA3-49DE-88CA-2F6B63B14A87}">
      <dsp:nvSpPr>
        <dsp:cNvPr id="0" name=""/>
        <dsp:cNvSpPr/>
      </dsp:nvSpPr>
      <dsp:spPr>
        <a:xfrm>
          <a:off x="7257481" y="1765615"/>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Varieties</a:t>
          </a:r>
        </a:p>
      </dsp:txBody>
      <dsp:txXfrm>
        <a:off x="7277232" y="1785366"/>
        <a:ext cx="1022461" cy="634844"/>
      </dsp:txXfrm>
    </dsp:sp>
    <dsp:sp modelId="{49ECFF2A-9BFA-40FB-B67E-C39E4742F37A}">
      <dsp:nvSpPr>
        <dsp:cNvPr id="0" name=""/>
        <dsp:cNvSpPr/>
      </dsp:nvSpPr>
      <dsp:spPr>
        <a:xfrm>
          <a:off x="8437440" y="1653519"/>
          <a:ext cx="1061963" cy="674346"/>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754E60-FB44-42CA-88F4-BB48A3EEDC33}">
      <dsp:nvSpPr>
        <dsp:cNvPr id="0" name=""/>
        <dsp:cNvSpPr/>
      </dsp:nvSpPr>
      <dsp:spPr>
        <a:xfrm>
          <a:off x="8555436" y="1765615"/>
          <a:ext cx="1061963" cy="674346"/>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Questions</a:t>
          </a:r>
        </a:p>
      </dsp:txBody>
      <dsp:txXfrm>
        <a:off x="8575187" y="1785366"/>
        <a:ext cx="1022461" cy="634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52A9C-CC7F-4261-9AE6-7BF3AA1E52CB}">
      <dsp:nvSpPr>
        <dsp:cNvPr id="0" name=""/>
        <dsp:cNvSpPr/>
      </dsp:nvSpPr>
      <dsp:spPr>
        <a:xfrm>
          <a:off x="0" y="421590"/>
          <a:ext cx="6628804" cy="2192400"/>
        </a:xfrm>
        <a:prstGeom prst="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4469" tIns="499872" rIns="51446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Defined</a:t>
          </a:r>
        </a:p>
        <a:p>
          <a:pPr marL="457200" lvl="2" indent="-228600" algn="l" defTabSz="1066800">
            <a:lnSpc>
              <a:spcPct val="90000"/>
            </a:lnSpc>
            <a:spcBef>
              <a:spcPct val="0"/>
            </a:spcBef>
            <a:spcAft>
              <a:spcPct val="15000"/>
            </a:spcAft>
            <a:buChar char="•"/>
          </a:pPr>
          <a:r>
            <a:rPr lang="en-US" sz="2400" kern="1200"/>
            <a:t>Ontology</a:t>
          </a:r>
        </a:p>
        <a:p>
          <a:pPr marL="228600" lvl="1" indent="-228600" algn="l" defTabSz="1066800">
            <a:lnSpc>
              <a:spcPct val="90000"/>
            </a:lnSpc>
            <a:spcBef>
              <a:spcPct val="0"/>
            </a:spcBef>
            <a:spcAft>
              <a:spcPct val="15000"/>
            </a:spcAft>
            <a:buChar char="•"/>
          </a:pPr>
          <a:r>
            <a:rPr lang="en-US" sz="2400" kern="1200"/>
            <a:t>Problems</a:t>
          </a:r>
        </a:p>
        <a:p>
          <a:pPr marL="228600" lvl="1" indent="-228600" algn="l" defTabSz="1066800">
            <a:lnSpc>
              <a:spcPct val="90000"/>
            </a:lnSpc>
            <a:spcBef>
              <a:spcPct val="0"/>
            </a:spcBef>
            <a:spcAft>
              <a:spcPct val="15000"/>
            </a:spcAft>
            <a:buChar char="•"/>
          </a:pPr>
          <a:r>
            <a:rPr lang="en-US" sz="2400" kern="1200"/>
            <a:t>Questions</a:t>
          </a:r>
        </a:p>
      </dsp:txBody>
      <dsp:txXfrm>
        <a:off x="0" y="421590"/>
        <a:ext cx="6628804" cy="2192400"/>
      </dsp:txXfrm>
    </dsp:sp>
    <dsp:sp modelId="{3F93BAAC-BEF6-48E4-AE58-436EF6F2D5BB}">
      <dsp:nvSpPr>
        <dsp:cNvPr id="0" name=""/>
        <dsp:cNvSpPr/>
      </dsp:nvSpPr>
      <dsp:spPr>
        <a:xfrm>
          <a:off x="331440" y="67350"/>
          <a:ext cx="4640162" cy="70848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387" tIns="0" rIns="175387" bIns="0" numCol="1" spcCol="1270" anchor="ctr" anchorCtr="0">
          <a:noAutofit/>
        </a:bodyPr>
        <a:lstStyle/>
        <a:p>
          <a:pPr marL="0" lvl="0" indent="0" algn="l" defTabSz="1066800">
            <a:lnSpc>
              <a:spcPct val="90000"/>
            </a:lnSpc>
            <a:spcBef>
              <a:spcPct val="0"/>
            </a:spcBef>
            <a:spcAft>
              <a:spcPct val="35000"/>
            </a:spcAft>
            <a:buNone/>
          </a:pPr>
          <a:r>
            <a:rPr lang="en-US" sz="2400" kern="1200"/>
            <a:t>Metaphysics</a:t>
          </a:r>
        </a:p>
      </dsp:txBody>
      <dsp:txXfrm>
        <a:off x="366025" y="101935"/>
        <a:ext cx="4570992" cy="639310"/>
      </dsp:txXfrm>
    </dsp:sp>
    <dsp:sp modelId="{04FBA209-7E89-4F4F-9BE2-9834E7B3921B}">
      <dsp:nvSpPr>
        <dsp:cNvPr id="0" name=""/>
        <dsp:cNvSpPr/>
      </dsp:nvSpPr>
      <dsp:spPr>
        <a:xfrm>
          <a:off x="0" y="3097830"/>
          <a:ext cx="6628804" cy="1814400"/>
        </a:xfrm>
        <a:prstGeom prst="rect">
          <a:avLst/>
        </a:prstGeom>
        <a:solidFill>
          <a:schemeClr val="lt1">
            <a:alpha val="90000"/>
            <a:hueOff val="0"/>
            <a:satOff val="0"/>
            <a:lumOff val="0"/>
            <a:alphaOff val="0"/>
          </a:schemeClr>
        </a:solidFill>
        <a:ln w="9525" cap="rnd" cmpd="sng" algn="ctr">
          <a:solidFill>
            <a:schemeClr val="accent2">
              <a:hueOff val="453165"/>
              <a:satOff val="-47993"/>
              <a:lumOff val="-117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4469" tIns="499872" rIns="51446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Defined</a:t>
          </a:r>
        </a:p>
        <a:p>
          <a:pPr marL="228600" lvl="1" indent="-228600" algn="l" defTabSz="1066800">
            <a:lnSpc>
              <a:spcPct val="90000"/>
            </a:lnSpc>
            <a:spcBef>
              <a:spcPct val="0"/>
            </a:spcBef>
            <a:spcAft>
              <a:spcPct val="15000"/>
            </a:spcAft>
            <a:buChar char="•"/>
          </a:pPr>
          <a:r>
            <a:rPr lang="en-US" sz="2400" kern="1200"/>
            <a:t>Problems</a:t>
          </a:r>
        </a:p>
        <a:p>
          <a:pPr marL="228600" lvl="1" indent="-228600" algn="l" defTabSz="1066800">
            <a:lnSpc>
              <a:spcPct val="90000"/>
            </a:lnSpc>
            <a:spcBef>
              <a:spcPct val="0"/>
            </a:spcBef>
            <a:spcAft>
              <a:spcPct val="15000"/>
            </a:spcAft>
            <a:buChar char="•"/>
          </a:pPr>
          <a:r>
            <a:rPr lang="en-US" sz="2400" kern="1200"/>
            <a:t>Questions</a:t>
          </a:r>
        </a:p>
      </dsp:txBody>
      <dsp:txXfrm>
        <a:off x="0" y="3097830"/>
        <a:ext cx="6628804" cy="1814400"/>
      </dsp:txXfrm>
    </dsp:sp>
    <dsp:sp modelId="{9ED96B01-C58F-4C0A-8F87-E76764C790CE}">
      <dsp:nvSpPr>
        <dsp:cNvPr id="0" name=""/>
        <dsp:cNvSpPr/>
      </dsp:nvSpPr>
      <dsp:spPr>
        <a:xfrm>
          <a:off x="331440" y="2743590"/>
          <a:ext cx="4640162" cy="708480"/>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387" tIns="0" rIns="175387" bIns="0" numCol="1" spcCol="1270" anchor="ctr" anchorCtr="0">
          <a:noAutofit/>
        </a:bodyPr>
        <a:lstStyle/>
        <a:p>
          <a:pPr marL="0" lvl="0" indent="0" algn="l" defTabSz="1066800">
            <a:lnSpc>
              <a:spcPct val="90000"/>
            </a:lnSpc>
            <a:spcBef>
              <a:spcPct val="0"/>
            </a:spcBef>
            <a:spcAft>
              <a:spcPct val="35000"/>
            </a:spcAft>
            <a:buNone/>
          </a:pPr>
          <a:r>
            <a:rPr lang="en-US" sz="2400" kern="1200"/>
            <a:t>Social Philosophy</a:t>
          </a:r>
        </a:p>
      </dsp:txBody>
      <dsp:txXfrm>
        <a:off x="366025" y="2778175"/>
        <a:ext cx="4570992" cy="639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86D85-AE76-4AE0-AF21-4A33678546AD}">
      <dsp:nvSpPr>
        <dsp:cNvPr id="0" name=""/>
        <dsp:cNvSpPr/>
      </dsp:nvSpPr>
      <dsp:spPr>
        <a:xfrm>
          <a:off x="0" y="642"/>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D6FA9DB2-BCF3-4AC7-9FE3-AC4B63937E3C}">
      <dsp:nvSpPr>
        <dsp:cNvPr id="0" name=""/>
        <dsp:cNvSpPr/>
      </dsp:nvSpPr>
      <dsp:spPr>
        <a:xfrm>
          <a:off x="0" y="642"/>
          <a:ext cx="6832212" cy="5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Understanding the Roots of Modern Thought</a:t>
          </a:r>
        </a:p>
      </dsp:txBody>
      <dsp:txXfrm>
        <a:off x="0" y="642"/>
        <a:ext cx="6832212" cy="584832"/>
      </dsp:txXfrm>
    </dsp:sp>
    <dsp:sp modelId="{5E246C80-9FA1-4296-BD02-D2BD45265753}">
      <dsp:nvSpPr>
        <dsp:cNvPr id="0" name=""/>
        <dsp:cNvSpPr/>
      </dsp:nvSpPr>
      <dsp:spPr>
        <a:xfrm>
          <a:off x="0" y="585475"/>
          <a:ext cx="6832212" cy="0"/>
        </a:xfrm>
        <a:prstGeom prst="line">
          <a:avLst/>
        </a:prstGeom>
        <a:gradFill rotWithShape="0">
          <a:gsLst>
            <a:gs pos="0">
              <a:schemeClr val="accent2">
                <a:hueOff val="56646"/>
                <a:satOff val="-5999"/>
                <a:lumOff val="-147"/>
                <a:alphaOff val="0"/>
                <a:tint val="96000"/>
                <a:lumMod val="104000"/>
              </a:schemeClr>
            </a:gs>
            <a:gs pos="100000">
              <a:schemeClr val="accent2">
                <a:hueOff val="56646"/>
                <a:satOff val="-5999"/>
                <a:lumOff val="-147"/>
                <a:alphaOff val="0"/>
                <a:shade val="98000"/>
                <a:lumMod val="94000"/>
              </a:schemeClr>
            </a:gs>
          </a:gsLst>
          <a:lin ang="5400000" scaled="0"/>
        </a:gradFill>
        <a:ln w="9525" cap="rnd" cmpd="sng" algn="ctr">
          <a:solidFill>
            <a:schemeClr val="accent2">
              <a:hueOff val="56646"/>
              <a:satOff val="-5999"/>
              <a:lumOff val="-14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389B4779-18A4-4707-AA0D-12C5690FF90E}">
      <dsp:nvSpPr>
        <dsp:cNvPr id="0" name=""/>
        <dsp:cNvSpPr/>
      </dsp:nvSpPr>
      <dsp:spPr>
        <a:xfrm>
          <a:off x="0" y="585475"/>
          <a:ext cx="6832212" cy="5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Critical Thinking Development </a:t>
          </a:r>
        </a:p>
      </dsp:txBody>
      <dsp:txXfrm>
        <a:off x="0" y="585475"/>
        <a:ext cx="6832212" cy="584832"/>
      </dsp:txXfrm>
    </dsp:sp>
    <dsp:sp modelId="{7199F826-0D64-4A01-B695-971D309F16C3}">
      <dsp:nvSpPr>
        <dsp:cNvPr id="0" name=""/>
        <dsp:cNvSpPr/>
      </dsp:nvSpPr>
      <dsp:spPr>
        <a:xfrm>
          <a:off x="0" y="1170307"/>
          <a:ext cx="6832212" cy="0"/>
        </a:xfrm>
        <a:prstGeom prst="line">
          <a:avLst/>
        </a:prstGeom>
        <a:gradFill rotWithShape="0">
          <a:gsLst>
            <a:gs pos="0">
              <a:schemeClr val="accent2">
                <a:hueOff val="113291"/>
                <a:satOff val="-11998"/>
                <a:lumOff val="-294"/>
                <a:alphaOff val="0"/>
                <a:tint val="96000"/>
                <a:lumMod val="104000"/>
              </a:schemeClr>
            </a:gs>
            <a:gs pos="100000">
              <a:schemeClr val="accent2">
                <a:hueOff val="113291"/>
                <a:satOff val="-11998"/>
                <a:lumOff val="-294"/>
                <a:alphaOff val="0"/>
                <a:shade val="98000"/>
                <a:lumMod val="94000"/>
              </a:schemeClr>
            </a:gs>
          </a:gsLst>
          <a:lin ang="5400000" scaled="0"/>
        </a:gradFill>
        <a:ln w="9525" cap="rnd" cmpd="sng" algn="ctr">
          <a:solidFill>
            <a:schemeClr val="accent2">
              <a:hueOff val="113291"/>
              <a:satOff val="-11998"/>
              <a:lumOff val="-294"/>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93539686-F6E3-4EBD-9516-A80E7197B85C}">
      <dsp:nvSpPr>
        <dsp:cNvPr id="0" name=""/>
        <dsp:cNvSpPr/>
      </dsp:nvSpPr>
      <dsp:spPr>
        <a:xfrm>
          <a:off x="0" y="1170307"/>
          <a:ext cx="6832212" cy="5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Exploring Timeless Questions </a:t>
          </a:r>
        </a:p>
      </dsp:txBody>
      <dsp:txXfrm>
        <a:off x="0" y="1170307"/>
        <a:ext cx="6832212" cy="584832"/>
      </dsp:txXfrm>
    </dsp:sp>
    <dsp:sp modelId="{BCD77CBB-4B48-4643-AA5E-A1C4A75186D7}">
      <dsp:nvSpPr>
        <dsp:cNvPr id="0" name=""/>
        <dsp:cNvSpPr/>
      </dsp:nvSpPr>
      <dsp:spPr>
        <a:xfrm>
          <a:off x="0" y="1755140"/>
          <a:ext cx="6832212" cy="0"/>
        </a:xfrm>
        <a:prstGeom prst="line">
          <a:avLst/>
        </a:prstGeom>
        <a:gradFill rotWithShape="0">
          <a:gsLst>
            <a:gs pos="0">
              <a:schemeClr val="accent2">
                <a:hueOff val="169937"/>
                <a:satOff val="-17997"/>
                <a:lumOff val="-441"/>
                <a:alphaOff val="0"/>
                <a:tint val="96000"/>
                <a:lumMod val="104000"/>
              </a:schemeClr>
            </a:gs>
            <a:gs pos="100000">
              <a:schemeClr val="accent2">
                <a:hueOff val="169937"/>
                <a:satOff val="-17997"/>
                <a:lumOff val="-441"/>
                <a:alphaOff val="0"/>
                <a:shade val="98000"/>
                <a:lumMod val="94000"/>
              </a:schemeClr>
            </a:gs>
          </a:gsLst>
          <a:lin ang="5400000" scaled="0"/>
        </a:gradFill>
        <a:ln w="9525" cap="rnd" cmpd="sng" algn="ctr">
          <a:solidFill>
            <a:schemeClr val="accent2">
              <a:hueOff val="169937"/>
              <a:satOff val="-17997"/>
              <a:lumOff val="-441"/>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65FFBC78-FEAF-4344-BE9E-2F021A75DE35}">
      <dsp:nvSpPr>
        <dsp:cNvPr id="0" name=""/>
        <dsp:cNvSpPr/>
      </dsp:nvSpPr>
      <dsp:spPr>
        <a:xfrm>
          <a:off x="0" y="1755140"/>
          <a:ext cx="6832212" cy="5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Interdisciplinary Connections </a:t>
          </a:r>
        </a:p>
      </dsp:txBody>
      <dsp:txXfrm>
        <a:off x="0" y="1755140"/>
        <a:ext cx="6832212" cy="584832"/>
      </dsp:txXfrm>
    </dsp:sp>
    <dsp:sp modelId="{C51DF94E-8857-4D5D-9A08-B2CBD435C118}">
      <dsp:nvSpPr>
        <dsp:cNvPr id="0" name=""/>
        <dsp:cNvSpPr/>
      </dsp:nvSpPr>
      <dsp:spPr>
        <a:xfrm>
          <a:off x="0" y="2339973"/>
          <a:ext cx="6832212" cy="0"/>
        </a:xfrm>
        <a:prstGeom prst="line">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w="9525" cap="rnd" cmpd="sng" algn="ctr">
          <a:solidFill>
            <a:schemeClr val="accent2">
              <a:hueOff val="226582"/>
              <a:satOff val="-23996"/>
              <a:lumOff val="-588"/>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B64C5AB-0108-4830-A74F-8AFE0BEEC70C}">
      <dsp:nvSpPr>
        <dsp:cNvPr id="0" name=""/>
        <dsp:cNvSpPr/>
      </dsp:nvSpPr>
      <dsp:spPr>
        <a:xfrm>
          <a:off x="0" y="2339973"/>
          <a:ext cx="6832212" cy="5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Historical Perspective </a:t>
          </a:r>
        </a:p>
      </dsp:txBody>
      <dsp:txXfrm>
        <a:off x="0" y="2339973"/>
        <a:ext cx="6832212" cy="584832"/>
      </dsp:txXfrm>
    </dsp:sp>
    <dsp:sp modelId="{28B406A8-24F2-4512-BD1B-449F49BB2B15}">
      <dsp:nvSpPr>
        <dsp:cNvPr id="0" name=""/>
        <dsp:cNvSpPr/>
      </dsp:nvSpPr>
      <dsp:spPr>
        <a:xfrm>
          <a:off x="0" y="2924805"/>
          <a:ext cx="6832212" cy="0"/>
        </a:xfrm>
        <a:prstGeom prst="line">
          <a:avLst/>
        </a:prstGeom>
        <a:gradFill rotWithShape="0">
          <a:gsLst>
            <a:gs pos="0">
              <a:schemeClr val="accent2">
                <a:hueOff val="283228"/>
                <a:satOff val="-29996"/>
                <a:lumOff val="-735"/>
                <a:alphaOff val="0"/>
                <a:tint val="96000"/>
                <a:lumMod val="104000"/>
              </a:schemeClr>
            </a:gs>
            <a:gs pos="100000">
              <a:schemeClr val="accent2">
                <a:hueOff val="283228"/>
                <a:satOff val="-29996"/>
                <a:lumOff val="-735"/>
                <a:alphaOff val="0"/>
                <a:shade val="98000"/>
                <a:lumMod val="94000"/>
              </a:schemeClr>
            </a:gs>
          </a:gsLst>
          <a:lin ang="5400000" scaled="0"/>
        </a:gradFill>
        <a:ln w="9525" cap="rnd" cmpd="sng" algn="ctr">
          <a:solidFill>
            <a:schemeClr val="accent2">
              <a:hueOff val="283228"/>
              <a:satOff val="-29996"/>
              <a:lumOff val="-735"/>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B2D50336-6B38-4F1A-80C5-A2D625020B58}">
      <dsp:nvSpPr>
        <dsp:cNvPr id="0" name=""/>
        <dsp:cNvSpPr/>
      </dsp:nvSpPr>
      <dsp:spPr>
        <a:xfrm>
          <a:off x="0" y="2924805"/>
          <a:ext cx="6832212" cy="5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Intellectual Humility </a:t>
          </a:r>
        </a:p>
      </dsp:txBody>
      <dsp:txXfrm>
        <a:off x="0" y="2924805"/>
        <a:ext cx="6832212" cy="584832"/>
      </dsp:txXfrm>
    </dsp:sp>
    <dsp:sp modelId="{5A11116B-A09F-4B0D-B644-7139A5729E32}">
      <dsp:nvSpPr>
        <dsp:cNvPr id="0" name=""/>
        <dsp:cNvSpPr/>
      </dsp:nvSpPr>
      <dsp:spPr>
        <a:xfrm>
          <a:off x="0" y="3509638"/>
          <a:ext cx="6832212" cy="0"/>
        </a:xfrm>
        <a:prstGeom prst="line">
          <a:avLst/>
        </a:prstGeom>
        <a:gradFill rotWithShape="0">
          <a:gsLst>
            <a:gs pos="0">
              <a:schemeClr val="accent2">
                <a:hueOff val="339874"/>
                <a:satOff val="-35995"/>
                <a:lumOff val="-882"/>
                <a:alphaOff val="0"/>
                <a:tint val="96000"/>
                <a:lumMod val="104000"/>
              </a:schemeClr>
            </a:gs>
            <a:gs pos="100000">
              <a:schemeClr val="accent2">
                <a:hueOff val="339874"/>
                <a:satOff val="-35995"/>
                <a:lumOff val="-882"/>
                <a:alphaOff val="0"/>
                <a:shade val="98000"/>
                <a:lumMod val="94000"/>
              </a:schemeClr>
            </a:gs>
          </a:gsLst>
          <a:lin ang="5400000" scaled="0"/>
        </a:gradFill>
        <a:ln w="9525" cap="rnd" cmpd="sng" algn="ctr">
          <a:solidFill>
            <a:schemeClr val="accent2">
              <a:hueOff val="339874"/>
              <a:satOff val="-35995"/>
              <a:lumOff val="-88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6345B1A-0DC0-4752-94F0-D20EE41F5B69}">
      <dsp:nvSpPr>
        <dsp:cNvPr id="0" name=""/>
        <dsp:cNvSpPr/>
      </dsp:nvSpPr>
      <dsp:spPr>
        <a:xfrm>
          <a:off x="0" y="3509638"/>
          <a:ext cx="6832212" cy="5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Influence on Religious and Ethical Systems </a:t>
          </a:r>
        </a:p>
      </dsp:txBody>
      <dsp:txXfrm>
        <a:off x="0" y="3509638"/>
        <a:ext cx="6832212" cy="584832"/>
      </dsp:txXfrm>
    </dsp:sp>
    <dsp:sp modelId="{543E4449-A3CB-49C2-ADF1-074D159CC7EE}">
      <dsp:nvSpPr>
        <dsp:cNvPr id="0" name=""/>
        <dsp:cNvSpPr/>
      </dsp:nvSpPr>
      <dsp:spPr>
        <a:xfrm>
          <a:off x="0" y="4094471"/>
          <a:ext cx="6832212" cy="0"/>
        </a:xfrm>
        <a:prstGeom prst="line">
          <a:avLst/>
        </a:prstGeom>
        <a:gradFill rotWithShape="0">
          <a:gsLst>
            <a:gs pos="0">
              <a:schemeClr val="accent2">
                <a:hueOff val="396519"/>
                <a:satOff val="-41994"/>
                <a:lumOff val="-1029"/>
                <a:alphaOff val="0"/>
                <a:tint val="96000"/>
                <a:lumMod val="104000"/>
              </a:schemeClr>
            </a:gs>
            <a:gs pos="100000">
              <a:schemeClr val="accent2">
                <a:hueOff val="396519"/>
                <a:satOff val="-41994"/>
                <a:lumOff val="-1029"/>
                <a:alphaOff val="0"/>
                <a:shade val="98000"/>
                <a:lumMod val="94000"/>
              </a:schemeClr>
            </a:gs>
          </a:gsLst>
          <a:lin ang="5400000" scaled="0"/>
        </a:gradFill>
        <a:ln w="9525" cap="rnd" cmpd="sng" algn="ctr">
          <a:solidFill>
            <a:schemeClr val="accent2">
              <a:hueOff val="396519"/>
              <a:satOff val="-41994"/>
              <a:lumOff val="-1029"/>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5927835-BBD9-4126-9054-B485C5E96932}">
      <dsp:nvSpPr>
        <dsp:cNvPr id="0" name=""/>
        <dsp:cNvSpPr/>
      </dsp:nvSpPr>
      <dsp:spPr>
        <a:xfrm>
          <a:off x="0" y="4094471"/>
          <a:ext cx="6832212" cy="5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Appreciation for Classical Texts </a:t>
          </a:r>
        </a:p>
      </dsp:txBody>
      <dsp:txXfrm>
        <a:off x="0" y="4094471"/>
        <a:ext cx="6832212" cy="584832"/>
      </dsp:txXfrm>
    </dsp:sp>
    <dsp:sp modelId="{4F162152-6B2A-4A2F-AFB9-CABBE4D40850}">
      <dsp:nvSpPr>
        <dsp:cNvPr id="0" name=""/>
        <dsp:cNvSpPr/>
      </dsp:nvSpPr>
      <dsp:spPr>
        <a:xfrm>
          <a:off x="0" y="4679303"/>
          <a:ext cx="6832212" cy="0"/>
        </a:xfrm>
        <a:prstGeom prst="line">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w="9525" cap="rnd" cmpd="sng" algn="ctr">
          <a:solidFill>
            <a:schemeClr val="accent2">
              <a:hueOff val="453165"/>
              <a:satOff val="-47993"/>
              <a:lumOff val="-117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8965F8A-42C0-480B-9D0D-CE49C54AAC11}">
      <dsp:nvSpPr>
        <dsp:cNvPr id="0" name=""/>
        <dsp:cNvSpPr/>
      </dsp:nvSpPr>
      <dsp:spPr>
        <a:xfrm>
          <a:off x="0" y="4679303"/>
          <a:ext cx="6832212" cy="584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Philosophical Problem-Solving </a:t>
          </a:r>
        </a:p>
      </dsp:txBody>
      <dsp:txXfrm>
        <a:off x="0" y="4679303"/>
        <a:ext cx="6832212" cy="5848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1F6A6-54FA-4D75-9377-CF999F2DA621}">
      <dsp:nvSpPr>
        <dsp:cNvPr id="0" name=""/>
        <dsp:cNvSpPr/>
      </dsp:nvSpPr>
      <dsp:spPr>
        <a:xfrm>
          <a:off x="0" y="354990"/>
          <a:ext cx="4971603" cy="957600"/>
        </a:xfrm>
        <a:prstGeom prst="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5852" tIns="333248" rIns="38585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Poets</a:t>
          </a:r>
        </a:p>
        <a:p>
          <a:pPr marL="171450" lvl="1" indent="-171450" algn="l" defTabSz="711200">
            <a:lnSpc>
              <a:spcPct val="90000"/>
            </a:lnSpc>
            <a:spcBef>
              <a:spcPct val="0"/>
            </a:spcBef>
            <a:spcAft>
              <a:spcPct val="15000"/>
            </a:spcAft>
            <a:buChar char="•"/>
          </a:pPr>
          <a:r>
            <a:rPr lang="en-US" sz="1600" kern="1200"/>
            <a:t>Greek Gods</a:t>
          </a:r>
        </a:p>
      </dsp:txBody>
      <dsp:txXfrm>
        <a:off x="0" y="354990"/>
        <a:ext cx="4971603" cy="957600"/>
      </dsp:txXfrm>
    </dsp:sp>
    <dsp:sp modelId="{B33C62AC-D1F3-4A67-8965-77CE197F0005}">
      <dsp:nvSpPr>
        <dsp:cNvPr id="0" name=""/>
        <dsp:cNvSpPr/>
      </dsp:nvSpPr>
      <dsp:spPr>
        <a:xfrm>
          <a:off x="248580" y="118830"/>
          <a:ext cx="3480122" cy="47232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1540" tIns="0" rIns="131540" bIns="0" numCol="1" spcCol="1270" anchor="ctr" anchorCtr="0">
          <a:noAutofit/>
        </a:bodyPr>
        <a:lstStyle/>
        <a:p>
          <a:pPr marL="0" lvl="0" indent="0" algn="l" defTabSz="711200">
            <a:lnSpc>
              <a:spcPct val="90000"/>
            </a:lnSpc>
            <a:spcBef>
              <a:spcPct val="0"/>
            </a:spcBef>
            <a:spcAft>
              <a:spcPct val="35000"/>
            </a:spcAft>
            <a:buNone/>
          </a:pPr>
          <a:r>
            <a:rPr lang="en-US" sz="1600" kern="1200"/>
            <a:t>Greek Poets</a:t>
          </a:r>
        </a:p>
      </dsp:txBody>
      <dsp:txXfrm>
        <a:off x="271637" y="141887"/>
        <a:ext cx="3434008" cy="426206"/>
      </dsp:txXfrm>
    </dsp:sp>
    <dsp:sp modelId="{A50E9FD6-8685-4D4D-BD13-F502DC80BAD9}">
      <dsp:nvSpPr>
        <dsp:cNvPr id="0" name=""/>
        <dsp:cNvSpPr/>
      </dsp:nvSpPr>
      <dsp:spPr>
        <a:xfrm>
          <a:off x="0" y="1635150"/>
          <a:ext cx="4971603" cy="3225600"/>
        </a:xfrm>
        <a:prstGeom prst="rect">
          <a:avLst/>
        </a:prstGeom>
        <a:solidFill>
          <a:schemeClr val="lt1">
            <a:alpha val="90000"/>
            <a:hueOff val="0"/>
            <a:satOff val="0"/>
            <a:lumOff val="0"/>
            <a:alphaOff val="0"/>
          </a:schemeClr>
        </a:solidFill>
        <a:ln w="9525" cap="rnd" cmpd="sng" algn="ctr">
          <a:solidFill>
            <a:schemeClr val="accent2">
              <a:hueOff val="453165"/>
              <a:satOff val="-47993"/>
              <a:lumOff val="-117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5852" tIns="333248" rIns="38585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Background</a:t>
          </a:r>
        </a:p>
        <a:p>
          <a:pPr marL="171450" lvl="1" indent="-171450" algn="l" defTabSz="711200">
            <a:lnSpc>
              <a:spcPct val="90000"/>
            </a:lnSpc>
            <a:spcBef>
              <a:spcPct val="0"/>
            </a:spcBef>
            <a:spcAft>
              <a:spcPct val="15000"/>
            </a:spcAft>
            <a:buChar char="•"/>
          </a:pPr>
          <a:r>
            <a:rPr lang="en-US" sz="1600" kern="1200"/>
            <a:t>The Natural Order</a:t>
          </a:r>
        </a:p>
        <a:p>
          <a:pPr marL="171450" lvl="1" indent="-171450" algn="l" defTabSz="711200">
            <a:lnSpc>
              <a:spcPct val="90000"/>
            </a:lnSpc>
            <a:spcBef>
              <a:spcPct val="0"/>
            </a:spcBef>
            <a:spcAft>
              <a:spcPct val="15000"/>
            </a:spcAft>
            <a:buChar char="•"/>
          </a:pPr>
          <a:r>
            <a:rPr lang="en-US" sz="1600" kern="1200"/>
            <a:t>Morality</a:t>
          </a:r>
        </a:p>
        <a:p>
          <a:pPr marL="171450" lvl="1" indent="-171450" algn="l" defTabSz="711200">
            <a:lnSpc>
              <a:spcPct val="90000"/>
            </a:lnSpc>
            <a:spcBef>
              <a:spcPct val="0"/>
            </a:spcBef>
            <a:spcAft>
              <a:spcPct val="15000"/>
            </a:spcAft>
            <a:buChar char="•"/>
          </a:pPr>
          <a:r>
            <a:rPr lang="en-US" sz="1600" kern="1200"/>
            <a:t>Four Concepts of Order</a:t>
          </a:r>
        </a:p>
        <a:p>
          <a:pPr marL="342900" lvl="2" indent="-171450" algn="l" defTabSz="711200">
            <a:lnSpc>
              <a:spcPct val="90000"/>
            </a:lnSpc>
            <a:spcBef>
              <a:spcPct val="0"/>
            </a:spcBef>
            <a:spcAft>
              <a:spcPct val="15000"/>
            </a:spcAft>
            <a:buChar char="•"/>
          </a:pPr>
          <a:r>
            <a:rPr lang="en-US" sz="1600" kern="1200"/>
            <a:t>Purposeful Agents</a:t>
          </a:r>
        </a:p>
        <a:p>
          <a:pPr marL="342900" lvl="2" indent="-171450" algn="l" defTabSz="711200">
            <a:lnSpc>
              <a:spcPct val="90000"/>
            </a:lnSpc>
            <a:spcBef>
              <a:spcPct val="0"/>
            </a:spcBef>
            <a:spcAft>
              <a:spcPct val="15000"/>
            </a:spcAft>
            <a:buChar char="•"/>
          </a:pPr>
          <a:r>
            <a:rPr lang="en-US" sz="1600" kern="1200"/>
            <a:t>Random, purposeless events.</a:t>
          </a:r>
        </a:p>
        <a:p>
          <a:pPr marL="342900" lvl="2" indent="-171450" algn="l" defTabSz="711200">
            <a:lnSpc>
              <a:spcPct val="90000"/>
            </a:lnSpc>
            <a:spcBef>
              <a:spcPct val="0"/>
            </a:spcBef>
            <a:spcAft>
              <a:spcPct val="15000"/>
            </a:spcAft>
            <a:buChar char="•"/>
          </a:pPr>
          <a:r>
            <a:rPr lang="en-US" sz="1600" kern="1200"/>
            <a:t>The amoral fates</a:t>
          </a:r>
        </a:p>
        <a:p>
          <a:pPr marL="342900" lvl="2" indent="-171450" algn="l" defTabSz="711200">
            <a:lnSpc>
              <a:spcPct val="90000"/>
            </a:lnSpc>
            <a:spcBef>
              <a:spcPct val="0"/>
            </a:spcBef>
            <a:spcAft>
              <a:spcPct val="15000"/>
            </a:spcAft>
            <a:buChar char="•"/>
          </a:pPr>
          <a:r>
            <a:rPr lang="en-US" sz="1600" kern="1200"/>
            <a:t>Gods sometimes acting on the basis of objective moral principles.</a:t>
          </a:r>
        </a:p>
        <a:p>
          <a:pPr marL="171450" lvl="1" indent="-171450" algn="l" defTabSz="711200">
            <a:lnSpc>
              <a:spcPct val="90000"/>
            </a:lnSpc>
            <a:spcBef>
              <a:spcPct val="0"/>
            </a:spcBef>
            <a:spcAft>
              <a:spcPct val="15000"/>
            </a:spcAft>
            <a:buChar char="•"/>
          </a:pPr>
          <a:r>
            <a:rPr lang="en-US" sz="1600" kern="1200"/>
            <a:t>Starting Point for Greek Science &amp; Philosophy</a:t>
          </a:r>
        </a:p>
      </dsp:txBody>
      <dsp:txXfrm>
        <a:off x="0" y="1635150"/>
        <a:ext cx="4971603" cy="3225600"/>
      </dsp:txXfrm>
    </dsp:sp>
    <dsp:sp modelId="{899823D5-E080-4A51-947C-2991AB964205}">
      <dsp:nvSpPr>
        <dsp:cNvPr id="0" name=""/>
        <dsp:cNvSpPr/>
      </dsp:nvSpPr>
      <dsp:spPr>
        <a:xfrm>
          <a:off x="248580" y="1398990"/>
          <a:ext cx="3480122" cy="472320"/>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1540" tIns="0" rIns="131540" bIns="0" numCol="1" spcCol="1270" anchor="ctr" anchorCtr="0">
          <a:noAutofit/>
        </a:bodyPr>
        <a:lstStyle/>
        <a:p>
          <a:pPr marL="0" lvl="0" indent="0" algn="l" defTabSz="711200">
            <a:lnSpc>
              <a:spcPct val="90000"/>
            </a:lnSpc>
            <a:spcBef>
              <a:spcPct val="0"/>
            </a:spcBef>
            <a:spcAft>
              <a:spcPct val="35000"/>
            </a:spcAft>
            <a:buNone/>
          </a:pPr>
          <a:r>
            <a:rPr lang="en-US" sz="1600" kern="1200"/>
            <a:t>Homer &amp; Other Poets</a:t>
          </a:r>
        </a:p>
      </dsp:txBody>
      <dsp:txXfrm>
        <a:off x="271637" y="1422047"/>
        <a:ext cx="3434008" cy="426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F9608-9C65-42D9-9FEB-119D8045B1D0}">
      <dsp:nvSpPr>
        <dsp:cNvPr id="0" name=""/>
        <dsp:cNvSpPr/>
      </dsp:nvSpPr>
      <dsp:spPr>
        <a:xfrm>
          <a:off x="0" y="414886"/>
          <a:ext cx="3851122" cy="90720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8890" tIns="249936" rIns="29889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Introduction	</a:t>
          </a:r>
        </a:p>
        <a:p>
          <a:pPr marL="114300" lvl="1" indent="-114300" algn="l" defTabSz="533400">
            <a:lnSpc>
              <a:spcPct val="90000"/>
            </a:lnSpc>
            <a:spcBef>
              <a:spcPct val="0"/>
            </a:spcBef>
            <a:spcAft>
              <a:spcPct val="15000"/>
            </a:spcAft>
            <a:buChar char="•"/>
          </a:pPr>
          <a:r>
            <a:rPr lang="en-US" sz="1200" kern="1200"/>
            <a:t>Thales</a:t>
          </a:r>
        </a:p>
        <a:p>
          <a:pPr marL="114300" lvl="1" indent="-114300" algn="l" defTabSz="533400">
            <a:lnSpc>
              <a:spcPct val="90000"/>
            </a:lnSpc>
            <a:spcBef>
              <a:spcPct val="0"/>
            </a:spcBef>
            <a:spcAft>
              <a:spcPct val="15000"/>
            </a:spcAft>
            <a:buChar char="•"/>
          </a:pPr>
          <a:r>
            <a:rPr lang="en-US" sz="1200" kern="1200"/>
            <a:t>Influences</a:t>
          </a:r>
        </a:p>
      </dsp:txBody>
      <dsp:txXfrm>
        <a:off x="0" y="414886"/>
        <a:ext cx="3851122" cy="907200"/>
      </dsp:txXfrm>
    </dsp:sp>
    <dsp:sp modelId="{F030EB9E-3248-4F73-AEBB-A40143857141}">
      <dsp:nvSpPr>
        <dsp:cNvPr id="0" name=""/>
        <dsp:cNvSpPr/>
      </dsp:nvSpPr>
      <dsp:spPr>
        <a:xfrm>
          <a:off x="192556" y="237766"/>
          <a:ext cx="2695785" cy="354240"/>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894" tIns="0" rIns="101894" bIns="0" numCol="1" spcCol="1270" anchor="ctr" anchorCtr="0">
          <a:noAutofit/>
        </a:bodyPr>
        <a:lstStyle/>
        <a:p>
          <a:pPr marL="0" lvl="0" indent="0" algn="l" defTabSz="533400">
            <a:lnSpc>
              <a:spcPct val="90000"/>
            </a:lnSpc>
            <a:spcBef>
              <a:spcPct val="0"/>
            </a:spcBef>
            <a:spcAft>
              <a:spcPct val="35000"/>
            </a:spcAft>
            <a:buNone/>
          </a:pPr>
          <a:r>
            <a:rPr lang="en-US" sz="1200" kern="1200"/>
            <a:t>The Origin of Western Philosophy</a:t>
          </a:r>
        </a:p>
      </dsp:txBody>
      <dsp:txXfrm>
        <a:off x="209849" y="255059"/>
        <a:ext cx="2661199" cy="319654"/>
      </dsp:txXfrm>
    </dsp:sp>
    <dsp:sp modelId="{CE4C0E72-346C-4D8C-A382-F1AAC4A691A1}">
      <dsp:nvSpPr>
        <dsp:cNvPr id="0" name=""/>
        <dsp:cNvSpPr/>
      </dsp:nvSpPr>
      <dsp:spPr>
        <a:xfrm>
          <a:off x="0" y="1564006"/>
          <a:ext cx="3851122" cy="207900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8890" tIns="249936" rIns="29889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Background</a:t>
          </a:r>
        </a:p>
        <a:p>
          <a:pPr marL="114300" lvl="1" indent="-114300" algn="l" defTabSz="533400">
            <a:lnSpc>
              <a:spcPct val="90000"/>
            </a:lnSpc>
            <a:spcBef>
              <a:spcPct val="0"/>
            </a:spcBef>
            <a:spcAft>
              <a:spcPct val="15000"/>
            </a:spcAft>
            <a:buChar char="•"/>
          </a:pPr>
          <a:r>
            <a:rPr lang="en-US" sz="1200" kern="1200"/>
            <a:t>Problem of the One &amp; The Many</a:t>
          </a:r>
        </a:p>
        <a:p>
          <a:pPr marL="228600" lvl="2" indent="-114300" algn="l" defTabSz="533400">
            <a:lnSpc>
              <a:spcPct val="90000"/>
            </a:lnSpc>
            <a:spcBef>
              <a:spcPct val="0"/>
            </a:spcBef>
            <a:spcAft>
              <a:spcPct val="15000"/>
            </a:spcAft>
            <a:buChar char="•"/>
          </a:pPr>
          <a:r>
            <a:rPr lang="en-US" sz="1200" kern="1200"/>
            <a:t>Water</a:t>
          </a:r>
        </a:p>
        <a:p>
          <a:pPr marL="114300" lvl="1" indent="-114300" algn="l" defTabSz="533400">
            <a:lnSpc>
              <a:spcPct val="90000"/>
            </a:lnSpc>
            <a:spcBef>
              <a:spcPct val="0"/>
            </a:spcBef>
            <a:spcAft>
              <a:spcPct val="15000"/>
            </a:spcAft>
            <a:buChar char="•"/>
          </a:pPr>
          <a:r>
            <a:rPr lang="en-US" sz="1200" kern="1200"/>
            <a:t>The Problem of Permanence &amp; Change</a:t>
          </a:r>
        </a:p>
        <a:p>
          <a:pPr marL="114300" lvl="1" indent="-114300" algn="l" defTabSz="533400">
            <a:lnSpc>
              <a:spcPct val="90000"/>
            </a:lnSpc>
            <a:spcBef>
              <a:spcPct val="0"/>
            </a:spcBef>
            <a:spcAft>
              <a:spcPct val="15000"/>
            </a:spcAft>
            <a:buChar char="•"/>
          </a:pPr>
          <a:r>
            <a:rPr lang="en-US" sz="1200" kern="1200"/>
            <a:t>Importance</a:t>
          </a:r>
        </a:p>
        <a:p>
          <a:pPr marL="228600" lvl="2" indent="-114300" algn="l" defTabSz="533400">
            <a:lnSpc>
              <a:spcPct val="90000"/>
            </a:lnSpc>
            <a:spcBef>
              <a:spcPct val="0"/>
            </a:spcBef>
            <a:spcAft>
              <a:spcPct val="15000"/>
            </a:spcAft>
            <a:buChar char="•"/>
          </a:pPr>
          <a:r>
            <a:rPr lang="en-US" sz="1200" kern="1200"/>
            <a:t>Monism</a:t>
          </a:r>
        </a:p>
        <a:p>
          <a:pPr marL="228600" lvl="2" indent="-114300" algn="l" defTabSz="533400">
            <a:lnSpc>
              <a:spcPct val="90000"/>
            </a:lnSpc>
            <a:spcBef>
              <a:spcPct val="0"/>
            </a:spcBef>
            <a:spcAft>
              <a:spcPct val="15000"/>
            </a:spcAft>
            <a:buChar char="•"/>
          </a:pPr>
          <a:r>
            <a:rPr lang="en-US" sz="1200" kern="1200"/>
            <a:t>Materialism</a:t>
          </a:r>
        </a:p>
        <a:p>
          <a:pPr marL="228600" lvl="2" indent="-114300" algn="l" defTabSz="533400">
            <a:lnSpc>
              <a:spcPct val="90000"/>
            </a:lnSpc>
            <a:spcBef>
              <a:spcPct val="0"/>
            </a:spcBef>
            <a:spcAft>
              <a:spcPct val="15000"/>
            </a:spcAft>
            <a:buChar char="•"/>
          </a:pPr>
          <a:r>
            <a:rPr lang="en-US" sz="1200" kern="1200"/>
            <a:t>Theoretical understanding</a:t>
          </a:r>
        </a:p>
        <a:p>
          <a:pPr marL="228600" lvl="2" indent="-114300" algn="l" defTabSz="533400">
            <a:lnSpc>
              <a:spcPct val="90000"/>
            </a:lnSpc>
            <a:spcBef>
              <a:spcPct val="0"/>
            </a:spcBef>
            <a:spcAft>
              <a:spcPct val="15000"/>
            </a:spcAft>
            <a:buChar char="•"/>
          </a:pPr>
          <a:r>
            <a:rPr lang="en-US" sz="1200" kern="1200"/>
            <a:t>No appeal to tradition or authority.</a:t>
          </a:r>
        </a:p>
      </dsp:txBody>
      <dsp:txXfrm>
        <a:off x="0" y="1564006"/>
        <a:ext cx="3851122" cy="2079000"/>
      </dsp:txXfrm>
    </dsp:sp>
    <dsp:sp modelId="{08F31445-B0B6-4454-BB45-918B0FC3FF83}">
      <dsp:nvSpPr>
        <dsp:cNvPr id="0" name=""/>
        <dsp:cNvSpPr/>
      </dsp:nvSpPr>
      <dsp:spPr>
        <a:xfrm>
          <a:off x="192556" y="1386886"/>
          <a:ext cx="2695785" cy="354240"/>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894" tIns="0" rIns="101894" bIns="0" numCol="1" spcCol="1270" anchor="ctr" anchorCtr="0">
          <a:noAutofit/>
        </a:bodyPr>
        <a:lstStyle/>
        <a:p>
          <a:pPr marL="0" lvl="0" indent="0" algn="l" defTabSz="533400">
            <a:lnSpc>
              <a:spcPct val="90000"/>
            </a:lnSpc>
            <a:spcBef>
              <a:spcPct val="0"/>
            </a:spcBef>
            <a:spcAft>
              <a:spcPct val="35000"/>
            </a:spcAft>
            <a:buNone/>
          </a:pPr>
          <a:r>
            <a:rPr lang="en-US" sz="1200" kern="1200"/>
            <a:t>Thales</a:t>
          </a:r>
        </a:p>
      </dsp:txBody>
      <dsp:txXfrm>
        <a:off x="209849" y="1404179"/>
        <a:ext cx="2661199" cy="3196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28B02-3C08-49E5-B022-1C62B1A28001}">
      <dsp:nvSpPr>
        <dsp:cNvPr id="0" name=""/>
        <dsp:cNvSpPr/>
      </dsp:nvSpPr>
      <dsp:spPr>
        <a:xfrm>
          <a:off x="0" y="0"/>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FBEE64E-FCEF-4366-93E1-821BF71893B5}">
      <dsp:nvSpPr>
        <dsp:cNvPr id="0" name=""/>
        <dsp:cNvSpPr/>
      </dsp:nvSpPr>
      <dsp:spPr>
        <a:xfrm>
          <a:off x="0" y="0"/>
          <a:ext cx="1366442" cy="5264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Ancient Philosophy (600 BCE – 500 CE)</a:t>
          </a:r>
          <a:endParaRPr lang="en-US" sz="1800" kern="1200"/>
        </a:p>
      </dsp:txBody>
      <dsp:txXfrm>
        <a:off x="0" y="0"/>
        <a:ext cx="1366442" cy="5264779"/>
      </dsp:txXfrm>
    </dsp:sp>
    <dsp:sp modelId="{69122114-9601-4D09-B60C-4F07AF31DFEA}">
      <dsp:nvSpPr>
        <dsp:cNvPr id="0" name=""/>
        <dsp:cNvSpPr/>
      </dsp:nvSpPr>
      <dsp:spPr>
        <a:xfrm>
          <a:off x="1468925" y="22686"/>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624–546 BCE</a:t>
          </a:r>
          <a:r>
            <a:rPr lang="en-US" sz="1200" kern="1200"/>
            <a:t> – </a:t>
          </a:r>
          <a:r>
            <a:rPr lang="en-US" sz="1200" b="1" kern="1200"/>
            <a:t>Thales of Miletus</a:t>
          </a:r>
          <a:r>
            <a:rPr lang="en-US" sz="1200" kern="1200"/>
            <a:t>: First known philosopher; proposed that water is the fundamental substance.</a:t>
          </a:r>
        </a:p>
      </dsp:txBody>
      <dsp:txXfrm>
        <a:off x="1468925" y="22686"/>
        <a:ext cx="5363286" cy="453727"/>
      </dsp:txXfrm>
    </dsp:sp>
    <dsp:sp modelId="{CAC746EE-4759-42DC-A02B-96D494FA565B}">
      <dsp:nvSpPr>
        <dsp:cNvPr id="0" name=""/>
        <dsp:cNvSpPr/>
      </dsp:nvSpPr>
      <dsp:spPr>
        <a:xfrm>
          <a:off x="1366442" y="476413"/>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1CA65C34-E951-4525-92C0-3C546FCBF2BE}">
      <dsp:nvSpPr>
        <dsp:cNvPr id="0" name=""/>
        <dsp:cNvSpPr/>
      </dsp:nvSpPr>
      <dsp:spPr>
        <a:xfrm>
          <a:off x="1468925" y="499100"/>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610–546 BCE</a:t>
          </a:r>
          <a:r>
            <a:rPr lang="en-US" sz="1200" kern="1200"/>
            <a:t> – </a:t>
          </a:r>
          <a:r>
            <a:rPr lang="en-US" sz="1200" b="1" kern="1200"/>
            <a:t>Anaximander</a:t>
          </a:r>
          <a:r>
            <a:rPr lang="en-US" sz="1200" kern="1200"/>
            <a:t>: Introduced the concept of the </a:t>
          </a:r>
          <a:r>
            <a:rPr lang="en-US" sz="1200" b="1" kern="1200"/>
            <a:t>apeiron</a:t>
          </a:r>
          <a:r>
            <a:rPr lang="en-US" sz="1200" kern="1200"/>
            <a:t> (the infinite).</a:t>
          </a:r>
        </a:p>
      </dsp:txBody>
      <dsp:txXfrm>
        <a:off x="1468925" y="499100"/>
        <a:ext cx="5363286" cy="453727"/>
      </dsp:txXfrm>
    </dsp:sp>
    <dsp:sp modelId="{D4C94EBD-B572-4415-9E5D-D8CD9D0C9393}">
      <dsp:nvSpPr>
        <dsp:cNvPr id="0" name=""/>
        <dsp:cNvSpPr/>
      </dsp:nvSpPr>
      <dsp:spPr>
        <a:xfrm>
          <a:off x="1366442" y="952827"/>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8F7E6160-95DB-4E61-A17D-D3D41C3F26D5}">
      <dsp:nvSpPr>
        <dsp:cNvPr id="0" name=""/>
        <dsp:cNvSpPr/>
      </dsp:nvSpPr>
      <dsp:spPr>
        <a:xfrm>
          <a:off x="1468925" y="975513"/>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585–525 BCE</a:t>
          </a:r>
          <a:r>
            <a:rPr lang="en-US" sz="1200" kern="1200"/>
            <a:t> – </a:t>
          </a:r>
          <a:r>
            <a:rPr lang="en-US" sz="1200" b="1" kern="1200"/>
            <a:t>Anaximenes</a:t>
          </a:r>
          <a:r>
            <a:rPr lang="en-US" sz="1200" kern="1200"/>
            <a:t>: Suggested air as the primary element.</a:t>
          </a:r>
        </a:p>
      </dsp:txBody>
      <dsp:txXfrm>
        <a:off x="1468925" y="975513"/>
        <a:ext cx="5363286" cy="453727"/>
      </dsp:txXfrm>
    </dsp:sp>
    <dsp:sp modelId="{92975046-08A2-4909-8C43-A3819667B1D7}">
      <dsp:nvSpPr>
        <dsp:cNvPr id="0" name=""/>
        <dsp:cNvSpPr/>
      </dsp:nvSpPr>
      <dsp:spPr>
        <a:xfrm>
          <a:off x="1366442" y="1429240"/>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16AE8D7-0FE5-4EB6-9BE8-9CD825623DEE}">
      <dsp:nvSpPr>
        <dsp:cNvPr id="0" name=""/>
        <dsp:cNvSpPr/>
      </dsp:nvSpPr>
      <dsp:spPr>
        <a:xfrm>
          <a:off x="1468925" y="1451927"/>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570–495 BCE</a:t>
          </a:r>
          <a:r>
            <a:rPr lang="en-US" sz="1200" kern="1200"/>
            <a:t> – </a:t>
          </a:r>
          <a:r>
            <a:rPr lang="en-US" sz="1200" b="1" kern="1200"/>
            <a:t>Pythagoras</a:t>
          </a:r>
          <a:r>
            <a:rPr lang="en-US" sz="1200" kern="1200"/>
            <a:t>: Developed mathematical and metaphysical theories.</a:t>
          </a:r>
        </a:p>
      </dsp:txBody>
      <dsp:txXfrm>
        <a:off x="1468925" y="1451927"/>
        <a:ext cx="5363286" cy="453727"/>
      </dsp:txXfrm>
    </dsp:sp>
    <dsp:sp modelId="{5EFADC1A-5904-402D-865C-3E77A3438D73}">
      <dsp:nvSpPr>
        <dsp:cNvPr id="0" name=""/>
        <dsp:cNvSpPr/>
      </dsp:nvSpPr>
      <dsp:spPr>
        <a:xfrm>
          <a:off x="1366442" y="1905654"/>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F663D889-1B3C-409C-9EBF-BF683BB107DB}">
      <dsp:nvSpPr>
        <dsp:cNvPr id="0" name=""/>
        <dsp:cNvSpPr/>
      </dsp:nvSpPr>
      <dsp:spPr>
        <a:xfrm>
          <a:off x="1468925" y="1928340"/>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535–475 BCE</a:t>
          </a:r>
          <a:r>
            <a:rPr lang="en-US" sz="1200" kern="1200"/>
            <a:t> – </a:t>
          </a:r>
          <a:r>
            <a:rPr lang="en-US" sz="1200" b="1" kern="1200"/>
            <a:t>Heraclitus</a:t>
          </a:r>
          <a:r>
            <a:rPr lang="en-US" sz="1200" kern="1200"/>
            <a:t>: Famous for the idea that </a:t>
          </a:r>
          <a:r>
            <a:rPr lang="en-US" sz="1200" b="1" kern="1200"/>
            <a:t>everything is in flux</a:t>
          </a:r>
          <a:r>
            <a:rPr lang="en-US" sz="1200" kern="1200"/>
            <a:t>.</a:t>
          </a:r>
        </a:p>
      </dsp:txBody>
      <dsp:txXfrm>
        <a:off x="1468925" y="1928340"/>
        <a:ext cx="5363286" cy="453727"/>
      </dsp:txXfrm>
    </dsp:sp>
    <dsp:sp modelId="{0474FD98-72EC-4B20-A3D1-ADC336C3D0F0}">
      <dsp:nvSpPr>
        <dsp:cNvPr id="0" name=""/>
        <dsp:cNvSpPr/>
      </dsp:nvSpPr>
      <dsp:spPr>
        <a:xfrm>
          <a:off x="1366442" y="2382068"/>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E743485-ABB4-4E4D-92ED-7102BBF63152}">
      <dsp:nvSpPr>
        <dsp:cNvPr id="0" name=""/>
        <dsp:cNvSpPr/>
      </dsp:nvSpPr>
      <dsp:spPr>
        <a:xfrm>
          <a:off x="1468925" y="2404754"/>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515–450 BCE</a:t>
          </a:r>
          <a:r>
            <a:rPr lang="en-US" sz="1200" kern="1200"/>
            <a:t> – </a:t>
          </a:r>
          <a:r>
            <a:rPr lang="en-US" sz="1200" b="1" kern="1200"/>
            <a:t>Parmenides</a:t>
          </a:r>
          <a:r>
            <a:rPr lang="en-US" sz="1200" kern="1200"/>
            <a:t>: Argued that </a:t>
          </a:r>
          <a:r>
            <a:rPr lang="en-US" sz="1200" b="1" kern="1200"/>
            <a:t>change is an illusion</a:t>
          </a:r>
          <a:r>
            <a:rPr lang="en-US" sz="1200" kern="1200"/>
            <a:t>.</a:t>
          </a:r>
        </a:p>
      </dsp:txBody>
      <dsp:txXfrm>
        <a:off x="1468925" y="2404754"/>
        <a:ext cx="5363286" cy="453727"/>
      </dsp:txXfrm>
    </dsp:sp>
    <dsp:sp modelId="{17EDD1FE-3DE3-4B00-8070-D0CB9BC010EC}">
      <dsp:nvSpPr>
        <dsp:cNvPr id="0" name=""/>
        <dsp:cNvSpPr/>
      </dsp:nvSpPr>
      <dsp:spPr>
        <a:xfrm>
          <a:off x="1366442" y="2858481"/>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BF4A198F-B7E8-40BA-8E95-0B1731D7F007}">
      <dsp:nvSpPr>
        <dsp:cNvPr id="0" name=""/>
        <dsp:cNvSpPr/>
      </dsp:nvSpPr>
      <dsp:spPr>
        <a:xfrm>
          <a:off x="1468925" y="2881168"/>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470–399 BCE</a:t>
          </a:r>
          <a:r>
            <a:rPr lang="en-US" sz="1200" kern="1200"/>
            <a:t> – </a:t>
          </a:r>
          <a:r>
            <a:rPr lang="en-US" sz="1200" b="1" kern="1200"/>
            <a:t>Socrates</a:t>
          </a:r>
          <a:r>
            <a:rPr lang="en-US" sz="1200" kern="1200"/>
            <a:t>: Developed the </a:t>
          </a:r>
          <a:r>
            <a:rPr lang="en-US" sz="1200" b="1" kern="1200"/>
            <a:t>Socratic method</a:t>
          </a:r>
          <a:r>
            <a:rPr lang="en-US" sz="1200" kern="1200"/>
            <a:t>; focused on ethics and knowledge.</a:t>
          </a:r>
        </a:p>
      </dsp:txBody>
      <dsp:txXfrm>
        <a:off x="1468925" y="2881168"/>
        <a:ext cx="5363286" cy="453727"/>
      </dsp:txXfrm>
    </dsp:sp>
    <dsp:sp modelId="{92A4D983-582E-401C-BC42-AA7BEA263171}">
      <dsp:nvSpPr>
        <dsp:cNvPr id="0" name=""/>
        <dsp:cNvSpPr/>
      </dsp:nvSpPr>
      <dsp:spPr>
        <a:xfrm>
          <a:off x="1366442" y="3334895"/>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4F6BFD0E-541E-4321-BBAB-FF92B7C03D63}">
      <dsp:nvSpPr>
        <dsp:cNvPr id="0" name=""/>
        <dsp:cNvSpPr/>
      </dsp:nvSpPr>
      <dsp:spPr>
        <a:xfrm>
          <a:off x="1468925" y="3357581"/>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427–347 BCE</a:t>
          </a:r>
          <a:r>
            <a:rPr lang="en-US" sz="1200" kern="1200"/>
            <a:t> – </a:t>
          </a:r>
          <a:r>
            <a:rPr lang="en-US" sz="1200" b="1" kern="1200"/>
            <a:t>Plato</a:t>
          </a:r>
          <a:r>
            <a:rPr lang="en-US" sz="1200" kern="1200"/>
            <a:t>: Founded the </a:t>
          </a:r>
          <a:r>
            <a:rPr lang="en-US" sz="1200" b="1" kern="1200"/>
            <a:t>Academy</a:t>
          </a:r>
          <a:r>
            <a:rPr lang="en-US" sz="1200" kern="1200"/>
            <a:t>; introduced the theory of </a:t>
          </a:r>
          <a:r>
            <a:rPr lang="en-US" sz="1200" b="1" kern="1200"/>
            <a:t>Forms</a:t>
          </a:r>
          <a:r>
            <a:rPr lang="en-US" sz="1200" kern="1200"/>
            <a:t>.</a:t>
          </a:r>
        </a:p>
      </dsp:txBody>
      <dsp:txXfrm>
        <a:off x="1468925" y="3357581"/>
        <a:ext cx="5363286" cy="453727"/>
      </dsp:txXfrm>
    </dsp:sp>
    <dsp:sp modelId="{FBEBA5C9-65EE-4911-9A34-045417BD13E9}">
      <dsp:nvSpPr>
        <dsp:cNvPr id="0" name=""/>
        <dsp:cNvSpPr/>
      </dsp:nvSpPr>
      <dsp:spPr>
        <a:xfrm>
          <a:off x="1366442" y="3811309"/>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9CF9DB2-ECBC-4F7B-A5A9-D8F53132A18E}">
      <dsp:nvSpPr>
        <dsp:cNvPr id="0" name=""/>
        <dsp:cNvSpPr/>
      </dsp:nvSpPr>
      <dsp:spPr>
        <a:xfrm>
          <a:off x="1468925" y="3833995"/>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384–322 BCE</a:t>
          </a:r>
          <a:r>
            <a:rPr lang="en-US" sz="1200" kern="1200"/>
            <a:t> – </a:t>
          </a:r>
          <a:r>
            <a:rPr lang="en-US" sz="1200" b="1" kern="1200"/>
            <a:t>Aristotle</a:t>
          </a:r>
          <a:r>
            <a:rPr lang="en-US" sz="1200" kern="1200"/>
            <a:t>: Developed logic, ethics, and metaphysics; founded the </a:t>
          </a:r>
          <a:r>
            <a:rPr lang="en-US" sz="1200" b="1" kern="1200"/>
            <a:t>Lyceum</a:t>
          </a:r>
          <a:r>
            <a:rPr lang="en-US" sz="1200" kern="1200"/>
            <a:t>.</a:t>
          </a:r>
        </a:p>
      </dsp:txBody>
      <dsp:txXfrm>
        <a:off x="1468925" y="3833995"/>
        <a:ext cx="5363286" cy="453727"/>
      </dsp:txXfrm>
    </dsp:sp>
    <dsp:sp modelId="{89FAD6AB-7A60-4D1A-96F0-60C160B62C0B}">
      <dsp:nvSpPr>
        <dsp:cNvPr id="0" name=""/>
        <dsp:cNvSpPr/>
      </dsp:nvSpPr>
      <dsp:spPr>
        <a:xfrm>
          <a:off x="1366442" y="4287722"/>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B1EDA3A6-3214-4FF7-A239-1B651E9F14F8}">
      <dsp:nvSpPr>
        <dsp:cNvPr id="0" name=""/>
        <dsp:cNvSpPr/>
      </dsp:nvSpPr>
      <dsp:spPr>
        <a:xfrm>
          <a:off x="1468925" y="4310409"/>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300 BCE – 200 BCE</a:t>
          </a:r>
          <a:r>
            <a:rPr lang="en-US" sz="1200" kern="1200"/>
            <a:t> – </a:t>
          </a:r>
          <a:r>
            <a:rPr lang="en-US" sz="1200" b="1" kern="1200"/>
            <a:t>Hellenistic Schools</a:t>
          </a:r>
          <a:r>
            <a:rPr lang="en-US" sz="1200" kern="1200"/>
            <a:t>: </a:t>
          </a:r>
          <a:r>
            <a:rPr lang="en-US" sz="1200" b="1" kern="1200"/>
            <a:t>Stoicism</a:t>
          </a:r>
          <a:r>
            <a:rPr lang="en-US" sz="1200" kern="1200"/>
            <a:t> (Zeno of Citium), </a:t>
          </a:r>
          <a:r>
            <a:rPr lang="en-US" sz="1200" b="1" kern="1200"/>
            <a:t>Epicureanism</a:t>
          </a:r>
          <a:r>
            <a:rPr lang="en-US" sz="1200" kern="1200"/>
            <a:t> (Epicurus), </a:t>
          </a:r>
          <a:r>
            <a:rPr lang="en-US" sz="1200" b="1" kern="1200"/>
            <a:t>Skepticism</a:t>
          </a:r>
          <a:r>
            <a:rPr lang="en-US" sz="1200" kern="1200"/>
            <a:t> (Pyrrho).</a:t>
          </a:r>
        </a:p>
      </dsp:txBody>
      <dsp:txXfrm>
        <a:off x="1468925" y="4310409"/>
        <a:ext cx="5363286" cy="453727"/>
      </dsp:txXfrm>
    </dsp:sp>
    <dsp:sp modelId="{C3E40200-BEDA-4985-A012-1F967087CD07}">
      <dsp:nvSpPr>
        <dsp:cNvPr id="0" name=""/>
        <dsp:cNvSpPr/>
      </dsp:nvSpPr>
      <dsp:spPr>
        <a:xfrm>
          <a:off x="1366442" y="4764136"/>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D483B08C-92D7-46E1-B93E-B88682587A80}">
      <dsp:nvSpPr>
        <dsp:cNvPr id="0" name=""/>
        <dsp:cNvSpPr/>
      </dsp:nvSpPr>
      <dsp:spPr>
        <a:xfrm>
          <a:off x="1468925" y="4786822"/>
          <a:ext cx="5363286" cy="45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c. 100 BCE – 500 CE</a:t>
          </a:r>
          <a:r>
            <a:rPr lang="en-US" sz="1200" kern="1200"/>
            <a:t> – </a:t>
          </a:r>
          <a:r>
            <a:rPr lang="en-US" sz="1200" b="1" kern="1200"/>
            <a:t>Neoplatonism</a:t>
          </a:r>
          <a:r>
            <a:rPr lang="en-US" sz="1200" kern="1200"/>
            <a:t>: </a:t>
          </a:r>
          <a:r>
            <a:rPr lang="en-US" sz="1200" b="1" kern="1200"/>
            <a:t>Plotinus</a:t>
          </a:r>
          <a:r>
            <a:rPr lang="en-US" sz="1200" kern="1200"/>
            <a:t> (c. 204–270 CE) emphasized mystical philosophy.</a:t>
          </a:r>
        </a:p>
      </dsp:txBody>
      <dsp:txXfrm>
        <a:off x="1468925" y="4786822"/>
        <a:ext cx="5363286" cy="453727"/>
      </dsp:txXfrm>
    </dsp:sp>
    <dsp:sp modelId="{465ED811-AFAD-45E9-A513-19F9EBC9B6BE}">
      <dsp:nvSpPr>
        <dsp:cNvPr id="0" name=""/>
        <dsp:cNvSpPr/>
      </dsp:nvSpPr>
      <dsp:spPr>
        <a:xfrm>
          <a:off x="1366442" y="5240550"/>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0AFEA-BA34-4EAC-A3AB-A28817BD5BE0}">
      <dsp:nvSpPr>
        <dsp:cNvPr id="0" name=""/>
        <dsp:cNvSpPr/>
      </dsp:nvSpPr>
      <dsp:spPr>
        <a:xfrm>
          <a:off x="0" y="0"/>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69415357-5F83-490E-95F4-DF0A27CC8D16}">
      <dsp:nvSpPr>
        <dsp:cNvPr id="0" name=""/>
        <dsp:cNvSpPr/>
      </dsp:nvSpPr>
      <dsp:spPr>
        <a:xfrm>
          <a:off x="0" y="0"/>
          <a:ext cx="1366442" cy="5264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Medieval Philosophy (500 CE – 1400 CE)</a:t>
          </a:r>
          <a:endParaRPr lang="en-US" sz="1800" kern="1200"/>
        </a:p>
      </dsp:txBody>
      <dsp:txXfrm>
        <a:off x="0" y="0"/>
        <a:ext cx="1366442" cy="5264779"/>
      </dsp:txXfrm>
    </dsp:sp>
    <dsp:sp modelId="{5E7B43B5-5996-4632-BC9B-3C5150F4B2A4}">
      <dsp:nvSpPr>
        <dsp:cNvPr id="0" name=""/>
        <dsp:cNvSpPr/>
      </dsp:nvSpPr>
      <dsp:spPr>
        <a:xfrm>
          <a:off x="1468925" y="61889"/>
          <a:ext cx="5363286" cy="123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c. 354–430 CE</a:t>
          </a:r>
          <a:r>
            <a:rPr lang="en-US" sz="2400" kern="1200"/>
            <a:t> – </a:t>
          </a:r>
          <a:r>
            <a:rPr lang="en-US" sz="2400" b="1" kern="1200"/>
            <a:t>Augustine of Hippo</a:t>
          </a:r>
          <a:r>
            <a:rPr lang="en-US" sz="2400" kern="1200"/>
            <a:t>: Integrated </a:t>
          </a:r>
          <a:r>
            <a:rPr lang="en-US" sz="2400" b="1" kern="1200"/>
            <a:t>Christian theology</a:t>
          </a:r>
          <a:r>
            <a:rPr lang="en-US" sz="2400" kern="1200"/>
            <a:t> with </a:t>
          </a:r>
          <a:r>
            <a:rPr lang="en-US" sz="2400" b="1" kern="1200"/>
            <a:t>Platonism</a:t>
          </a:r>
          <a:r>
            <a:rPr lang="en-US" sz="2400" kern="1200"/>
            <a:t>.</a:t>
          </a:r>
        </a:p>
      </dsp:txBody>
      <dsp:txXfrm>
        <a:off x="1468925" y="61889"/>
        <a:ext cx="5363286" cy="1237788"/>
      </dsp:txXfrm>
    </dsp:sp>
    <dsp:sp modelId="{C3B25986-7C5A-4C71-8AD1-1960589A4B42}">
      <dsp:nvSpPr>
        <dsp:cNvPr id="0" name=""/>
        <dsp:cNvSpPr/>
      </dsp:nvSpPr>
      <dsp:spPr>
        <a:xfrm>
          <a:off x="1366442" y="1299678"/>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8433B211-250B-4316-9DDF-DC279F06326E}">
      <dsp:nvSpPr>
        <dsp:cNvPr id="0" name=""/>
        <dsp:cNvSpPr/>
      </dsp:nvSpPr>
      <dsp:spPr>
        <a:xfrm>
          <a:off x="1468925" y="1361567"/>
          <a:ext cx="5363286" cy="123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c. 800–1100 CE</a:t>
          </a:r>
          <a:r>
            <a:rPr lang="en-US" sz="2400" kern="1200"/>
            <a:t> – </a:t>
          </a:r>
          <a:r>
            <a:rPr lang="en-US" sz="2400" b="1" kern="1200"/>
            <a:t>Islamic &amp; Jewish Philosophy</a:t>
          </a:r>
          <a:r>
            <a:rPr lang="en-US" sz="2400" kern="1200"/>
            <a:t>: </a:t>
          </a:r>
          <a:r>
            <a:rPr lang="en-US" sz="2400" b="1" kern="1200"/>
            <a:t>Avicenna</a:t>
          </a:r>
          <a:r>
            <a:rPr lang="en-US" sz="2400" kern="1200"/>
            <a:t>, </a:t>
          </a:r>
          <a:r>
            <a:rPr lang="en-US" sz="2400" b="1" kern="1200"/>
            <a:t>Al-Farabi</a:t>
          </a:r>
          <a:r>
            <a:rPr lang="en-US" sz="2400" kern="1200"/>
            <a:t>, </a:t>
          </a:r>
          <a:r>
            <a:rPr lang="en-US" sz="2400" b="1" kern="1200"/>
            <a:t>Averroes</a:t>
          </a:r>
          <a:r>
            <a:rPr lang="en-US" sz="2400" kern="1200"/>
            <a:t>, </a:t>
          </a:r>
          <a:r>
            <a:rPr lang="en-US" sz="2400" b="1" kern="1200"/>
            <a:t>Maimonides</a:t>
          </a:r>
          <a:r>
            <a:rPr lang="en-US" sz="2400" kern="1200"/>
            <a:t>.</a:t>
          </a:r>
        </a:p>
      </dsp:txBody>
      <dsp:txXfrm>
        <a:off x="1468925" y="1361567"/>
        <a:ext cx="5363286" cy="1237788"/>
      </dsp:txXfrm>
    </dsp:sp>
    <dsp:sp modelId="{895B823D-961B-49AF-9A5B-FB6F2B4BB54D}">
      <dsp:nvSpPr>
        <dsp:cNvPr id="0" name=""/>
        <dsp:cNvSpPr/>
      </dsp:nvSpPr>
      <dsp:spPr>
        <a:xfrm>
          <a:off x="1366442" y="2599356"/>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6124B0C-6FD1-4FAA-9D30-97F4AA4F4C2C}">
      <dsp:nvSpPr>
        <dsp:cNvPr id="0" name=""/>
        <dsp:cNvSpPr/>
      </dsp:nvSpPr>
      <dsp:spPr>
        <a:xfrm>
          <a:off x="1468925" y="2661245"/>
          <a:ext cx="5363286" cy="123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c. 1225–1274 CE</a:t>
          </a:r>
          <a:r>
            <a:rPr lang="en-US" sz="2400" kern="1200"/>
            <a:t> – </a:t>
          </a:r>
          <a:r>
            <a:rPr lang="en-US" sz="2400" b="1" kern="1200"/>
            <a:t>Thomas Aquinas</a:t>
          </a:r>
          <a:r>
            <a:rPr lang="en-US" sz="2400" kern="1200"/>
            <a:t>: Synthesized </a:t>
          </a:r>
          <a:r>
            <a:rPr lang="en-US" sz="2400" b="1" kern="1200"/>
            <a:t>Aristotelian philosophy</a:t>
          </a:r>
          <a:r>
            <a:rPr lang="en-US" sz="2400" kern="1200"/>
            <a:t> with </a:t>
          </a:r>
          <a:r>
            <a:rPr lang="en-US" sz="2400" b="1" kern="1200"/>
            <a:t>Christian theology</a:t>
          </a:r>
          <a:r>
            <a:rPr lang="en-US" sz="2400" kern="1200"/>
            <a:t>.</a:t>
          </a:r>
        </a:p>
      </dsp:txBody>
      <dsp:txXfrm>
        <a:off x="1468925" y="2661245"/>
        <a:ext cx="5363286" cy="1237788"/>
      </dsp:txXfrm>
    </dsp:sp>
    <dsp:sp modelId="{7DB7B094-05A0-4A2A-99EF-DD24038A4E9F}">
      <dsp:nvSpPr>
        <dsp:cNvPr id="0" name=""/>
        <dsp:cNvSpPr/>
      </dsp:nvSpPr>
      <dsp:spPr>
        <a:xfrm>
          <a:off x="1366442" y="3899034"/>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5A6C4C4-654A-4664-A1F4-A39B26384319}">
      <dsp:nvSpPr>
        <dsp:cNvPr id="0" name=""/>
        <dsp:cNvSpPr/>
      </dsp:nvSpPr>
      <dsp:spPr>
        <a:xfrm>
          <a:off x="1468925" y="3960923"/>
          <a:ext cx="5363286" cy="123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c. 1300–1400 CE</a:t>
          </a:r>
          <a:r>
            <a:rPr lang="en-US" sz="2400" kern="1200"/>
            <a:t> – </a:t>
          </a:r>
          <a:r>
            <a:rPr lang="en-US" sz="2400" b="1" kern="1200"/>
            <a:t>Late Scholasticism</a:t>
          </a:r>
          <a:r>
            <a:rPr lang="en-US" sz="2400" kern="1200"/>
            <a:t>: </a:t>
          </a:r>
          <a:r>
            <a:rPr lang="en-US" sz="2400" b="1" kern="1200"/>
            <a:t>William of Ockham</a:t>
          </a:r>
          <a:r>
            <a:rPr lang="en-US" sz="2400" kern="1200"/>
            <a:t> (Ockham’s Razor).</a:t>
          </a:r>
        </a:p>
      </dsp:txBody>
      <dsp:txXfrm>
        <a:off x="1468925" y="3960923"/>
        <a:ext cx="5363286" cy="1237788"/>
      </dsp:txXfrm>
    </dsp:sp>
    <dsp:sp modelId="{DD75B5FB-5D45-4E69-8328-2FFB261C5666}">
      <dsp:nvSpPr>
        <dsp:cNvPr id="0" name=""/>
        <dsp:cNvSpPr/>
      </dsp:nvSpPr>
      <dsp:spPr>
        <a:xfrm>
          <a:off x="1366442" y="5198712"/>
          <a:ext cx="5465769" cy="0"/>
        </a:xfrm>
        <a:prstGeom prst="line">
          <a:avLst/>
        </a:prstGeom>
        <a:solidFill>
          <a:schemeClr val="accent2">
            <a:hueOff val="0"/>
            <a:satOff val="0"/>
            <a:lumOff val="0"/>
            <a:alphaOff val="0"/>
          </a:schemeClr>
        </a:solidFill>
        <a:ln w="15875"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FCF10-0DA4-4120-BE28-A041AE0994E6}"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2731C1-FF2F-4E7A-8247-78E0CB447731}" type="slidenum">
              <a:rPr lang="en-US" smtClean="0"/>
              <a:t>‹#›</a:t>
            </a:fld>
            <a:endParaRPr lang="en-US"/>
          </a:p>
        </p:txBody>
      </p:sp>
    </p:spTree>
    <p:extLst>
      <p:ext uri="{BB962C8B-B14F-4D97-AF65-F5344CB8AC3E}">
        <p14:creationId xmlns:p14="http://schemas.microsoft.com/office/powerpoint/2010/main" val="166555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Philosophy?</a:t>
            </a:r>
          </a:p>
          <a:p>
            <a:r>
              <a:rPr lang="en-US" sz="1200" kern="1200" dirty="0">
                <a:solidFill>
                  <a:schemeClr val="tx1"/>
                </a:solidFill>
                <a:effectLst/>
                <a:latin typeface="+mn-lt"/>
                <a:ea typeface="+mn-ea"/>
                <a:cs typeface="+mn-cs"/>
              </a:rPr>
              <a:t>I Defining “Philosophy”</a:t>
            </a:r>
          </a:p>
          <a:p>
            <a:r>
              <a:rPr lang="en-US" sz="1200" kern="1200" dirty="0">
                <a:solidFill>
                  <a:schemeClr val="tx1"/>
                </a:solidFill>
                <a:effectLst/>
                <a:latin typeface="+mn-lt"/>
                <a:ea typeface="+mn-ea"/>
                <a:cs typeface="+mn-cs"/>
              </a:rPr>
              <a:t>	A. Literal Meaning</a:t>
            </a:r>
          </a:p>
          <a:p>
            <a:r>
              <a:rPr lang="en-US" sz="1200" kern="1200" dirty="0">
                <a:solidFill>
                  <a:schemeClr val="tx1"/>
                </a:solidFill>
                <a:effectLst/>
                <a:latin typeface="+mn-lt"/>
                <a:ea typeface="+mn-ea"/>
                <a:cs typeface="+mn-cs"/>
              </a:rPr>
              <a:t>		1. Literally means “love of wisdom.”</a:t>
            </a:r>
          </a:p>
          <a:p>
            <a:r>
              <a:rPr lang="en-US" sz="1200" kern="1200" dirty="0">
                <a:solidFill>
                  <a:schemeClr val="tx1"/>
                </a:solidFill>
                <a:effectLst/>
                <a:latin typeface="+mn-lt"/>
                <a:ea typeface="+mn-ea"/>
                <a:cs typeface="+mn-cs"/>
              </a:rPr>
              <a:t>		2. The nature if wisdom has been extensively debated. </a:t>
            </a:r>
          </a:p>
          <a:p>
            <a:r>
              <a:rPr lang="en-US" sz="1200" kern="1200" dirty="0">
                <a:solidFill>
                  <a:schemeClr val="tx1"/>
                </a:solidFill>
                <a:effectLst/>
                <a:latin typeface="+mn-lt"/>
                <a:ea typeface="+mn-ea"/>
                <a:cs typeface="+mn-cs"/>
              </a:rPr>
              <a:t>	B. Subject Matter</a:t>
            </a:r>
          </a:p>
          <a:p>
            <a:r>
              <a:rPr lang="en-US" sz="1200" kern="1200" dirty="0">
                <a:solidFill>
                  <a:schemeClr val="tx1"/>
                </a:solidFill>
                <a:effectLst/>
                <a:latin typeface="+mn-lt"/>
                <a:ea typeface="+mn-ea"/>
                <a:cs typeface="+mn-cs"/>
              </a:rPr>
              <a:t>		1. An academic field can be defined in terms of its subject matter.</a:t>
            </a:r>
          </a:p>
          <a:p>
            <a:r>
              <a:rPr lang="en-US" sz="1200" kern="1200" dirty="0">
                <a:solidFill>
                  <a:schemeClr val="tx1"/>
                </a:solidFill>
                <a:effectLst/>
                <a:latin typeface="+mn-lt"/>
                <a:ea typeface="+mn-ea"/>
                <a:cs typeface="+mn-cs"/>
              </a:rPr>
              <a:t>		2. Like other academic fields, philosophy does not consist of a single, monolithic subject.</a:t>
            </a:r>
          </a:p>
          <a:p>
            <a:r>
              <a:rPr lang="en-US" sz="1200" kern="1200" dirty="0">
                <a:solidFill>
                  <a:schemeClr val="tx1"/>
                </a:solidFill>
                <a:effectLst/>
                <a:latin typeface="+mn-lt"/>
                <a:ea typeface="+mn-ea"/>
                <a:cs typeface="+mn-cs"/>
              </a:rPr>
              <a:t>a. For example, people do not study a single thing called “history”; they study various parts of history, such as Hellenistic Greece, 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Japan, or the Second World War.</a:t>
            </a:r>
          </a:p>
          <a:p>
            <a:r>
              <a:rPr lang="en-US" sz="1200" kern="1200" dirty="0">
                <a:solidFill>
                  <a:schemeClr val="tx1"/>
                </a:solidFill>
                <a:effectLst/>
                <a:latin typeface="+mn-lt"/>
                <a:ea typeface="+mn-ea"/>
                <a:cs typeface="+mn-cs"/>
              </a:rPr>
              <a:t>		3. Like other fields, philosophy is divided into various branches based on specific content.</a:t>
            </a:r>
          </a:p>
          <a:p>
            <a:r>
              <a:rPr lang="en-US" sz="1200" kern="1200" dirty="0">
                <a:solidFill>
                  <a:schemeClr val="tx1"/>
                </a:solidFill>
                <a:effectLst/>
                <a:latin typeface="+mn-lt"/>
                <a:ea typeface="+mn-ea"/>
                <a:cs typeface="+mn-cs"/>
              </a:rPr>
              <a:t>		4. There is extensive debate about the proper subject matter of philosophy.</a:t>
            </a:r>
          </a:p>
          <a:p>
            <a:r>
              <a:rPr lang="en-US" sz="1200" kern="1200" dirty="0">
                <a:solidFill>
                  <a:schemeClr val="tx1"/>
                </a:solidFill>
                <a:effectLst/>
                <a:latin typeface="+mn-lt"/>
                <a:ea typeface="+mn-ea"/>
                <a:cs typeface="+mn-cs"/>
              </a:rPr>
              <a:t>	C. Questions</a:t>
            </a:r>
          </a:p>
          <a:p>
            <a:r>
              <a:rPr lang="en-US" sz="1200" kern="1200" dirty="0">
                <a:solidFill>
                  <a:schemeClr val="tx1"/>
                </a:solidFill>
                <a:effectLst/>
                <a:latin typeface="+mn-lt"/>
                <a:ea typeface="+mn-ea"/>
                <a:cs typeface="+mn-cs"/>
              </a:rPr>
              <a:t>		1. An academic field can also be defined in terms of the questions that it asks and seeks to answer.</a:t>
            </a:r>
          </a:p>
          <a:p>
            <a:r>
              <a:rPr lang="en-US" sz="1200" kern="1200" dirty="0">
                <a:solidFill>
                  <a:schemeClr val="tx1"/>
                </a:solidFill>
                <a:effectLst/>
                <a:latin typeface="+mn-lt"/>
                <a:ea typeface="+mn-ea"/>
                <a:cs typeface="+mn-cs"/>
              </a:rPr>
              <a:t>			a. For example, psychology asks questions about the mind and tries to answer these questions.</a:t>
            </a:r>
          </a:p>
          <a:p>
            <a:r>
              <a:rPr lang="en-US" sz="1200" kern="1200" dirty="0">
                <a:solidFill>
                  <a:schemeClr val="tx1"/>
                </a:solidFill>
                <a:effectLst/>
                <a:latin typeface="+mn-lt"/>
                <a:ea typeface="+mn-ea"/>
                <a:cs typeface="+mn-cs"/>
              </a:rPr>
              <a:t>2. As is the case with subject matter, an academic field can also be divided into branches in terms of the specific questions that are being asked.</a:t>
            </a:r>
          </a:p>
          <a:p>
            <a:r>
              <a:rPr lang="en-US" sz="1200" kern="1200" dirty="0">
                <a:solidFill>
                  <a:schemeClr val="tx1"/>
                </a:solidFill>
                <a:effectLst/>
                <a:latin typeface="+mn-lt"/>
                <a:ea typeface="+mn-ea"/>
                <a:cs typeface="+mn-cs"/>
              </a:rPr>
              <a:t>3. There is also extensive debate over what constitutes a ‘proper’ philosophical question.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Philosophy and Science</a:t>
            </a:r>
          </a:p>
          <a:p>
            <a:r>
              <a:rPr lang="en-US" sz="1200" kern="1200" dirty="0">
                <a:solidFill>
                  <a:schemeClr val="tx1"/>
                </a:solidFill>
                <a:effectLst/>
                <a:latin typeface="+mn-lt"/>
                <a:ea typeface="+mn-ea"/>
                <a:cs typeface="+mn-cs"/>
              </a:rPr>
              <a:t>		1. The sciences arose from philosophy, thus there is a special relationship between the two areas.</a:t>
            </a:r>
          </a:p>
          <a:p>
            <a:r>
              <a:rPr lang="en-US" sz="1200" kern="1200" dirty="0">
                <a:solidFill>
                  <a:schemeClr val="tx1"/>
                </a:solidFill>
                <a:effectLst/>
                <a:latin typeface="+mn-lt"/>
                <a:ea typeface="+mn-ea"/>
                <a:cs typeface="+mn-cs"/>
              </a:rPr>
              <a:t>		2. Both address similar (and even identical) questions and employ similar (and even identical) methods.</a:t>
            </a:r>
          </a:p>
          <a:p>
            <a:r>
              <a:rPr lang="en-US" sz="1200" kern="1200" dirty="0">
                <a:solidFill>
                  <a:schemeClr val="tx1"/>
                </a:solidFill>
                <a:effectLst/>
                <a:latin typeface="+mn-lt"/>
                <a:ea typeface="+mn-ea"/>
                <a:cs typeface="+mn-cs"/>
              </a:rPr>
              <a:t>a. Both are concerned with the origin of the universe, the nature of the mind, the nature of space-time, the foundations of ethics, the basis of human behavior and so on.</a:t>
            </a:r>
          </a:p>
          <a:p>
            <a:r>
              <a:rPr lang="en-US" sz="1200" kern="1200" dirty="0">
                <a:solidFill>
                  <a:schemeClr val="tx1"/>
                </a:solidFill>
                <a:effectLst/>
                <a:latin typeface="+mn-lt"/>
                <a:ea typeface="+mn-ea"/>
                <a:cs typeface="+mn-cs"/>
              </a:rPr>
              <a:t>b. Both employ observations, symbolic logic, mathematics, hypothesis testing and so forth.</a:t>
            </a:r>
          </a:p>
          <a:p>
            <a:r>
              <a:rPr lang="en-US" sz="1200" kern="1200" dirty="0">
                <a:solidFill>
                  <a:schemeClr val="tx1"/>
                </a:solidFill>
                <a:effectLst/>
                <a:latin typeface="+mn-lt"/>
                <a:ea typeface="+mn-ea"/>
                <a:cs typeface="+mn-cs"/>
              </a:rPr>
              <a:t>		3. Not surprisingly, the boundaries between science and philosophy are somewhat vague.</a:t>
            </a:r>
          </a:p>
          <a:p>
            <a:r>
              <a:rPr lang="en-US" sz="1200" kern="1200" dirty="0">
                <a:solidFill>
                  <a:schemeClr val="tx1"/>
                </a:solidFill>
                <a:effectLst/>
                <a:latin typeface="+mn-lt"/>
                <a:ea typeface="+mn-ea"/>
                <a:cs typeface="+mn-cs"/>
              </a:rPr>
              <a:t>		4. This often leads to controversy over what counts as scientific and what belongs in the realm of philosophy.</a:t>
            </a:r>
          </a:p>
          <a:p>
            <a:r>
              <a:rPr lang="en-US" sz="1200" kern="1200" dirty="0">
                <a:solidFill>
                  <a:schemeClr val="tx1"/>
                </a:solidFill>
                <a:effectLst/>
                <a:latin typeface="+mn-lt"/>
                <a:ea typeface="+mn-ea"/>
                <a:cs typeface="+mn-cs"/>
              </a:rPr>
              <a:t>5. It is a common mistake to assume that science is concrete and provides definite answers and that philosophy is merely theoretical and provides no definite answers.</a:t>
            </a:r>
          </a:p>
          <a:p>
            <a:r>
              <a:rPr lang="en-US" sz="1200" kern="1200" dirty="0">
                <a:solidFill>
                  <a:schemeClr val="tx1"/>
                </a:solidFill>
                <a:effectLst/>
                <a:latin typeface="+mn-lt"/>
                <a:ea typeface="+mn-ea"/>
                <a:cs typeface="+mn-cs"/>
              </a:rPr>
              <a:t>	a. Both are highly theoretical.</a:t>
            </a:r>
          </a:p>
          <a:p>
            <a:r>
              <a:rPr lang="en-US" sz="1200" kern="1200" dirty="0">
                <a:solidFill>
                  <a:schemeClr val="tx1"/>
                </a:solidFill>
                <a:effectLst/>
                <a:latin typeface="+mn-lt"/>
                <a:ea typeface="+mn-ea"/>
                <a:cs typeface="+mn-cs"/>
              </a:rPr>
              <a:t>	b. Both are swamped in unanswered questions and intellectual controversy. </a:t>
            </a:r>
          </a:p>
          <a:p>
            <a:r>
              <a:rPr lang="en-US" sz="1200" kern="1200" dirty="0">
                <a:solidFill>
                  <a:schemeClr val="tx1"/>
                </a:solidFill>
                <a:effectLst/>
                <a:latin typeface="+mn-lt"/>
                <a:ea typeface="+mn-ea"/>
                <a:cs typeface="+mn-cs"/>
              </a:rPr>
              <a:t>	E. Philosophy and Religion</a:t>
            </a:r>
          </a:p>
          <a:p>
            <a:r>
              <a:rPr lang="en-US" sz="1200" kern="1200" dirty="0">
                <a:solidFill>
                  <a:schemeClr val="tx1"/>
                </a:solidFill>
                <a:effectLst/>
                <a:latin typeface="+mn-lt"/>
                <a:ea typeface="+mn-ea"/>
                <a:cs typeface="+mn-cs"/>
              </a:rPr>
              <a:t>		1. Faith (religion) is often seen as being in conflict with reason (philosophy).</a:t>
            </a:r>
          </a:p>
          <a:p>
            <a:r>
              <a:rPr lang="en-US" sz="1200" kern="1200" dirty="0">
                <a:solidFill>
                  <a:schemeClr val="tx1"/>
                </a:solidFill>
                <a:effectLst/>
                <a:latin typeface="+mn-lt"/>
                <a:ea typeface="+mn-ea"/>
                <a:cs typeface="+mn-cs"/>
              </a:rPr>
              <a:t>			a. Philosophy began by offering alternative explanations to those given by Greek religion.</a:t>
            </a:r>
          </a:p>
          <a:p>
            <a:r>
              <a:rPr lang="en-US" sz="1200" kern="1200" dirty="0">
                <a:solidFill>
                  <a:schemeClr val="tx1"/>
                </a:solidFill>
                <a:effectLst/>
                <a:latin typeface="+mn-lt"/>
                <a:ea typeface="+mn-ea"/>
                <a:cs typeface="+mn-cs"/>
              </a:rPr>
              <a:t>			b. Philosophers are often regarded as atheists and anti-religious.</a:t>
            </a:r>
          </a:p>
          <a:p>
            <a:r>
              <a:rPr lang="en-US" sz="1200" kern="1200" dirty="0">
                <a:solidFill>
                  <a:schemeClr val="tx1"/>
                </a:solidFill>
                <a:effectLst/>
                <a:latin typeface="+mn-lt"/>
                <a:ea typeface="+mn-ea"/>
                <a:cs typeface="+mn-cs"/>
              </a:rPr>
              <a:t>			c. Faith is often seen as irrational or beyond reason.</a:t>
            </a:r>
          </a:p>
          <a:p>
            <a:r>
              <a:rPr lang="en-US" sz="1200" kern="1200" dirty="0">
                <a:solidFill>
                  <a:schemeClr val="tx1"/>
                </a:solidFill>
                <a:effectLst/>
                <a:latin typeface="+mn-lt"/>
                <a:ea typeface="+mn-ea"/>
                <a:cs typeface="+mn-cs"/>
              </a:rPr>
              <a:t>			d. Early Christian thinkers blamed philosophy for many of the early heresies.</a:t>
            </a:r>
          </a:p>
          <a:p>
            <a:r>
              <a:rPr lang="en-US" sz="1200" kern="1200" dirty="0">
                <a:solidFill>
                  <a:schemeClr val="tx1"/>
                </a:solidFill>
                <a:effectLst/>
                <a:latin typeface="+mn-lt"/>
                <a:ea typeface="+mn-ea"/>
                <a:cs typeface="+mn-cs"/>
              </a:rPr>
              <a:t>			e. Reason is often seen as a threat to faith and something that misleads people. </a:t>
            </a:r>
          </a:p>
          <a:p>
            <a:r>
              <a:rPr lang="en-US" sz="1200" kern="1200" dirty="0">
                <a:solidFill>
                  <a:schemeClr val="tx1"/>
                </a:solidFill>
                <a:effectLst/>
                <a:latin typeface="+mn-lt"/>
                <a:ea typeface="+mn-ea"/>
                <a:cs typeface="+mn-cs"/>
              </a:rPr>
              <a:t>		2. Philosophy and religion address many of the same problems.</a:t>
            </a:r>
          </a:p>
          <a:p>
            <a:r>
              <a:rPr lang="en-US" sz="1200" kern="1200" dirty="0">
                <a:solidFill>
                  <a:schemeClr val="tx1"/>
                </a:solidFill>
                <a:effectLst/>
                <a:latin typeface="+mn-lt"/>
                <a:ea typeface="+mn-ea"/>
                <a:cs typeface="+mn-cs"/>
              </a:rPr>
              <a:t>			a. Examples: the existence of God, the nature of morality, the origin of the universe, and the purpose of existence.</a:t>
            </a:r>
          </a:p>
          <a:p>
            <a:r>
              <a:rPr lang="en-US" sz="1200" kern="1200" dirty="0">
                <a:solidFill>
                  <a:schemeClr val="tx1"/>
                </a:solidFill>
                <a:effectLst/>
                <a:latin typeface="+mn-lt"/>
                <a:ea typeface="+mn-ea"/>
                <a:cs typeface="+mn-cs"/>
              </a:rPr>
              <a:t>		3. Many philosophers have been religious thinkers and many religious thinkers have been philosophers.</a:t>
            </a:r>
          </a:p>
          <a:p>
            <a:r>
              <a:rPr lang="en-US" sz="1200" kern="1200" dirty="0">
                <a:solidFill>
                  <a:schemeClr val="tx1"/>
                </a:solidFill>
                <a:effectLst/>
                <a:latin typeface="+mn-lt"/>
                <a:ea typeface="+mn-ea"/>
                <a:cs typeface="+mn-cs"/>
              </a:rPr>
              <a:t>			a. Examples: Augustine, Anselm, Aquinas, Descartes, Locke, and Berkeley.</a:t>
            </a:r>
          </a:p>
          <a:p>
            <a:r>
              <a:rPr lang="en-US" sz="1200" kern="1200" dirty="0">
                <a:solidFill>
                  <a:schemeClr val="tx1"/>
                </a:solidFill>
                <a:effectLst/>
                <a:latin typeface="+mn-lt"/>
                <a:ea typeface="+mn-ea"/>
                <a:cs typeface="+mn-cs"/>
              </a:rPr>
              <a:t>			b. While reason has often been used to attack religion, reason has also been used to defend and support religion. </a:t>
            </a:r>
          </a:p>
          <a:p>
            <a:r>
              <a:rPr lang="en-US" sz="1200" kern="1200" dirty="0">
                <a:solidFill>
                  <a:schemeClr val="tx1"/>
                </a:solidFill>
                <a:effectLst/>
                <a:latin typeface="+mn-lt"/>
                <a:ea typeface="+mn-ea"/>
                <a:cs typeface="+mn-cs"/>
              </a:rPr>
              <a:t>		4. One key debate has been over defining the proper sphere of each. </a:t>
            </a:r>
          </a:p>
          <a:p>
            <a:r>
              <a:rPr lang="en-US" sz="1200" kern="1200" dirty="0">
                <a:solidFill>
                  <a:schemeClr val="tx1"/>
                </a:solidFill>
                <a:effectLst/>
                <a:latin typeface="+mn-lt"/>
                <a:ea typeface="+mn-ea"/>
                <a:cs typeface="+mn-cs"/>
              </a:rPr>
              <a:t>a. Some thinkers take the spheres to overlap in some degree so that philosophy can address some, but not all, matters in religion and vice versa.</a:t>
            </a:r>
          </a:p>
          <a:p>
            <a:r>
              <a:rPr lang="en-US" sz="1200" kern="1200" dirty="0">
                <a:solidFill>
                  <a:schemeClr val="tx1"/>
                </a:solidFill>
                <a:effectLst/>
                <a:latin typeface="+mn-lt"/>
                <a:ea typeface="+mn-ea"/>
                <a:cs typeface="+mn-cs"/>
              </a:rPr>
              <a:t>			b. Some thinkers take the spheres to overlap completely so that one can address all the matters of the other.</a:t>
            </a:r>
          </a:p>
          <a:p>
            <a:r>
              <a:rPr lang="en-US" sz="1200" kern="1200" dirty="0">
                <a:solidFill>
                  <a:schemeClr val="tx1"/>
                </a:solidFill>
                <a:effectLst/>
                <a:latin typeface="+mn-lt"/>
                <a:ea typeface="+mn-ea"/>
                <a:cs typeface="+mn-cs"/>
              </a:rPr>
              <a:t>				1. One view is that religion should be used to address all allegedly philosophical problems.</a:t>
            </a:r>
          </a:p>
          <a:p>
            <a:r>
              <a:rPr lang="en-US" sz="1200" kern="1200" dirty="0">
                <a:solidFill>
                  <a:schemeClr val="tx1"/>
                </a:solidFill>
                <a:effectLst/>
                <a:latin typeface="+mn-lt"/>
                <a:ea typeface="+mn-ea"/>
                <a:cs typeface="+mn-cs"/>
              </a:rPr>
              <a:t>				2. Another view is that philosophy/reason should be used to address all allegedly religious problems.</a:t>
            </a:r>
          </a:p>
          <a:p>
            <a:r>
              <a:rPr lang="en-US" sz="1200" kern="1200" dirty="0">
                <a:solidFill>
                  <a:schemeClr val="tx1"/>
                </a:solidFill>
                <a:effectLst/>
                <a:latin typeface="+mn-lt"/>
                <a:ea typeface="+mn-ea"/>
                <a:cs typeface="+mn-cs"/>
              </a:rPr>
              <a:t>				3. A third view is that religion and philosophy can be used interchangeably-truth is truth, no matter how one reaches it.</a:t>
            </a:r>
          </a:p>
          <a:p>
            <a:r>
              <a:rPr lang="en-US" sz="1200" kern="1200" dirty="0">
                <a:solidFill>
                  <a:schemeClr val="tx1"/>
                </a:solidFill>
                <a:effectLst/>
                <a:latin typeface="+mn-lt"/>
                <a:ea typeface="+mn-ea"/>
                <a:cs typeface="+mn-cs"/>
              </a:rPr>
              <a:t>			c. Some thinkers take the spheres to have no intersection at all-each must stick to its own domain.</a:t>
            </a:r>
          </a:p>
          <a:p>
            <a:r>
              <a:rPr lang="en-US" sz="1200" kern="1200" dirty="0">
                <a:solidFill>
                  <a:schemeClr val="tx1"/>
                </a:solidFill>
                <a:effectLst/>
                <a:latin typeface="+mn-lt"/>
                <a:ea typeface="+mn-ea"/>
                <a:cs typeface="+mn-cs"/>
              </a:rPr>
              <a:t>1. On this view, religious methods are useless in dealing with philosophical matters and reason has no role in religious matters.</a:t>
            </a:r>
          </a:p>
          <a:p>
            <a:r>
              <a:rPr lang="en-US" sz="1200" kern="1200" dirty="0">
                <a:solidFill>
                  <a:schemeClr val="tx1"/>
                </a:solidFill>
                <a:effectLst/>
                <a:latin typeface="+mn-lt"/>
                <a:ea typeface="+mn-ea"/>
                <a:cs typeface="+mn-cs"/>
              </a:rPr>
              <a:t>			d. Some thinkers take the religious sphere to be ‘empty’ and hold that religion should be studied purely in scientific terms.</a:t>
            </a:r>
          </a:p>
          <a:p>
            <a:r>
              <a:rPr lang="en-US" sz="1200" kern="1200" dirty="0">
                <a:solidFill>
                  <a:schemeClr val="tx1"/>
                </a:solidFill>
                <a:effectLst/>
                <a:latin typeface="+mn-lt"/>
                <a:ea typeface="+mn-ea"/>
                <a:cs typeface="+mn-cs"/>
              </a:rPr>
              <a:t>				1. For example, religion should be looked at entirely as a psychological or sociological phenomenon. </a:t>
            </a:r>
          </a:p>
          <a:p>
            <a:r>
              <a:rPr lang="en-US" sz="1200" kern="1200" dirty="0">
                <a:solidFill>
                  <a:schemeClr val="tx1"/>
                </a:solidFill>
                <a:effectLst/>
                <a:latin typeface="+mn-lt"/>
                <a:ea typeface="+mn-ea"/>
                <a:cs typeface="+mn-cs"/>
              </a:rPr>
              <a:t>5. For the purpose of the class, it is assumed that reason is useful in addressing some relevant theological matters-but the possibility is left open that this assumption might be incorrect.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050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0"/>
              </a:spcAft>
            </a:pPr>
            <a:r>
              <a:rPr lang="en-US" sz="1800" b="1" dirty="0">
                <a:solidFill>
                  <a:srgbClr val="385623"/>
                </a:solidFill>
                <a:effectLst/>
                <a:latin typeface="Calibri Light" panose="020F0302020204030204" pitchFamily="34" charset="0"/>
                <a:ea typeface="Times New Roman" panose="02020603050405020304" pitchFamily="18" charset="0"/>
                <a:cs typeface="Times New Roman" panose="02020603050405020304" pitchFamily="18" charset="0"/>
              </a:rPr>
              <a:t>Some Useful Valid Deductive Arguments</a:t>
            </a: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Introduction to Deductive Arguments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Defined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An argument in which the premises are intended to provide complete support for the conclusion.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premises are offered as evidence that the conclusion must be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conclusion is not supposed to go beyond the premises.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Use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Deductive arguments are often used as a “logical frame” to present points established in other (typically inductive) arguments.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Example: After arguing that sexist art is harmful, one might build an argument using that claim and the claim “if sexist art is harmful, it should be censored” as premises.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Assessment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Analogy method-any argument with the same form as a valid argument is valid.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This method requires that you know the form already.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Informal method: assume the premises are all true and ask whether the conclusion could still be false.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This method is not completely reliable.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Formal methods: Truth tables, proofs, Venn diagrams.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These are definite and objective methods of testing validity.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Valid/Invalid, Sound/Unsound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Valid: an argument such that if all the premises are true, then the conclusion must be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Invalid: an argument such that even if all the premises are true, then the conclusion can still be false.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Sound: the argument is valid and has all true premises.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Unsound: the argument is invalid or has one or more false premises or both.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3421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 Some common Valid Deductive Arguments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Modus Ponens (Affirming the Antecedent)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If P, then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P</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Example: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If killing in war is like murder, it is immoral.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Killing in war is like murder.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It is immoral.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Modus Tollens (Denying the Consequent)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If P, then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Not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Not P.</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2. Example: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If reality is just a dream, it should seem fairly incoherent.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Reality does not seem fairly incoherent.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Reality is not just a dream.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Hypothetical Syllogism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If P, then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If Q, then 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If P, then 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2. Example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If cheating is wrong, then cheating in a class is wrong.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If cheating in a class is wrong, cheating on this test is wrong.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If cheating is wrong, then cheating on this test is wrong.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 Disjunctive Syllogism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P V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Not P (or not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Q (or P)</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2. Example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Bill can lose weight through surgery or diet and exercise.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Bill decided not to diet or exercise.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Bill has decided to lose weight through surgery.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 Note: this assumes that P and Q are the only two options.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 Dilemma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 Form 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If P, then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If R, then 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P or 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 Q or 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2. Form 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If P, then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If R, then 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Not Q or not 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 Not P or not 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 Form 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If P, then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If not P, then not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P or not P.</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 Q or not Q.</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4. Example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If lying is wrong, then people should not lie.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If lying is not wrong, then it is okay for people to lie.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Lying is either wrong or it is not.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 So people should not lie or it is acceptable.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185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III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Reductio</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Ad Absurdum (Reducing to Absurdity)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Defined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An argument in which one proves that a claim is false by drawing an absurdity from the assumption that it is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A claim can also be proven to be true by assuming it is false and deriving an absurdity from this.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Form #1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Assume that a claim, P, is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Prove that this assumption leads to something false, absurd, or contradictory.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Conclude that the claim that P is true is itself false.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Conclude that P is false.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Form #2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Assume that a claim, P, is false.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Prove that this assumption leads to something false, absurd, or contradictory.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Conclude that the claim that P is false is itself false.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Conclude that P is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Example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Oppression is to best defined as the mistreatment of a minority by a majority.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In the case of sexism, a majority (women) is mistreated by a minority (men).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Therefore, sexism is not oppression.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This is absurd, so the definition is flawed.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965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0"/>
              </a:spcAft>
            </a:pPr>
            <a:r>
              <a:rPr lang="en-US" sz="1800" b="1" dirty="0">
                <a:solidFill>
                  <a:srgbClr val="385623"/>
                </a:solidFill>
                <a:effectLst/>
                <a:latin typeface="Calibri Light" panose="020F0302020204030204" pitchFamily="34" charset="0"/>
                <a:ea typeface="Times New Roman" panose="02020603050405020304" pitchFamily="18" charset="0"/>
                <a:cs typeface="Times New Roman" panose="02020603050405020304" pitchFamily="18" charset="0"/>
              </a:rPr>
              <a:t>Some Useful General Inductive Arguments</a:t>
            </a: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Introduction to Inductive Arguments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Defined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An inductive argument is an argument in which the premises are intended to provide some degree of support, but less than complete support, for the conclusion.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The premises are offered as evidence that the conclusion is likely to be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The conclusion goes beyond the evidence presented in the premises-this is the inductive leap.</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Assessment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They are assessed in terms of how strongly the premises support the conclusion.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They are also assessed by standards specific to the type of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The standards are also used in assessing your own arguments when creating them.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Unlike deductive arguments, there are no perfectly objective and definite ways of assessing inductive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 Strong and Weak Arguments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Strong argument: An argument such that if the premises are true, then the conclusion is likely to be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Weak argument: an argument such that even if the premises are true, the conclusion is not likely to be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Unlike validity, strength is relative and not absolute.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2098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0"/>
              </a:spcAft>
            </a:pPr>
            <a:r>
              <a:rPr lang="en-US" sz="1600" b="1" i="1" dirty="0">
                <a:solidFill>
                  <a:srgbClr val="385623"/>
                </a:solidFill>
                <a:effectLst/>
                <a:latin typeface="Calibri Light" panose="020F0302020204030204" pitchFamily="34" charset="0"/>
                <a:ea typeface="Times New Roman" panose="02020603050405020304" pitchFamily="18" charset="0"/>
                <a:cs typeface="Times New Roman" panose="02020603050405020304" pitchFamily="18" charset="0"/>
              </a:rPr>
              <a:t>Analogical Argument</a:t>
            </a: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Introduction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Definition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 An argument in which one concludes that two things are alike in a certain respect because they are alike in other respects.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Uses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 Analogies are often used in cases in which X is understood and Y is not, to conclude something about 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These are typically called explanatory comparisons/analogies.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2. Example: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Email is like mail sent to a post office box.</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 Just as mail is delivered to the PO box and you go to pick it up, email is delivered to your email in box and your software “goes” and picks it up.</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Analogical arguments are often used in cases in which X is accepted/seen as plausible and Y is not, to get the audience to accept Y or see it as plausible.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4. Analogical arguments are commonly used in both law and medicine.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II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Informal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 Most analogies are presented in an informal manner.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Strict Form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 Premise 1: X has properties P,Q, and 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2. Premise 2: Y has properties P,Q, and 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 Premise 3: X has property Z as well.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4. Conclusion: Y has property Z.</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3029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III Assessment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The strength of the analogy depends 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 The number of properties X and Y have in common.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The more the better.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2. The relevance of the shared properties to property Z.</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The more relevant, the stronger the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Property P is relevant to property Z if the presence or absence of P affects the likelihood that Z will be present.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 Whether X and Y have relevant dissimilarities as well as similarities.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The more dissimilarities and the more relevant they are, the weaker the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9171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III Argument from/by Example</a:t>
            </a:r>
          </a:p>
          <a:p>
            <a:r>
              <a:rPr lang="en-US" sz="1200" kern="1200" dirty="0">
                <a:solidFill>
                  <a:schemeClr val="tx1"/>
                </a:solidFill>
                <a:effectLst/>
                <a:latin typeface="+mn-lt"/>
                <a:ea typeface="+mn-ea"/>
                <a:cs typeface="+mn-cs"/>
              </a:rPr>
              <a:t>	A. Introduction</a:t>
            </a:r>
          </a:p>
          <a:p>
            <a:r>
              <a:rPr lang="en-US" sz="1200" kern="1200" dirty="0">
                <a:solidFill>
                  <a:schemeClr val="tx1"/>
                </a:solidFill>
                <a:effectLst/>
                <a:latin typeface="+mn-lt"/>
                <a:ea typeface="+mn-ea"/>
                <a:cs typeface="+mn-cs"/>
              </a:rPr>
              <a:t>		1. Defined: An argument in which a claim is supported by providing examples.</a:t>
            </a:r>
          </a:p>
          <a:p>
            <a:r>
              <a:rPr lang="en-US" sz="1200" kern="1200" dirty="0">
                <a:solidFill>
                  <a:schemeClr val="tx1"/>
                </a:solidFill>
                <a:effectLst/>
                <a:latin typeface="+mn-lt"/>
                <a:ea typeface="+mn-ea"/>
                <a:cs typeface="+mn-cs"/>
              </a:rPr>
              <a:t>		2. The strength of the support depends on the quality of the examples.</a:t>
            </a:r>
          </a:p>
          <a:p>
            <a:r>
              <a:rPr lang="en-US" sz="1200" kern="1200" dirty="0">
                <a:solidFill>
                  <a:schemeClr val="tx1"/>
                </a:solidFill>
                <a:effectLst/>
                <a:latin typeface="+mn-lt"/>
                <a:ea typeface="+mn-ea"/>
                <a:cs typeface="+mn-cs"/>
              </a:rPr>
              <a:t>	B. Form</a:t>
            </a:r>
          </a:p>
          <a:p>
            <a:r>
              <a:rPr lang="en-US" sz="1200" kern="1200" dirty="0">
                <a:solidFill>
                  <a:schemeClr val="tx1"/>
                </a:solidFill>
                <a:effectLst/>
                <a:latin typeface="+mn-lt"/>
                <a:ea typeface="+mn-ea"/>
                <a:cs typeface="+mn-cs"/>
              </a:rPr>
              <a:t>		1. Premise 1: Example 1 is an example that supports claim P.</a:t>
            </a:r>
          </a:p>
          <a:p>
            <a:r>
              <a:rPr lang="en-US" sz="1200" kern="1200" dirty="0">
                <a:solidFill>
                  <a:schemeClr val="tx1"/>
                </a:solidFill>
                <a:effectLst/>
                <a:latin typeface="+mn-lt"/>
                <a:ea typeface="+mn-ea"/>
                <a:cs typeface="+mn-cs"/>
              </a:rPr>
              <a:t>		2. Premise 2: Example 2 is an example that supports claim P.</a:t>
            </a:r>
          </a:p>
          <a:p>
            <a:r>
              <a:rPr lang="en-US" sz="1200" kern="1200" dirty="0">
                <a:solidFill>
                  <a:schemeClr val="tx1"/>
                </a:solidFill>
                <a:effectLst/>
                <a:latin typeface="+mn-lt"/>
                <a:ea typeface="+mn-ea"/>
                <a:cs typeface="+mn-cs"/>
              </a:rPr>
              <a:t>		3. Premise x: Example x is an example that supports claim P.</a:t>
            </a:r>
          </a:p>
          <a:p>
            <a:r>
              <a:rPr lang="en-US" sz="1200" kern="1200" dirty="0">
                <a:solidFill>
                  <a:schemeClr val="tx1"/>
                </a:solidFill>
                <a:effectLst/>
                <a:latin typeface="+mn-lt"/>
                <a:ea typeface="+mn-ea"/>
                <a:cs typeface="+mn-cs"/>
              </a:rPr>
              <a:t>		4. Conclusion: Claim P is true.</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5300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C. Standards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1. The more examples, the stronger the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2. The examples must be relevant.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a. The more relevant the examples, the stronger the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3. The examples must be specific and clearly identified.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4. Counter-examples must be considered.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a. Counter-example: an example that counts against the claim.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b. The more counter-examples and the more relevant they are, the weaker the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D. Examples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1. Example #1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a. Premise 1: The painting Oath of the </a:t>
            </a:r>
            <a:r>
              <a:rPr lang="en-US" sz="1200" dirty="0" err="1">
                <a:solidFill>
                  <a:srgbClr val="000000"/>
                </a:solidFill>
                <a:effectLst/>
                <a:latin typeface="Calibri" panose="020F0502020204030204" pitchFamily="34" charset="0"/>
                <a:ea typeface="Times" panose="02020603050405020304" pitchFamily="18" charset="0"/>
                <a:cs typeface="Calibri" panose="020F0502020204030204" pitchFamily="34" charset="0"/>
              </a:rPr>
              <a:t>Horatii</a:t>
            </a: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shows three brothers ready to take action, while the women are painted as passive observers.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b. Premise  2: In action films, such as typical Westerns, women are cast as victims that must be protected and saved by men.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c. Conclusion: Art reinforces gender stereotypes.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2. Assessment of Example #1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a. More examples should be used.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b. The examples are relevant.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c. Specific Westerns should be named and described.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d. There are counter-examples, especially in modern films and TV.</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2. Example #2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a. Premise 1: The Egyptians believed in an afterlife as shown by their funeral preparations.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b. Premise 2: Plato’s writings indicate that the ancient Greeks believed in an afterlife.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c. Premise 3: The Chinese practice of ancestor worship indicates they believed in an afterlife.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d. Conclusion: People of ancient cultures believed in an afterlife.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3. Assessment of Example #2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a. More examples should be used, but the mix of diverse cultures strengthens the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b. The examples are relevant.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c. The examples could be more detailed but are reasonably specific.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914400" algn="l"/>
                <a:tab pos="-457200" algn="l"/>
                <a:tab pos="114300" algn="l"/>
                <a:tab pos="228600" algn="l"/>
                <a:tab pos="342900" algn="l"/>
                <a:tab pos="457200" algn="l"/>
                <a:tab pos="571500" algn="l"/>
                <a:tab pos="685800" algn="l"/>
                <a:tab pos="914400" algn="l"/>
                <a:tab pos="1371600" algn="l"/>
                <a:tab pos="1828800" algn="l"/>
                <a:tab pos="2286000" algn="l"/>
                <a:tab pos="2743200" algn="l"/>
                <a:tab pos="3200400" algn="l"/>
                <a:tab pos="3657600" algn="l"/>
                <a:tab pos="4114800" algn="l"/>
                <a:tab pos="4572000" algn="l"/>
                <a:tab pos="5029200" algn="l"/>
              </a:tabLst>
            </a:pPr>
            <a:r>
              <a:rPr lang="en-US" sz="1200" dirty="0">
                <a:solidFill>
                  <a:srgbClr val="000000"/>
                </a:solidFill>
                <a:effectLst/>
                <a:latin typeface="Calibri" panose="020F0502020204030204" pitchFamily="34" charset="0"/>
                <a:ea typeface="Times" panose="02020603050405020304" pitchFamily="18" charset="0"/>
                <a:cs typeface="Calibri" panose="020F0502020204030204" pitchFamily="34" charset="0"/>
              </a:rPr>
              <a:t>			d. There are some limited counterexamples, such as periods of doubt about the afterlife in ancient Egypt.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2641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IV Argument from Authority</a:t>
            </a:r>
          </a:p>
          <a:p>
            <a:r>
              <a:rPr lang="en-US" sz="1200" kern="1200" dirty="0">
                <a:solidFill>
                  <a:schemeClr val="tx1"/>
                </a:solidFill>
                <a:effectLst/>
                <a:latin typeface="+mn-lt"/>
                <a:ea typeface="+mn-ea"/>
                <a:cs typeface="+mn-cs"/>
              </a:rPr>
              <a:t>	A. Introduction</a:t>
            </a:r>
          </a:p>
          <a:p>
            <a:r>
              <a:rPr lang="en-US" sz="1200" kern="1200" dirty="0">
                <a:solidFill>
                  <a:schemeClr val="tx1"/>
                </a:solidFill>
                <a:effectLst/>
                <a:latin typeface="+mn-lt"/>
                <a:ea typeface="+mn-ea"/>
                <a:cs typeface="+mn-cs"/>
              </a:rPr>
              <a:t>		1. Defined: An argument in which the conclusion is supported by citing an authority.</a:t>
            </a:r>
          </a:p>
          <a:p>
            <a:r>
              <a:rPr lang="en-US" sz="1200" kern="1200" dirty="0">
                <a:solidFill>
                  <a:schemeClr val="tx1"/>
                </a:solidFill>
                <a:effectLst/>
                <a:latin typeface="+mn-lt"/>
                <a:ea typeface="+mn-ea"/>
                <a:cs typeface="+mn-cs"/>
              </a:rPr>
              <a:t>		2. The strength of the support depends on the quality of the authority.</a:t>
            </a:r>
          </a:p>
          <a:p>
            <a:r>
              <a:rPr lang="en-US" sz="1200" kern="1200" dirty="0">
                <a:solidFill>
                  <a:schemeClr val="tx1"/>
                </a:solidFill>
                <a:effectLst/>
                <a:latin typeface="+mn-lt"/>
                <a:ea typeface="+mn-ea"/>
                <a:cs typeface="+mn-cs"/>
              </a:rPr>
              <a:t>		3. It is a relatively weak form of argument.</a:t>
            </a:r>
          </a:p>
          <a:p>
            <a:r>
              <a:rPr lang="en-US" sz="1200" kern="1200" dirty="0">
                <a:solidFill>
                  <a:schemeClr val="tx1"/>
                </a:solidFill>
                <a:effectLst/>
                <a:latin typeface="+mn-lt"/>
                <a:ea typeface="+mn-ea"/>
                <a:cs typeface="+mn-cs"/>
              </a:rPr>
              <a:t>4. They are used when a person lacks the knowledge or expertise and needs to rely on an outside source.</a:t>
            </a:r>
          </a:p>
          <a:p>
            <a:r>
              <a:rPr lang="en-US" sz="1200" kern="1200" dirty="0">
                <a:solidFill>
                  <a:schemeClr val="tx1"/>
                </a:solidFill>
                <a:effectLst/>
                <a:latin typeface="+mn-lt"/>
                <a:ea typeface="+mn-ea"/>
                <a:cs typeface="+mn-cs"/>
              </a:rPr>
              <a:t>		5. They are also used to add extra weight to the author’s position.</a:t>
            </a:r>
          </a:p>
          <a:p>
            <a:r>
              <a:rPr lang="en-US" sz="1200" kern="1200" dirty="0">
                <a:solidFill>
                  <a:schemeClr val="tx1"/>
                </a:solidFill>
                <a:effectLst/>
                <a:latin typeface="+mn-lt"/>
                <a:ea typeface="+mn-ea"/>
                <a:cs typeface="+mn-cs"/>
              </a:rPr>
              <a:t>6. Arguments from authority are often used as part of a larger argument.</a:t>
            </a:r>
          </a:p>
          <a:p>
            <a:r>
              <a:rPr lang="en-US" sz="1200" kern="1200" dirty="0">
                <a:solidFill>
                  <a:schemeClr val="tx1"/>
                </a:solidFill>
                <a:effectLst/>
                <a:latin typeface="+mn-lt"/>
                <a:ea typeface="+mn-ea"/>
                <a:cs typeface="+mn-cs"/>
              </a:rPr>
              <a:t>	B. Form </a:t>
            </a:r>
          </a:p>
          <a:p>
            <a:r>
              <a:rPr lang="en-US" sz="1200" kern="1200" dirty="0">
                <a:solidFill>
                  <a:schemeClr val="tx1"/>
                </a:solidFill>
                <a:effectLst/>
                <a:latin typeface="+mn-lt"/>
                <a:ea typeface="+mn-ea"/>
                <a:cs typeface="+mn-cs"/>
              </a:rPr>
              <a:t>		1. Premise 1: Person A is an authority on subject S.</a:t>
            </a:r>
          </a:p>
          <a:p>
            <a:r>
              <a:rPr lang="en-US" sz="1200" kern="1200" dirty="0">
                <a:solidFill>
                  <a:schemeClr val="tx1"/>
                </a:solidFill>
                <a:effectLst/>
                <a:latin typeface="+mn-lt"/>
                <a:ea typeface="+mn-ea"/>
                <a:cs typeface="+mn-cs"/>
              </a:rPr>
              <a:t>		2. Premise 2: Person A makes claim C about subject S.</a:t>
            </a:r>
          </a:p>
          <a:p>
            <a:r>
              <a:rPr lang="en-US" sz="1200" kern="1200" dirty="0">
                <a:solidFill>
                  <a:schemeClr val="tx1"/>
                </a:solidFill>
                <a:effectLst/>
                <a:latin typeface="+mn-lt"/>
                <a:ea typeface="+mn-ea"/>
                <a:cs typeface="+mn-cs"/>
              </a:rPr>
              <a:t>		3. Premise 3: Therefore, C is true.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8144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Assessment</a:t>
            </a:r>
          </a:p>
          <a:p>
            <a:r>
              <a:rPr lang="en-US" sz="1200" kern="1200" dirty="0">
                <a:solidFill>
                  <a:schemeClr val="tx1"/>
                </a:solidFill>
                <a:effectLst/>
                <a:latin typeface="+mn-lt"/>
                <a:ea typeface="+mn-ea"/>
                <a:cs typeface="+mn-cs"/>
              </a:rPr>
              <a:t>		1. The person has sufficient expertise in the subject.  </a:t>
            </a:r>
          </a:p>
          <a:p>
            <a:r>
              <a:rPr lang="en-US" sz="1200" kern="1200" dirty="0">
                <a:solidFill>
                  <a:schemeClr val="tx1"/>
                </a:solidFill>
                <a:effectLst/>
                <a:latin typeface="+mn-lt"/>
                <a:ea typeface="+mn-ea"/>
                <a:cs typeface="+mn-cs"/>
              </a:rPr>
              <a:t>		2. The claim is within the expert’s area of expertise.</a:t>
            </a:r>
          </a:p>
          <a:p>
            <a:r>
              <a:rPr lang="en-US" sz="1200" kern="1200" dirty="0">
                <a:solidFill>
                  <a:schemeClr val="tx1"/>
                </a:solidFill>
                <a:effectLst/>
                <a:latin typeface="+mn-lt"/>
                <a:ea typeface="+mn-ea"/>
                <a:cs typeface="+mn-cs"/>
              </a:rPr>
              <a:t>3. There is an adequate degree of agreement among experts.</a:t>
            </a:r>
          </a:p>
          <a:p>
            <a:r>
              <a:rPr lang="en-US" sz="1200" kern="1200" dirty="0">
                <a:solidFill>
                  <a:schemeClr val="tx1"/>
                </a:solidFill>
                <a:effectLst/>
                <a:latin typeface="+mn-lt"/>
                <a:ea typeface="+mn-ea"/>
                <a:cs typeface="+mn-cs"/>
              </a:rPr>
              <a:t>		4. The expert is not significantly biased.</a:t>
            </a:r>
          </a:p>
          <a:p>
            <a:r>
              <a:rPr lang="en-US" sz="1200" kern="1200" dirty="0">
                <a:solidFill>
                  <a:schemeClr val="tx1"/>
                </a:solidFill>
                <a:effectLst/>
                <a:latin typeface="+mn-lt"/>
                <a:ea typeface="+mn-ea"/>
                <a:cs typeface="+mn-cs"/>
              </a:rPr>
              <a:t>		5. The area of expertise is a legitimate area or discipline.</a:t>
            </a:r>
          </a:p>
          <a:p>
            <a:r>
              <a:rPr lang="en-US" sz="1200" kern="1200" dirty="0">
                <a:solidFill>
                  <a:schemeClr val="tx1"/>
                </a:solidFill>
                <a:effectLst/>
                <a:latin typeface="+mn-lt"/>
                <a:ea typeface="+mn-ea"/>
                <a:cs typeface="+mn-cs"/>
              </a:rPr>
              <a:t>		6. The authority must be properly identified.</a:t>
            </a:r>
          </a:p>
          <a:p>
            <a:r>
              <a:rPr lang="en-US" sz="1200" kern="1200" dirty="0">
                <a:solidFill>
                  <a:schemeClr val="tx1"/>
                </a:solidFill>
                <a:effectLst/>
                <a:latin typeface="+mn-lt"/>
                <a:ea typeface="+mn-ea"/>
                <a:cs typeface="+mn-cs"/>
              </a:rPr>
              <a:t>			a. This typically requires citing a source.</a:t>
            </a:r>
          </a:p>
          <a:p>
            <a:r>
              <a:rPr lang="en-US" sz="1200" kern="1200" dirty="0">
                <a:solidFill>
                  <a:schemeClr val="tx1"/>
                </a:solidFill>
                <a:effectLst/>
                <a:latin typeface="+mn-lt"/>
                <a:ea typeface="+mn-ea"/>
                <a:cs typeface="+mn-cs"/>
              </a:rPr>
              <a:t>	D. Examples</a:t>
            </a:r>
          </a:p>
          <a:p>
            <a:r>
              <a:rPr lang="en-US" sz="1200" kern="1200" dirty="0">
                <a:solidFill>
                  <a:schemeClr val="tx1"/>
                </a:solidFill>
                <a:effectLst/>
                <a:latin typeface="+mn-lt"/>
                <a:ea typeface="+mn-ea"/>
                <a:cs typeface="+mn-cs"/>
              </a:rPr>
              <a:t>		1. Example 1</a:t>
            </a:r>
          </a:p>
          <a:p>
            <a:r>
              <a:rPr lang="en-US" sz="1200" kern="1200" dirty="0">
                <a:solidFill>
                  <a:schemeClr val="tx1"/>
                </a:solidFill>
                <a:effectLst/>
                <a:latin typeface="+mn-lt"/>
                <a:ea typeface="+mn-ea"/>
                <a:cs typeface="+mn-cs"/>
              </a:rPr>
              <a:t>			a. Premise 1: If violent art has a harmful psychological effect on people, then it should be censored.</a:t>
            </a:r>
          </a:p>
          <a:p>
            <a:r>
              <a:rPr lang="en-US" sz="1200" kern="1200" dirty="0">
                <a:solidFill>
                  <a:schemeClr val="tx1"/>
                </a:solidFill>
                <a:effectLst/>
                <a:latin typeface="+mn-lt"/>
                <a:ea typeface="+mn-ea"/>
                <a:cs typeface="+mn-cs"/>
              </a:rPr>
              <a:t>b. Premise 2: However, the study by Loeb and Wombat shows that violent art has little, if any psychological effect on people.</a:t>
            </a:r>
          </a:p>
          <a:p>
            <a:r>
              <a:rPr lang="en-US" sz="1200" kern="1200" dirty="0">
                <a:solidFill>
                  <a:schemeClr val="tx1"/>
                </a:solidFill>
                <a:effectLst/>
                <a:latin typeface="+mn-lt"/>
                <a:ea typeface="+mn-ea"/>
                <a:cs typeface="+mn-cs"/>
              </a:rPr>
              <a:t>			c. Conclusion: Hence, there is no need to censor violent art to protect people from harm.</a:t>
            </a:r>
          </a:p>
          <a:p>
            <a:r>
              <a:rPr lang="en-US" sz="1200" kern="1200" dirty="0">
                <a:solidFill>
                  <a:schemeClr val="tx1"/>
                </a:solidFill>
                <a:effectLst/>
                <a:latin typeface="+mn-lt"/>
                <a:ea typeface="+mn-ea"/>
                <a:cs typeface="+mn-cs"/>
              </a:rPr>
              <a:t>		2. Assessment of Example 1</a:t>
            </a:r>
          </a:p>
          <a:p>
            <a:r>
              <a:rPr lang="en-US" sz="1200" kern="1200" dirty="0">
                <a:solidFill>
                  <a:schemeClr val="tx1"/>
                </a:solidFill>
                <a:effectLst/>
                <a:latin typeface="+mn-lt"/>
                <a:ea typeface="+mn-ea"/>
                <a:cs typeface="+mn-cs"/>
              </a:rPr>
              <a:t>a. The source needs to be properly identified (applying many of the other standards requires this identification).</a:t>
            </a:r>
          </a:p>
          <a:p>
            <a:r>
              <a:rPr lang="en-US" sz="1200" kern="1200" dirty="0">
                <a:solidFill>
                  <a:schemeClr val="tx1"/>
                </a:solidFill>
                <a:effectLst/>
                <a:latin typeface="+mn-lt"/>
                <a:ea typeface="+mn-ea"/>
                <a:cs typeface="+mn-cs"/>
              </a:rPr>
              <a:t>b. There is a great deal of disagreement among the experts within the field of psychology, especially over the matter of the effects of violent art.</a:t>
            </a:r>
          </a:p>
          <a:p>
            <a:r>
              <a:rPr lang="en-US" sz="1200" kern="1200" dirty="0">
                <a:solidFill>
                  <a:schemeClr val="tx1"/>
                </a:solidFill>
                <a:effectLst/>
                <a:latin typeface="+mn-lt"/>
                <a:ea typeface="+mn-ea"/>
                <a:cs typeface="+mn-cs"/>
              </a:rPr>
              <a:t>		3. Example 2</a:t>
            </a:r>
          </a:p>
          <a:p>
            <a:r>
              <a:rPr lang="en-US" sz="1200" kern="1200" dirty="0">
                <a:solidFill>
                  <a:schemeClr val="tx1"/>
                </a:solidFill>
                <a:effectLst/>
                <a:latin typeface="+mn-lt"/>
                <a:ea typeface="+mn-ea"/>
                <a:cs typeface="+mn-cs"/>
              </a:rPr>
              <a:t>			a. Premise 1: According to medical science, there is no life after death. </a:t>
            </a:r>
          </a:p>
          <a:p>
            <a:r>
              <a:rPr lang="en-US" sz="1200" kern="1200" dirty="0">
                <a:solidFill>
                  <a:schemeClr val="tx1"/>
                </a:solidFill>
                <a:effectLst/>
                <a:latin typeface="+mn-lt"/>
                <a:ea typeface="+mn-ea"/>
                <a:cs typeface="+mn-cs"/>
              </a:rPr>
              <a:t>b. Premise 2: Since medical science is well established, it is clear there is no life after death.</a:t>
            </a:r>
          </a:p>
          <a:p>
            <a:r>
              <a:rPr lang="en-US" sz="1200" kern="1200" dirty="0">
                <a:solidFill>
                  <a:schemeClr val="tx1"/>
                </a:solidFill>
                <a:effectLst/>
                <a:latin typeface="+mn-lt"/>
                <a:ea typeface="+mn-ea"/>
                <a:cs typeface="+mn-cs"/>
              </a:rPr>
              <a:t>		4. Assessment of Example 2</a:t>
            </a:r>
          </a:p>
          <a:p>
            <a:r>
              <a:rPr lang="en-US" sz="1200" kern="1200" dirty="0">
                <a:solidFill>
                  <a:schemeClr val="tx1"/>
                </a:solidFill>
                <a:effectLst/>
                <a:latin typeface="+mn-lt"/>
                <a:ea typeface="+mn-ea"/>
                <a:cs typeface="+mn-cs"/>
              </a:rPr>
              <a:t>			a. More information is needed about medical science, such as the exact source of the claim.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160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Branches of Philosophy</a:t>
            </a:r>
          </a:p>
          <a:p>
            <a:r>
              <a:rPr lang="en-US" sz="1200" kern="1200" dirty="0">
                <a:solidFill>
                  <a:schemeClr val="tx1"/>
                </a:solidFill>
                <a:effectLst/>
                <a:latin typeface="+mn-lt"/>
                <a:ea typeface="+mn-ea"/>
                <a:cs typeface="+mn-cs"/>
              </a:rPr>
              <a:t>	A. Introduction</a:t>
            </a:r>
          </a:p>
          <a:p>
            <a:r>
              <a:rPr lang="en-US" sz="1200" kern="1200" dirty="0">
                <a:solidFill>
                  <a:schemeClr val="tx1"/>
                </a:solidFill>
                <a:effectLst/>
                <a:latin typeface="+mn-lt"/>
                <a:ea typeface="+mn-ea"/>
                <a:cs typeface="+mn-cs"/>
              </a:rPr>
              <a:t>		1. Philosophy is divided into various branches based on content and questions.</a:t>
            </a:r>
          </a:p>
          <a:p>
            <a:r>
              <a:rPr lang="en-US" sz="1200" kern="1200" dirty="0">
                <a:solidFill>
                  <a:schemeClr val="tx1"/>
                </a:solidFill>
                <a:effectLst/>
                <a:latin typeface="+mn-lt"/>
                <a:ea typeface="+mn-ea"/>
                <a:cs typeface="+mn-cs"/>
              </a:rPr>
              <a:t>		2. While the divisions presented below are traditional, they are not without controversy.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II Aesthetics </a:t>
            </a:r>
          </a:p>
          <a:p>
            <a:r>
              <a:rPr lang="en-US" sz="1200" kern="1200" dirty="0">
                <a:solidFill>
                  <a:schemeClr val="tx1"/>
                </a:solidFill>
                <a:effectLst/>
                <a:latin typeface="+mn-lt"/>
                <a:ea typeface="+mn-ea"/>
                <a:cs typeface="+mn-cs"/>
              </a:rPr>
              <a:t>	A. Aesthetics</a:t>
            </a:r>
          </a:p>
          <a:p>
            <a:r>
              <a:rPr lang="en-US" sz="1200" kern="1200" dirty="0">
                <a:solidFill>
                  <a:schemeClr val="tx1"/>
                </a:solidFill>
                <a:effectLst/>
                <a:latin typeface="+mn-lt"/>
                <a:ea typeface="+mn-ea"/>
                <a:cs typeface="+mn-cs"/>
              </a:rPr>
              <a:t>		1.  General Definition: A branch of philosophy concerned with theories of art and beauty.</a:t>
            </a:r>
          </a:p>
          <a:p>
            <a:r>
              <a:rPr lang="en-US" sz="1200" kern="1200" dirty="0">
                <a:solidFill>
                  <a:schemeClr val="tx1"/>
                </a:solidFill>
                <a:effectLst/>
                <a:latin typeface="+mn-lt"/>
                <a:ea typeface="+mn-ea"/>
                <a:cs typeface="+mn-cs"/>
              </a:rPr>
              <a:t>		2. Descriptive aesthetics: A description of a culture’s, group’s or person’s aesthetic views.</a:t>
            </a:r>
          </a:p>
          <a:p>
            <a:r>
              <a:rPr lang="en-US" sz="1200" kern="1200" dirty="0">
                <a:solidFill>
                  <a:schemeClr val="tx1"/>
                </a:solidFill>
                <a:effectLst/>
                <a:latin typeface="+mn-lt"/>
                <a:ea typeface="+mn-ea"/>
                <a:cs typeface="+mn-cs"/>
              </a:rPr>
              <a:t>			a. This simply states the characteristics of the aesthetics in question.</a:t>
            </a:r>
          </a:p>
          <a:p>
            <a:r>
              <a:rPr lang="en-US" sz="1200" kern="1200" dirty="0">
                <a:solidFill>
                  <a:schemeClr val="tx1"/>
                </a:solidFill>
                <a:effectLst/>
                <a:latin typeface="+mn-lt"/>
                <a:ea typeface="+mn-ea"/>
                <a:cs typeface="+mn-cs"/>
              </a:rPr>
              <a:t>			b. This is done in the social sciences, art history, etc.</a:t>
            </a:r>
          </a:p>
          <a:p>
            <a:r>
              <a:rPr lang="en-US" sz="1200" kern="1200" dirty="0">
                <a:solidFill>
                  <a:schemeClr val="tx1"/>
                </a:solidFill>
                <a:effectLst/>
                <a:latin typeface="+mn-lt"/>
                <a:ea typeface="+mn-ea"/>
                <a:cs typeface="+mn-cs"/>
              </a:rPr>
              <a:t>		3. Meta Aesthetics: The investigation of the creation and assessment of aesthetic theories.</a:t>
            </a:r>
          </a:p>
          <a:p>
            <a:r>
              <a:rPr lang="en-US" sz="1200" kern="1200" dirty="0">
                <a:solidFill>
                  <a:schemeClr val="tx1"/>
                </a:solidFill>
                <a:effectLst/>
                <a:latin typeface="+mn-lt"/>
                <a:ea typeface="+mn-ea"/>
                <a:cs typeface="+mn-cs"/>
              </a:rPr>
              <a:t>		4. Normative Aesthetics: The creation and application of aesthetic standards.</a:t>
            </a:r>
          </a:p>
          <a:p>
            <a:r>
              <a:rPr lang="en-US" sz="1200" kern="1200" dirty="0">
                <a:solidFill>
                  <a:schemeClr val="tx1"/>
                </a:solidFill>
                <a:effectLst/>
                <a:latin typeface="+mn-lt"/>
                <a:ea typeface="+mn-ea"/>
                <a:cs typeface="+mn-cs"/>
              </a:rPr>
              <a:t>		5. Applied Aesthetics The application of aesthetic standards to specific cases/situations.</a:t>
            </a:r>
          </a:p>
          <a:p>
            <a:r>
              <a:rPr lang="en-US" sz="1200" kern="1200" dirty="0">
                <a:solidFill>
                  <a:schemeClr val="tx1"/>
                </a:solidFill>
                <a:effectLst/>
                <a:latin typeface="+mn-lt"/>
                <a:ea typeface="+mn-ea"/>
                <a:cs typeface="+mn-cs"/>
              </a:rPr>
              <a:t>	B. Aesthetics</a:t>
            </a:r>
          </a:p>
          <a:p>
            <a:r>
              <a:rPr lang="en-US" sz="1200" kern="1200" dirty="0">
                <a:solidFill>
                  <a:schemeClr val="tx1"/>
                </a:solidFill>
                <a:effectLst/>
                <a:latin typeface="+mn-lt"/>
                <a:ea typeface="+mn-ea"/>
                <a:cs typeface="+mn-cs"/>
              </a:rPr>
              <a:t>		1. A rational and systematic attempt to understand aesthetic statements, principles and theories.</a:t>
            </a:r>
          </a:p>
          <a:p>
            <a:r>
              <a:rPr lang="en-US" sz="1200" kern="1200" dirty="0">
                <a:solidFill>
                  <a:schemeClr val="tx1"/>
                </a:solidFill>
                <a:effectLst/>
                <a:latin typeface="+mn-lt"/>
                <a:ea typeface="+mn-ea"/>
                <a:cs typeface="+mn-cs"/>
              </a:rPr>
              <a:t>		2. Analysis of aesthetic concepts and terms.</a:t>
            </a:r>
          </a:p>
          <a:p>
            <a:r>
              <a:rPr lang="en-US" sz="1200" kern="1200" dirty="0">
                <a:solidFill>
                  <a:schemeClr val="tx1"/>
                </a:solidFill>
                <a:effectLst/>
                <a:latin typeface="+mn-lt"/>
                <a:ea typeface="+mn-ea"/>
                <a:cs typeface="+mn-cs"/>
              </a:rPr>
              <a:t>		3. Creating and assessing principles relating to the arts.</a:t>
            </a:r>
          </a:p>
          <a:p>
            <a:r>
              <a:rPr lang="en-US" sz="1200" kern="1200" dirty="0">
                <a:solidFill>
                  <a:schemeClr val="tx1"/>
                </a:solidFill>
                <a:effectLst/>
                <a:latin typeface="+mn-lt"/>
                <a:ea typeface="+mn-ea"/>
                <a:cs typeface="+mn-cs"/>
              </a:rPr>
              <a:t>		4. Defining and assessing artistic value.</a:t>
            </a:r>
          </a:p>
          <a:p>
            <a:r>
              <a:rPr lang="en-US" sz="1200" kern="1200" dirty="0">
                <a:solidFill>
                  <a:schemeClr val="tx1"/>
                </a:solidFill>
                <a:effectLst/>
                <a:latin typeface="+mn-lt"/>
                <a:ea typeface="+mn-ea"/>
                <a:cs typeface="+mn-cs"/>
              </a:rPr>
              <a:t>		5. Creating and assessing aesthetic theories.</a:t>
            </a:r>
          </a:p>
          <a:p>
            <a:r>
              <a:rPr lang="en-US" sz="1200" kern="1200" dirty="0">
                <a:solidFill>
                  <a:schemeClr val="tx1"/>
                </a:solidFill>
                <a:effectLst/>
                <a:latin typeface="+mn-lt"/>
                <a:ea typeface="+mn-ea"/>
                <a:cs typeface="+mn-cs"/>
              </a:rPr>
              <a:t>	C. Classic problems in Aesthetics</a:t>
            </a:r>
          </a:p>
          <a:p>
            <a:r>
              <a:rPr lang="en-US" sz="1200" kern="1200" dirty="0">
                <a:solidFill>
                  <a:schemeClr val="tx1"/>
                </a:solidFill>
                <a:effectLst/>
                <a:latin typeface="+mn-lt"/>
                <a:ea typeface="+mn-ea"/>
                <a:cs typeface="+mn-cs"/>
              </a:rPr>
              <a:t>		1. The nature of art: aesthetics focuses on defining art.</a:t>
            </a:r>
          </a:p>
          <a:p>
            <a:r>
              <a:rPr lang="en-US" sz="1200" kern="1200" dirty="0">
                <a:solidFill>
                  <a:schemeClr val="tx1"/>
                </a:solidFill>
                <a:effectLst/>
                <a:latin typeface="+mn-lt"/>
                <a:ea typeface="+mn-ea"/>
                <a:cs typeface="+mn-cs"/>
              </a:rPr>
              <a:t>		2. The nature of beauty: since Plato, philosophers have attempted to define beauty and its role in art,</a:t>
            </a:r>
          </a:p>
          <a:p>
            <a:r>
              <a:rPr lang="en-US" sz="1200" kern="1200" dirty="0">
                <a:solidFill>
                  <a:schemeClr val="tx1"/>
                </a:solidFill>
                <a:effectLst/>
                <a:latin typeface="+mn-lt"/>
                <a:ea typeface="+mn-ea"/>
                <a:cs typeface="+mn-cs"/>
              </a:rPr>
              <a:t>		3. The problem of censorship: first addressed by Plato, the question of whether art should be censored.</a:t>
            </a:r>
          </a:p>
          <a:p>
            <a:r>
              <a:rPr lang="en-US" sz="1200" kern="1200" dirty="0">
                <a:solidFill>
                  <a:schemeClr val="tx1"/>
                </a:solidFill>
                <a:effectLst/>
                <a:latin typeface="+mn-lt"/>
                <a:ea typeface="+mn-ea"/>
                <a:cs typeface="+mn-cs"/>
              </a:rPr>
              <a:t>		4. The problem of objectivity: whether aesthetic value is objective or merely in the eye of the beholder.</a:t>
            </a:r>
          </a:p>
          <a:p>
            <a:r>
              <a:rPr lang="en-US" sz="1200" kern="1200" dirty="0">
                <a:solidFill>
                  <a:schemeClr val="tx1"/>
                </a:solidFill>
                <a:effectLst/>
                <a:latin typeface="+mn-lt"/>
                <a:ea typeface="+mn-ea"/>
                <a:cs typeface="+mn-cs"/>
              </a:rPr>
              <a:t>		5. The paradox of taste: presented by Hume who raises the following problem-</a:t>
            </a:r>
          </a:p>
          <a:p>
            <a:r>
              <a:rPr lang="en-US" sz="1200" kern="1200" dirty="0">
                <a:solidFill>
                  <a:schemeClr val="tx1"/>
                </a:solidFill>
                <a:effectLst/>
                <a:latin typeface="+mn-lt"/>
                <a:ea typeface="+mn-ea"/>
                <a:cs typeface="+mn-cs"/>
              </a:rPr>
              <a:t>			a. On one hand, tastes cannot be disputed-if a person likes or dislikes a work they cannot be wrong about this.</a:t>
            </a:r>
          </a:p>
          <a:p>
            <a:r>
              <a:rPr lang="en-US" sz="1200" kern="1200" dirty="0">
                <a:solidFill>
                  <a:schemeClr val="tx1"/>
                </a:solidFill>
                <a:effectLst/>
                <a:latin typeface="+mn-lt"/>
                <a:ea typeface="+mn-ea"/>
                <a:cs typeface="+mn-cs"/>
              </a:rPr>
              <a:t>			b. On the other hand, some aesthetic judgments seem not only wrong but also obviously absurd. </a:t>
            </a:r>
          </a:p>
          <a:p>
            <a:r>
              <a:rPr lang="en-US" sz="1200" kern="1200" dirty="0">
                <a:solidFill>
                  <a:schemeClr val="tx1"/>
                </a:solidFill>
                <a:effectLst/>
                <a:latin typeface="+mn-lt"/>
                <a:ea typeface="+mn-ea"/>
                <a:cs typeface="+mn-cs"/>
              </a:rPr>
              <a:t>	D. Some Questions in Aesthetics</a:t>
            </a:r>
          </a:p>
          <a:p>
            <a:r>
              <a:rPr lang="en-US" sz="1200" kern="1200" dirty="0">
                <a:solidFill>
                  <a:schemeClr val="tx1"/>
                </a:solidFill>
                <a:effectLst/>
                <a:latin typeface="+mn-lt"/>
                <a:ea typeface="+mn-ea"/>
                <a:cs typeface="+mn-cs"/>
              </a:rPr>
              <a:t>		1. What is art?</a:t>
            </a:r>
          </a:p>
          <a:p>
            <a:r>
              <a:rPr lang="en-US" sz="1200" kern="1200" dirty="0">
                <a:solidFill>
                  <a:schemeClr val="tx1"/>
                </a:solidFill>
                <a:effectLst/>
                <a:latin typeface="+mn-lt"/>
                <a:ea typeface="+mn-ea"/>
                <a:cs typeface="+mn-cs"/>
              </a:rPr>
              <a:t>		2. What is beauty?</a:t>
            </a:r>
          </a:p>
          <a:p>
            <a:r>
              <a:rPr lang="en-US" sz="1200" kern="1200" dirty="0">
                <a:solidFill>
                  <a:schemeClr val="tx1"/>
                </a:solidFill>
                <a:effectLst/>
                <a:latin typeface="+mn-lt"/>
                <a:ea typeface="+mn-ea"/>
                <a:cs typeface="+mn-cs"/>
              </a:rPr>
              <a:t>		3. Is beauty subjective or objective?</a:t>
            </a:r>
          </a:p>
          <a:p>
            <a:r>
              <a:rPr lang="en-US" sz="1200" kern="1200" dirty="0">
                <a:solidFill>
                  <a:schemeClr val="tx1"/>
                </a:solidFill>
                <a:effectLst/>
                <a:latin typeface="+mn-lt"/>
                <a:ea typeface="+mn-ea"/>
                <a:cs typeface="+mn-cs"/>
              </a:rPr>
              <a:t>		4. Should art be censored by the government?</a:t>
            </a:r>
          </a:p>
          <a:p>
            <a:r>
              <a:rPr lang="en-US" sz="1200" kern="1200" dirty="0">
                <a:solidFill>
                  <a:schemeClr val="tx1"/>
                </a:solidFill>
                <a:effectLst/>
                <a:latin typeface="+mn-lt"/>
                <a:ea typeface="+mn-ea"/>
                <a:cs typeface="+mn-cs"/>
              </a:rPr>
              <a:t>		5. Should artists censor their own work?</a:t>
            </a:r>
          </a:p>
          <a:p>
            <a:r>
              <a:rPr lang="en-US" sz="1200" kern="1200" dirty="0">
                <a:solidFill>
                  <a:schemeClr val="tx1"/>
                </a:solidFill>
                <a:effectLst/>
                <a:latin typeface="+mn-lt"/>
                <a:ea typeface="+mn-ea"/>
                <a:cs typeface="+mn-cs"/>
              </a:rPr>
              <a:t>		6. What makes one work of art better than another?</a:t>
            </a:r>
          </a:p>
          <a:p>
            <a:r>
              <a:rPr lang="en-US" sz="1200" kern="1200" dirty="0">
                <a:solidFill>
                  <a:schemeClr val="tx1"/>
                </a:solidFill>
                <a:effectLst/>
                <a:latin typeface="+mn-lt"/>
                <a:ea typeface="+mn-ea"/>
                <a:cs typeface="+mn-cs"/>
              </a:rPr>
              <a:t>		7. How are genres defined?</a:t>
            </a:r>
          </a:p>
          <a:p>
            <a:r>
              <a:rPr lang="en-US" sz="1200" kern="1200" dirty="0">
                <a:solidFill>
                  <a:schemeClr val="tx1"/>
                </a:solidFill>
                <a:effectLst/>
                <a:latin typeface="+mn-lt"/>
                <a:ea typeface="+mn-ea"/>
                <a:cs typeface="+mn-cs"/>
              </a:rPr>
              <a:t>		8. Do genres matter?</a:t>
            </a:r>
          </a:p>
          <a:p>
            <a:r>
              <a:rPr lang="en-US" sz="1200" kern="1200" dirty="0">
                <a:solidFill>
                  <a:schemeClr val="tx1"/>
                </a:solidFill>
                <a:effectLst/>
                <a:latin typeface="+mn-lt"/>
                <a:ea typeface="+mn-ea"/>
                <a:cs typeface="+mn-cs"/>
              </a:rPr>
              <a:t>		9. Is art important to society?</a:t>
            </a:r>
          </a:p>
          <a:p>
            <a:r>
              <a:rPr lang="en-US" sz="1200" kern="1200" dirty="0">
                <a:solidFill>
                  <a:schemeClr val="tx1"/>
                </a:solidFill>
                <a:effectLst/>
                <a:latin typeface="+mn-lt"/>
                <a:ea typeface="+mn-ea"/>
                <a:cs typeface="+mn-cs"/>
              </a:rPr>
              <a:t>		10. Is art education important?</a:t>
            </a:r>
          </a:p>
          <a:p>
            <a:r>
              <a:rPr lang="en-US" sz="1200" kern="1200" dirty="0">
                <a:solidFill>
                  <a:schemeClr val="tx1"/>
                </a:solidFill>
                <a:effectLst/>
                <a:latin typeface="+mn-lt"/>
                <a:ea typeface="+mn-ea"/>
                <a:cs typeface="+mn-cs"/>
              </a:rPr>
              <a:t>		11. What, if anything, makes art valuable?</a:t>
            </a:r>
          </a:p>
          <a:p>
            <a:r>
              <a:rPr lang="en-US" sz="1200" kern="1200" dirty="0">
                <a:solidFill>
                  <a:schemeClr val="tx1"/>
                </a:solidFill>
                <a:effectLst/>
                <a:latin typeface="+mn-lt"/>
                <a:ea typeface="+mn-ea"/>
                <a:cs typeface="+mn-cs"/>
              </a:rPr>
              <a:t>		12. Can a forgery have the same value as "real" art?</a:t>
            </a:r>
          </a:p>
          <a:p>
            <a:r>
              <a:rPr lang="en-US" sz="1200" kern="1200" dirty="0">
                <a:solidFill>
                  <a:schemeClr val="tx1"/>
                </a:solidFill>
                <a:effectLst/>
                <a:latin typeface="+mn-lt"/>
                <a:ea typeface="+mn-ea"/>
                <a:cs typeface="+mn-cs"/>
              </a:rPr>
              <a:t>		13. What distinguishes "real" art from a forgery?</a:t>
            </a:r>
          </a:p>
          <a:p>
            <a:r>
              <a:rPr lang="en-US" sz="1200" kern="1200" dirty="0">
                <a:solidFill>
                  <a:schemeClr val="tx1"/>
                </a:solidFill>
                <a:effectLst/>
                <a:latin typeface="+mn-lt"/>
                <a:ea typeface="+mn-ea"/>
                <a:cs typeface="+mn-cs"/>
              </a:rPr>
              <a:t>		14. Should art serve political or social purposes?</a:t>
            </a:r>
          </a:p>
          <a:p>
            <a:r>
              <a:rPr lang="en-US" sz="1200" kern="1200" dirty="0">
                <a:solidFill>
                  <a:schemeClr val="tx1"/>
                </a:solidFill>
                <a:effectLst/>
                <a:latin typeface="+mn-lt"/>
                <a:ea typeface="+mn-ea"/>
                <a:cs typeface="+mn-cs"/>
              </a:rPr>
              <a:t>		15. What is the distinction between pornography and art?</a:t>
            </a:r>
          </a:p>
          <a:p>
            <a:r>
              <a:rPr lang="en-US" sz="1200" kern="1200" dirty="0">
                <a:solidFill>
                  <a:schemeClr val="tx1"/>
                </a:solidFill>
                <a:effectLst/>
                <a:latin typeface="+mn-lt"/>
                <a:ea typeface="+mn-ea"/>
                <a:cs typeface="+mn-cs"/>
              </a:rPr>
              <a:t>		16. Should historical films be historically accurate?</a:t>
            </a:r>
          </a:p>
          <a:p>
            <a:r>
              <a:rPr lang="en-US" sz="1200" kern="1200" dirty="0">
                <a:solidFill>
                  <a:schemeClr val="tx1"/>
                </a:solidFill>
                <a:effectLst/>
                <a:latin typeface="+mn-lt"/>
                <a:ea typeface="+mn-ea"/>
                <a:cs typeface="+mn-cs"/>
              </a:rPr>
              <a:t>	E. Aestheticians, Art Critics and Artists</a:t>
            </a:r>
          </a:p>
          <a:p>
            <a:r>
              <a:rPr lang="en-US" sz="1200" kern="1200" dirty="0">
                <a:solidFill>
                  <a:schemeClr val="tx1"/>
                </a:solidFill>
                <a:effectLst/>
                <a:latin typeface="+mn-lt"/>
                <a:ea typeface="+mn-ea"/>
                <a:cs typeface="+mn-cs"/>
              </a:rPr>
              <a:t>		1. Analogy to Law</a:t>
            </a:r>
          </a:p>
          <a:p>
            <a:r>
              <a:rPr lang="en-US" sz="1200" kern="1200" dirty="0">
                <a:solidFill>
                  <a:schemeClr val="tx1"/>
                </a:solidFill>
                <a:effectLst/>
                <a:latin typeface="+mn-lt"/>
                <a:ea typeface="+mn-ea"/>
                <a:cs typeface="+mn-cs"/>
              </a:rPr>
              <a:t>			a. Aestheticians are like lawmakers-they create aesthetic theories.</a:t>
            </a:r>
          </a:p>
          <a:p>
            <a:r>
              <a:rPr lang="en-US" sz="1200" kern="1200" dirty="0">
                <a:solidFill>
                  <a:schemeClr val="tx1"/>
                </a:solidFill>
                <a:effectLst/>
                <a:latin typeface="+mn-lt"/>
                <a:ea typeface="+mn-ea"/>
                <a:cs typeface="+mn-cs"/>
              </a:rPr>
              <a:t>			b. Art critics are like judges, applying the theories created by aestheticians.</a:t>
            </a:r>
          </a:p>
          <a:p>
            <a:r>
              <a:rPr lang="en-US" sz="1200" kern="1200" dirty="0">
                <a:solidFill>
                  <a:schemeClr val="tx1"/>
                </a:solidFill>
                <a:effectLst/>
                <a:latin typeface="+mn-lt"/>
                <a:ea typeface="+mn-ea"/>
                <a:cs typeface="+mn-cs"/>
              </a:rPr>
              <a:t>			c. The artist is like the one on trial-they create the works of art.</a:t>
            </a:r>
          </a:p>
          <a:p>
            <a:r>
              <a:rPr lang="en-US" sz="1200" kern="1200" dirty="0">
                <a:solidFill>
                  <a:schemeClr val="tx1"/>
                </a:solidFill>
                <a:effectLst/>
                <a:latin typeface="+mn-lt"/>
                <a:ea typeface="+mn-ea"/>
                <a:cs typeface="+mn-cs"/>
              </a:rPr>
              <a:t>	2. Aesthetics involves, in part, developing theories or principles for assessing works of art.</a:t>
            </a:r>
          </a:p>
          <a:p>
            <a:r>
              <a:rPr lang="en-US" sz="1200" kern="1200" dirty="0">
                <a:solidFill>
                  <a:schemeClr val="tx1"/>
                </a:solidFill>
                <a:effectLst/>
                <a:latin typeface="+mn-lt"/>
                <a:ea typeface="+mn-ea"/>
                <a:cs typeface="+mn-cs"/>
              </a:rPr>
              <a:t>	3. The art critic applies a specific theory or principle when assessing a specific work of art.</a:t>
            </a:r>
          </a:p>
          <a:p>
            <a:r>
              <a:rPr lang="en-US" sz="1200" kern="1200" dirty="0">
                <a:solidFill>
                  <a:schemeClr val="tx1"/>
                </a:solidFill>
                <a:effectLst/>
                <a:latin typeface="+mn-lt"/>
                <a:ea typeface="+mn-ea"/>
                <a:cs typeface="+mn-cs"/>
              </a:rPr>
              <a:t>		4.  The artist uses a specific theory or principle when creating her work.</a:t>
            </a:r>
          </a:p>
          <a:p>
            <a:r>
              <a:rPr lang="en-US" sz="1200" kern="1200" dirty="0">
                <a:solidFill>
                  <a:schemeClr val="tx1"/>
                </a:solidFill>
                <a:effectLst/>
                <a:latin typeface="+mn-lt"/>
                <a:ea typeface="+mn-ea"/>
                <a:cs typeface="+mn-cs"/>
              </a:rPr>
              <a:t>		5. One person might occupy all three roles.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III Epistemology </a:t>
            </a:r>
          </a:p>
          <a:p>
            <a:r>
              <a:rPr lang="en-US" sz="1200" kern="1200" dirty="0">
                <a:solidFill>
                  <a:schemeClr val="tx1"/>
                </a:solidFill>
                <a:effectLst/>
                <a:latin typeface="+mn-lt"/>
                <a:ea typeface="+mn-ea"/>
                <a:cs typeface="+mn-cs"/>
              </a:rPr>
              <a:t>	A. Epistemology</a:t>
            </a:r>
          </a:p>
          <a:p>
            <a:r>
              <a:rPr lang="en-US" sz="1200" kern="1200" dirty="0">
                <a:solidFill>
                  <a:schemeClr val="tx1"/>
                </a:solidFill>
                <a:effectLst/>
                <a:latin typeface="+mn-lt"/>
                <a:ea typeface="+mn-ea"/>
                <a:cs typeface="+mn-cs"/>
              </a:rPr>
              <a:t>		1. Definition: A branch of philosophy concerned with theories of knowledge.</a:t>
            </a:r>
          </a:p>
          <a:p>
            <a:r>
              <a:rPr lang="en-US" sz="1200" kern="1200" dirty="0">
                <a:solidFill>
                  <a:schemeClr val="tx1"/>
                </a:solidFill>
                <a:effectLst/>
                <a:latin typeface="+mn-lt"/>
                <a:ea typeface="+mn-ea"/>
                <a:cs typeface="+mn-cs"/>
              </a:rPr>
              <a:t>		2. From </a:t>
            </a:r>
            <a:r>
              <a:rPr lang="en-US" sz="1200" i="1" kern="1200" dirty="0">
                <a:solidFill>
                  <a:schemeClr val="tx1"/>
                </a:solidFill>
                <a:effectLst/>
                <a:latin typeface="+mn-lt"/>
                <a:ea typeface="+mn-ea"/>
                <a:cs typeface="+mn-cs"/>
              </a:rPr>
              <a:t>episteme</a:t>
            </a:r>
            <a:r>
              <a:rPr lang="en-US" sz="1200" kern="1200" dirty="0">
                <a:solidFill>
                  <a:schemeClr val="tx1"/>
                </a:solidFill>
                <a:effectLst/>
                <a:latin typeface="+mn-lt"/>
                <a:ea typeface="+mn-ea"/>
                <a:cs typeface="+mn-cs"/>
              </a:rPr>
              <a:t> (knowledge) and </a:t>
            </a:r>
            <a:r>
              <a:rPr lang="en-US" sz="1200" i="1" kern="1200" dirty="0">
                <a:solidFill>
                  <a:schemeClr val="tx1"/>
                </a:solidFill>
                <a:effectLst/>
                <a:latin typeface="+mn-lt"/>
                <a:ea typeface="+mn-ea"/>
                <a:cs typeface="+mn-cs"/>
              </a:rPr>
              <a:t>logos</a:t>
            </a:r>
            <a:r>
              <a:rPr lang="en-US" sz="1200" kern="1200" dirty="0">
                <a:solidFill>
                  <a:schemeClr val="tx1"/>
                </a:solidFill>
                <a:effectLst/>
                <a:latin typeface="+mn-lt"/>
                <a:ea typeface="+mn-ea"/>
                <a:cs typeface="+mn-cs"/>
              </a:rPr>
              <a:t> (explanation).</a:t>
            </a:r>
          </a:p>
          <a:p>
            <a:r>
              <a:rPr lang="en-US" sz="1200" kern="1200" dirty="0">
                <a:solidFill>
                  <a:schemeClr val="tx1"/>
                </a:solidFill>
                <a:effectLst/>
                <a:latin typeface="+mn-lt"/>
                <a:ea typeface="+mn-ea"/>
                <a:cs typeface="+mn-cs"/>
              </a:rPr>
              <a:t>		3. A rational and systematic attempt to understand epistemic terms, statements, principles, and theories.</a:t>
            </a:r>
          </a:p>
          <a:p>
            <a:r>
              <a:rPr lang="en-US" sz="1200" kern="1200" dirty="0">
                <a:solidFill>
                  <a:schemeClr val="tx1"/>
                </a:solidFill>
                <a:effectLst/>
                <a:latin typeface="+mn-lt"/>
                <a:ea typeface="+mn-ea"/>
                <a:cs typeface="+mn-cs"/>
              </a:rPr>
              <a:t>		4. Analysis of epistemic terms, concepts, principles and theories.</a:t>
            </a:r>
          </a:p>
          <a:p>
            <a:r>
              <a:rPr lang="en-US" sz="1200" kern="1200" dirty="0">
                <a:solidFill>
                  <a:schemeClr val="tx1"/>
                </a:solidFill>
                <a:effectLst/>
                <a:latin typeface="+mn-lt"/>
                <a:ea typeface="+mn-ea"/>
                <a:cs typeface="+mn-cs"/>
              </a:rPr>
              <a:t>		5. Creating and assessing epistemic principles and theories,</a:t>
            </a:r>
          </a:p>
          <a:p>
            <a:r>
              <a:rPr lang="en-US" sz="1200" kern="1200" dirty="0">
                <a:solidFill>
                  <a:schemeClr val="tx1"/>
                </a:solidFill>
                <a:effectLst/>
                <a:latin typeface="+mn-lt"/>
                <a:ea typeface="+mn-ea"/>
                <a:cs typeface="+mn-cs"/>
              </a:rPr>
              <a:t>		6. Applying principles and theories to epistemic problems.</a:t>
            </a:r>
          </a:p>
          <a:p>
            <a:r>
              <a:rPr lang="en-US" sz="1200" kern="1200" dirty="0">
                <a:solidFill>
                  <a:schemeClr val="tx1"/>
                </a:solidFill>
                <a:effectLst/>
                <a:latin typeface="+mn-lt"/>
                <a:ea typeface="+mn-ea"/>
                <a:cs typeface="+mn-cs"/>
              </a:rPr>
              <a:t>	B. Some classic problems in Epistemology</a:t>
            </a:r>
          </a:p>
          <a:p>
            <a:r>
              <a:rPr lang="en-US" sz="1200" kern="1200" dirty="0">
                <a:solidFill>
                  <a:schemeClr val="tx1"/>
                </a:solidFill>
                <a:effectLst/>
                <a:latin typeface="+mn-lt"/>
                <a:ea typeface="+mn-ea"/>
                <a:cs typeface="+mn-cs"/>
              </a:rPr>
              <a:t>		1. The problem of skepticism; how do we establish that we can have knowledge?</a:t>
            </a:r>
          </a:p>
          <a:p>
            <a:r>
              <a:rPr lang="en-US" sz="1200" kern="1200" dirty="0">
                <a:solidFill>
                  <a:schemeClr val="tx1"/>
                </a:solidFill>
                <a:effectLst/>
                <a:latin typeface="+mn-lt"/>
                <a:ea typeface="+mn-ea"/>
                <a:cs typeface="+mn-cs"/>
              </a:rPr>
              <a:t>			a. General skepticism is the view that we do not have knowledge.</a:t>
            </a:r>
          </a:p>
          <a:p>
            <a:r>
              <a:rPr lang="en-US" sz="1200" kern="1200" dirty="0">
                <a:solidFill>
                  <a:schemeClr val="tx1"/>
                </a:solidFill>
                <a:effectLst/>
                <a:latin typeface="+mn-lt"/>
                <a:ea typeface="+mn-ea"/>
                <a:cs typeface="+mn-cs"/>
              </a:rPr>
              <a:t>			b. Skepticism comes in many varieties.</a:t>
            </a:r>
          </a:p>
          <a:p>
            <a:r>
              <a:rPr lang="en-US" sz="1200" kern="1200" dirty="0">
                <a:solidFill>
                  <a:schemeClr val="tx1"/>
                </a:solidFill>
                <a:effectLst/>
                <a:latin typeface="+mn-lt"/>
                <a:ea typeface="+mn-ea"/>
                <a:cs typeface="+mn-cs"/>
              </a:rPr>
              <a:t>		2. The problem of the limits of knowledge: determining the limits of knowledge.</a:t>
            </a:r>
          </a:p>
          <a:p>
            <a:r>
              <a:rPr lang="en-US" sz="1200" kern="1200" dirty="0">
                <a:solidFill>
                  <a:schemeClr val="tx1"/>
                </a:solidFill>
                <a:effectLst/>
                <a:latin typeface="+mn-lt"/>
                <a:ea typeface="+mn-ea"/>
                <a:cs typeface="+mn-cs"/>
              </a:rPr>
              <a:t>		3. Distinguishing between ignorance, belief and knowledge.</a:t>
            </a:r>
          </a:p>
          <a:p>
            <a:r>
              <a:rPr lang="en-US" sz="1200" kern="1200" dirty="0">
                <a:solidFill>
                  <a:schemeClr val="tx1"/>
                </a:solidFill>
                <a:effectLst/>
                <a:latin typeface="+mn-lt"/>
                <a:ea typeface="+mn-ea"/>
                <a:cs typeface="+mn-cs"/>
              </a:rPr>
              <a:t>		4. The problem of the external world: how do we know there is an external world?</a:t>
            </a:r>
          </a:p>
          <a:p>
            <a:r>
              <a:rPr lang="en-US" sz="1200" kern="1200" dirty="0">
                <a:solidFill>
                  <a:schemeClr val="tx1"/>
                </a:solidFill>
                <a:effectLst/>
                <a:latin typeface="+mn-lt"/>
                <a:ea typeface="+mn-ea"/>
                <a:cs typeface="+mn-cs"/>
              </a:rPr>
              <a:t>		5. The problem of other minds: how do you know that other people have minds?</a:t>
            </a:r>
          </a:p>
          <a:p>
            <a:r>
              <a:rPr lang="en-US" sz="1200" kern="1200" dirty="0">
                <a:solidFill>
                  <a:schemeClr val="tx1"/>
                </a:solidFill>
                <a:effectLst/>
                <a:latin typeface="+mn-lt"/>
                <a:ea typeface="+mn-ea"/>
                <a:cs typeface="+mn-cs"/>
              </a:rPr>
              <a:t>		6. The problem of justification: what justifies a belief?</a:t>
            </a:r>
          </a:p>
          <a:p>
            <a:r>
              <a:rPr lang="en-US" sz="1200" kern="1200" dirty="0">
                <a:solidFill>
                  <a:schemeClr val="tx1"/>
                </a:solidFill>
                <a:effectLst/>
                <a:latin typeface="+mn-lt"/>
                <a:ea typeface="+mn-ea"/>
                <a:cs typeface="+mn-cs"/>
              </a:rPr>
              <a:t>		7. The problem of justified, true, belief/the Gettier problem</a:t>
            </a:r>
          </a:p>
          <a:p>
            <a:r>
              <a:rPr lang="en-US" sz="1200" kern="1200" dirty="0">
                <a:solidFill>
                  <a:schemeClr val="tx1"/>
                </a:solidFill>
                <a:effectLst/>
                <a:latin typeface="+mn-lt"/>
                <a:ea typeface="+mn-ea"/>
                <a:cs typeface="+mn-cs"/>
              </a:rPr>
              <a:t>			a. Knowledge is often taken as a belief that is justified and true.</a:t>
            </a:r>
          </a:p>
          <a:p>
            <a:r>
              <a:rPr lang="en-US" sz="1200" kern="1200" dirty="0">
                <a:solidFill>
                  <a:schemeClr val="tx1"/>
                </a:solidFill>
                <a:effectLst/>
                <a:latin typeface="+mn-lt"/>
                <a:ea typeface="+mn-ea"/>
                <a:cs typeface="+mn-cs"/>
              </a:rPr>
              <a:t>			b. Gettier supposedly showed that one could have a justified, true belief without having knowledge. </a:t>
            </a:r>
          </a:p>
          <a:p>
            <a:r>
              <a:rPr lang="en-US" sz="1200" kern="1200" dirty="0">
                <a:solidFill>
                  <a:schemeClr val="tx1"/>
                </a:solidFill>
                <a:effectLst/>
                <a:latin typeface="+mn-lt"/>
                <a:ea typeface="+mn-ea"/>
                <a:cs typeface="+mn-cs"/>
              </a:rPr>
              <a:t>	C. Some Questions in Epistemology </a:t>
            </a:r>
          </a:p>
          <a:p>
            <a:r>
              <a:rPr lang="en-US" sz="1200" kern="1200" dirty="0">
                <a:solidFill>
                  <a:schemeClr val="tx1"/>
                </a:solidFill>
                <a:effectLst/>
                <a:latin typeface="+mn-lt"/>
                <a:ea typeface="+mn-ea"/>
                <a:cs typeface="+mn-cs"/>
              </a:rPr>
              <a:t>		1. What is knowledge?</a:t>
            </a:r>
          </a:p>
          <a:p>
            <a:r>
              <a:rPr lang="en-US" sz="1200" kern="1200" dirty="0">
                <a:solidFill>
                  <a:schemeClr val="tx1"/>
                </a:solidFill>
                <a:effectLst/>
                <a:latin typeface="+mn-lt"/>
                <a:ea typeface="+mn-ea"/>
                <a:cs typeface="+mn-cs"/>
              </a:rPr>
              <a:t>		2. What can be known?</a:t>
            </a:r>
          </a:p>
          <a:p>
            <a:r>
              <a:rPr lang="en-US" sz="1200" kern="1200" dirty="0">
                <a:solidFill>
                  <a:schemeClr val="tx1"/>
                </a:solidFill>
                <a:effectLst/>
                <a:latin typeface="+mn-lt"/>
                <a:ea typeface="+mn-ea"/>
                <a:cs typeface="+mn-cs"/>
              </a:rPr>
              <a:t>		3. How do we gain knowledge?</a:t>
            </a:r>
          </a:p>
          <a:p>
            <a:r>
              <a:rPr lang="en-US" sz="1200" kern="1200" dirty="0">
                <a:solidFill>
                  <a:schemeClr val="tx1"/>
                </a:solidFill>
                <a:effectLst/>
                <a:latin typeface="+mn-lt"/>
                <a:ea typeface="+mn-ea"/>
                <a:cs typeface="+mn-cs"/>
              </a:rPr>
              <a:t>		4. How do we know there is an external world?</a:t>
            </a:r>
          </a:p>
          <a:p>
            <a:r>
              <a:rPr lang="en-US" sz="1200" kern="1200" dirty="0">
                <a:solidFill>
                  <a:schemeClr val="tx1"/>
                </a:solidFill>
                <a:effectLst/>
                <a:latin typeface="+mn-lt"/>
                <a:ea typeface="+mn-ea"/>
                <a:cs typeface="+mn-cs"/>
              </a:rPr>
              <a:t>		5. How do we know other people have minds?</a:t>
            </a:r>
          </a:p>
          <a:p>
            <a:r>
              <a:rPr lang="en-US" sz="1200" kern="1200" dirty="0">
                <a:solidFill>
                  <a:schemeClr val="tx1"/>
                </a:solidFill>
                <a:effectLst/>
                <a:latin typeface="+mn-lt"/>
                <a:ea typeface="+mn-ea"/>
                <a:cs typeface="+mn-cs"/>
              </a:rPr>
              <a:t>		6. How do we know if God exists?</a:t>
            </a:r>
          </a:p>
          <a:p>
            <a:r>
              <a:rPr lang="en-US" sz="1200" kern="1200" dirty="0">
                <a:solidFill>
                  <a:schemeClr val="tx1"/>
                </a:solidFill>
                <a:effectLst/>
                <a:latin typeface="+mn-lt"/>
                <a:ea typeface="+mn-ea"/>
                <a:cs typeface="+mn-cs"/>
              </a:rPr>
              <a:t>		7. How do we distinguish dreaming from reality?</a:t>
            </a:r>
          </a:p>
          <a:p>
            <a:r>
              <a:rPr lang="en-US" sz="1200" kern="1200" dirty="0">
                <a:solidFill>
                  <a:schemeClr val="tx1"/>
                </a:solidFill>
                <a:effectLst/>
                <a:latin typeface="+mn-lt"/>
                <a:ea typeface="+mn-ea"/>
                <a:cs typeface="+mn-cs"/>
              </a:rPr>
              <a:t>		8. What is adequate justification for a belief?</a:t>
            </a:r>
          </a:p>
          <a:p>
            <a:r>
              <a:rPr lang="en-US" sz="1200" kern="1200" dirty="0">
                <a:solidFill>
                  <a:schemeClr val="tx1"/>
                </a:solidFill>
                <a:effectLst/>
                <a:latin typeface="+mn-lt"/>
                <a:ea typeface="+mn-ea"/>
                <a:cs typeface="+mn-cs"/>
              </a:rPr>
              <a:t>		9. Are we obligated to examine our beliefs?</a:t>
            </a:r>
          </a:p>
          <a:p>
            <a:r>
              <a:rPr lang="en-US" sz="1200" kern="1200" dirty="0">
                <a:solidFill>
                  <a:schemeClr val="tx1"/>
                </a:solidFill>
                <a:effectLst/>
                <a:latin typeface="+mn-lt"/>
                <a:ea typeface="+mn-ea"/>
                <a:cs typeface="+mn-cs"/>
              </a:rPr>
              <a:t>		10. What are the objects of knowledge?</a:t>
            </a:r>
          </a:p>
          <a:p>
            <a:r>
              <a:rPr lang="en-US" sz="1200" kern="1200" dirty="0">
                <a:solidFill>
                  <a:schemeClr val="tx1"/>
                </a:solidFill>
                <a:effectLst/>
                <a:latin typeface="+mn-lt"/>
                <a:ea typeface="+mn-ea"/>
                <a:cs typeface="+mn-cs"/>
              </a:rPr>
              <a:t>		11. What is skepticism?</a:t>
            </a:r>
          </a:p>
          <a:p>
            <a:r>
              <a:rPr lang="en-US" sz="1200" kern="1200" dirty="0">
                <a:solidFill>
                  <a:schemeClr val="tx1"/>
                </a:solidFill>
                <a:effectLst/>
                <a:latin typeface="+mn-lt"/>
                <a:ea typeface="+mn-ea"/>
                <a:cs typeface="+mn-cs"/>
              </a:rPr>
              <a:t>		12. Is it possible to refute the skeptic?</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8598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0"/>
              </a:spcAft>
            </a:pPr>
            <a:r>
              <a:rPr lang="en-US" sz="1600" b="1" i="1" dirty="0">
                <a:solidFill>
                  <a:srgbClr val="385623"/>
                </a:solidFill>
                <a:effectLst/>
                <a:latin typeface="Calibri Light" panose="020F0302020204030204" pitchFamily="34" charset="0"/>
                <a:ea typeface="Times New Roman" panose="02020603050405020304" pitchFamily="18" charset="0"/>
                <a:cs typeface="Times New Roman" panose="02020603050405020304" pitchFamily="18" charset="0"/>
              </a:rPr>
              <a:t>Appeal to Intuition </a:t>
            </a: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Method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Intuitions &amp; Arguments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An intuition is typically a blend of how one thinks and feels about a matter prior to reflection.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Crudely put, it is sort of a “gut” reaction.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goal of the argument is to “motivate” the reader’s intuitions so s/he accepts your position on the issue.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argument is something of a blend between persuasion and argumentation.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goal is to support a position through reason.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The goal is also to get the audience accept your view because you have presented something that appeals to their intuitions.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Basic Method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Show that X violates (or coincide with) our intuitions.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Conclude that X is incorrect/implausible/wrong (or correct/plausible/right).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Story Method (General)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Present a plausible and appealing story or scenario that aims at motivating the target’s intuitions towards your position on the issue.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Present a developed argument that shows the reader why the story or scenario rationally supports your position.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Conclude that your position is correct.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071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I Thales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Background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Approximately 624-545  B.C.</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Lived in Miletus, a Greek port city in Ionia (western Asia Minor).</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Miletus was a trading city with extensive contact with other cultures.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Thales solved engineering problems and developed navigational instruments and techniques.</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5. He is credited with beginning the debate over the ultimate nature of reality.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0375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B. the Problem of The One and the Many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Thales sought to find the unity underlying the diversity of the world.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The problem of the one and the many involves determining the basic principle or thing that accounts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for everything.</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According to Aristotle, Thales claimed that water is the fundamental source of everything.</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Aristotle claimed that Thales had this view because water is essential to life and seeds are moist.</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5. Also, water can be transformed into solid or a gas, rain falls to earth, mist rises up, evaporation leaves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sediment, and digging down yields water.</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6. His actual arguments, if any, are not known.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9621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C. The Problem of Permanence and Change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If there is a single basic substance, what causes it to change into the other things?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Thales claimed that all things are “full of gods”, but this doesn’t seem to be religious.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He seemed to hold that animation and change reside in the things that change.</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His explanation of magnetism was that it is an animate causal power in inert stone.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4280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Importance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He presented the first known form of monism-the view that there is one basic ontological kind or principle of explanation.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Water.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Those following Thales adopted the assumption of monism.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He presented the first known for of materialism (material monism)-the basic kind or principle is physical,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typically a substance.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Water.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Those following Thales adopted the assumption of materialism.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He asked questions aimed at theoretical understanding as opposed to merely practical questions.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He presented and supported a theory that could be examined and debated by others.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He did not appeal to tradition or authority.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8736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Background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Approximately 610-545 B.C.</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Lived in Miletus, possibly a student of Thales.</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He wrote a book on the evolution of the world.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279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B. Main Question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He accepted Thales assumption that there was one fundamental thing or principle.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Water is a particular thing-how can it be the basis for other things?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To claim that water is something that is not water seems to be a contradiction.</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Water also seems to be in need of explanation.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8288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 Anaximander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Background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Approximately 610-545 B.C.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Lived in Miletus, possibly a student of Thales.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He wrote a book on the evolution of the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Main Question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He accepted Thales assumption that there was one fundamental thing or principle.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Water is a particular thing-how can it be the basis for other things?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To claim that water is something that is not water seems to be a contradiction.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Water also seems to be in need of explanation.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Answer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Ultimate reality must be an eternal, imperishable source.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Apeiron: the Boundless, the Infinite, the Indefinite,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Lacks internal boundaries/divisions.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 space filling, dynamic mass.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Infinite in time.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Indefinite in quantity.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Is a reservoir from which emerge all things and qualities.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It lacks qualities itself-it if had a quality, it could not produce the opposite quality.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It cannot be defined since it lacks qualities.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1707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The Problem of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world is composed of warring opposites.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Being opposites, they cannot arise from each other but must arise from something more basic.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Change: the qualities coming from returning to the fundamental substance (Apeiron).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Originally everything was Apeiron and creation shot forth the various qualities in a centrifugal motion.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This gave the planets their motion and created the opposites.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The combinations of the qualities produce objects.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Cold + wet=earth, clouds.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Hot + dry = a ring of fire that burst into smaller rings which gave rise to celestial objects.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Warm + wet = life.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6568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Other Problems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He put forth an evolutionary theory in which he claimed all life came from the sea.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claimed the earth rested on nothing.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earth was claimed to be at the center of a spherical universe.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There is no reason to go one way or another, so the earth remained in the center.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This presents the concept that there is no absolute directions of up or down in the universe.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He claimed that the universe is an everlasting motion consisting of creation and destruction.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 notion of moral force is retained.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Since the universe is on loan from the Apeiron, justice requires that it be paid back.</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F. Importance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His theory moves towards a more abstract way of thought.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Apeiron is not experienced empirically but must be known by reason.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began the process of philosophical criticism by going beyond his predecessor.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He provided a more developed account of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His principle of justice provided an early version of an impersonal principle/natural law rather than attributing matters to the gods.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407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IV. Ethics</a:t>
            </a:r>
          </a:p>
          <a:p>
            <a:r>
              <a:rPr lang="en-US" sz="1200" kern="1200" dirty="0">
                <a:solidFill>
                  <a:schemeClr val="tx1"/>
                </a:solidFill>
                <a:effectLst/>
                <a:latin typeface="+mn-lt"/>
                <a:ea typeface="+mn-ea"/>
                <a:cs typeface="+mn-cs"/>
              </a:rPr>
              <a:t>	A. Morality and Ethics</a:t>
            </a:r>
          </a:p>
          <a:p>
            <a:r>
              <a:rPr lang="en-US" sz="1200" kern="1200" dirty="0">
                <a:solidFill>
                  <a:schemeClr val="tx1"/>
                </a:solidFill>
                <a:effectLst/>
                <a:latin typeface="+mn-lt"/>
                <a:ea typeface="+mn-ea"/>
                <a:cs typeface="+mn-cs"/>
              </a:rPr>
              <a:t>		1. Morality: the customs, precepts and practices that deal with matters of good/bad and wrong/right.</a:t>
            </a:r>
          </a:p>
          <a:p>
            <a:r>
              <a:rPr lang="en-US" sz="1200" kern="1200" dirty="0">
                <a:solidFill>
                  <a:schemeClr val="tx1"/>
                </a:solidFill>
                <a:effectLst/>
                <a:latin typeface="+mn-lt"/>
                <a:ea typeface="+mn-ea"/>
                <a:cs typeface="+mn-cs"/>
              </a:rPr>
              <a:t>		2. Descriptive morality: A description of an actual morality.</a:t>
            </a:r>
          </a:p>
          <a:p>
            <a:r>
              <a:rPr lang="en-US" sz="1200" kern="1200" dirty="0">
                <a:solidFill>
                  <a:schemeClr val="tx1"/>
                </a:solidFill>
                <a:effectLst/>
                <a:latin typeface="+mn-lt"/>
                <a:ea typeface="+mn-ea"/>
                <a:cs typeface="+mn-cs"/>
              </a:rPr>
              <a:t>			a. This simply states the characteristics of the morality in question.</a:t>
            </a:r>
          </a:p>
          <a:p>
            <a:r>
              <a:rPr lang="en-US" sz="1200" kern="1200" dirty="0">
                <a:solidFill>
                  <a:schemeClr val="tx1"/>
                </a:solidFill>
                <a:effectLst/>
                <a:latin typeface="+mn-lt"/>
                <a:ea typeface="+mn-ea"/>
                <a:cs typeface="+mn-cs"/>
              </a:rPr>
              <a:t>			b. This is done in the social sciences</a:t>
            </a:r>
          </a:p>
          <a:p>
            <a:r>
              <a:rPr lang="en-US" sz="1200" kern="1200" dirty="0">
                <a:solidFill>
                  <a:schemeClr val="tx1"/>
                </a:solidFill>
                <a:effectLst/>
                <a:latin typeface="+mn-lt"/>
                <a:ea typeface="+mn-ea"/>
                <a:cs typeface="+mn-cs"/>
              </a:rPr>
              <a:t>		3. Ethics: the entire realm of morality and moral philosophy.</a:t>
            </a:r>
          </a:p>
          <a:p>
            <a:r>
              <a:rPr lang="en-US" sz="1200" kern="1200" dirty="0">
                <a:solidFill>
                  <a:schemeClr val="tx1"/>
                </a:solidFill>
                <a:effectLst/>
                <a:latin typeface="+mn-lt"/>
                <a:ea typeface="+mn-ea"/>
                <a:cs typeface="+mn-cs"/>
              </a:rPr>
              <a:t>		4. Meta Ethics: The investigation of the creation and assessment of moral theories.</a:t>
            </a:r>
          </a:p>
          <a:p>
            <a:r>
              <a:rPr lang="en-US" sz="1200" kern="1200" dirty="0">
                <a:solidFill>
                  <a:schemeClr val="tx1"/>
                </a:solidFill>
                <a:effectLst/>
                <a:latin typeface="+mn-lt"/>
                <a:ea typeface="+mn-ea"/>
                <a:cs typeface="+mn-cs"/>
              </a:rPr>
              <a:t>		5. Normative Ethics: The creation and application of moral standards.</a:t>
            </a:r>
          </a:p>
          <a:p>
            <a:r>
              <a:rPr lang="en-US" sz="1200" kern="1200" dirty="0">
                <a:solidFill>
                  <a:schemeClr val="tx1"/>
                </a:solidFill>
                <a:effectLst/>
                <a:latin typeface="+mn-lt"/>
                <a:ea typeface="+mn-ea"/>
                <a:cs typeface="+mn-cs"/>
              </a:rPr>
              <a:t>		6. Applied Ethics: The application of moral standards to specific cases/situations.</a:t>
            </a:r>
          </a:p>
          <a:p>
            <a:r>
              <a:rPr lang="en-US" sz="1200" kern="1200" dirty="0">
                <a:solidFill>
                  <a:schemeClr val="tx1"/>
                </a:solidFill>
                <a:effectLst/>
                <a:latin typeface="+mn-lt"/>
                <a:ea typeface="+mn-ea"/>
                <a:cs typeface="+mn-cs"/>
              </a:rPr>
              <a:t>	B. Moral Philosophy/Ethics (as a branch of philosophy)</a:t>
            </a:r>
          </a:p>
          <a:p>
            <a:r>
              <a:rPr lang="en-US" sz="1200" kern="1200" dirty="0">
                <a:solidFill>
                  <a:schemeClr val="tx1"/>
                </a:solidFill>
                <a:effectLst/>
                <a:latin typeface="+mn-lt"/>
                <a:ea typeface="+mn-ea"/>
                <a:cs typeface="+mn-cs"/>
              </a:rPr>
              <a:t>		1. A rational and systematic attempt to understand moral terms, statements, principles, and theories.</a:t>
            </a:r>
          </a:p>
          <a:p>
            <a:r>
              <a:rPr lang="en-US" sz="1200" kern="1200" dirty="0">
                <a:solidFill>
                  <a:schemeClr val="tx1"/>
                </a:solidFill>
                <a:effectLst/>
                <a:latin typeface="+mn-lt"/>
                <a:ea typeface="+mn-ea"/>
                <a:cs typeface="+mn-cs"/>
              </a:rPr>
              <a:t>		2. Analysis of moral terms, concepts, principles and theories.</a:t>
            </a:r>
          </a:p>
          <a:p>
            <a:r>
              <a:rPr lang="en-US" sz="1200" kern="1200" dirty="0">
                <a:solidFill>
                  <a:schemeClr val="tx1"/>
                </a:solidFill>
                <a:effectLst/>
                <a:latin typeface="+mn-lt"/>
                <a:ea typeface="+mn-ea"/>
                <a:cs typeface="+mn-cs"/>
              </a:rPr>
              <a:t>		3. Creating and assessing moral principles and theories,</a:t>
            </a:r>
          </a:p>
          <a:p>
            <a:r>
              <a:rPr lang="en-US" sz="1200" kern="1200" dirty="0">
                <a:solidFill>
                  <a:schemeClr val="tx1"/>
                </a:solidFill>
                <a:effectLst/>
                <a:latin typeface="+mn-lt"/>
                <a:ea typeface="+mn-ea"/>
                <a:cs typeface="+mn-cs"/>
              </a:rPr>
              <a:t>		4. Applying principles and theories to moral problems.</a:t>
            </a:r>
          </a:p>
          <a:p>
            <a:r>
              <a:rPr lang="en-US" sz="1200" kern="1200" dirty="0">
                <a:solidFill>
                  <a:schemeClr val="tx1"/>
                </a:solidFill>
                <a:effectLst/>
                <a:latin typeface="+mn-lt"/>
                <a:ea typeface="+mn-ea"/>
                <a:cs typeface="+mn-cs"/>
              </a:rPr>
              <a:t>	C. Some classic moral problems</a:t>
            </a:r>
          </a:p>
          <a:p>
            <a:r>
              <a:rPr lang="en-US" sz="1200" kern="1200" dirty="0">
                <a:solidFill>
                  <a:schemeClr val="tx1"/>
                </a:solidFill>
                <a:effectLst/>
                <a:latin typeface="+mn-lt"/>
                <a:ea typeface="+mn-ea"/>
                <a:cs typeface="+mn-cs"/>
              </a:rPr>
              <a:t>		1. Objective/subjective dispute: the problem of determining whether ethics is objective or subjective.</a:t>
            </a:r>
          </a:p>
          <a:p>
            <a:r>
              <a:rPr lang="en-US" sz="1200" kern="1200" dirty="0">
                <a:solidFill>
                  <a:schemeClr val="tx1"/>
                </a:solidFill>
                <a:effectLst/>
                <a:latin typeface="+mn-lt"/>
                <a:ea typeface="+mn-ea"/>
                <a:cs typeface="+mn-cs"/>
              </a:rPr>
              <a:t>		2. The problem of the basis of morality: the problem of determining the foundation of morality.</a:t>
            </a:r>
          </a:p>
          <a:p>
            <a:r>
              <a:rPr lang="en-US" sz="1200" kern="1200" dirty="0">
                <a:solidFill>
                  <a:schemeClr val="tx1"/>
                </a:solidFill>
                <a:effectLst/>
                <a:latin typeface="+mn-lt"/>
                <a:ea typeface="+mn-ea"/>
                <a:cs typeface="+mn-cs"/>
              </a:rPr>
              <a:t>		3. The Euthyphro problem: Is something good because God says it is good, or does God say it is good because it is good?</a:t>
            </a:r>
          </a:p>
          <a:p>
            <a:r>
              <a:rPr lang="en-US" sz="1200" kern="1200" dirty="0">
                <a:solidFill>
                  <a:schemeClr val="tx1"/>
                </a:solidFill>
                <a:effectLst/>
                <a:latin typeface="+mn-lt"/>
                <a:ea typeface="+mn-ea"/>
                <a:cs typeface="+mn-cs"/>
              </a:rPr>
              <a:t>			a. First presented by Plato in a dialogue of the same name.</a:t>
            </a:r>
          </a:p>
          <a:p>
            <a:r>
              <a:rPr lang="en-US" sz="1200" kern="1200" dirty="0">
                <a:solidFill>
                  <a:schemeClr val="tx1"/>
                </a:solidFill>
                <a:effectLst/>
                <a:latin typeface="+mn-lt"/>
                <a:ea typeface="+mn-ea"/>
                <a:cs typeface="+mn-cs"/>
              </a:rPr>
              <a:t>			b. Originally a question about the nature of piety, but now presented as a problem for divine command theory.</a:t>
            </a:r>
          </a:p>
          <a:p>
            <a:r>
              <a:rPr lang="en-US" sz="1200" kern="1200" dirty="0">
                <a:solidFill>
                  <a:schemeClr val="tx1"/>
                </a:solidFill>
                <a:effectLst/>
                <a:latin typeface="+mn-lt"/>
                <a:ea typeface="+mn-ea"/>
                <a:cs typeface="+mn-cs"/>
              </a:rPr>
              <a:t>			c. This raises problems about the relationship between morality and religion.</a:t>
            </a:r>
          </a:p>
          <a:p>
            <a:r>
              <a:rPr lang="en-US" sz="1200" kern="1200" dirty="0">
                <a:solidFill>
                  <a:schemeClr val="tx1"/>
                </a:solidFill>
                <a:effectLst/>
                <a:latin typeface="+mn-lt"/>
                <a:ea typeface="+mn-ea"/>
                <a:cs typeface="+mn-cs"/>
              </a:rPr>
              <a:t>		4. The scope of morality: the problem of determining who and what counts morally.</a:t>
            </a:r>
          </a:p>
          <a:p>
            <a:r>
              <a:rPr lang="en-US" sz="1200" kern="1200" dirty="0">
                <a:solidFill>
                  <a:schemeClr val="tx1"/>
                </a:solidFill>
                <a:effectLst/>
                <a:latin typeface="+mn-lt"/>
                <a:ea typeface="+mn-ea"/>
                <a:cs typeface="+mn-cs"/>
              </a:rPr>
              <a:t>		5. Specific enduring moral problems: euthanasia, capital punishment, suicide, abortion, lying, stealing.</a:t>
            </a:r>
          </a:p>
          <a:p>
            <a:r>
              <a:rPr lang="en-US" sz="1200" kern="1200" dirty="0">
                <a:solidFill>
                  <a:schemeClr val="tx1"/>
                </a:solidFill>
                <a:effectLst/>
                <a:latin typeface="+mn-lt"/>
                <a:ea typeface="+mn-ea"/>
                <a:cs typeface="+mn-cs"/>
              </a:rPr>
              <a:t>	D. Some Moral Questions</a:t>
            </a:r>
          </a:p>
          <a:p>
            <a:r>
              <a:rPr lang="en-US" sz="1200" kern="1200" dirty="0">
                <a:solidFill>
                  <a:schemeClr val="tx1"/>
                </a:solidFill>
                <a:effectLst/>
                <a:latin typeface="+mn-lt"/>
                <a:ea typeface="+mn-ea"/>
                <a:cs typeface="+mn-cs"/>
              </a:rPr>
              <a:t>		1. What is good?</a:t>
            </a:r>
          </a:p>
          <a:p>
            <a:r>
              <a:rPr lang="en-US" sz="1200" kern="1200" dirty="0">
                <a:solidFill>
                  <a:schemeClr val="tx1"/>
                </a:solidFill>
                <a:effectLst/>
                <a:latin typeface="+mn-lt"/>
                <a:ea typeface="+mn-ea"/>
                <a:cs typeface="+mn-cs"/>
              </a:rPr>
              <a:t>		2. What is evil?</a:t>
            </a:r>
          </a:p>
          <a:p>
            <a:r>
              <a:rPr lang="en-US" sz="1200" kern="1200" dirty="0">
                <a:solidFill>
                  <a:schemeClr val="tx1"/>
                </a:solidFill>
                <a:effectLst/>
                <a:latin typeface="+mn-lt"/>
                <a:ea typeface="+mn-ea"/>
                <a:cs typeface="+mn-cs"/>
              </a:rPr>
              <a:t>		3. What is the correct life to live?</a:t>
            </a:r>
          </a:p>
          <a:p>
            <a:r>
              <a:rPr lang="en-US" sz="1200" kern="1200" dirty="0">
                <a:solidFill>
                  <a:schemeClr val="tx1"/>
                </a:solidFill>
                <a:effectLst/>
                <a:latin typeface="+mn-lt"/>
                <a:ea typeface="+mn-ea"/>
                <a:cs typeface="+mn-cs"/>
              </a:rPr>
              <a:t>		4. Is stem cell research morally acceptable?</a:t>
            </a:r>
          </a:p>
          <a:p>
            <a:r>
              <a:rPr lang="en-US" sz="1200" kern="1200" dirty="0">
                <a:solidFill>
                  <a:schemeClr val="tx1"/>
                </a:solidFill>
                <a:effectLst/>
                <a:latin typeface="+mn-lt"/>
                <a:ea typeface="+mn-ea"/>
                <a:cs typeface="+mn-cs"/>
              </a:rPr>
              <a:t>		5. What is the basis, if anything is, of morality?</a:t>
            </a:r>
          </a:p>
          <a:p>
            <a:r>
              <a:rPr lang="en-US" sz="1200" kern="1200" dirty="0">
                <a:solidFill>
                  <a:schemeClr val="tx1"/>
                </a:solidFill>
                <a:effectLst/>
                <a:latin typeface="+mn-lt"/>
                <a:ea typeface="+mn-ea"/>
                <a:cs typeface="+mn-cs"/>
              </a:rPr>
              <a:t>		6. Is morality objective or subjective?</a:t>
            </a:r>
          </a:p>
          <a:p>
            <a:r>
              <a:rPr lang="en-US" sz="1200" kern="1200" dirty="0">
                <a:solidFill>
                  <a:schemeClr val="tx1"/>
                </a:solidFill>
                <a:effectLst/>
                <a:latin typeface="+mn-lt"/>
                <a:ea typeface="+mn-ea"/>
                <a:cs typeface="+mn-cs"/>
              </a:rPr>
              <a:t>		7. Is it morally acceptable to use torture as a means of combating terrorism?</a:t>
            </a:r>
          </a:p>
          <a:p>
            <a:r>
              <a:rPr lang="en-US" sz="1200" kern="1200" dirty="0">
                <a:solidFill>
                  <a:schemeClr val="tx1"/>
                </a:solidFill>
                <a:effectLst/>
                <a:latin typeface="+mn-lt"/>
                <a:ea typeface="+mn-ea"/>
                <a:cs typeface="+mn-cs"/>
              </a:rPr>
              <a:t>		8. Is euthanasia morally acceptable?</a:t>
            </a:r>
          </a:p>
          <a:p>
            <a:r>
              <a:rPr lang="en-US" sz="1200" kern="1200" dirty="0">
                <a:solidFill>
                  <a:schemeClr val="tx1"/>
                </a:solidFill>
                <a:effectLst/>
                <a:latin typeface="+mn-lt"/>
                <a:ea typeface="+mn-ea"/>
                <a:cs typeface="+mn-cs"/>
              </a:rPr>
              <a:t>		9. Are there moral rights?</a:t>
            </a:r>
          </a:p>
          <a:p>
            <a:r>
              <a:rPr lang="en-US" sz="1200" kern="1200" dirty="0">
                <a:solidFill>
                  <a:schemeClr val="tx1"/>
                </a:solidFill>
                <a:effectLst/>
                <a:latin typeface="+mn-lt"/>
                <a:ea typeface="+mn-ea"/>
                <a:cs typeface="+mn-cs"/>
              </a:rPr>
              <a:t>		10. Is it morally acceptable to cheat in a serious relationship?</a:t>
            </a:r>
          </a:p>
          <a:p>
            <a:r>
              <a:rPr lang="en-US" sz="1200" kern="1200" dirty="0">
                <a:solidFill>
                  <a:schemeClr val="tx1"/>
                </a:solidFill>
                <a:effectLst/>
                <a:latin typeface="+mn-lt"/>
                <a:ea typeface="+mn-ea"/>
                <a:cs typeface="+mn-cs"/>
              </a:rPr>
              <a:t>		11. Is cloning morally acceptable?</a:t>
            </a:r>
          </a:p>
          <a:p>
            <a:r>
              <a:rPr lang="en-US" sz="1200" kern="1200" dirty="0">
                <a:solidFill>
                  <a:schemeClr val="tx1"/>
                </a:solidFill>
                <a:effectLst/>
                <a:latin typeface="+mn-lt"/>
                <a:ea typeface="+mn-ea"/>
                <a:cs typeface="+mn-cs"/>
              </a:rPr>
              <a:t>		12. Is there a moral obligation to test oneself for STDs?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 Logic</a:t>
            </a:r>
          </a:p>
          <a:p>
            <a:r>
              <a:rPr lang="en-US" sz="1200" kern="1200" dirty="0">
                <a:solidFill>
                  <a:schemeClr val="tx1"/>
                </a:solidFill>
                <a:effectLst/>
                <a:latin typeface="+mn-lt"/>
                <a:ea typeface="+mn-ea"/>
                <a:cs typeface="+mn-cs"/>
              </a:rPr>
              <a:t>	A. Defined</a:t>
            </a:r>
          </a:p>
          <a:p>
            <a:r>
              <a:rPr lang="en-US" sz="1200" kern="1200" dirty="0">
                <a:solidFill>
                  <a:schemeClr val="tx1"/>
                </a:solidFill>
                <a:effectLst/>
                <a:latin typeface="+mn-lt"/>
                <a:ea typeface="+mn-ea"/>
                <a:cs typeface="+mn-cs"/>
              </a:rPr>
              <a:t>		1. Defined: The study and assessment of arguments.</a:t>
            </a:r>
          </a:p>
          <a:p>
            <a:r>
              <a:rPr lang="en-US" sz="1200" kern="1200" dirty="0">
                <a:solidFill>
                  <a:schemeClr val="tx1"/>
                </a:solidFill>
                <a:effectLst/>
                <a:latin typeface="+mn-lt"/>
                <a:ea typeface="+mn-ea"/>
                <a:cs typeface="+mn-cs"/>
              </a:rPr>
              <a:t>		2. Logic ranges from basic critical thinking to advanced symbolic systems.</a:t>
            </a:r>
          </a:p>
          <a:p>
            <a:r>
              <a:rPr lang="en-US" sz="1200" kern="1200" dirty="0">
                <a:solidFill>
                  <a:schemeClr val="tx1"/>
                </a:solidFill>
                <a:effectLst/>
                <a:latin typeface="+mn-lt"/>
                <a:ea typeface="+mn-ea"/>
                <a:cs typeface="+mn-cs"/>
              </a:rPr>
              <a:t>	B. Some varieties of logic</a:t>
            </a:r>
          </a:p>
          <a:p>
            <a:r>
              <a:rPr lang="en-US" sz="1200" kern="1200" dirty="0">
                <a:solidFill>
                  <a:schemeClr val="tx1"/>
                </a:solidFill>
                <a:effectLst/>
                <a:latin typeface="+mn-lt"/>
                <a:ea typeface="+mn-ea"/>
                <a:cs typeface="+mn-cs"/>
              </a:rPr>
              <a:t>1. Critical thinking: deals with rationally assessing claims to determine whether one should accept, reject or suspend judgment in regards to a claim.</a:t>
            </a:r>
          </a:p>
          <a:p>
            <a:r>
              <a:rPr lang="en-US" sz="1200" kern="1200" dirty="0">
                <a:solidFill>
                  <a:schemeClr val="tx1"/>
                </a:solidFill>
                <a:effectLst/>
                <a:latin typeface="+mn-lt"/>
                <a:ea typeface="+mn-ea"/>
                <a:cs typeface="+mn-cs"/>
              </a:rPr>
              <a:t>2. Categorical logic: </a:t>
            </a:r>
          </a:p>
          <a:p>
            <a:r>
              <a:rPr lang="en-US" sz="1200" kern="1200" dirty="0">
                <a:solidFill>
                  <a:schemeClr val="tx1"/>
                </a:solidFill>
                <a:effectLst/>
                <a:latin typeface="+mn-lt"/>
                <a:ea typeface="+mn-ea"/>
                <a:cs typeface="+mn-cs"/>
              </a:rPr>
              <a:t>	a. Logic of class membership.</a:t>
            </a:r>
          </a:p>
          <a:p>
            <a:r>
              <a:rPr lang="en-US" sz="1200" kern="1200" dirty="0">
                <a:solidFill>
                  <a:schemeClr val="tx1"/>
                </a:solidFill>
                <a:effectLst/>
                <a:latin typeface="+mn-lt"/>
                <a:ea typeface="+mn-ea"/>
                <a:cs typeface="+mn-cs"/>
              </a:rPr>
              <a:t>	b. Uses “all”, “no”, “some”, and “some are not”.</a:t>
            </a:r>
          </a:p>
          <a:p>
            <a:r>
              <a:rPr lang="en-US" sz="1200" kern="1200" dirty="0">
                <a:solidFill>
                  <a:schemeClr val="tx1"/>
                </a:solidFill>
                <a:effectLst/>
                <a:latin typeface="+mn-lt"/>
                <a:ea typeface="+mn-ea"/>
                <a:cs typeface="+mn-cs"/>
              </a:rPr>
              <a:t>	c. Developed by Aristotle.</a:t>
            </a:r>
          </a:p>
          <a:p>
            <a:r>
              <a:rPr lang="en-US" sz="1200" kern="1200" dirty="0">
                <a:solidFill>
                  <a:schemeClr val="tx1"/>
                </a:solidFill>
                <a:effectLst/>
                <a:latin typeface="+mn-lt"/>
                <a:ea typeface="+mn-ea"/>
                <a:cs typeface="+mn-cs"/>
              </a:rPr>
              <a:t>3. Truth functional logic: A logic in which the truth of the more complex claims is based on the truth values of the simpler claims.</a:t>
            </a:r>
          </a:p>
          <a:p>
            <a:r>
              <a:rPr lang="en-US" sz="1200" kern="1200" dirty="0">
                <a:solidFill>
                  <a:schemeClr val="tx1"/>
                </a:solidFill>
                <a:effectLst/>
                <a:latin typeface="+mn-lt"/>
                <a:ea typeface="+mn-ea"/>
                <a:cs typeface="+mn-cs"/>
              </a:rPr>
              <a:t>	a. Truth value: the value of the claim in terms of being true or false.</a:t>
            </a:r>
          </a:p>
          <a:p>
            <a:r>
              <a:rPr lang="en-US" sz="1200" kern="1200" dirty="0">
                <a:solidFill>
                  <a:schemeClr val="tx1"/>
                </a:solidFill>
                <a:effectLst/>
                <a:latin typeface="+mn-lt"/>
                <a:ea typeface="+mn-ea"/>
                <a:cs typeface="+mn-cs"/>
              </a:rPr>
              <a:t>4. Modal logic: A logic which uses possibility and necessity operators-a logic of what can, cannot and must be.</a:t>
            </a:r>
          </a:p>
          <a:p>
            <a:r>
              <a:rPr lang="en-US" sz="1200" kern="1200" dirty="0">
                <a:solidFill>
                  <a:schemeClr val="tx1"/>
                </a:solidFill>
                <a:effectLst/>
                <a:latin typeface="+mn-lt"/>
                <a:ea typeface="+mn-ea"/>
                <a:cs typeface="+mn-cs"/>
              </a:rPr>
              <a:t>5. Fuzzy Logic: a logic that accepts values other than just true or false.</a:t>
            </a:r>
          </a:p>
          <a:p>
            <a:r>
              <a:rPr lang="en-US" sz="1200" kern="1200" dirty="0">
                <a:solidFill>
                  <a:schemeClr val="tx1"/>
                </a:solidFill>
                <a:effectLst/>
                <a:latin typeface="+mn-lt"/>
                <a:ea typeface="+mn-ea"/>
                <a:cs typeface="+mn-cs"/>
              </a:rPr>
              <a:t>6. Attempts have been made to create “exotic” logics such as moral logics for ethical reasoning and “perfect” logics that reveal the nature and structure of reality.</a:t>
            </a:r>
          </a:p>
          <a:p>
            <a:r>
              <a:rPr lang="en-US" sz="1200" kern="1200" dirty="0">
                <a:solidFill>
                  <a:schemeClr val="tx1"/>
                </a:solidFill>
                <a:effectLst/>
                <a:latin typeface="+mn-lt"/>
                <a:ea typeface="+mn-ea"/>
                <a:cs typeface="+mn-cs"/>
              </a:rPr>
              <a:t>	B. Some General Questions.</a:t>
            </a:r>
          </a:p>
          <a:p>
            <a:r>
              <a:rPr lang="en-US" sz="1200" kern="1200" dirty="0">
                <a:solidFill>
                  <a:schemeClr val="tx1"/>
                </a:solidFill>
                <a:effectLst/>
                <a:latin typeface="+mn-lt"/>
                <a:ea typeface="+mn-ea"/>
                <a:cs typeface="+mn-cs"/>
              </a:rPr>
              <a:t>		1. What is a good argument?</a:t>
            </a:r>
          </a:p>
          <a:p>
            <a:r>
              <a:rPr lang="en-US" sz="1200" kern="1200" dirty="0">
                <a:solidFill>
                  <a:schemeClr val="tx1"/>
                </a:solidFill>
                <a:effectLst/>
                <a:latin typeface="+mn-lt"/>
                <a:ea typeface="+mn-ea"/>
                <a:cs typeface="+mn-cs"/>
              </a:rPr>
              <a:t>		2. What is a fallacy?</a:t>
            </a:r>
          </a:p>
          <a:p>
            <a:r>
              <a:rPr lang="en-US" sz="1200" kern="1200" dirty="0">
                <a:solidFill>
                  <a:schemeClr val="tx1"/>
                </a:solidFill>
                <a:effectLst/>
                <a:latin typeface="+mn-lt"/>
                <a:ea typeface="+mn-ea"/>
                <a:cs typeface="+mn-cs"/>
              </a:rPr>
              <a:t>		3. What is a valid argument?</a:t>
            </a:r>
          </a:p>
          <a:p>
            <a:r>
              <a:rPr lang="en-US" sz="1200" kern="1200" dirty="0">
                <a:solidFill>
                  <a:schemeClr val="tx1"/>
                </a:solidFill>
                <a:effectLst/>
                <a:latin typeface="+mn-lt"/>
                <a:ea typeface="+mn-ea"/>
                <a:cs typeface="+mn-cs"/>
              </a:rPr>
              <a:t>		4. What is a sound argument?</a:t>
            </a:r>
          </a:p>
          <a:p>
            <a:r>
              <a:rPr lang="en-US" sz="1200" kern="1200" dirty="0">
                <a:solidFill>
                  <a:schemeClr val="tx1"/>
                </a:solidFill>
                <a:effectLst/>
                <a:latin typeface="+mn-lt"/>
                <a:ea typeface="+mn-ea"/>
                <a:cs typeface="+mn-cs"/>
              </a:rPr>
              <a:t>		5. Do logical languages mirror reality?</a:t>
            </a:r>
          </a:p>
          <a:p>
            <a:r>
              <a:rPr lang="en-US" sz="1200" kern="1200" dirty="0">
                <a:solidFill>
                  <a:schemeClr val="tx1"/>
                </a:solidFill>
                <a:effectLst/>
                <a:latin typeface="+mn-lt"/>
                <a:ea typeface="+mn-ea"/>
                <a:cs typeface="+mn-cs"/>
              </a:rPr>
              <a:t>		6. Can logic be used to do significant and substantial work in philosophy?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6859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Importance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His theory moves towards a more abstract way of thought.</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The Apeiron is not experienced empirically but must be known by reason.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He began the process of philosophical criticism by going beyond his predecessor.</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He provided a more developed account of change.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3259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III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Anaximemes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Background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Active around 545 B.C.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Reputed to have written a book that was more scientific and less poetic than the works of Thales and Anaximander.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Main Question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He accepted Thales’s assumption that there is one basic kind.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accepted Anaximander’s view that it must be eternal and unlimited.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He is critical of Anaximander-to say that the basic entity is the Apeiron is to be rather vague.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If it is known that there is a basic entity, something more specific must be known about it.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He sets up to find a more precise answer the question.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3232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The Answer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basic kind is air.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It is speculated that he based his view on the following reasons: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Air is more pervasive than water.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Air is central-it is necessary for fire and can also be found in earth and water.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Water falls when not -so Thales is wrong: water cannot support earth.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Since air can support itself, so it could support the celestial objects.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Air sustains life.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soul is air-the last breath is the soul leaving the body.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6262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Two Principles of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Principle of rarefaction: expansion.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Rarified air is fire.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Principle of condensation: compression.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t>
            </a:r>
            <a:r>
              <a:rPr lang="en-US" sz="1200">
                <a:effectLst/>
                <a:latin typeface="Calibri" panose="020F0502020204030204" pitchFamily="34" charset="0"/>
                <a:ea typeface="Times New Roman" panose="02020603050405020304" pitchFamily="18" charset="0"/>
                <a:cs typeface="Times New Roman" panose="02020603050405020304" pitchFamily="18" charset="0"/>
              </a:rPr>
              <a:t>Condensed air becomes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wind, water, earth and stone.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He used the first recorded experiment to support his view:</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Blowing air with an open mouth yields a warm breath.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Blowing air with a mostly closed mouth yield a cool breath.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He held that quantitative changes can account for all qualitative changes.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3102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 Importance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He contributed the view that abstract thought must be suitably tempered by conceptual clarification.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He criticized Anaximander for taking the basic reality to be indefinite-if this were true, we could know</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but little about it and the concept would have little explanatory power.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addressed the problem of change in a more detailed and scientific manner than his predecessors.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4006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IV Contributions of the Milesians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Contributions to Philosophical Method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Milesians did not explicitly address the epistemic problem of how we obtain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Thales and Anaximenes presented early versions of empiricism (all knowledge is derived from sense experience).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They took the basic substance to be something observable.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Anaxamander</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put forth an early version of rationalism (not all knowledge is derived from the senses).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existence of the Apeiron is supported by argument and not observation.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6338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97C7A-83DD-C56A-B365-6B76F8AE6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E997E-75FB-6C12-B054-B05A3E7BA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01DF6-9C8C-B570-8F6F-CC6502DEDF71}"/>
              </a:ext>
            </a:extLst>
          </p:cNvPr>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Contributions to Metaphysics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Introduction of the appearance vs. reality problem: the world appears one way, but what is the underlying reality?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Introduction of ontological/metaphysical monism: the view that there is one basic ontological kind.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Introduction of philosophical materialism: what exists is physical in nature.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Introduction of the problem of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34F8EE5-7D00-8610-30B8-6B1671B62D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7443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0"/>
              </a:spcAft>
            </a:pPr>
            <a:r>
              <a:rPr lang="en-US" sz="1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Pythagoras and </a:t>
            </a:r>
            <a:r>
              <a:rPr lang="en-US" sz="1800" b="1" dirty="0" err="1">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Pythagorians</a:t>
            </a:r>
            <a:endParaRPr lang="en-US" sz="1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Pythagoras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Background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Approximately 570-495 B.C.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Born on the island of Samos, moved to Croton in Italy.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Credited with the Pythagorean Theorem.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Founded a religious community in Croton that accepted both men and women.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His followers took him to be divine and hence tended to attribute their works to him.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Although works were written in his name, the best evidence is that he did not write any.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7. His ideas were passed on orally and his followers were sworn to secrecy.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8. The sect combined science with religious mysticism.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9. The sect lasted about 200 years but its ideas lasted considerably longer.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10. He is believed to be the first person to call himself a “philosopher.”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6833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Salvation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Religion aims at purification and purification aims at salvation.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The soul is immortal and migrates into another body, possibly an animal’s, after death.</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The only escape from rebirth and the prison of the body is purification.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Purification is obtained via rites and an ascetic life.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5. Purification also requires obtaining philosophical wisdom.</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One must understand the universe to achieve harmony with it and hence salvation.</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6. Thus there was no division between religion and science or between intellectual activity and worship.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3773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Music and Harmony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Music provides evidence for the mathematical nature of the universe.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It was discovered that the differences between musical tones are mathematical functions of exact numerical ratios.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The physical nature of the strings does not matter as long as the mathematical properties are correct.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They reasoned that if numbers are the foundation of music, then they could be the foundation of reality.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The harmony of the spheres: According to their measurements, the planetary distances matched those of the musical scale.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This was taken as additional evidence for their view.</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6. The harmony of the body: bodily health was seen as a result of all parts being in harmony.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This was taken as additional evidence for their view.</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7166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  Metaphysics</a:t>
            </a:r>
          </a:p>
          <a:p>
            <a:r>
              <a:rPr lang="en-US" sz="1200" kern="1200" dirty="0">
                <a:solidFill>
                  <a:schemeClr val="tx1"/>
                </a:solidFill>
                <a:effectLst/>
                <a:latin typeface="+mn-lt"/>
                <a:ea typeface="+mn-ea"/>
                <a:cs typeface="+mn-cs"/>
              </a:rPr>
              <a:t>	A. Metaphysics &amp; Ontology</a:t>
            </a:r>
          </a:p>
          <a:p>
            <a:r>
              <a:rPr lang="en-US" sz="1200" kern="1200" dirty="0">
                <a:solidFill>
                  <a:schemeClr val="tx1"/>
                </a:solidFill>
                <a:effectLst/>
                <a:latin typeface="+mn-lt"/>
                <a:ea typeface="+mn-ea"/>
                <a:cs typeface="+mn-cs"/>
              </a:rPr>
              <a:t>		1. Metaphysics: The philosophical investigation of reality. </a:t>
            </a:r>
          </a:p>
          <a:p>
            <a:r>
              <a:rPr lang="en-US" sz="1200" kern="1200" dirty="0">
                <a:solidFill>
                  <a:schemeClr val="tx1"/>
                </a:solidFill>
                <a:effectLst/>
                <a:latin typeface="+mn-lt"/>
                <a:ea typeface="+mn-ea"/>
                <a:cs typeface="+mn-cs"/>
              </a:rPr>
              <a:t>		2. Ontology: The study aimed at determining the constituents of reality.</a:t>
            </a:r>
          </a:p>
          <a:p>
            <a:r>
              <a:rPr lang="en-US" sz="1200" kern="1200" dirty="0">
                <a:solidFill>
                  <a:schemeClr val="tx1"/>
                </a:solidFill>
                <a:effectLst/>
                <a:latin typeface="+mn-lt"/>
                <a:ea typeface="+mn-ea"/>
                <a:cs typeface="+mn-cs"/>
              </a:rPr>
              <a:t>			a. From the Greek “</a:t>
            </a:r>
            <a:r>
              <a:rPr lang="en-US" sz="1200" kern="1200" dirty="0" err="1">
                <a:solidFill>
                  <a:schemeClr val="tx1"/>
                </a:solidFill>
                <a:effectLst/>
                <a:latin typeface="+mn-lt"/>
                <a:ea typeface="+mn-ea"/>
                <a:cs typeface="+mn-cs"/>
              </a:rPr>
              <a:t>ontos</a:t>
            </a:r>
            <a:r>
              <a:rPr lang="en-US" sz="1200" kern="1200" dirty="0">
                <a:solidFill>
                  <a:schemeClr val="tx1"/>
                </a:solidFill>
                <a:effectLst/>
                <a:latin typeface="+mn-lt"/>
                <a:ea typeface="+mn-ea"/>
                <a:cs typeface="+mn-cs"/>
              </a:rPr>
              <a:t>” which means “thing.”</a:t>
            </a:r>
          </a:p>
          <a:p>
            <a:r>
              <a:rPr lang="en-US" sz="1200" kern="1200" dirty="0">
                <a:solidFill>
                  <a:schemeClr val="tx1"/>
                </a:solidFill>
                <a:effectLst/>
                <a:latin typeface="+mn-lt"/>
                <a:ea typeface="+mn-ea"/>
                <a:cs typeface="+mn-cs"/>
              </a:rPr>
              <a:t>			b. Ontological zoo: a collection of entities that a philosopher accepts as real.</a:t>
            </a:r>
          </a:p>
          <a:p>
            <a:r>
              <a:rPr lang="en-US" sz="1200" kern="1200" dirty="0">
                <a:solidFill>
                  <a:schemeClr val="tx1"/>
                </a:solidFill>
                <a:effectLst/>
                <a:latin typeface="+mn-lt"/>
                <a:ea typeface="+mn-ea"/>
                <a:cs typeface="+mn-cs"/>
              </a:rPr>
              <a:t>	B. Some classic metaphysical problems</a:t>
            </a:r>
          </a:p>
          <a:p>
            <a:r>
              <a:rPr lang="en-US" sz="1200" kern="1200" dirty="0">
                <a:solidFill>
                  <a:schemeClr val="tx1"/>
                </a:solidFill>
                <a:effectLst/>
                <a:latin typeface="+mn-lt"/>
                <a:ea typeface="+mn-ea"/>
                <a:cs typeface="+mn-cs"/>
              </a:rPr>
              <a:t>		1. The problem of universals: in virtue of what are individuals grouped into types?</a:t>
            </a:r>
          </a:p>
          <a:p>
            <a:r>
              <a:rPr lang="en-US" sz="1200" kern="1200" dirty="0">
                <a:solidFill>
                  <a:schemeClr val="tx1"/>
                </a:solidFill>
                <a:effectLst/>
                <a:latin typeface="+mn-lt"/>
                <a:ea typeface="+mn-ea"/>
                <a:cs typeface="+mn-cs"/>
              </a:rPr>
              <a:t>		2. The problem of personal identity: what makes a person the person who s/he is, distinct from all other things?</a:t>
            </a:r>
          </a:p>
          <a:p>
            <a:r>
              <a:rPr lang="en-US" sz="1200" kern="1200" dirty="0">
                <a:solidFill>
                  <a:schemeClr val="tx1"/>
                </a:solidFill>
                <a:effectLst/>
                <a:latin typeface="+mn-lt"/>
                <a:ea typeface="+mn-ea"/>
                <a:cs typeface="+mn-cs"/>
              </a:rPr>
              <a:t>		3. The problem of the mind: what is the mind?</a:t>
            </a:r>
          </a:p>
          <a:p>
            <a:r>
              <a:rPr lang="en-US" sz="1200" kern="1200" dirty="0">
                <a:solidFill>
                  <a:schemeClr val="tx1"/>
                </a:solidFill>
                <a:effectLst/>
                <a:latin typeface="+mn-lt"/>
                <a:ea typeface="+mn-ea"/>
                <a:cs typeface="+mn-cs"/>
              </a:rPr>
              <a:t>		4. The mind-body problem: what is the connection between the mind and the brain?</a:t>
            </a:r>
          </a:p>
          <a:p>
            <a:r>
              <a:rPr lang="en-US" sz="1200" kern="1200" dirty="0">
                <a:solidFill>
                  <a:schemeClr val="tx1"/>
                </a:solidFill>
                <a:effectLst/>
                <a:latin typeface="+mn-lt"/>
                <a:ea typeface="+mn-ea"/>
                <a:cs typeface="+mn-cs"/>
              </a:rPr>
              <a:t>		5. The problem of modality: what is the nature of modality (possibility and necessity)? </a:t>
            </a:r>
          </a:p>
          <a:p>
            <a:r>
              <a:rPr lang="en-US" sz="1200" kern="1200" dirty="0">
                <a:solidFill>
                  <a:schemeClr val="tx1"/>
                </a:solidFill>
                <a:effectLst/>
                <a:latin typeface="+mn-lt"/>
                <a:ea typeface="+mn-ea"/>
                <a:cs typeface="+mn-cs"/>
              </a:rPr>
              <a:t>		6. The problem of reality: what is truly real?</a:t>
            </a:r>
          </a:p>
          <a:p>
            <a:r>
              <a:rPr lang="en-US" sz="1200" kern="1200" dirty="0">
                <a:solidFill>
                  <a:schemeClr val="tx1"/>
                </a:solidFill>
                <a:effectLst/>
                <a:latin typeface="+mn-lt"/>
                <a:ea typeface="+mn-ea"/>
                <a:cs typeface="+mn-cs"/>
              </a:rPr>
              <a:t>	C. Questions in Metaphysics and Ontology</a:t>
            </a:r>
          </a:p>
          <a:p>
            <a:r>
              <a:rPr lang="en-US" sz="1200" kern="1200" dirty="0">
                <a:solidFill>
                  <a:schemeClr val="tx1"/>
                </a:solidFill>
                <a:effectLst/>
                <a:latin typeface="+mn-lt"/>
                <a:ea typeface="+mn-ea"/>
                <a:cs typeface="+mn-cs"/>
              </a:rPr>
              <a:t>		1. Does God exist and what is His nature?</a:t>
            </a:r>
          </a:p>
          <a:p>
            <a:r>
              <a:rPr lang="en-US" sz="1200" kern="1200" dirty="0">
                <a:solidFill>
                  <a:schemeClr val="tx1"/>
                </a:solidFill>
                <a:effectLst/>
                <a:latin typeface="+mn-lt"/>
                <a:ea typeface="+mn-ea"/>
                <a:cs typeface="+mn-cs"/>
              </a:rPr>
              <a:t>		2. What is a person?</a:t>
            </a:r>
          </a:p>
          <a:p>
            <a:r>
              <a:rPr lang="en-US" sz="1200" kern="1200" dirty="0">
                <a:solidFill>
                  <a:schemeClr val="tx1"/>
                </a:solidFill>
                <a:effectLst/>
                <a:latin typeface="+mn-lt"/>
                <a:ea typeface="+mn-ea"/>
                <a:cs typeface="+mn-cs"/>
              </a:rPr>
              <a:t>		3. What are space and time?</a:t>
            </a:r>
          </a:p>
          <a:p>
            <a:r>
              <a:rPr lang="en-US" sz="1200" kern="1200" dirty="0">
                <a:solidFill>
                  <a:schemeClr val="tx1"/>
                </a:solidFill>
                <a:effectLst/>
                <a:latin typeface="+mn-lt"/>
                <a:ea typeface="+mn-ea"/>
                <a:cs typeface="+mn-cs"/>
              </a:rPr>
              <a:t>		4. What is real?</a:t>
            </a:r>
          </a:p>
          <a:p>
            <a:r>
              <a:rPr lang="en-US" sz="1200" kern="1200" dirty="0">
                <a:solidFill>
                  <a:schemeClr val="tx1"/>
                </a:solidFill>
                <a:effectLst/>
                <a:latin typeface="+mn-lt"/>
                <a:ea typeface="+mn-ea"/>
                <a:cs typeface="+mn-cs"/>
              </a:rPr>
              <a:t>		5. Is time travel possible?</a:t>
            </a:r>
          </a:p>
          <a:p>
            <a:r>
              <a:rPr lang="en-US" sz="1200" kern="1200" dirty="0">
                <a:solidFill>
                  <a:schemeClr val="tx1"/>
                </a:solidFill>
                <a:effectLst/>
                <a:latin typeface="+mn-lt"/>
                <a:ea typeface="+mn-ea"/>
                <a:cs typeface="+mn-cs"/>
              </a:rPr>
              <a:t>		6. Do ghosts exist and if so, what are they?</a:t>
            </a:r>
          </a:p>
          <a:p>
            <a:r>
              <a:rPr lang="en-US" sz="1200" kern="1200" dirty="0">
                <a:solidFill>
                  <a:schemeClr val="tx1"/>
                </a:solidFill>
                <a:effectLst/>
                <a:latin typeface="+mn-lt"/>
                <a:ea typeface="+mn-ea"/>
                <a:cs typeface="+mn-cs"/>
              </a:rPr>
              <a:t>		7. Is there an afterlife?</a:t>
            </a:r>
          </a:p>
          <a:p>
            <a:r>
              <a:rPr lang="en-US" sz="1200" kern="1200" dirty="0">
                <a:solidFill>
                  <a:schemeClr val="tx1"/>
                </a:solidFill>
                <a:effectLst/>
                <a:latin typeface="+mn-lt"/>
                <a:ea typeface="+mn-ea"/>
                <a:cs typeface="+mn-cs"/>
              </a:rPr>
              <a:t>		8. Are properties metaphysical entities?</a:t>
            </a:r>
          </a:p>
          <a:p>
            <a:r>
              <a:rPr lang="en-US" sz="1200" kern="1200" dirty="0">
                <a:solidFill>
                  <a:schemeClr val="tx1"/>
                </a:solidFill>
                <a:effectLst/>
                <a:latin typeface="+mn-lt"/>
                <a:ea typeface="+mn-ea"/>
                <a:cs typeface="+mn-cs"/>
              </a:rPr>
              <a:t>		9. Do possible worlds exist?</a:t>
            </a:r>
          </a:p>
          <a:p>
            <a:r>
              <a:rPr lang="en-US" sz="1200" kern="1200" dirty="0">
                <a:solidFill>
                  <a:schemeClr val="tx1"/>
                </a:solidFill>
                <a:effectLst/>
                <a:latin typeface="+mn-lt"/>
                <a:ea typeface="+mn-ea"/>
                <a:cs typeface="+mn-cs"/>
              </a:rPr>
              <a:t>		10. Are there multiple dimensions?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VII. Social Philosophy</a:t>
            </a:r>
          </a:p>
          <a:p>
            <a:r>
              <a:rPr lang="en-US" sz="1200" kern="1200" dirty="0">
                <a:solidFill>
                  <a:schemeClr val="tx1"/>
                </a:solidFill>
                <a:effectLst/>
                <a:latin typeface="+mn-lt"/>
                <a:ea typeface="+mn-ea"/>
                <a:cs typeface="+mn-cs"/>
              </a:rPr>
              <a:t>	A. Social and Political Philosophy</a:t>
            </a:r>
          </a:p>
          <a:p>
            <a:r>
              <a:rPr lang="en-US" sz="1200" kern="1200" dirty="0">
                <a:solidFill>
                  <a:schemeClr val="tx1"/>
                </a:solidFill>
                <a:effectLst/>
                <a:latin typeface="+mn-lt"/>
                <a:ea typeface="+mn-ea"/>
                <a:cs typeface="+mn-cs"/>
              </a:rPr>
              <a:t>		1. The philosophy of society and social sciences: economics, history, sociology, anthropology, political science, and the others.</a:t>
            </a:r>
          </a:p>
          <a:p>
            <a:r>
              <a:rPr lang="en-US" sz="1200" kern="1200" dirty="0">
                <a:solidFill>
                  <a:schemeClr val="tx1"/>
                </a:solidFill>
                <a:effectLst/>
                <a:latin typeface="+mn-lt"/>
                <a:ea typeface="+mn-ea"/>
                <a:cs typeface="+mn-cs"/>
              </a:rPr>
              <a:t>		2. Political Philosophy: The study of the nature and justification of coercive institutions.</a:t>
            </a:r>
          </a:p>
          <a:p>
            <a:r>
              <a:rPr lang="en-US" sz="1200" kern="1200" dirty="0">
                <a:solidFill>
                  <a:schemeClr val="tx1"/>
                </a:solidFill>
                <a:effectLst/>
                <a:latin typeface="+mn-lt"/>
                <a:ea typeface="+mn-ea"/>
                <a:cs typeface="+mn-cs"/>
              </a:rPr>
              <a:t>		3. Philosophy of Law: the study of the nature and justification of law.</a:t>
            </a:r>
          </a:p>
          <a:p>
            <a:r>
              <a:rPr lang="en-US" sz="1200" kern="1200" dirty="0">
                <a:solidFill>
                  <a:schemeClr val="tx1"/>
                </a:solidFill>
                <a:effectLst/>
                <a:latin typeface="+mn-lt"/>
                <a:ea typeface="+mn-ea"/>
                <a:cs typeface="+mn-cs"/>
              </a:rPr>
              <a:t>	B. Classic Problems in Social Philosophy</a:t>
            </a:r>
          </a:p>
          <a:p>
            <a:r>
              <a:rPr lang="en-US" sz="1200" kern="1200" dirty="0">
                <a:solidFill>
                  <a:schemeClr val="tx1"/>
                </a:solidFill>
                <a:effectLst/>
                <a:latin typeface="+mn-lt"/>
                <a:ea typeface="+mn-ea"/>
                <a:cs typeface="+mn-cs"/>
              </a:rPr>
              <a:t>		1. The problem of the state: what is the basis, if any, of the authority of the state?</a:t>
            </a:r>
          </a:p>
          <a:p>
            <a:r>
              <a:rPr lang="en-US" sz="1200" kern="1200" dirty="0">
                <a:solidFill>
                  <a:schemeClr val="tx1"/>
                </a:solidFill>
                <a:effectLst/>
                <a:latin typeface="+mn-lt"/>
                <a:ea typeface="+mn-ea"/>
                <a:cs typeface="+mn-cs"/>
              </a:rPr>
              <a:t>		2. The problem of rights: If there are rights, then what are they based on?</a:t>
            </a:r>
          </a:p>
          <a:p>
            <a:r>
              <a:rPr lang="en-US" sz="1200" kern="1200" dirty="0">
                <a:solidFill>
                  <a:schemeClr val="tx1"/>
                </a:solidFill>
                <a:effectLst/>
                <a:latin typeface="+mn-lt"/>
                <a:ea typeface="+mn-ea"/>
                <a:cs typeface="+mn-cs"/>
              </a:rPr>
              <a:t>		3. The problem of law: what should human laws be based on?</a:t>
            </a:r>
          </a:p>
          <a:p>
            <a:r>
              <a:rPr lang="en-US" sz="1200" kern="1200" dirty="0">
                <a:solidFill>
                  <a:schemeClr val="tx1"/>
                </a:solidFill>
                <a:effectLst/>
                <a:latin typeface="+mn-lt"/>
                <a:ea typeface="+mn-ea"/>
                <a:cs typeface="+mn-cs"/>
              </a:rPr>
              <a:t>		4. The problem of the individual and the state: to what extent should the state control individuals?</a:t>
            </a:r>
          </a:p>
          <a:p>
            <a:r>
              <a:rPr lang="en-US" sz="1200" kern="1200" dirty="0">
                <a:solidFill>
                  <a:schemeClr val="tx1"/>
                </a:solidFill>
                <a:effectLst/>
                <a:latin typeface="+mn-lt"/>
                <a:ea typeface="+mn-ea"/>
                <a:cs typeface="+mn-cs"/>
              </a:rPr>
              <a:t>		5. The problem of liberty and security: to what extent should liberties be restricted in order to provide security? </a:t>
            </a:r>
          </a:p>
          <a:p>
            <a:r>
              <a:rPr lang="en-US" sz="1200" kern="1200" dirty="0">
                <a:solidFill>
                  <a:schemeClr val="tx1"/>
                </a:solidFill>
                <a:effectLst/>
                <a:latin typeface="+mn-lt"/>
                <a:ea typeface="+mn-ea"/>
                <a:cs typeface="+mn-cs"/>
              </a:rPr>
              <a:t>	C. Some questions in social philosophy</a:t>
            </a:r>
          </a:p>
          <a:p>
            <a:r>
              <a:rPr lang="en-US" sz="1200" kern="1200" dirty="0">
                <a:solidFill>
                  <a:schemeClr val="tx1"/>
                </a:solidFill>
                <a:effectLst/>
                <a:latin typeface="+mn-lt"/>
                <a:ea typeface="+mn-ea"/>
                <a:cs typeface="+mn-cs"/>
              </a:rPr>
              <a:t>		1. What are rights?</a:t>
            </a:r>
          </a:p>
          <a:p>
            <a:r>
              <a:rPr lang="en-US" sz="1200" kern="1200" dirty="0">
                <a:solidFill>
                  <a:schemeClr val="tx1"/>
                </a:solidFill>
                <a:effectLst/>
                <a:latin typeface="+mn-lt"/>
                <a:ea typeface="+mn-ea"/>
                <a:cs typeface="+mn-cs"/>
              </a:rPr>
              <a:t>		2. What is justice?</a:t>
            </a:r>
          </a:p>
          <a:p>
            <a:r>
              <a:rPr lang="en-US" sz="1200" kern="1200" dirty="0">
                <a:solidFill>
                  <a:schemeClr val="tx1"/>
                </a:solidFill>
                <a:effectLst/>
                <a:latin typeface="+mn-lt"/>
                <a:ea typeface="+mn-ea"/>
                <a:cs typeface="+mn-cs"/>
              </a:rPr>
              <a:t>		3. What is the ideal society?</a:t>
            </a:r>
          </a:p>
          <a:p>
            <a:r>
              <a:rPr lang="en-US" sz="1200" kern="1200" dirty="0">
                <a:solidFill>
                  <a:schemeClr val="tx1"/>
                </a:solidFill>
                <a:effectLst/>
                <a:latin typeface="+mn-lt"/>
                <a:ea typeface="+mn-ea"/>
                <a:cs typeface="+mn-cs"/>
              </a:rPr>
              <a:t>		4. What justifies laws?</a:t>
            </a:r>
          </a:p>
          <a:p>
            <a:r>
              <a:rPr lang="en-US" sz="1200" kern="1200" dirty="0">
                <a:solidFill>
                  <a:schemeClr val="tx1"/>
                </a:solidFill>
                <a:effectLst/>
                <a:latin typeface="+mn-lt"/>
                <a:ea typeface="+mn-ea"/>
                <a:cs typeface="+mn-cs"/>
              </a:rPr>
              <a:t>		5. What is the basis of political authority?</a:t>
            </a:r>
          </a:p>
          <a:p>
            <a:r>
              <a:rPr lang="en-US" sz="1200" kern="1200" dirty="0">
                <a:solidFill>
                  <a:schemeClr val="tx1"/>
                </a:solidFill>
                <a:effectLst/>
                <a:latin typeface="+mn-lt"/>
                <a:ea typeface="+mn-ea"/>
                <a:cs typeface="+mn-cs"/>
              </a:rPr>
              <a:t>		6. Should limits be placed on the power of the state?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4071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 The Conflict of Order and Disorder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universe was taken to be governed by eternal conflict between order and disorder.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table of opposites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Order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Disorder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Limit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Unlimited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Odd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Even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One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Many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Left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Male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Female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Rest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Motion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Straight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Crooked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Darkness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Evil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Square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Oblong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This division presents a form of metaphysical dualism: the view that there are two basic types of things.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This division also presents a form of moral dualism.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They seemed to believe that order had an advantage over chaos.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This conflict also occurs within the soul.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soul takes the form of what it contemplates.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Hence, studying the mathematical harmony of the outer universe will cause inner harmony.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This study also leads the mind away from the senses and the prison of the physical world, thus freeing and purifying it.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5865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Importance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They took metaphysical theories to have relevance to life-philosophy is a way of life.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They provided the first considerations of individual ethical concerns in philosophy.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They emphasized form over matter.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The universe was to be understood in terms of mathematical order rather than in terms of a basic material substance.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They advanced the field of mathematics, building on foundations laid by the Egyptians and Mesopotamians.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First applied the term “cosmos” (meaning “order,”, “fitness,” or “beauty”).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6. Provided the theoretical foundation for the rise of modern science, which was based on the mathematical view of the universe.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6297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A. Background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Approximately 570-478 B.C.</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Born in Colophon, 40 miles away from Miletus.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Went to Sicily when Ionian fell to the Persians in 546 B.C.</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Earned a living writing and reciting poetry and speaking at feasts.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5. Known for his irreverence and satirical wit.</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He mocked the myths of Homer, the glorification of athletes and decadent vanity.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6. Known for his rational theology.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7. Interested in astronomy and meteorology.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8. Made inferences about the changes of the earth and the origins of life from the fossil records.</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Fossils were known to the Greeks, but often regarded as the bones of heroes and monsters.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728FB-8A11-4186-A1D3-94BE7DC27E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0056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B. Epistemology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He is believed to be the first philosopher to directly address the theory of knowledge.</a:t>
            </a:r>
          </a:p>
          <a:p>
            <a:pPr marL="2286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2. He asserted that sense perception is relative-what we consider to be X (sweet, tall, </a:t>
            </a:r>
            <a:r>
              <a:rPr lang="en-US" sz="1800" dirty="0" err="1">
                <a:effectLst/>
                <a:latin typeface="Times New Roman" panose="02020603050405020304" pitchFamily="18" charset="0"/>
                <a:ea typeface="Times New Roman" panose="02020603050405020304" pitchFamily="18" charset="0"/>
              </a:rPr>
              <a:t>etc</a:t>
            </a:r>
            <a:r>
              <a:rPr lang="en-US" sz="1800" dirty="0">
                <a:effectLst/>
                <a:latin typeface="Times New Roman" panose="02020603050405020304" pitchFamily="18" charset="0"/>
                <a:ea typeface="Times New Roman" panose="02020603050405020304" pitchFamily="18" charset="0"/>
              </a:rPr>
              <a:t>,) may depend on our experience.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Example: If we had not experienced honey, we would think figs were sweeter.</a:t>
            </a:r>
          </a:p>
          <a:p>
            <a:pPr marL="2286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3. Some later Greek thinkers held Xenophanes as endorsing skepticism (the view that we cannot have knowledge).</a:t>
            </a:r>
          </a:p>
          <a:p>
            <a:pPr marL="22860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4. While he claims that humans cannot have perfect knowledge, he asserts that certain claims should “be believed as resembling the truth.”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728FB-8A11-4186-A1D3-94BE7DC27E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12650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C. Philosophy of Religion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Xenophanes was the first philosopher known to have examined popular religion philosophically.</a:t>
            </a:r>
          </a:p>
          <a:p>
            <a:pPr marL="2286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2. He claims that mythological explanations were used to explain events when a natural explanation would have been sufficient.</a:t>
            </a:r>
          </a:p>
          <a:p>
            <a:pPr marL="3429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a. Example: Rainbows were regarded as being the goddess Iris, but Xenophanes claimed that Iris was a multicolored cloud.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He was very critical of the poets portrayal of the gods as immoral.</a:t>
            </a:r>
          </a:p>
          <a:p>
            <a:pPr marL="22860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4. He mocked the poets for creating their gods in their own images by noting that if animals could draw or write, they would make their gods in their images.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4128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D. </a:t>
            </a:r>
            <a:r>
              <a:rPr lang="en-US" sz="1800" dirty="0" err="1">
                <a:effectLst/>
                <a:latin typeface="Times New Roman" panose="02020603050405020304" pitchFamily="18" charset="0"/>
                <a:ea typeface="Times New Roman" panose="02020603050405020304" pitchFamily="18" charset="0"/>
              </a:rPr>
              <a:t>Xenophane’s</a:t>
            </a:r>
            <a:r>
              <a:rPr lang="en-US" sz="1800" dirty="0">
                <a:effectLst/>
                <a:latin typeface="Times New Roman" panose="02020603050405020304" pitchFamily="18" charset="0"/>
                <a:ea typeface="Times New Roman" panose="02020603050405020304" pitchFamily="18" charset="0"/>
              </a:rPr>
              <a:t> God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Is one.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Is in no way like mortals in body or mind.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Perceives, hears, and sees as a whole.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Remains in place without moving.</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5. Without effort makes “all things shiver by the impulse of his mind.”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90175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Importance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He raised important questions in epistemology.</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He examined theology from a rational standpoint without simply accepting tradition.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9730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A. Background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Approximately 540-480 B.C.</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Born in Ephesus, 25 miles from Miletus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He was proud, arrogant and contemptuous and made various critical and dogmatic claims.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Refused the honors offered by society.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5. Possessed a harsh disposition, had disdain for others and regarded most as little better than cattle.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6. His writings are intentionally paradoxical and difficult.</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7. He was nicknamed “The Dark One,” “the Riddler,” and “the Obscure.”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60506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B. Logos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Wisdom is the goal of philosophy.</a:t>
            </a:r>
          </a:p>
          <a:p>
            <a:pPr marL="2286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2. Wisdom is not acquired by gaining facts but by seeing the hidden meaning lying beyond appearances-the world is a riddle.</a:t>
            </a:r>
          </a:p>
          <a:p>
            <a:pPr marL="2286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3. The secret lies in understanding Logos.</a:t>
            </a:r>
          </a:p>
          <a:p>
            <a:pPr marL="2286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4. Logos translates as “statement,” “discourse,” “reason”, “rational content of what is spoken.”</a:t>
            </a:r>
          </a:p>
          <a:p>
            <a:pPr marL="2286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5. Logos is not limited to the mind-it can also be taken as applying to the rational order or structure of the world.</a:t>
            </a:r>
          </a:p>
          <a:p>
            <a:pPr marL="2286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6. The Logos of the world is available to all, but most prefer to follow their own (mistaken) views.</a:t>
            </a:r>
          </a:p>
          <a:p>
            <a:pPr marL="22860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7. Thus, wisdom is found by finding the Logos that is hidden within the universe and one’s soul.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2658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6EE86-B59E-4BB4-66E7-B06FD8EEA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722DA-ABA0-AB0C-C295-8DE661430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57C98-F0AE-7193-0B04-9E8E06B07ED6}"/>
              </a:ext>
            </a:extLst>
          </p:cNvPr>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II Change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Change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Change is the ultimate.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Most experiences of stability and permanence are mere appearances.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We are mistaken when we speak of objects as permanent things.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Objects are actually collections of processes-they are in constant change.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B. The River Metaphor</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“You cannot step into the same river twice.”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Also quoted as “We step and do not step into the same rivers, we are and we are not.”</a:t>
            </a:r>
          </a:p>
          <a:p>
            <a:pPr marL="22860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3. While things, like rivers and people, seem to be the same and are identified by name, they constantly change.</a:t>
            </a:r>
          </a:p>
          <a:p>
            <a:endParaRPr lang="en-US" dirty="0"/>
          </a:p>
        </p:txBody>
      </p:sp>
      <p:sp>
        <p:nvSpPr>
          <p:cNvPr id="4" name="Slide Number Placeholder 3">
            <a:extLst>
              <a:ext uri="{FF2B5EF4-FFF2-40B4-BE49-F238E27FC236}">
                <a16:creationId xmlns:a16="http://schemas.microsoft.com/office/drawing/2014/main" id="{7673F4E9-10FD-534E-DE89-55E44D97E9A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0918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9883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9DBAC-7B11-CD2D-3699-5D401E734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60745-24DF-A70A-2B46-DC72FAAAD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7F06B-D3B2-8E4B-9110-7AFD41820B58}"/>
              </a:ext>
            </a:extLst>
          </p:cNvPr>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D. Unity of Opposites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Different aspects of one thing can have opposite characteristics.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Writing goes in a straight line across a page, but forms letters via crooked lines.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Some opposites, such as night and day, are different stages in a single process.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Other opposites, such as hot and cold, are relative qualities existing on a continuum.</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The conflict is regarded as a good thing.</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The example of a bow and lyre show the harmony and conflict.</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b. A lyre can produce music only if there is tension in the strings.</a:t>
            </a:r>
          </a:p>
        </p:txBody>
      </p:sp>
      <p:sp>
        <p:nvSpPr>
          <p:cNvPr id="4" name="Slide Number Placeholder 3">
            <a:extLst>
              <a:ext uri="{FF2B5EF4-FFF2-40B4-BE49-F238E27FC236}">
                <a16:creationId xmlns:a16="http://schemas.microsoft.com/office/drawing/2014/main" id="{00099CD6-9575-8B71-B845-B3DA5C201D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466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D4B3A-223D-8CBE-C690-D2E7FE5B1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259A8-0E91-BA4C-1729-BCA26343B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E23B-676B-C840-93E6-F0321063F547}"/>
              </a:ext>
            </a:extLst>
          </p:cNvPr>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E. Fire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The world is fire.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It is the same for all.</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It was made neither by men nor gods.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“It was always and is and shall be.”</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5. It is an “ever living fire…being kindled in measures and extinguished in measures.”</a:t>
            </a:r>
          </a:p>
          <a:p>
            <a:endParaRPr lang="en-US" dirty="0"/>
          </a:p>
        </p:txBody>
      </p:sp>
      <p:sp>
        <p:nvSpPr>
          <p:cNvPr id="4" name="Slide Number Placeholder 3">
            <a:extLst>
              <a:ext uri="{FF2B5EF4-FFF2-40B4-BE49-F238E27FC236}">
                <a16:creationId xmlns:a16="http://schemas.microsoft.com/office/drawing/2014/main" id="{5D418DC7-9AAD-4DE4-7BDB-06511570110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93958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59531-A987-700B-FB9C-B11F389E4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B5464-06EC-0D93-264F-225BCCA90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C9EE6-CD62-6C3F-B16E-97D5F9067DF8}"/>
              </a:ext>
            </a:extLst>
          </p:cNvPr>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D. Unity of Opposites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Different aspects of one thing can have opposite characteristics.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Writing goes in a straight line across a page, but forms letters via crooked lines.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Some opposites, such as night and day, are different stages in a single process.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Other opposites, such as hot and cold, are relative qualities existing on a continuum.</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The conflict is regarded as a good thing.</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The example of a bow and lyre show the harmony and conflict.</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b. A lyre can produce music only if there is tension in the strings.</a:t>
            </a:r>
          </a:p>
        </p:txBody>
      </p:sp>
      <p:sp>
        <p:nvSpPr>
          <p:cNvPr id="4" name="Slide Number Placeholder 3">
            <a:extLst>
              <a:ext uri="{FF2B5EF4-FFF2-40B4-BE49-F238E27FC236}">
                <a16:creationId xmlns:a16="http://schemas.microsoft.com/office/drawing/2014/main" id="{11F7E64B-8776-BF63-A94D-9EDF40DC9FF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967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 Social Philosophy and Ethics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conflict of opposites is both necessary and good.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despised those who preferred stability and peace and labeled them as “soft headed.”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“hard headed” realists like change and strife.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Harmony and justice arise only when opposites are in conflict.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War is common.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Justice is strife.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All things arise from strife and necessity.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Civil law is a reflection of divine law.</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To the Logos, everything is fair, good and just; but men suppose some are unjust and others just.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37690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G. Importance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Created the problem of continuity within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Change implies that something remains the same.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Contributed to the notion that the unity of reality is not based on a single substance but on a formal pattern (the Logos).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He developed the idea that there is a universal rationality in the world that can be understood.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He addressed a range of philosophic topics: epistemology, metaphysics, ethics, politics, and theology.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93940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0"/>
              </a:spcAft>
            </a:pPr>
            <a:r>
              <a:rPr lang="en-US" sz="1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Parmenides and the Eleatic School</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Parmenides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Background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Approximately 515-450 B.C.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Born in the Italian city of Elea.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Parmenides is said to have met young Socrates in Athens.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 Philosophy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Starting Point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“Whatever exists, exists and there is nothing apart from what exists.”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Anything that can be spoken or thought about exists or does not.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Anything that does not exist is nothing.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We cannot speak or think about nothing.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Thus, that which does not exist cannot be spoken or thought about.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Hence, anything that can be thought or spoken about exists.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40219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Comments on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Premise 3 is based on his view that thought requires an object-a thought about nothing would lack an object and not be a thought.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Anything that can be the object of thought exists and what cannot be thought does not exist.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The fundamental reality is called “what is,” “the One,” or “It.”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Being is Uncreated: First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If being began or was created, it would have to come from something or nothing.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If being is all there is, then it could not have come from something else.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Being could not have come from nothing, since nothing cannot be a cause.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So, being is uncreated.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This is based on what is later known as the principle of causality.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31146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48CC-7BFB-A50B-A354-9E78E029F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CF232-D2FA-BC3F-5FB5-1B68FFB4C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C9207-14AD-38B6-B44C-3F5B5A7DA0E9}"/>
              </a:ext>
            </a:extLst>
          </p:cNvPr>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CB. Being is Uncreated: First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If being began or was created, it would have to come from something or nothing.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If being is all there is, then it could not have come from something else.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Being could not have come from nothing, since nothing cannot be a cause.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So, being is uncreated.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This is based on what is later known as the principle of causality.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2CB5631-BE6B-A461-0CFC-E7DBE1C8DFF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2621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Being is Uncreated: Second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There must be a reason why being appeared at a certain time and not another.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If being arose from nothingness, there would be no reason for it to appear at one time rather than another.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Thus, being is uncreated.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This idea is later developed into what is known as the principle of sufficient reason.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89330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Being is unchangeable and imperishable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If being could change, it could not change into being since it is already being.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If being changes, it must change into nothing.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But, nothing cannot be thought or exist.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This seems to make being timeless since time requires the passing of time.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766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Greek Poets</a:t>
            </a:r>
          </a:p>
          <a:p>
            <a:r>
              <a:rPr lang="en-US" sz="1200" kern="1200" dirty="0">
                <a:solidFill>
                  <a:schemeClr val="tx1"/>
                </a:solidFill>
                <a:effectLst/>
                <a:latin typeface="+mn-lt"/>
                <a:ea typeface="+mn-ea"/>
                <a:cs typeface="+mn-cs"/>
              </a:rPr>
              <a:t>	A. The Poets</a:t>
            </a:r>
          </a:p>
          <a:p>
            <a:r>
              <a:rPr lang="en-US" sz="1200" kern="1200" dirty="0">
                <a:solidFill>
                  <a:schemeClr val="tx1"/>
                </a:solidFill>
                <a:effectLst/>
                <a:latin typeface="+mn-lt"/>
                <a:ea typeface="+mn-ea"/>
                <a:cs typeface="+mn-cs"/>
              </a:rPr>
              <a:t>		1. Poets occupied a central place in early Greek culture.</a:t>
            </a:r>
          </a:p>
          <a:p>
            <a:r>
              <a:rPr lang="en-US" sz="1200" kern="1200" dirty="0">
                <a:solidFill>
                  <a:schemeClr val="tx1"/>
                </a:solidFill>
                <a:effectLst/>
                <a:latin typeface="+mn-lt"/>
                <a:ea typeface="+mn-ea"/>
                <a:cs typeface="+mn-cs"/>
              </a:rPr>
              <a:t>		2. They developed and presented history, science and religion.</a:t>
            </a:r>
          </a:p>
          <a:p>
            <a:r>
              <a:rPr lang="en-US" sz="1200" kern="1200" dirty="0">
                <a:solidFill>
                  <a:schemeClr val="tx1"/>
                </a:solidFill>
                <a:effectLst/>
                <a:latin typeface="+mn-lt"/>
                <a:ea typeface="+mn-ea"/>
                <a:cs typeface="+mn-cs"/>
              </a:rPr>
              <a:t>		3. They dealt with cosmological matters: origins, structure and nature of the universe.</a:t>
            </a:r>
          </a:p>
          <a:p>
            <a:r>
              <a:rPr lang="en-US" sz="1200" kern="1200" dirty="0">
                <a:solidFill>
                  <a:schemeClr val="tx1"/>
                </a:solidFill>
                <a:effectLst/>
                <a:latin typeface="+mn-lt"/>
                <a:ea typeface="+mn-ea"/>
                <a:cs typeface="+mn-cs"/>
              </a:rPr>
              <a:t>		4. It was believed they were inspired by the Muses.</a:t>
            </a:r>
          </a:p>
          <a:p>
            <a:r>
              <a:rPr lang="en-US" sz="1200" kern="1200" dirty="0">
                <a:solidFill>
                  <a:schemeClr val="tx1"/>
                </a:solidFill>
                <a:effectLst/>
                <a:latin typeface="+mn-lt"/>
                <a:ea typeface="+mn-ea"/>
                <a:cs typeface="+mn-cs"/>
              </a:rPr>
              <a:t>		5. They provided ethical guides to life via their tales of heroes and gods, success and failure.</a:t>
            </a:r>
          </a:p>
          <a:p>
            <a:r>
              <a:rPr lang="en-US" sz="1200" kern="1200" dirty="0">
                <a:solidFill>
                  <a:schemeClr val="tx1"/>
                </a:solidFill>
                <a:effectLst/>
                <a:latin typeface="+mn-lt"/>
                <a:ea typeface="+mn-ea"/>
                <a:cs typeface="+mn-cs"/>
              </a:rPr>
              <a:t>	B. The Greek Gods</a:t>
            </a:r>
          </a:p>
          <a:p>
            <a:r>
              <a:rPr lang="en-US" sz="1200" kern="1200" dirty="0">
                <a:solidFill>
                  <a:schemeClr val="tx1"/>
                </a:solidFill>
                <a:effectLst/>
                <a:latin typeface="+mn-lt"/>
                <a:ea typeface="+mn-ea"/>
                <a:cs typeface="+mn-cs"/>
              </a:rPr>
              <a:t>		1. The gods were presented in the myths of the poets.</a:t>
            </a:r>
          </a:p>
          <a:p>
            <a:r>
              <a:rPr lang="en-US" sz="1200" kern="1200" dirty="0">
                <a:solidFill>
                  <a:schemeClr val="tx1"/>
                </a:solidFill>
                <a:effectLst/>
                <a:latin typeface="+mn-lt"/>
                <a:ea typeface="+mn-ea"/>
                <a:cs typeface="+mn-cs"/>
              </a:rPr>
              <a:t>		2. The poets explained things in human terms-thus their gods were similar to humans.</a:t>
            </a:r>
          </a:p>
          <a:p>
            <a:r>
              <a:rPr lang="en-US" sz="1200" kern="1200" dirty="0">
                <a:solidFill>
                  <a:schemeClr val="tx1"/>
                </a:solidFill>
                <a:effectLst/>
                <a:latin typeface="+mn-lt"/>
                <a:ea typeface="+mn-ea"/>
                <a:cs typeface="+mn-cs"/>
              </a:rPr>
              <a:t>		3. The gods had human flaws.</a:t>
            </a:r>
          </a:p>
          <a:p>
            <a:r>
              <a:rPr lang="en-US" sz="1200" kern="1200" dirty="0">
                <a:solidFill>
                  <a:schemeClr val="tx1"/>
                </a:solidFill>
                <a:effectLst/>
                <a:latin typeface="+mn-lt"/>
                <a:ea typeface="+mn-ea"/>
                <a:cs typeface="+mn-cs"/>
              </a:rPr>
              <a:t>		4. Each god had a specific domain.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II Homer &amp; Other Poets</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			1. 8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B.C.</a:t>
            </a:r>
          </a:p>
          <a:p>
            <a:r>
              <a:rPr lang="en-US" sz="1200" kern="1200" dirty="0">
                <a:solidFill>
                  <a:schemeClr val="tx1"/>
                </a:solidFill>
                <a:effectLst/>
                <a:latin typeface="+mn-lt"/>
                <a:ea typeface="+mn-ea"/>
                <a:cs typeface="+mn-cs"/>
              </a:rPr>
              <a:t>			2. The </a:t>
            </a:r>
            <a:r>
              <a:rPr lang="en-US" sz="1200" i="1" kern="1200" dirty="0">
                <a:solidFill>
                  <a:schemeClr val="tx1"/>
                </a:solidFill>
                <a:effectLst/>
                <a:latin typeface="+mn-lt"/>
                <a:ea typeface="+mn-ea"/>
                <a:cs typeface="+mn-cs"/>
              </a:rPr>
              <a:t>Iliad </a:t>
            </a:r>
            <a:r>
              <a:rPr lang="en-US" sz="1200" kern="1200" dirty="0">
                <a:solidFill>
                  <a:schemeClr val="tx1"/>
                </a:solidFill>
                <a:effectLst/>
                <a:latin typeface="+mn-lt"/>
                <a:ea typeface="+mn-ea"/>
                <a:cs typeface="+mn-cs"/>
              </a:rPr>
              <a:t>and the </a:t>
            </a:r>
            <a:r>
              <a:rPr lang="en-US" sz="1200" i="1" kern="1200" dirty="0">
                <a:solidFill>
                  <a:schemeClr val="tx1"/>
                </a:solidFill>
                <a:effectLst/>
                <a:latin typeface="+mn-lt"/>
                <a:ea typeface="+mn-ea"/>
                <a:cs typeface="+mn-cs"/>
              </a:rPr>
              <a:t>Odyssey</a:t>
            </a:r>
            <a:r>
              <a:rPr lang="en-US" sz="1200" kern="1200" dirty="0">
                <a:solidFill>
                  <a:schemeClr val="tx1"/>
                </a:solidFill>
                <a:effectLst/>
                <a:latin typeface="+mn-lt"/>
                <a:ea typeface="+mn-ea"/>
                <a:cs typeface="+mn-cs"/>
              </a:rPr>
              <a:t> are attributed to him.</a:t>
            </a:r>
          </a:p>
          <a:p>
            <a:r>
              <a:rPr lang="en-US" sz="1200" kern="1200" dirty="0">
                <a:solidFill>
                  <a:schemeClr val="tx1"/>
                </a:solidFill>
                <a:effectLst/>
                <a:latin typeface="+mn-lt"/>
                <a:ea typeface="+mn-ea"/>
                <a:cs typeface="+mn-cs"/>
              </a:rPr>
              <a:t>		B. The Natural Order</a:t>
            </a:r>
          </a:p>
          <a:p>
            <a:r>
              <a:rPr lang="en-US" sz="1200" kern="1200" dirty="0">
                <a:solidFill>
                  <a:schemeClr val="tx1"/>
                </a:solidFill>
                <a:effectLst/>
                <a:latin typeface="+mn-lt"/>
                <a:ea typeface="+mn-ea"/>
                <a:cs typeface="+mn-cs"/>
              </a:rPr>
              <a:t>			1. The order of nature is due to the actions and goals of the gods.</a:t>
            </a:r>
          </a:p>
          <a:p>
            <a:r>
              <a:rPr lang="en-US" sz="1200" kern="1200" dirty="0">
                <a:solidFill>
                  <a:schemeClr val="tx1"/>
                </a:solidFill>
                <a:effectLst/>
                <a:latin typeface="+mn-lt"/>
                <a:ea typeface="+mn-ea"/>
                <a:cs typeface="+mn-cs"/>
              </a:rPr>
              <a:t>			2. The disorder of nature is due to the impulses and flaws of the gods.</a:t>
            </a:r>
          </a:p>
          <a:p>
            <a:r>
              <a:rPr lang="en-US" sz="1200" kern="1200" dirty="0">
                <a:solidFill>
                  <a:schemeClr val="tx1"/>
                </a:solidFill>
                <a:effectLst/>
                <a:latin typeface="+mn-lt"/>
                <a:ea typeface="+mn-ea"/>
                <a:cs typeface="+mn-cs"/>
              </a:rPr>
              <a:t>			3. The gods are not omnipotent.</a:t>
            </a:r>
          </a:p>
          <a:p>
            <a:r>
              <a:rPr lang="en-US" sz="1200" kern="1200" dirty="0">
                <a:solidFill>
                  <a:schemeClr val="tx1"/>
                </a:solidFill>
                <a:effectLst/>
                <a:latin typeface="+mn-lt"/>
                <a:ea typeface="+mn-ea"/>
                <a:cs typeface="+mn-cs"/>
              </a:rPr>
              <a:t>			4. The fates are the ultimate force in the universe, but are mysterious and random.</a:t>
            </a:r>
          </a:p>
          <a:p>
            <a:r>
              <a:rPr lang="en-US" sz="1200" kern="1200" dirty="0">
                <a:solidFill>
                  <a:schemeClr val="tx1"/>
                </a:solidFill>
                <a:effectLst/>
                <a:latin typeface="+mn-lt"/>
                <a:ea typeface="+mn-ea"/>
                <a:cs typeface="+mn-cs"/>
              </a:rPr>
              <a:t>		C. Morality</a:t>
            </a:r>
          </a:p>
          <a:p>
            <a:r>
              <a:rPr lang="en-US" sz="1200" kern="1200" dirty="0">
                <a:solidFill>
                  <a:schemeClr val="tx1"/>
                </a:solidFill>
                <a:effectLst/>
                <a:latin typeface="+mn-lt"/>
                <a:ea typeface="+mn-ea"/>
                <a:cs typeface="+mn-cs"/>
              </a:rPr>
              <a:t>			1. The virtues are those of warriors.</a:t>
            </a:r>
          </a:p>
          <a:p>
            <a:r>
              <a:rPr lang="en-US" sz="1200" kern="1200" dirty="0">
                <a:solidFill>
                  <a:schemeClr val="tx1"/>
                </a:solidFill>
                <a:effectLst/>
                <a:latin typeface="+mn-lt"/>
                <a:ea typeface="+mn-ea"/>
                <a:cs typeface="+mn-cs"/>
              </a:rPr>
              <a:t>			2. Virtue was defined in terms of excellence: success, power, honor, wealth, moderation, and security.</a:t>
            </a:r>
          </a:p>
          <a:p>
            <a:r>
              <a:rPr lang="en-US" sz="1200" kern="1200" dirty="0">
                <a:solidFill>
                  <a:schemeClr val="tx1"/>
                </a:solidFill>
                <a:effectLst/>
                <a:latin typeface="+mn-lt"/>
                <a:ea typeface="+mn-ea"/>
                <a:cs typeface="+mn-cs"/>
              </a:rPr>
              <a:t>			3. Honor was one of the key virtues.</a:t>
            </a:r>
          </a:p>
          <a:p>
            <a:r>
              <a:rPr lang="en-US" sz="1200" kern="1200" dirty="0">
                <a:solidFill>
                  <a:schemeClr val="tx1"/>
                </a:solidFill>
                <a:effectLst/>
                <a:latin typeface="+mn-lt"/>
                <a:ea typeface="+mn-ea"/>
                <a:cs typeface="+mn-cs"/>
              </a:rPr>
              <a:t>			4. The gods were concerned with honor and status.</a:t>
            </a:r>
          </a:p>
          <a:p>
            <a:r>
              <a:rPr lang="en-US" sz="1200" kern="1200" dirty="0">
                <a:solidFill>
                  <a:schemeClr val="tx1"/>
                </a:solidFill>
                <a:effectLst/>
                <a:latin typeface="+mn-lt"/>
                <a:ea typeface="+mn-ea"/>
                <a:cs typeface="+mn-cs"/>
              </a:rPr>
              <a:t>			5. The gods were primarily motivated by flattery and bribery as opposed to virtues.</a:t>
            </a:r>
          </a:p>
          <a:p>
            <a:r>
              <a:rPr lang="en-US" sz="1200" kern="1200" dirty="0">
                <a:solidFill>
                  <a:schemeClr val="tx1"/>
                </a:solidFill>
                <a:effectLst/>
                <a:latin typeface="+mn-lt"/>
                <a:ea typeface="+mn-ea"/>
                <a:cs typeface="+mn-cs"/>
              </a:rPr>
              <a:t>			6. People served the gods out of fear and self-interest.</a:t>
            </a:r>
          </a:p>
          <a:p>
            <a:r>
              <a:rPr lang="en-US" sz="1200" kern="1200" dirty="0">
                <a:solidFill>
                  <a:schemeClr val="tx1"/>
                </a:solidFill>
                <a:effectLst/>
                <a:latin typeface="+mn-lt"/>
                <a:ea typeface="+mn-ea"/>
                <a:cs typeface="+mn-cs"/>
              </a:rPr>
              <a:t>			7. Zeus was occasional presented as being concerned with justice and Hesiod presented him as judging</a:t>
            </a:r>
          </a:p>
          <a:p>
            <a:r>
              <a:rPr lang="en-US" sz="1200" kern="1200" dirty="0">
                <a:solidFill>
                  <a:schemeClr val="tx1"/>
                </a:solidFill>
                <a:effectLst/>
                <a:latin typeface="+mn-lt"/>
                <a:ea typeface="+mn-ea"/>
                <a:cs typeface="+mn-cs"/>
              </a:rPr>
              <a:t>			actions based on a principle of justice.</a:t>
            </a:r>
          </a:p>
          <a:p>
            <a:r>
              <a:rPr lang="en-US" sz="1200" kern="1200" dirty="0">
                <a:solidFill>
                  <a:schemeClr val="tx1"/>
                </a:solidFill>
                <a:effectLst/>
                <a:latin typeface="+mn-lt"/>
                <a:ea typeface="+mn-ea"/>
                <a:cs typeface="+mn-cs"/>
              </a:rPr>
              <a:t>		D. Four Concepts of Order</a:t>
            </a:r>
          </a:p>
          <a:p>
            <a:r>
              <a:rPr lang="en-US" sz="1200" kern="1200" dirty="0">
                <a:solidFill>
                  <a:schemeClr val="tx1"/>
                </a:solidFill>
                <a:effectLst/>
                <a:latin typeface="+mn-lt"/>
                <a:ea typeface="+mn-ea"/>
                <a:cs typeface="+mn-cs"/>
              </a:rPr>
              <a:t>			1. Some events are caused by purposeful agents-humans, gods, and other such beings.</a:t>
            </a:r>
          </a:p>
          <a:p>
            <a:r>
              <a:rPr lang="en-US" sz="1200" kern="1200" dirty="0">
                <a:solidFill>
                  <a:schemeClr val="tx1"/>
                </a:solidFill>
                <a:effectLst/>
                <a:latin typeface="+mn-lt"/>
                <a:ea typeface="+mn-ea"/>
                <a:cs typeface="+mn-cs"/>
              </a:rPr>
              <a:t>			2. Some events are random in nature and lack purpose.</a:t>
            </a:r>
          </a:p>
          <a:p>
            <a:r>
              <a:rPr lang="en-US" sz="1200" kern="1200" dirty="0">
                <a:solidFill>
                  <a:schemeClr val="tx1"/>
                </a:solidFill>
                <a:effectLst/>
                <a:latin typeface="+mn-lt"/>
                <a:ea typeface="+mn-ea"/>
                <a:cs typeface="+mn-cs"/>
              </a:rPr>
              <a:t>			3. All things are subject to the amoral fates.</a:t>
            </a:r>
          </a:p>
          <a:p>
            <a:r>
              <a:rPr lang="en-US" sz="1200" kern="1200" dirty="0">
                <a:solidFill>
                  <a:schemeClr val="tx1"/>
                </a:solidFill>
                <a:effectLst/>
                <a:latin typeface="+mn-lt"/>
                <a:ea typeface="+mn-ea"/>
                <a:cs typeface="+mn-cs"/>
              </a:rPr>
              <a:t>			4. The gods sometimes act/judge on the basis of objective moral principles.</a:t>
            </a:r>
          </a:p>
          <a:p>
            <a:r>
              <a:rPr lang="en-US" sz="1200" kern="1200" dirty="0">
                <a:solidFill>
                  <a:schemeClr val="tx1"/>
                </a:solidFill>
                <a:effectLst/>
                <a:latin typeface="+mn-lt"/>
                <a:ea typeface="+mn-ea"/>
                <a:cs typeface="+mn-cs"/>
              </a:rPr>
              <a:t>		E. Starting Point for Greek Science and Philosophy</a:t>
            </a:r>
          </a:p>
          <a:p>
            <a:r>
              <a:rPr lang="en-US" sz="1200" kern="1200" dirty="0">
                <a:solidFill>
                  <a:schemeClr val="tx1"/>
                </a:solidFill>
                <a:effectLst/>
                <a:latin typeface="+mn-lt"/>
                <a:ea typeface="+mn-ea"/>
                <a:cs typeface="+mn-cs"/>
              </a:rPr>
              <a:t>			1. The tension between the four concepts lead to attempts to resolve these conflicts.</a:t>
            </a:r>
          </a:p>
          <a:p>
            <a:r>
              <a:rPr lang="en-US" sz="1200" kern="1200" dirty="0">
                <a:solidFill>
                  <a:schemeClr val="tx1"/>
                </a:solidFill>
                <a:effectLst/>
                <a:latin typeface="+mn-lt"/>
                <a:ea typeface="+mn-ea"/>
                <a:cs typeface="+mn-cs"/>
              </a:rPr>
              <a:t>			2. The principle of fate laid the basic foundations for the concept of laws of nature.</a:t>
            </a:r>
          </a:p>
          <a:p>
            <a:r>
              <a:rPr lang="en-US" sz="1200" kern="1200" dirty="0">
                <a:solidFill>
                  <a:schemeClr val="tx1"/>
                </a:solidFill>
                <a:effectLst/>
                <a:latin typeface="+mn-lt"/>
                <a:ea typeface="+mn-ea"/>
                <a:cs typeface="+mn-cs"/>
              </a:rPr>
              <a:t>			3. The occasional concern with morality laid the foundations for the notion of objective morality.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11980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 Being as one and indivisible.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If being is a multiplicity or divided, then what would mark these divisions?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If what marks the division is being, the dividers are the same as the divided-making it continuous and undivided.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If the dividers are nothing, then there are no divisions.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Hence, being is one and undivided.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56624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F. Being is motionless.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Motions requires empty space.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Empty space would be nothing.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There is no nothing, so there is no empty space.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There is no motion.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1997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 being is a finite body.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He assumes the material monism of the Milesians-being is a physical 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assumes it is finite-the Greeks were wary of the concept of infinity.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Anything infinite would be indefinite and incomplete.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Being is a sphere-it is homogenous and distributed evenly.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78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 Reason vs. Senses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To the senses, the world appears to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Reason, according to Parmenides, tells us that it does not.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He chooses reason over the senses, thus accepting a rather strong version of early rationalism.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04894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 Zeno of Elea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Background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Approximately 490-430 B.C.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Born in Elea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He wrote a book of about fifty arguments countering the critics of his master.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He made extensive use of the reduction ad absurdum (reducing to absurdity).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He would adopt the position of one of Parmenides’ critics and show that the position leads to a contradiction or absurdity.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He would then conclude that the critic was wrong and Parmenides was right.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Arguments against the senses.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If a millet seed is dropped, it will make no noise.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If a bushel of millet seeds is dropped, a noise will be heard.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Either millet seeds make a sound when dropped or they do not.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If they do not make a sound (premise 1), then our senses deceive us about premise 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If they do make a sound (premise 2), the our senses deceive us about premise 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Either way, the senses deceive us.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03865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600E3-937A-5BA2-5FD9-4A2EFD555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1107C-D90F-20C8-67AC-5D6EF635C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386E1-FCC8-157A-8A41-6F2345982A63}"/>
              </a:ext>
            </a:extLst>
          </p:cNvPr>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 Zeno of Elea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Background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Approximately 490-430 B.C.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Born in Elea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He wrote a book of about fifty arguments countering the critics of his master.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He made extensive use of the reduction ad absurdum (reducing to absurdity).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He would adopt the position of one of Parmenides’ critics and show that the position leads to a contradiction or absurdity.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He would then conclude that the critic was wrong and Parmenides was right.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Arguments against the senses.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If a millet seed is dropped, it will make no noise.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If a bushel of millet seeds is dropped, a noise will be heard.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Either millet seeds make a sound when dropped or they do not.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If they do not make a sound (premise 1), then our senses deceive us about premise 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If they do make a sound (premise 2), the our senses deceive us about premise 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Either way, the senses deceive us.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327D5FC-9511-4363-A545-6564E5EE7B0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08840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Arguments against plurality (approximately 40 arguments given).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Suppose many objects exist.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Each object must have a specific size.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Any object can be infinitely divided into multiple parts.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An object can be cut in half and the halves can be cut in half and so 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If an object is made of an infinite number of parts each with some size, then the object must be infinite.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This is absurd, so there can only be one infinite object.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7729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Paradoxes of motion (four arguments given).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 runner is trying to run from starting point A to goal Z.</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To get from A to Z she must first traverse half the distance from A to Z.</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Before she can get to that halfway point, she must get halfway to the halfway point and so 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At any point in the run, her goal is a distance that can be divided in half and this distance can be divided into an infinite number of points.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If there is an infinite number of points to run, the runner will take an infinite amount of time to get to the goal.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This is impossible, hence motion is impossible.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57063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 Importance of the Eleatic School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Importance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Developed a logical philosophical method.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Contributed significantly to the philosophical debate between reason and the senses.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Created logical and mathematical problems that have been analyzed for centuries.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They began the method of considering the logical implications of words and concepts.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They set a precedent for following arguments to their logical conclusion even when these conclusions seemed counterintuitive.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6. The quality of their arguments forced other philosophers, beginning with Plato and Aristotle, to address the problems they raised.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7. Later examination of their works exposed the problem of making inferences from language to metaphysics.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For example, the word “is” (and its equivalent in Greek) can be taken as a claim of existence, identity or predication.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These problems were first addressed in Plato’s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Sophist</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15329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I Motivation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Problem</a:t>
            </a:r>
          </a:p>
          <a:p>
            <a:pPr marL="2286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1. Parmenides showed that the assumption of a monistic world leads to the conclusion that the world is unchanging and that sense experience is an illusion.</a:t>
            </a:r>
          </a:p>
          <a:p>
            <a:pPr marL="22860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2. Faced with this conclusion, some philosophers rejected monism in favor of pluralism (the view that there is more than one kind).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II Empedocles	</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Background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495-435 B.C.</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Born in Sicily.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B. Change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There can be no absolute creation or destruction of the world.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Relative change is possible.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The four permanent things are: earth, air, fire and water.</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All change is explained in terms of the combination and separation of these four elements.</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Example: Bone is two parts each of earth and water plus four parts fire.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169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III The Origin of Western Philosophy</a:t>
            </a:r>
          </a:p>
          <a:p>
            <a:r>
              <a:rPr lang="en-US" sz="1200" kern="1200" dirty="0">
                <a:solidFill>
                  <a:schemeClr val="tx1"/>
                </a:solidFill>
                <a:effectLst/>
                <a:latin typeface="+mn-lt"/>
                <a:ea typeface="+mn-ea"/>
                <a:cs typeface="+mn-cs"/>
              </a:rPr>
              <a:t>	A. Introduction</a:t>
            </a:r>
          </a:p>
          <a:p>
            <a:r>
              <a:rPr lang="en-US" sz="1200" kern="1200" dirty="0">
                <a:solidFill>
                  <a:schemeClr val="tx1"/>
                </a:solidFill>
                <a:effectLst/>
                <a:latin typeface="+mn-lt"/>
                <a:ea typeface="+mn-ea"/>
                <a:cs typeface="+mn-cs"/>
              </a:rPr>
              <a:t>		1. Traditionally dated around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B.C.</a:t>
            </a:r>
          </a:p>
          <a:p>
            <a:r>
              <a:rPr lang="en-US" sz="1200" kern="1200" dirty="0">
                <a:solidFill>
                  <a:schemeClr val="tx1"/>
                </a:solidFill>
                <a:effectLst/>
                <a:latin typeface="+mn-lt"/>
                <a:ea typeface="+mn-ea"/>
                <a:cs typeface="+mn-cs"/>
              </a:rPr>
              <a:t>		2. It is difficult to define “philosophy.”</a:t>
            </a:r>
          </a:p>
          <a:p>
            <a:r>
              <a:rPr lang="en-US" sz="1200" kern="1200" dirty="0">
                <a:solidFill>
                  <a:schemeClr val="tx1"/>
                </a:solidFill>
                <a:effectLst/>
                <a:latin typeface="+mn-lt"/>
                <a:ea typeface="+mn-ea"/>
                <a:cs typeface="+mn-cs"/>
              </a:rPr>
              <a:t>	B. Thales</a:t>
            </a:r>
          </a:p>
          <a:p>
            <a:r>
              <a:rPr lang="en-US" sz="1200" kern="1200" dirty="0">
                <a:solidFill>
                  <a:schemeClr val="tx1"/>
                </a:solidFill>
                <a:effectLst/>
                <a:latin typeface="+mn-lt"/>
                <a:ea typeface="+mn-ea"/>
                <a:cs typeface="+mn-cs"/>
              </a:rPr>
              <a:t>		1. Predicted an eclipse on May 28, 585 B.C.</a:t>
            </a:r>
          </a:p>
          <a:p>
            <a:r>
              <a:rPr lang="en-US" sz="1200" kern="1200" dirty="0">
                <a:solidFill>
                  <a:schemeClr val="tx1"/>
                </a:solidFill>
                <a:effectLst/>
                <a:latin typeface="+mn-lt"/>
                <a:ea typeface="+mn-ea"/>
                <a:cs typeface="+mn-cs"/>
              </a:rPr>
              <a:t>		2. Because he could predict natural events, it meant that they did not result from the unpredictable gods,</a:t>
            </a:r>
          </a:p>
          <a:p>
            <a:r>
              <a:rPr lang="en-US" sz="1200" kern="1200" dirty="0">
                <a:solidFill>
                  <a:schemeClr val="tx1"/>
                </a:solidFill>
                <a:effectLst/>
                <a:latin typeface="+mn-lt"/>
                <a:ea typeface="+mn-ea"/>
                <a:cs typeface="+mn-cs"/>
              </a:rPr>
              <a:t>		mere chance or fate.</a:t>
            </a:r>
          </a:p>
          <a:p>
            <a:r>
              <a:rPr lang="en-US" sz="1200" kern="1200" dirty="0">
                <a:solidFill>
                  <a:schemeClr val="tx1"/>
                </a:solidFill>
                <a:effectLst/>
                <a:latin typeface="+mn-lt"/>
                <a:ea typeface="+mn-ea"/>
                <a:cs typeface="+mn-cs"/>
              </a:rPr>
              <a:t>		3. Thales concluded that such events resulted from a consistent, impersonal natural order and it can be</a:t>
            </a:r>
          </a:p>
          <a:p>
            <a:r>
              <a:rPr lang="en-US" sz="1200" kern="1200" dirty="0">
                <a:solidFill>
                  <a:schemeClr val="tx1"/>
                </a:solidFill>
                <a:effectLst/>
                <a:latin typeface="+mn-lt"/>
                <a:ea typeface="+mn-ea"/>
                <a:cs typeface="+mn-cs"/>
              </a:rPr>
              <a:t>		studied in order to yield generalizations and predictions.</a:t>
            </a:r>
          </a:p>
          <a:p>
            <a:r>
              <a:rPr lang="en-US" sz="1200" kern="1200" dirty="0">
                <a:solidFill>
                  <a:schemeClr val="tx1"/>
                </a:solidFill>
                <a:effectLst/>
                <a:latin typeface="+mn-lt"/>
                <a:ea typeface="+mn-ea"/>
                <a:cs typeface="+mn-cs"/>
              </a:rPr>
              <a:t>	C. Influences</a:t>
            </a:r>
          </a:p>
          <a:p>
            <a:r>
              <a:rPr lang="en-US" sz="1200" kern="1200" dirty="0">
                <a:solidFill>
                  <a:schemeClr val="tx1"/>
                </a:solidFill>
                <a:effectLst/>
                <a:latin typeface="+mn-lt"/>
                <a:ea typeface="+mn-ea"/>
                <a:cs typeface="+mn-cs"/>
              </a:rPr>
              <a:t>		1. Egypt: mathematics.</a:t>
            </a:r>
          </a:p>
          <a:p>
            <a:r>
              <a:rPr lang="en-US" sz="1200" kern="1200" dirty="0">
                <a:solidFill>
                  <a:schemeClr val="tx1"/>
                </a:solidFill>
                <a:effectLst/>
                <a:latin typeface="+mn-lt"/>
                <a:ea typeface="+mn-ea"/>
                <a:cs typeface="+mn-cs"/>
              </a:rPr>
              <a:t>		2. Babylon: Astronomy.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III Thales-The First Western Philosopher</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		1. Approximately 624-545 B.C.</a:t>
            </a:r>
          </a:p>
          <a:p>
            <a:r>
              <a:rPr lang="en-US" sz="1200" kern="1200" dirty="0">
                <a:solidFill>
                  <a:schemeClr val="tx1"/>
                </a:solidFill>
                <a:effectLst/>
                <a:latin typeface="+mn-lt"/>
                <a:ea typeface="+mn-ea"/>
                <a:cs typeface="+mn-cs"/>
              </a:rPr>
              <a:t>		2. Lived in Miletus, a Greek port city in Ionia (western Asia Minor).</a:t>
            </a:r>
          </a:p>
          <a:p>
            <a:r>
              <a:rPr lang="en-US" sz="1200" kern="1200" dirty="0">
                <a:solidFill>
                  <a:schemeClr val="tx1"/>
                </a:solidFill>
                <a:effectLst/>
                <a:latin typeface="+mn-lt"/>
                <a:ea typeface="+mn-ea"/>
                <a:cs typeface="+mn-cs"/>
              </a:rPr>
              <a:t>		3. Miletus was a trading city with extensive contact with other cultures.</a:t>
            </a:r>
          </a:p>
          <a:p>
            <a:r>
              <a:rPr lang="en-US" sz="1200" kern="1200" dirty="0">
                <a:solidFill>
                  <a:schemeClr val="tx1"/>
                </a:solidFill>
                <a:effectLst/>
                <a:latin typeface="+mn-lt"/>
                <a:ea typeface="+mn-ea"/>
                <a:cs typeface="+mn-cs"/>
              </a:rPr>
              <a:t>		4. Thales solved engineering problems and developed navigational instruments and techniques.</a:t>
            </a:r>
          </a:p>
          <a:p>
            <a:r>
              <a:rPr lang="en-US" sz="1200" kern="1200" dirty="0">
                <a:solidFill>
                  <a:schemeClr val="tx1"/>
                </a:solidFill>
                <a:effectLst/>
                <a:latin typeface="+mn-lt"/>
                <a:ea typeface="+mn-ea"/>
                <a:cs typeface="+mn-cs"/>
              </a:rPr>
              <a:t>		5. He is credited with beginning the debate over the ultimate nature of reality.</a:t>
            </a:r>
          </a:p>
          <a:p>
            <a:r>
              <a:rPr lang="en-US" sz="1200" kern="1200" dirty="0">
                <a:solidFill>
                  <a:schemeClr val="tx1"/>
                </a:solidFill>
                <a:effectLst/>
                <a:latin typeface="+mn-lt"/>
                <a:ea typeface="+mn-ea"/>
                <a:cs typeface="+mn-cs"/>
              </a:rPr>
              <a:t>	B. Problem of The One and the Many</a:t>
            </a:r>
          </a:p>
          <a:p>
            <a:r>
              <a:rPr lang="en-US" sz="1200" kern="1200" dirty="0">
                <a:solidFill>
                  <a:schemeClr val="tx1"/>
                </a:solidFill>
                <a:effectLst/>
                <a:latin typeface="+mn-lt"/>
                <a:ea typeface="+mn-ea"/>
                <a:cs typeface="+mn-cs"/>
              </a:rPr>
              <a:t>		1. Thales sought to find the unity underlying the diversity of the world.</a:t>
            </a:r>
          </a:p>
          <a:p>
            <a:r>
              <a:rPr lang="en-US" sz="1200" kern="1200" dirty="0">
                <a:solidFill>
                  <a:schemeClr val="tx1"/>
                </a:solidFill>
                <a:effectLst/>
                <a:latin typeface="+mn-lt"/>
                <a:ea typeface="+mn-ea"/>
                <a:cs typeface="+mn-cs"/>
              </a:rPr>
              <a:t>		2. The problem of the one and the many involves determining the basic principle or thing that accounts for everything.</a:t>
            </a:r>
          </a:p>
          <a:p>
            <a:r>
              <a:rPr lang="en-US" sz="1200" kern="1200" dirty="0">
                <a:solidFill>
                  <a:schemeClr val="tx1"/>
                </a:solidFill>
                <a:effectLst/>
                <a:latin typeface="+mn-lt"/>
                <a:ea typeface="+mn-ea"/>
                <a:cs typeface="+mn-cs"/>
              </a:rPr>
              <a:t>		3. According to Aristotle, Thales claimed that water is the fundamental source of everything.</a:t>
            </a:r>
          </a:p>
          <a:p>
            <a:r>
              <a:rPr lang="en-US" sz="1200" kern="1200" dirty="0">
                <a:solidFill>
                  <a:schemeClr val="tx1"/>
                </a:solidFill>
                <a:effectLst/>
                <a:latin typeface="+mn-lt"/>
                <a:ea typeface="+mn-ea"/>
                <a:cs typeface="+mn-cs"/>
              </a:rPr>
              <a:t>		4. Aristotle claimed that Thales had this view because:</a:t>
            </a:r>
          </a:p>
          <a:p>
            <a:r>
              <a:rPr lang="en-US" sz="1200" kern="1200" dirty="0">
                <a:solidFill>
                  <a:schemeClr val="tx1"/>
                </a:solidFill>
                <a:effectLst/>
                <a:latin typeface="+mn-lt"/>
                <a:ea typeface="+mn-ea"/>
                <a:cs typeface="+mn-cs"/>
              </a:rPr>
              <a:t>			a. Water is essential to life, it can be transformed into solid or  gas, and seeds are moist.</a:t>
            </a:r>
          </a:p>
          <a:p>
            <a:r>
              <a:rPr lang="en-US" sz="1200" kern="1200" dirty="0">
                <a:solidFill>
                  <a:schemeClr val="tx1"/>
                </a:solidFill>
                <a:effectLst/>
                <a:latin typeface="+mn-lt"/>
                <a:ea typeface="+mn-ea"/>
                <a:cs typeface="+mn-cs"/>
              </a:rPr>
              <a:t>			b. Rain falls, mist rises, evaporation leaves sediment, and digging down yields water.</a:t>
            </a:r>
          </a:p>
          <a:p>
            <a:r>
              <a:rPr lang="en-US" sz="1200" kern="1200" dirty="0">
                <a:solidFill>
                  <a:schemeClr val="tx1"/>
                </a:solidFill>
                <a:effectLst/>
                <a:latin typeface="+mn-lt"/>
                <a:ea typeface="+mn-ea"/>
                <a:cs typeface="+mn-cs"/>
              </a:rPr>
              <a:t>		5. His actual arguments, if any, are not known.</a:t>
            </a:r>
          </a:p>
          <a:p>
            <a:r>
              <a:rPr lang="en-US" sz="1200" kern="1200" dirty="0">
                <a:solidFill>
                  <a:schemeClr val="tx1"/>
                </a:solidFill>
                <a:effectLst/>
                <a:latin typeface="+mn-lt"/>
                <a:ea typeface="+mn-ea"/>
                <a:cs typeface="+mn-cs"/>
              </a:rPr>
              <a:t>	C. The Problem of Permanence and Change</a:t>
            </a:r>
          </a:p>
          <a:p>
            <a:r>
              <a:rPr lang="en-US" sz="1200" kern="1200" dirty="0">
                <a:solidFill>
                  <a:schemeClr val="tx1"/>
                </a:solidFill>
                <a:effectLst/>
                <a:latin typeface="+mn-lt"/>
                <a:ea typeface="+mn-ea"/>
                <a:cs typeface="+mn-cs"/>
              </a:rPr>
              <a:t>		1. If there is a single basic substance, what causes it to change into the other things?</a:t>
            </a:r>
          </a:p>
          <a:p>
            <a:r>
              <a:rPr lang="en-US" sz="1200" kern="1200" dirty="0">
                <a:solidFill>
                  <a:schemeClr val="tx1"/>
                </a:solidFill>
                <a:effectLst/>
                <a:latin typeface="+mn-lt"/>
                <a:ea typeface="+mn-ea"/>
                <a:cs typeface="+mn-cs"/>
              </a:rPr>
              <a:t>		2. Thales claimed that all things are “full of gods”, but this doesn’t seem to be religious.</a:t>
            </a:r>
          </a:p>
          <a:p>
            <a:r>
              <a:rPr lang="en-US" sz="1200" kern="1200" dirty="0">
                <a:solidFill>
                  <a:schemeClr val="tx1"/>
                </a:solidFill>
                <a:effectLst/>
                <a:latin typeface="+mn-lt"/>
                <a:ea typeface="+mn-ea"/>
                <a:cs typeface="+mn-cs"/>
              </a:rPr>
              <a:t>		3. He seemed to hold that animation and change reside in the things that change.</a:t>
            </a:r>
          </a:p>
          <a:p>
            <a:r>
              <a:rPr lang="en-US" sz="1200" kern="1200" dirty="0">
                <a:solidFill>
                  <a:schemeClr val="tx1"/>
                </a:solidFill>
                <a:effectLst/>
                <a:latin typeface="+mn-lt"/>
                <a:ea typeface="+mn-ea"/>
                <a:cs typeface="+mn-cs"/>
              </a:rPr>
              <a:t>		4. His explanation of magnetism was that it is an animate causal power in inert stone.</a:t>
            </a:r>
          </a:p>
          <a:p>
            <a:r>
              <a:rPr lang="en-US" sz="1200" kern="1200" dirty="0">
                <a:solidFill>
                  <a:schemeClr val="tx1"/>
                </a:solidFill>
                <a:effectLst/>
                <a:latin typeface="+mn-lt"/>
                <a:ea typeface="+mn-ea"/>
                <a:cs typeface="+mn-cs"/>
              </a:rPr>
              <a:t>	D. Importance</a:t>
            </a:r>
          </a:p>
          <a:p>
            <a:r>
              <a:rPr lang="en-US" sz="1200" kern="1200" dirty="0">
                <a:solidFill>
                  <a:schemeClr val="tx1"/>
                </a:solidFill>
                <a:effectLst/>
                <a:latin typeface="+mn-lt"/>
                <a:ea typeface="+mn-ea"/>
                <a:cs typeface="+mn-cs"/>
              </a:rPr>
              <a:t>1. He presented the first known form of monism-the view that there is one basic ontological kind or principle of explanation.</a:t>
            </a:r>
          </a:p>
          <a:p>
            <a:r>
              <a:rPr lang="en-US" sz="1200" kern="1200" dirty="0">
                <a:solidFill>
                  <a:schemeClr val="tx1"/>
                </a:solidFill>
                <a:effectLst/>
                <a:latin typeface="+mn-lt"/>
                <a:ea typeface="+mn-ea"/>
                <a:cs typeface="+mn-cs"/>
              </a:rPr>
              <a:t>			a. Water.</a:t>
            </a:r>
          </a:p>
          <a:p>
            <a:r>
              <a:rPr lang="en-US" sz="1200" kern="1200" dirty="0">
                <a:solidFill>
                  <a:schemeClr val="tx1"/>
                </a:solidFill>
                <a:effectLst/>
                <a:latin typeface="+mn-lt"/>
                <a:ea typeface="+mn-ea"/>
                <a:cs typeface="+mn-cs"/>
              </a:rPr>
              <a:t>			b. Those following Thales adopted the assumption of monism.</a:t>
            </a:r>
          </a:p>
          <a:p>
            <a:r>
              <a:rPr lang="en-US" sz="1200" kern="1200" dirty="0">
                <a:solidFill>
                  <a:schemeClr val="tx1"/>
                </a:solidFill>
                <a:effectLst/>
                <a:latin typeface="+mn-lt"/>
                <a:ea typeface="+mn-ea"/>
                <a:cs typeface="+mn-cs"/>
              </a:rPr>
              <a:t>2. He presented the first known for of materialism (material monism)-the basic kind or principle is </a:t>
            </a:r>
            <a:r>
              <a:rPr lang="en-US" sz="1200" kern="1200" dirty="0" err="1">
                <a:solidFill>
                  <a:schemeClr val="tx1"/>
                </a:solidFill>
                <a:effectLst/>
                <a:latin typeface="+mn-lt"/>
                <a:ea typeface="+mn-ea"/>
                <a:cs typeface="+mn-cs"/>
              </a:rPr>
              <a:t>physical,typically</a:t>
            </a:r>
            <a:r>
              <a:rPr lang="en-US" sz="1200" kern="1200" dirty="0">
                <a:solidFill>
                  <a:schemeClr val="tx1"/>
                </a:solidFill>
                <a:effectLst/>
                <a:latin typeface="+mn-lt"/>
                <a:ea typeface="+mn-ea"/>
                <a:cs typeface="+mn-cs"/>
              </a:rPr>
              <a:t> a substance.</a:t>
            </a:r>
          </a:p>
          <a:p>
            <a:r>
              <a:rPr lang="en-US" sz="1200" kern="1200" dirty="0">
                <a:solidFill>
                  <a:schemeClr val="tx1"/>
                </a:solidFill>
                <a:effectLst/>
                <a:latin typeface="+mn-lt"/>
                <a:ea typeface="+mn-ea"/>
                <a:cs typeface="+mn-cs"/>
              </a:rPr>
              <a:t>			a. Water.</a:t>
            </a:r>
          </a:p>
          <a:p>
            <a:r>
              <a:rPr lang="en-US" sz="1200" kern="1200" dirty="0">
                <a:solidFill>
                  <a:schemeClr val="tx1"/>
                </a:solidFill>
                <a:effectLst/>
                <a:latin typeface="+mn-lt"/>
                <a:ea typeface="+mn-ea"/>
                <a:cs typeface="+mn-cs"/>
              </a:rPr>
              <a:t>			b. Those following Thales adopted the assumption of materialism.</a:t>
            </a:r>
          </a:p>
          <a:p>
            <a:r>
              <a:rPr lang="en-US" sz="1200" kern="1200" dirty="0">
                <a:solidFill>
                  <a:schemeClr val="tx1"/>
                </a:solidFill>
                <a:effectLst/>
                <a:latin typeface="+mn-lt"/>
                <a:ea typeface="+mn-ea"/>
                <a:cs typeface="+mn-cs"/>
              </a:rPr>
              <a:t>3. He asked questions aimed at theoretical understanding as opposed to merely practical questions.</a:t>
            </a:r>
          </a:p>
          <a:p>
            <a:r>
              <a:rPr lang="en-US" sz="1200" kern="1200" dirty="0">
                <a:solidFill>
                  <a:schemeClr val="tx1"/>
                </a:solidFill>
                <a:effectLst/>
                <a:latin typeface="+mn-lt"/>
                <a:ea typeface="+mn-ea"/>
                <a:cs typeface="+mn-cs"/>
              </a:rPr>
              <a:t>4. He presented and supported a theory that could be examined and debated by others.</a:t>
            </a:r>
          </a:p>
          <a:p>
            <a:r>
              <a:rPr lang="en-US" sz="1200" kern="1200" dirty="0">
                <a:solidFill>
                  <a:schemeClr val="tx1"/>
                </a:solidFill>
                <a:effectLst/>
                <a:latin typeface="+mn-lt"/>
                <a:ea typeface="+mn-ea"/>
                <a:cs typeface="+mn-cs"/>
              </a:rPr>
              <a:t>	a. He did not appeal to tradition or authority.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02037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B. Change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There can be no absolute creation or destruction of the world.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Relative change is possible.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The four permanent things are: earth, air, fire and water.</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All change is explained in terms of the combination and separation of these four elements.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Example: Bone is two parts each of earth and water plus four parts fire.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C. Principle of Unification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This explains how individual elements combine to form unified objects.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Love is the principle of unity.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D. Principle of Individuation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This explains the basis for there being distinct entities separate from others.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The world is not one single entity but composed of numerous individuals.</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Strife is the principle of individuation/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858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Principle of Unification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This explains how individual elements combine to form unified objects.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Love is the principle of unity.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Principle of Individuation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This explains the basis for there being distinct entities separate from others.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world is not one single entity but composed of numerous individuals.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Strife is the principle of individuation.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More on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world is at intermediate stage between complete unity and total separation.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world is heading towards strife: “Things are becoming worse.”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Though the forces are described as deities, they are also taken as material forces that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“run through all things like quicksilver.”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42801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Other Views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Denial of Empty Space: Motion is one material object moving through others.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First theory of sense perception: perception occurs when particles of matter come from objects and strike the sense organs.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A theory of evolution: nature produced creatures randomly and those that failed died off and those that succeeded lived on.</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II Anaxagoras</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 Background</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1. 500-428 B.C.</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2. Born in Ionia, moved to Athens.</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3. He joined the intellectual circle around the Athenian politician Pericles.</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4. He was exiled from Athens for teaching that the sun is a white hot stone and not a deity.</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5. When a soothsayer claimed that a one horned ram given to Pericles would give him victory in battle,</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Anaxagoras dissected it and showed that a brain tumor was the cause of the missing horn.</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B. Elements</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1. Every kind has its own element or seeds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spermata</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2. Everything is mixed with everything, but a thing is what it is because of a predominance of one element.</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3. Food already contains the seeds of flesh, blood, bone and hair-this is how eating food enables people to grow and stay alive.</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4. Grass already contains seeds of milk which is how cows are able to produce milk. </a:t>
            </a: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79905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II Anaxagoras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Background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500-428 B.C.</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Born in Ionia, moved to Athens.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He joined the intellectual circle around the Athenian politician Pericles.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He was exiled from Athens for teaching that the sun is a white hot stone and not a deity.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5. When a soothsayer claimed that a one horned ram given to Pericles would give him victory in battle,</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Anaxagoras dissected it and showed that a brain tumor was the cause of the missing horn.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5474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t>
            </a:r>
            <a:r>
              <a:rPr lang="en-US" sz="1800" dirty="0">
                <a:effectLst/>
                <a:latin typeface="Times New Roman" panose="02020603050405020304" pitchFamily="18" charset="0"/>
                <a:ea typeface="Times New Roman" panose="02020603050405020304" pitchFamily="18" charset="0"/>
              </a:rPr>
              <a:t>Elements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Every kind has its own element or seeds (</a:t>
            </a:r>
            <a:r>
              <a:rPr lang="en-US" sz="1800" dirty="0" err="1">
                <a:effectLst/>
                <a:latin typeface="Times New Roman" panose="02020603050405020304" pitchFamily="18" charset="0"/>
                <a:ea typeface="Times New Roman" panose="02020603050405020304" pitchFamily="18" charset="0"/>
              </a:rPr>
              <a:t>spermata</a:t>
            </a:r>
            <a:r>
              <a:rPr lang="en-US" sz="1800" dirty="0">
                <a:effectLst/>
                <a:latin typeface="Times New Roman" panose="02020603050405020304" pitchFamily="18" charset="0"/>
                <a:ea typeface="Times New Roman" panose="02020603050405020304" pitchFamily="18" charset="0"/>
              </a:rPr>
              <a:t>).</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Everything is mixed with everything, but a thing is what it is because of a predominance of one element.</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Food already contains the seeds of flesh, blood, bone and hair-this is how eating food enables people to grow and stay alive.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Grass already contains seeds of milk which is how cows are able to produce milk. </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C. Nous (mind)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He introduces nous (mind) as the source of motion and the principle of order.</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Nous did not create the world, but is free, spontaneous, active and all knowing.</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Nous seems to be a form of rarefied matter.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44493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I Leucippus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Information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Believed to be the founder of the Atomist movement.</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Very little is known about him.</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II  Democritus</a:t>
            </a:r>
          </a:p>
          <a:p>
            <a:pPr marL="0" marR="0">
              <a:buNone/>
              <a:tabLst>
                <a:tab pos="114300" algn="l"/>
                <a:tab pos="228600" algn="l"/>
                <a:tab pos="342900" algn="l"/>
                <a:tab pos="457200" algn="l"/>
                <a:tab pos="571500" algn="l"/>
                <a:tab pos="685800" algn="l"/>
                <a:tab pos="800100" algn="l"/>
              </a:tabLst>
            </a:pP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 Background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460-360 B.C.</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Wrote on history, mathematics, epistemology, metaphysics, ethics and history.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09222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B. Being</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Reality consists of atoms and the void.</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The void is nothing, yet is taken as part of their ontology.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Atoms have the following qualities: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Indivisible, eternal, unchanging.</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b. They are infinite in number.</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c. They differ in size and shape.</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d. They have no color, taste, temperature or smell.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0661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Change stems from the different relations between the atoms.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Argument for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There is no absolute up or down, hence motion is without direction.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Thus, atoms do not have weight in an absolute sense.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Since atoms lack a natural, final resting point, their motion is eternal.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Aristotle noted that they failed to address the matter of the origin of motion.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84674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The World of Appearances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motion and shapes of the atoms produce interactions and combinations which yield the qualities of sense experience.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Solid matter is produced by hooked or rough atoms.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Liquid is produced by smooth atoms.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Sweet things are made up of smooth atoms.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Bitter things are made up of sharp atoms.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There is no ordering principle beyond the properties of the atoms and random collisions from their motion.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56621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III Epistemology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Theory of Perception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Emanation theory of perception.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Atoms fly from objects and impact the sense organs.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The impact is transmitted to the atoms of the “soul” and the perceiver experiences the image of the original object.</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The senses do not provide direct knowledge, but merely produce internal experiences.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5. Since the experiences are produced by a combination objective, material qualities of objects and the subjective effect of the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impact of atoms on the senses it follows that sense experience is subjective.</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6. Thus, we do not experience the real qualities of objects.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CBFB6-1AB1-467A-9229-1A8F66861F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3509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0"/>
              </a:spcAft>
            </a:pPr>
            <a:r>
              <a:rPr lang="en-US" sz="2000" b="1" dirty="0">
                <a:solidFill>
                  <a:srgbClr val="385623"/>
                </a:solidFill>
                <a:effectLst/>
                <a:latin typeface="Calibri Light" panose="020F0302020204030204" pitchFamily="34" charset="0"/>
                <a:ea typeface="Times New Roman" panose="02020603050405020304" pitchFamily="18" charset="0"/>
                <a:cs typeface="Times New Roman" panose="02020603050405020304" pitchFamily="18" charset="0"/>
              </a:rPr>
              <a:t>Argument Basics </a:t>
            </a: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Argument Concepts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Defined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An argument is.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Conclusion: The claim that is supposed to be supported by the premises.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An argument has one and only one conclusion.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Premise: A claim given as evidence or a reason for accepting the conclusion.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An argument can have many premises.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Inductive Argument: An argument in which the premises are intended to provide some degree of support but less than complete support for the conclusion.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Deductive argument: An argument in which the premises are intended to provide complete support for the conclusion.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Fallacy: An argument in which the premises fail to provide adequate support for the conclusion.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88923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B. Types of Knowledge</a:t>
            </a:r>
          </a:p>
          <a:p>
            <a:pPr marL="0" marR="0">
              <a:buNone/>
              <a:tabLst>
                <a:tab pos="114300" algn="l"/>
                <a:tab pos="228600" algn="l"/>
                <a:tab pos="342900" algn="l"/>
                <a:tab pos="457200" algn="l"/>
              </a:tabLst>
            </a:pPr>
            <a:r>
              <a:rPr lang="en-US" sz="1800" dirty="0">
                <a:effectLst/>
                <a:latin typeface="Times New Roman" panose="02020603050405020304" pitchFamily="18" charset="0"/>
                <a:ea typeface="Times New Roman" panose="02020603050405020304" pitchFamily="18" charset="0"/>
              </a:rPr>
              <a:t>		1. Trueborn			Bastard</a:t>
            </a:r>
          </a:p>
          <a:p>
            <a:pPr marL="0" marR="0">
              <a:buNone/>
              <a:tabLst>
                <a:tab pos="114300" algn="l"/>
                <a:tab pos="228600" algn="l"/>
                <a:tab pos="342900" algn="l"/>
                <a:tab pos="457200" algn="l"/>
              </a:tabLst>
            </a:pPr>
            <a:r>
              <a:rPr lang="en-US" sz="1800" dirty="0">
                <a:effectLst/>
                <a:latin typeface="Times New Roman" panose="02020603050405020304" pitchFamily="18" charset="0"/>
                <a:ea typeface="Times New Roman" panose="02020603050405020304" pitchFamily="18" charset="0"/>
              </a:rPr>
              <a:t>			Objective			Subjective</a:t>
            </a:r>
          </a:p>
          <a:p>
            <a:pPr marL="0" marR="0">
              <a:buNone/>
              <a:tabLst>
                <a:tab pos="114300" algn="l"/>
                <a:tab pos="228600" algn="l"/>
                <a:tab pos="342900" algn="l"/>
                <a:tab pos="457200" algn="l"/>
              </a:tabLst>
            </a:pPr>
            <a:r>
              <a:rPr lang="en-US" sz="1800" dirty="0">
                <a:effectLst/>
                <a:latin typeface="Times New Roman" panose="02020603050405020304" pitchFamily="18" charset="0"/>
                <a:ea typeface="Times New Roman" panose="02020603050405020304" pitchFamily="18" charset="0"/>
              </a:rPr>
              <a:t>			Things as they are		Things as they appear</a:t>
            </a:r>
          </a:p>
          <a:p>
            <a:pPr marL="0" marR="0">
              <a:buNone/>
              <a:tabLst>
                <a:tab pos="114300" algn="l"/>
                <a:tab pos="228600" algn="l"/>
                <a:tab pos="342900" algn="l"/>
                <a:tab pos="457200" algn="l"/>
              </a:tabLst>
            </a:pPr>
            <a:r>
              <a:rPr lang="en-US" sz="1800" dirty="0">
                <a:effectLst/>
                <a:latin typeface="Times New Roman" panose="02020603050405020304" pitchFamily="18" charset="0"/>
                <a:ea typeface="Times New Roman" panose="02020603050405020304" pitchFamily="18" charset="0"/>
              </a:rPr>
              <a:t>			Atoms and	the void		Qualities: colors, sounds, smells, tastes, textures</a:t>
            </a:r>
          </a:p>
          <a:p>
            <a:pPr marL="0" marR="0">
              <a:buNone/>
              <a:tabLst>
                <a:tab pos="114300" algn="l"/>
                <a:tab pos="228600" algn="l"/>
                <a:tab pos="342900" algn="l"/>
                <a:tab pos="457200" algn="l"/>
              </a:tabLst>
            </a:pPr>
            <a:r>
              <a:rPr lang="en-US" sz="1800" dirty="0">
                <a:effectLst/>
                <a:latin typeface="Times New Roman" panose="02020603050405020304" pitchFamily="18" charset="0"/>
                <a:ea typeface="Times New Roman" panose="02020603050405020304" pitchFamily="18" charset="0"/>
              </a:rPr>
              <a:t>		2. Bastard knowledge is sense experience.</a:t>
            </a:r>
          </a:p>
          <a:p>
            <a:pPr marL="0" marR="0">
              <a:buNone/>
              <a:tabLst>
                <a:tab pos="114300" algn="l"/>
                <a:tab pos="228600" algn="l"/>
                <a:tab pos="342900" algn="l"/>
                <a:tab pos="457200" algn="l"/>
              </a:tabLst>
            </a:pPr>
            <a:r>
              <a:rPr lang="en-US" sz="1800" dirty="0">
                <a:effectLst/>
                <a:latin typeface="Times New Roman" panose="02020603050405020304" pitchFamily="18" charset="0"/>
                <a:ea typeface="Times New Roman" panose="02020603050405020304" pitchFamily="18" charset="0"/>
              </a:rPr>
              <a:t>		3. To know the truth, reason must go beyond the senses.</a:t>
            </a:r>
          </a:p>
          <a:p>
            <a:pPr marL="0" marR="0">
              <a:buNone/>
              <a:tabLst>
                <a:tab pos="114300" algn="l"/>
                <a:tab pos="228600" algn="l"/>
                <a:tab pos="342900" algn="l"/>
                <a:tab pos="457200" algn="l"/>
              </a:tabLst>
            </a:pPr>
            <a:r>
              <a:rPr lang="en-US" sz="1800" dirty="0">
                <a:effectLst/>
                <a:latin typeface="Times New Roman" panose="02020603050405020304" pitchFamily="18" charset="0"/>
                <a:ea typeface="Times New Roman" panose="02020603050405020304" pitchFamily="18" charset="0"/>
              </a:rPr>
              <a:t>		4. The senses give us only appearance, but reason has no material to work with beyond what is provided by the senses.</a:t>
            </a:r>
          </a:p>
          <a:p>
            <a:pPr marL="0" marR="0">
              <a:buNone/>
              <a:tabLst>
                <a:tab pos="114300" algn="l"/>
                <a:tab pos="228600" algn="l"/>
                <a:tab pos="342900" algn="l"/>
                <a:tab pos="457200" algn="l"/>
              </a:tabLst>
            </a:pPr>
            <a:r>
              <a:rPr lang="en-US" sz="1800" dirty="0">
                <a:effectLst/>
                <a:latin typeface="Times New Roman" panose="02020603050405020304" pitchFamily="18" charset="0"/>
                <a:ea typeface="Times New Roman" panose="02020603050405020304" pitchFamily="18" charset="0"/>
              </a:rPr>
              <a:t>			a. “Wretched mind, do you take your evidence from us and then throw us down? That throw is your overthrow.”</a:t>
            </a:r>
          </a:p>
          <a:p>
            <a:pPr marL="0" marR="0">
              <a:tabLst>
                <a:tab pos="114300" algn="l"/>
                <a:tab pos="228600" algn="l"/>
                <a:tab pos="342900" algn="l"/>
                <a:tab pos="457200" algn="l"/>
              </a:tabLst>
            </a:pPr>
            <a:r>
              <a:rPr lang="en-US" sz="1800" dirty="0">
                <a:effectLst/>
                <a:latin typeface="Times New Roman" panose="02020603050405020304" pitchFamily="18" charset="0"/>
                <a:ea typeface="Times New Roman" panose="02020603050405020304" pitchFamily="18" charset="0"/>
              </a:rPr>
              <a:t>		5. He concludes “in reality we know nothing, for the truth is in the depths.”</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87</a:t>
            </a:fld>
            <a:endParaRPr lang="en-US"/>
          </a:p>
        </p:txBody>
      </p:sp>
    </p:spTree>
    <p:extLst>
      <p:ext uri="{BB962C8B-B14F-4D97-AF65-F5344CB8AC3E}">
        <p14:creationId xmlns:p14="http://schemas.microsoft.com/office/powerpoint/2010/main" val="13904119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Lst>
            </a:pPr>
            <a:r>
              <a:rPr lang="en-US" sz="1800" dirty="0">
                <a:effectLst/>
                <a:latin typeface="Times New Roman" panose="02020603050405020304" pitchFamily="18" charset="0"/>
                <a:ea typeface="Times New Roman" panose="02020603050405020304" pitchFamily="18" charset="0"/>
              </a:rPr>
              <a:t>IV Ethics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Metaphysics and Ethics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Democritus realized that science and metaphysics have implications for life.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He tried to work out a consistent account.</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B. Equanimity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Equanimity arises from proportionate pleasure and moderation.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Excess and deficiency tend to change and disturb the soul.</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Souls that are extensively moved lack stability and equanimity.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C. Assumptions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All experience arises from the movement of atoms.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The good life is one in which experience is pleasing.</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Tranquility of the soul (= gentle motion) is more pleasing that all bodily pleasures (=large motions).</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88</a:t>
            </a:fld>
            <a:endParaRPr lang="en-US"/>
          </a:p>
        </p:txBody>
      </p:sp>
    </p:spTree>
    <p:extLst>
      <p:ext uri="{BB962C8B-B14F-4D97-AF65-F5344CB8AC3E}">
        <p14:creationId xmlns:p14="http://schemas.microsoft.com/office/powerpoint/2010/main" val="29331109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D. Prudent Hedonism</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Hedonism: Pleasure is what is of value.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Pleasure is defined in material, physiological motion.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Prudent: Not all pleasures are worthy of pursuit.</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The soul is a bundle of fine atoms and falls apart at death-there is no personal immortality.</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We only need to worry about maximizing pleasure and minimizing pain now.</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89</a:t>
            </a:fld>
            <a:endParaRPr lang="en-US"/>
          </a:p>
        </p:txBody>
      </p:sp>
    </p:spTree>
    <p:extLst>
      <p:ext uri="{BB962C8B-B14F-4D97-AF65-F5344CB8AC3E}">
        <p14:creationId xmlns:p14="http://schemas.microsoft.com/office/powerpoint/2010/main" val="39779067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V Importance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A. Influences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1. Plato ignored them.</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2. Aristotle regarded their approach as inadequate.</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3. The Epicureans revived their metaphysical and moral ideas.</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4. Atomism became the dominant foundation for science in the 16</a:t>
            </a:r>
            <a:r>
              <a:rPr lang="en-US" sz="1800" baseline="30000" dirty="0">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century and endured through the 19</a:t>
            </a:r>
            <a:r>
              <a:rPr lang="en-US" sz="1800" baseline="30000" dirty="0">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5. His epistemology led to the primary and secondary quality distinction.</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6. The notion that reason must go beyond the senses to reach the truth became a key aspect of philosophy,</a:t>
            </a:r>
          </a:p>
          <a:p>
            <a:pPr marL="0" marR="0">
              <a:buNone/>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most especially rationalism.</a:t>
            </a:r>
          </a:p>
          <a:p>
            <a:pPr marL="0" marR="0">
              <a:tabLst>
                <a:tab pos="114300" algn="l"/>
                <a:tab pos="228600" algn="l"/>
                <a:tab pos="342900" algn="l"/>
                <a:tab pos="457200" algn="l"/>
                <a:tab pos="571500" algn="l"/>
                <a:tab pos="685800" algn="l"/>
                <a:tab pos="800100" algn="l"/>
              </a:tabLst>
            </a:pPr>
            <a:r>
              <a:rPr lang="en-US" sz="1800" dirty="0">
                <a:effectLst/>
                <a:latin typeface="Times New Roman" panose="02020603050405020304" pitchFamily="18" charset="0"/>
                <a:ea typeface="Times New Roman" panose="02020603050405020304" pitchFamily="18" charset="0"/>
              </a:rPr>
              <a:t>		7. He had significant influence on Thomas Hobbes.</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90</a:t>
            </a:fld>
            <a:endParaRPr lang="en-US"/>
          </a:p>
        </p:txBody>
      </p:sp>
    </p:spTree>
    <p:extLst>
      <p:ext uri="{BB962C8B-B14F-4D97-AF65-F5344CB8AC3E}">
        <p14:creationId xmlns:p14="http://schemas.microsoft.com/office/powerpoint/2010/main" val="40714307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Sophists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Historical Background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B.C.</a:t>
            </a:r>
          </a:p>
          <a:p>
            <a:r>
              <a:rPr lang="en-US" sz="1200" kern="1200" dirty="0">
                <a:solidFill>
                  <a:schemeClr val="tx1"/>
                </a:solidFill>
                <a:effectLst/>
                <a:latin typeface="+mn-lt"/>
                <a:ea typeface="+mn-ea"/>
                <a:cs typeface="+mn-cs"/>
              </a:rPr>
              <a:t>	A. An Age of Gold </a:t>
            </a:r>
          </a:p>
          <a:p>
            <a:r>
              <a:rPr lang="en-US" sz="1200" kern="1200" dirty="0">
                <a:solidFill>
                  <a:schemeClr val="tx1"/>
                </a:solidFill>
                <a:effectLst/>
                <a:latin typeface="+mn-lt"/>
                <a:ea typeface="+mn-ea"/>
                <a:cs typeface="+mn-cs"/>
              </a:rPr>
              <a:t>		1. Athens was a center of culture and commerce.</a:t>
            </a:r>
          </a:p>
          <a:p>
            <a:r>
              <a:rPr lang="en-US" sz="1200" kern="1200" dirty="0">
                <a:solidFill>
                  <a:schemeClr val="tx1"/>
                </a:solidFill>
                <a:effectLst/>
                <a:latin typeface="+mn-lt"/>
                <a:ea typeface="+mn-ea"/>
                <a:cs typeface="+mn-cs"/>
              </a:rPr>
              <a:t>		2. The era was rich in advances in the arts, philosophy and science.</a:t>
            </a:r>
          </a:p>
          <a:p>
            <a:r>
              <a:rPr lang="en-US" sz="1200" kern="1200" dirty="0">
                <a:solidFill>
                  <a:schemeClr val="tx1"/>
                </a:solidFill>
                <a:effectLst/>
                <a:latin typeface="+mn-lt"/>
                <a:ea typeface="+mn-ea"/>
                <a:cs typeface="+mn-cs"/>
              </a:rPr>
              <a:t>		3. Athens was (at times) a democracy.</a:t>
            </a:r>
          </a:p>
          <a:p>
            <a:r>
              <a:rPr lang="en-US" sz="1200" kern="1200" dirty="0">
                <a:solidFill>
                  <a:schemeClr val="tx1"/>
                </a:solidFill>
                <a:effectLst/>
                <a:latin typeface="+mn-lt"/>
                <a:ea typeface="+mn-ea"/>
                <a:cs typeface="+mn-cs"/>
              </a:rPr>
              <a:t>	B. An Age of Irony</a:t>
            </a:r>
          </a:p>
          <a:p>
            <a:r>
              <a:rPr lang="en-US" sz="1200" kern="1200" dirty="0">
                <a:solidFill>
                  <a:schemeClr val="tx1"/>
                </a:solidFill>
                <a:effectLst/>
                <a:latin typeface="+mn-lt"/>
                <a:ea typeface="+mn-ea"/>
                <a:cs typeface="+mn-cs"/>
              </a:rPr>
              <a:t>		1. A moral and cultural malaise was in effect.</a:t>
            </a:r>
          </a:p>
          <a:p>
            <a:r>
              <a:rPr lang="en-US" sz="1200" kern="1200" dirty="0">
                <a:solidFill>
                  <a:schemeClr val="tx1"/>
                </a:solidFill>
                <a:effectLst/>
                <a:latin typeface="+mn-lt"/>
                <a:ea typeface="+mn-ea"/>
                <a:cs typeface="+mn-cs"/>
              </a:rPr>
              <a:t>		2. Respect for the ideals, laws, religion and custom began to fall apart.</a:t>
            </a:r>
          </a:p>
          <a:p>
            <a:r>
              <a:rPr lang="en-US" sz="1200" kern="1200" dirty="0">
                <a:solidFill>
                  <a:schemeClr val="tx1"/>
                </a:solidFill>
                <a:effectLst/>
                <a:latin typeface="+mn-lt"/>
                <a:ea typeface="+mn-ea"/>
                <a:cs typeface="+mn-cs"/>
              </a:rPr>
              <a:t>	C. Causal Factors</a:t>
            </a:r>
          </a:p>
          <a:p>
            <a:r>
              <a:rPr lang="en-US" sz="1200" kern="1200" dirty="0">
                <a:solidFill>
                  <a:schemeClr val="tx1"/>
                </a:solidFill>
                <a:effectLst/>
                <a:latin typeface="+mn-lt"/>
                <a:ea typeface="+mn-ea"/>
                <a:cs typeface="+mn-cs"/>
              </a:rPr>
              <a:t>		1. There was a decline in the respect for traditional secular and theological authorities.</a:t>
            </a:r>
          </a:p>
          <a:p>
            <a:r>
              <a:rPr lang="en-US" sz="1200" kern="1200" dirty="0">
                <a:solidFill>
                  <a:schemeClr val="tx1"/>
                </a:solidFill>
                <a:effectLst/>
                <a:latin typeface="+mn-lt"/>
                <a:ea typeface="+mn-ea"/>
                <a:cs typeface="+mn-cs"/>
              </a:rPr>
              <a:t>		2. Contact with other cultures lead to the acceptance of relativism.</a:t>
            </a:r>
          </a:p>
          <a:p>
            <a:r>
              <a:rPr lang="en-US" sz="1200" kern="1200" dirty="0">
                <a:solidFill>
                  <a:schemeClr val="tx1"/>
                </a:solidFill>
                <a:effectLst/>
                <a:latin typeface="+mn-lt"/>
                <a:ea typeface="+mn-ea"/>
                <a:cs typeface="+mn-cs"/>
              </a:rPr>
              <a:t>			a. Herodotus declared that “custom was king.”</a:t>
            </a:r>
          </a:p>
          <a:p>
            <a:r>
              <a:rPr lang="en-US" sz="1200" kern="1200" dirty="0">
                <a:solidFill>
                  <a:schemeClr val="tx1"/>
                </a:solidFill>
                <a:effectLst/>
                <a:latin typeface="+mn-lt"/>
                <a:ea typeface="+mn-ea"/>
                <a:cs typeface="+mn-cs"/>
              </a:rPr>
              <a:t>		3. The democratic system led to an increased individualism and opened avenues of advancement.</a:t>
            </a:r>
          </a:p>
          <a:p>
            <a:r>
              <a:rPr lang="en-US" sz="1200" kern="1200" dirty="0">
                <a:solidFill>
                  <a:schemeClr val="tx1"/>
                </a:solidFill>
                <a:effectLst/>
                <a:latin typeface="+mn-lt"/>
                <a:ea typeface="+mn-ea"/>
                <a:cs typeface="+mn-cs"/>
              </a:rPr>
              <a:t>		4. The disagreement among the philosophers and scientists lead to skepticism about metaphysical matters.</a:t>
            </a:r>
          </a:p>
          <a:p>
            <a:r>
              <a:rPr lang="en-US" sz="1200" kern="1200" dirty="0">
                <a:solidFill>
                  <a:schemeClr val="tx1"/>
                </a:solidFill>
                <a:effectLst/>
                <a:latin typeface="+mn-lt"/>
                <a:ea typeface="+mn-ea"/>
                <a:cs typeface="+mn-cs"/>
              </a:rPr>
              <a:t>		5. An increased focus on practical matters such as success and power.</a:t>
            </a:r>
          </a:p>
          <a:p>
            <a:r>
              <a:rPr lang="en-US" sz="1200" kern="1200" dirty="0">
                <a:solidFill>
                  <a:schemeClr val="tx1"/>
                </a:solidFill>
                <a:effectLst/>
                <a:latin typeface="+mn-lt"/>
                <a:ea typeface="+mn-ea"/>
                <a:cs typeface="+mn-cs"/>
              </a:rPr>
              <a:t>		6. Political power was no longer based primarily on birth but on the ability to sway the masses.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9EDCE-90F7-4741-AA36-D2C0FAC30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52472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Causal Factors</a:t>
            </a:r>
          </a:p>
          <a:p>
            <a:r>
              <a:rPr lang="en-US" dirty="0"/>
              <a:t>		1. There was a decline in the respect for traditional secular and theological authorities.</a:t>
            </a:r>
          </a:p>
          <a:p>
            <a:r>
              <a:rPr lang="en-US" dirty="0"/>
              <a:t>		2. Contact with other cultures lead to the acceptance of relativism.</a:t>
            </a:r>
          </a:p>
          <a:p>
            <a:r>
              <a:rPr lang="en-US" dirty="0"/>
              <a:t>			a. Herodotus declared that “custom was king.”</a:t>
            </a:r>
          </a:p>
          <a:p>
            <a:r>
              <a:rPr lang="en-US" dirty="0"/>
              <a:t>		3. The democratic system led to an increased individualism and opened avenues of advancement.</a:t>
            </a:r>
          </a:p>
          <a:p>
            <a:r>
              <a:rPr lang="en-US" dirty="0"/>
              <a:t>		4. The disagreement among the philosophers and scientists lead to skepticism about metaphysical matters.</a:t>
            </a:r>
          </a:p>
          <a:p>
            <a:r>
              <a:rPr lang="en-US" dirty="0"/>
              <a:t>		5. An increased focus on practical matters such as success and power.</a:t>
            </a:r>
          </a:p>
          <a:p>
            <a:r>
              <a:rPr lang="en-US" dirty="0"/>
              <a:t>		6. Political power was no longer based primarily on birth but on the ability to sway the masses.</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92</a:t>
            </a:fld>
            <a:endParaRPr lang="en-US"/>
          </a:p>
        </p:txBody>
      </p:sp>
    </p:spTree>
    <p:extLst>
      <p:ext uri="{BB962C8B-B14F-4D97-AF65-F5344CB8AC3E}">
        <p14:creationId xmlns:p14="http://schemas.microsoft.com/office/powerpoint/2010/main" val="10979384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The Rise of the Sophists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Rise of the Sophists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They stepped in to address the practical matters.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The sophists offered education and training in the swaying of the masses in order to gain influence and power.</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3. Protagoras claimed that he would teach men to order their affairs and those of the state, thus enabling them to be successful.</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B. Sophia</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“Sophist” is from “Sophia”, which means “wisdom.”</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Due to Socrates, Plato and Aristotle, the sophists are generally presented as frauds and cast in a negative light.</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93</a:t>
            </a:fld>
            <a:endParaRPr lang="en-US"/>
          </a:p>
        </p:txBody>
      </p:sp>
    </p:spTree>
    <p:extLst>
      <p:ext uri="{BB962C8B-B14F-4D97-AF65-F5344CB8AC3E}">
        <p14:creationId xmlns:p14="http://schemas.microsoft.com/office/powerpoint/2010/main" val="14098249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C. Skepticism, Relativism and Success</a:t>
            </a:r>
          </a:p>
          <a:p>
            <a:pPr marL="22860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1. The disagreements among the pre-Socratic philosophers resulted in sophists accepting skepticism.</a:t>
            </a:r>
          </a:p>
          <a:p>
            <a:pPr marL="22860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2. The skepticism contributed to relativism-the view that truth, especially moral truth, is relative.</a:t>
            </a:r>
          </a:p>
          <a:p>
            <a:pPr marL="22860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3. Skepticism and relativism lead the sophists to embrace the view that success is what matters.</a:t>
            </a:r>
          </a:p>
          <a:p>
            <a:pPr marL="22860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This turned some from the search for truth to the marketing of their ideas.</a:t>
            </a:r>
          </a:p>
          <a:p>
            <a:pPr marL="22860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b. This turned some from the desire to be morally right to the desire to simply succeed.</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94</a:t>
            </a:fld>
            <a:endParaRPr lang="en-US"/>
          </a:p>
        </p:txBody>
      </p:sp>
    </p:spTree>
    <p:extLst>
      <p:ext uri="{BB962C8B-B14F-4D97-AF65-F5344CB8AC3E}">
        <p14:creationId xmlns:p14="http://schemas.microsoft.com/office/powerpoint/2010/main" val="38680899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D. Nomos vs. Physis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Physis: nature, the aspects of reality that are objective.</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Nomos: the subjective/relative that is based on human convention.</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3. The sophists placed ethics in the realm of nomos.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Some advocated gaining success by following the morality of society.</a:t>
            </a:r>
          </a:p>
          <a:p>
            <a:pPr>
              <a:buNone/>
            </a:pPr>
            <a:r>
              <a:rPr lang="en-US" sz="1800" dirty="0">
                <a:effectLst/>
                <a:latin typeface="Times New Roman" panose="02020603050405020304" pitchFamily="18" charset="0"/>
                <a:ea typeface="Times New Roman" panose="02020603050405020304" pitchFamily="18" charset="0"/>
              </a:rPr>
              <a:t>			b. Others endorsed adopting the appearance of being moral while actually acting in anyway that lead to success. </a:t>
            </a:r>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95</a:t>
            </a:fld>
            <a:endParaRPr lang="en-US"/>
          </a:p>
        </p:txBody>
      </p:sp>
    </p:spTree>
    <p:extLst>
      <p:ext uri="{BB962C8B-B14F-4D97-AF65-F5344CB8AC3E}">
        <p14:creationId xmlns:p14="http://schemas.microsoft.com/office/powerpoint/2010/main" val="14753507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III Protagoras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Background</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Approximately 490-420 B.C.</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B. Man is the Measure</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“Man is the measure of all things, of those that are that they are, of those that are not that they are not.”</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One interpretation is subjectivism-all things are relative to the individual who sets the standards.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He seems to have accepted perceptual subjectivity.</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3. Another interpretation is relativism-all things are relative to humans.</a:t>
            </a:r>
          </a:p>
          <a:p>
            <a:pPr marL="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He seems to have accepted ethical relativism (morality is determined by society).</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96</a:t>
            </a:fld>
            <a:endParaRPr lang="en-US"/>
          </a:p>
        </p:txBody>
      </p:sp>
    </p:spTree>
    <p:extLst>
      <p:ext uri="{BB962C8B-B14F-4D97-AF65-F5344CB8AC3E}">
        <p14:creationId xmlns:p14="http://schemas.microsoft.com/office/powerpoint/2010/main" val="617937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 General Assessment of Arguments: Reasoning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Do the premises logically support the conclusion?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If the argument is deductive, is it valid or invalid?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 valid argument is such that if the premises were true then the conclusion must be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An invalid argument is such that all the premises could be true and the conclusion false at the same time.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Validity is tested by formal means, such as truth tables, Venn diagrams and proofs.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A full discussion of deductive arguments is beyond the scope of this class.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If the argument is inductive, is it strong or weak?</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A strong argument is such that if the premises were true, then the conclusion is likely to be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 weak argument is such that if the premises were true, then the conclusion is not likely to be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Inductive arguments are assessed primarily in terms of standards specific to the argument in question.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General Assessment of Arguments Are the premises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Are the premises true or at least plausible?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Testing premises for plausibility: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premise is consistent with your own observations.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The premise is consistent with your background knowledge and experience.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fontAlgn="base" hangingPunct="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The premise is consistent with credible sources, such as experts, standard references and text books.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5E4A2-670B-4D1C-A2D1-BEA3F42DD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60179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C. Perceptual Subjectivity</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Assumed a form of strong empiricism-our only source of information is via sense perception.</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Perception is relative to the individual.</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What seems warm to one seems cold to another.</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3. There is no correct or incorrect-only appearance.</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What seems X to you is X.</a:t>
            </a:r>
          </a:p>
          <a:p>
            <a:pPr marL="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4. Thus, the notion of objective reality is rejected-there is only appearance and opinion without knowledge.</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97</a:t>
            </a:fld>
            <a:endParaRPr lang="en-US"/>
          </a:p>
        </p:txBody>
      </p:sp>
    </p:spTree>
    <p:extLst>
      <p:ext uri="{BB962C8B-B14F-4D97-AF65-F5344CB8AC3E}">
        <p14:creationId xmlns:p14="http://schemas.microsoft.com/office/powerpoint/2010/main" val="38965372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0BE2F-1D26-C8A7-8431-6FBC8BB3E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FDFB8-396A-C1C3-B06B-E6CEB1765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8F4C0-46B5-CE63-242F-F197E4E2CCAB}"/>
              </a:ext>
            </a:extLst>
          </p:cNvPr>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D. Pragmatic Ethical Relativism</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Moral judgments are relative.</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The existing laws and morality are, as such, as good as any.</a:t>
            </a:r>
          </a:p>
          <a:p>
            <a:pPr marL="22860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3. He assumes that a peaceful and orderly society is pragmatically good, hence believes the existing laws and morality should be followed on pragmatic grounds.</a:t>
            </a:r>
          </a:p>
          <a:p>
            <a:pPr marL="22860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4. I should accept the morality and laws of society because doing so leads to my individual good.</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E. Philosophy of Religion</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He took a skeptical approach to religion.</a:t>
            </a:r>
          </a:p>
          <a:p>
            <a:pPr marL="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He endorsed religion on pragmatic grounds-it is an essential part of social order.</a:t>
            </a:r>
          </a:p>
          <a:p>
            <a:pPr marL="228600" marR="0">
              <a:tabLst>
                <a:tab pos="114300" algn="l"/>
                <a:tab pos="228600" algn="l"/>
                <a:tab pos="342900" algn="l"/>
                <a:tab pos="457200" algn="l"/>
                <a:tab pos="571500" algn="l"/>
                <a:tab pos="685800" algn="l"/>
              </a:tabLs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2E0BAA9-557A-DA80-7B3D-81F0EFAB0911}"/>
              </a:ext>
            </a:extLst>
          </p:cNvPr>
          <p:cNvSpPr>
            <a:spLocks noGrp="1"/>
          </p:cNvSpPr>
          <p:nvPr>
            <p:ph type="sldNum" sz="quarter" idx="5"/>
          </p:nvPr>
        </p:nvSpPr>
        <p:spPr/>
        <p:txBody>
          <a:bodyPr/>
          <a:lstStyle/>
          <a:p>
            <a:fld id="{CB2731C1-FF2F-4E7A-8247-78E0CB447731}" type="slidenum">
              <a:rPr lang="en-US" smtClean="0"/>
              <a:t>98</a:t>
            </a:fld>
            <a:endParaRPr lang="en-US"/>
          </a:p>
        </p:txBody>
      </p:sp>
    </p:spTree>
    <p:extLst>
      <p:ext uri="{BB962C8B-B14F-4D97-AF65-F5344CB8AC3E}">
        <p14:creationId xmlns:p14="http://schemas.microsoft.com/office/powerpoint/2010/main" val="9035455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DCCB6-761A-FD79-8502-19BD81310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6451A-E0A9-F5F9-1A2C-18BD03013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4C49C-3FB6-8805-E2A9-C0ADBEFCDEAC}"/>
              </a:ext>
            </a:extLst>
          </p:cNvPr>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D. Pragmatic Ethical Relativism</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Moral judgments are relative.</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The existing laws and morality are, as such, as good as any.</a:t>
            </a:r>
          </a:p>
          <a:p>
            <a:pPr marL="22860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3. He assumes that a peaceful and orderly society is pragmatically good, hence believes the existing laws and morality should be followed on pragmatic grounds.</a:t>
            </a:r>
          </a:p>
          <a:p>
            <a:pPr marL="22860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4. I should accept the morality and laws of society because doing so leads to my individual good.</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E. Philosophy of Religion</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He took a skeptical approach to religion.</a:t>
            </a:r>
          </a:p>
          <a:p>
            <a:pPr marL="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He endorsed religion on pragmatic grounds-it is an essential part of social order.</a:t>
            </a:r>
          </a:p>
          <a:p>
            <a:pPr marL="228600" marR="0">
              <a:tabLst>
                <a:tab pos="114300" algn="l"/>
                <a:tab pos="228600" algn="l"/>
                <a:tab pos="342900" algn="l"/>
                <a:tab pos="457200" algn="l"/>
                <a:tab pos="571500" algn="l"/>
                <a:tab pos="685800" algn="l"/>
              </a:tabLs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2A5F87C-478C-B324-4F70-15E2298D50E6}"/>
              </a:ext>
            </a:extLst>
          </p:cNvPr>
          <p:cNvSpPr>
            <a:spLocks noGrp="1"/>
          </p:cNvSpPr>
          <p:nvPr>
            <p:ph type="sldNum" sz="quarter" idx="5"/>
          </p:nvPr>
        </p:nvSpPr>
        <p:spPr/>
        <p:txBody>
          <a:bodyPr/>
          <a:lstStyle/>
          <a:p>
            <a:fld id="{CB2731C1-FF2F-4E7A-8247-78E0CB447731}" type="slidenum">
              <a:rPr lang="en-US" smtClean="0"/>
              <a:t>99</a:t>
            </a:fld>
            <a:endParaRPr lang="en-US"/>
          </a:p>
        </p:txBody>
      </p:sp>
    </p:spTree>
    <p:extLst>
      <p:ext uri="{BB962C8B-B14F-4D97-AF65-F5344CB8AC3E}">
        <p14:creationId xmlns:p14="http://schemas.microsoft.com/office/powerpoint/2010/main" val="23356494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CE895-FF79-5E5D-ABAE-593E67F2B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D5E7D-EC69-096B-682E-28CCA04DE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BD15D-DCE9-B0A8-7227-1626D99A608D}"/>
              </a:ext>
            </a:extLst>
          </p:cNvPr>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B. Position</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He presented arguments for three main claims.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It is not known whether he was serious about these positions or simply mocking Parmenides.</a:t>
            </a:r>
          </a:p>
          <a:p>
            <a:pPr marL="22860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3. In any case, these arguments supported skepticism and lead him to conclude that the end of discourse is persuasion and not truth.</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C. Nothing Exists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Countering Parmenides, he shows that it is just as easy to logically show that nothings exists.</a:t>
            </a:r>
          </a:p>
          <a:p>
            <a:pPr marL="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From this he concludes that reason can prove either side of a metaphysical debate, leaving metaphysics an impossible task.</a:t>
            </a:r>
          </a:p>
          <a:p>
            <a:pPr marL="228600" marR="0">
              <a:tabLst>
                <a:tab pos="114300" algn="l"/>
                <a:tab pos="228600" algn="l"/>
                <a:tab pos="342900" algn="l"/>
                <a:tab pos="457200" algn="l"/>
                <a:tab pos="571500" algn="l"/>
                <a:tab pos="685800" algn="l"/>
              </a:tabLs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2EAB87D-6B89-3B72-7E28-A79B4270BB81}"/>
              </a:ext>
            </a:extLst>
          </p:cNvPr>
          <p:cNvSpPr>
            <a:spLocks noGrp="1"/>
          </p:cNvSpPr>
          <p:nvPr>
            <p:ph type="sldNum" sz="quarter" idx="5"/>
          </p:nvPr>
        </p:nvSpPr>
        <p:spPr/>
        <p:txBody>
          <a:bodyPr/>
          <a:lstStyle/>
          <a:p>
            <a:fld id="{CB2731C1-FF2F-4E7A-8247-78E0CB447731}" type="slidenum">
              <a:rPr lang="en-US" smtClean="0"/>
              <a:t>100</a:t>
            </a:fld>
            <a:endParaRPr lang="en-US"/>
          </a:p>
        </p:txBody>
      </p:sp>
    </p:spTree>
    <p:extLst>
      <p:ext uri="{BB962C8B-B14F-4D97-AF65-F5344CB8AC3E}">
        <p14:creationId xmlns:p14="http://schemas.microsoft.com/office/powerpoint/2010/main" val="11013868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9271F-2C4F-D9A3-15FD-E8DEB1E55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509F4-7AF4-98B7-062D-F095DD819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99701-A1AD-89AF-0C07-8EB3F6F5A388}"/>
              </a:ext>
            </a:extLst>
          </p:cNvPr>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D. If anything exists, it cannot be known.</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He argues that reason and experience cannot give us knowledge.</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From this he concludes that knowledge is not possible, thus embracing skepticism.</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E. If it can be known, it cannot be communicated.</a:t>
            </a:r>
          </a:p>
          <a:p>
            <a:pPr marL="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The failing and limits of language leave people isolated in their perceptual subjectivity.</a:t>
            </a:r>
          </a:p>
          <a:p>
            <a:endParaRPr lang="en-US" dirty="0"/>
          </a:p>
        </p:txBody>
      </p:sp>
      <p:sp>
        <p:nvSpPr>
          <p:cNvPr id="4" name="Slide Number Placeholder 3">
            <a:extLst>
              <a:ext uri="{FF2B5EF4-FFF2-40B4-BE49-F238E27FC236}">
                <a16:creationId xmlns:a16="http://schemas.microsoft.com/office/drawing/2014/main" id="{F903BD80-8EC5-CCB7-C2D3-8F1FEAE0E7FF}"/>
              </a:ext>
            </a:extLst>
          </p:cNvPr>
          <p:cNvSpPr>
            <a:spLocks noGrp="1"/>
          </p:cNvSpPr>
          <p:nvPr>
            <p:ph type="sldNum" sz="quarter" idx="5"/>
          </p:nvPr>
        </p:nvSpPr>
        <p:spPr/>
        <p:txBody>
          <a:bodyPr/>
          <a:lstStyle/>
          <a:p>
            <a:fld id="{CB2731C1-FF2F-4E7A-8247-78E0CB447731}" type="slidenum">
              <a:rPr lang="en-US" smtClean="0"/>
              <a:t>101</a:t>
            </a:fld>
            <a:endParaRPr lang="en-US"/>
          </a:p>
        </p:txBody>
      </p:sp>
    </p:spTree>
    <p:extLst>
      <p:ext uri="{BB962C8B-B14F-4D97-AF65-F5344CB8AC3E}">
        <p14:creationId xmlns:p14="http://schemas.microsoft.com/office/powerpoint/2010/main" val="21206973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V The Later Skeptics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Antiphon</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Contemporary of Socrates.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By nature we seek what we perceive as advantageous.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3. The one objective law is the natural law of self preservation.</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What leads to life is advantageous.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b. What leads to death is disadvantageous. </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4. The automatic penalty for breaking this law is death.</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5. Many conventional laws limit or go against the law of nature.</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6. So, he tells people to be “just” by acting in accord with the laws and ethics of society when his actions are observed and by</a:t>
            </a:r>
          </a:p>
          <a:p>
            <a:pPr marL="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Acting in accord with the law of nature when his actions will remain undetected.</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102</a:t>
            </a:fld>
            <a:endParaRPr lang="en-US"/>
          </a:p>
        </p:txBody>
      </p:sp>
    </p:spTree>
    <p:extLst>
      <p:ext uri="{BB962C8B-B14F-4D97-AF65-F5344CB8AC3E}">
        <p14:creationId xmlns:p14="http://schemas.microsoft.com/office/powerpoint/2010/main" val="34815578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B. Thrasymachus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The people in power dictate what is regarded as just or unjust.</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Moral relativism is true.</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3. Justice is simply what serves the interest of the powerful.</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C. Callicles</a:t>
            </a:r>
          </a:p>
          <a:p>
            <a:pPr marL="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The interests of the strong will and should prevail because might makes right.</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103</a:t>
            </a:fld>
            <a:endParaRPr lang="en-US"/>
          </a:p>
        </p:txBody>
      </p:sp>
    </p:spTree>
    <p:extLst>
      <p:ext uri="{BB962C8B-B14F-4D97-AF65-F5344CB8AC3E}">
        <p14:creationId xmlns:p14="http://schemas.microsoft.com/office/powerpoint/2010/main" val="38661426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VI Importance of the Sophists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A. Influence on Socrates and Plato</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The sophists focused too much on the subjective and accidental aspects of knowledge and ethics.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The sophists failed to realize that even critical judgments required objective standards.</a:t>
            </a:r>
          </a:p>
          <a:p>
            <a:pPr marL="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3. The sophists did not define or examine the notion of success.</a:t>
            </a:r>
          </a:p>
          <a:p>
            <a:endParaRPr lang="en-US" dirty="0"/>
          </a:p>
        </p:txBody>
      </p:sp>
      <p:sp>
        <p:nvSpPr>
          <p:cNvPr id="4" name="Slide Number Placeholder 3"/>
          <p:cNvSpPr>
            <a:spLocks noGrp="1"/>
          </p:cNvSpPr>
          <p:nvPr>
            <p:ph type="sldNum" sz="quarter" idx="5"/>
          </p:nvPr>
        </p:nvSpPr>
        <p:spPr/>
        <p:txBody>
          <a:bodyPr/>
          <a:lstStyle/>
          <a:p>
            <a:fld id="{CB2731C1-FF2F-4E7A-8247-78E0CB447731}" type="slidenum">
              <a:rPr lang="en-US" smtClean="0"/>
              <a:t>104</a:t>
            </a:fld>
            <a:endParaRPr lang="en-US"/>
          </a:p>
        </p:txBody>
      </p:sp>
    </p:spTree>
    <p:extLst>
      <p:ext uri="{BB962C8B-B14F-4D97-AF65-F5344CB8AC3E}">
        <p14:creationId xmlns:p14="http://schemas.microsoft.com/office/powerpoint/2010/main" val="23713930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BD57B-2672-AC08-F50A-E1B0397BA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1F2B1-1E58-265A-8912-776D6D62C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AC32C-659E-A3AC-C7FB-71D91C1B7108}"/>
              </a:ext>
            </a:extLst>
          </p:cNvPr>
          <p:cNvSpPr>
            <a:spLocks noGrp="1"/>
          </p:cNvSpPr>
          <p:nvPr>
            <p:ph type="body" idx="1"/>
          </p:nvPr>
        </p:nvSpPr>
        <p:spPr/>
        <p:txBody>
          <a:bodyPr/>
          <a:lstStyle/>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B. Important Contributions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1. Raised important philosophical questions in epistemology, ethics and political theory.</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2. Placed their emphasis on human concerns and practical matters.</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3. They undermined beliefs that were founded on mere dogmatism and tradition.</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4. Their skepticism and relativism required later thinkers to develop better foundations for knowledge and morality.</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5. Their concern with language led to advances in logic, rhetoric and grammar.</a:t>
            </a:r>
          </a:p>
          <a:p>
            <a:pPr marL="0" marR="0">
              <a:buNone/>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6. They undercut tradition and provincialism.</a:t>
            </a:r>
          </a:p>
          <a:p>
            <a:pPr marL="0" marR="0">
              <a:tabLst>
                <a:tab pos="114300" algn="l"/>
                <a:tab pos="228600" algn="l"/>
                <a:tab pos="342900" algn="l"/>
                <a:tab pos="457200" algn="l"/>
                <a:tab pos="571500" algn="l"/>
                <a:tab pos="685800" algn="l"/>
              </a:tabLst>
            </a:pPr>
            <a:r>
              <a:rPr lang="en-US" sz="1800" dirty="0">
                <a:effectLst/>
                <a:latin typeface="Times New Roman" panose="02020603050405020304" pitchFamily="18" charset="0"/>
                <a:ea typeface="Times New Roman" panose="02020603050405020304" pitchFamily="18" charset="0"/>
              </a:rPr>
              <a:t>		7. They motivated Socrates who in turn motivated Plato.</a:t>
            </a:r>
          </a:p>
          <a:p>
            <a:endParaRPr lang="en-US" dirty="0"/>
          </a:p>
        </p:txBody>
      </p:sp>
      <p:sp>
        <p:nvSpPr>
          <p:cNvPr id="4" name="Slide Number Placeholder 3">
            <a:extLst>
              <a:ext uri="{FF2B5EF4-FFF2-40B4-BE49-F238E27FC236}">
                <a16:creationId xmlns:a16="http://schemas.microsoft.com/office/drawing/2014/main" id="{AC853810-2AC6-B898-CE88-C63AAF074773}"/>
              </a:ext>
            </a:extLst>
          </p:cNvPr>
          <p:cNvSpPr>
            <a:spLocks noGrp="1"/>
          </p:cNvSpPr>
          <p:nvPr>
            <p:ph type="sldNum" sz="quarter" idx="5"/>
          </p:nvPr>
        </p:nvSpPr>
        <p:spPr/>
        <p:txBody>
          <a:bodyPr/>
          <a:lstStyle/>
          <a:p>
            <a:fld id="{CB2731C1-FF2F-4E7A-8247-78E0CB447731}" type="slidenum">
              <a:rPr lang="en-US" smtClean="0"/>
              <a:t>105</a:t>
            </a:fld>
            <a:endParaRPr lang="en-US"/>
          </a:p>
        </p:txBody>
      </p:sp>
    </p:spTree>
    <p:extLst>
      <p:ext uri="{BB962C8B-B14F-4D97-AF65-F5344CB8AC3E}">
        <p14:creationId xmlns:p14="http://schemas.microsoft.com/office/powerpoint/2010/main" val="266295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681E9C-3915-4A5E-B48C-1CCB1D09EA71}"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324092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681E9C-3915-4A5E-B48C-1CCB1D09EA71}"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3586828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681E9C-3915-4A5E-B48C-1CCB1D09EA71}"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8C5C2CB-1E82-49DF-8938-BAEB5D28CB2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54778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5681E9C-3915-4A5E-B48C-1CCB1D09EA71}"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215583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5681E9C-3915-4A5E-B48C-1CCB1D09EA71}"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8C5C2CB-1E82-49DF-8938-BAEB5D28CB2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836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5681E9C-3915-4A5E-B48C-1CCB1D09EA71}"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4214810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681E9C-3915-4A5E-B48C-1CCB1D09EA71}"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1769346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681E9C-3915-4A5E-B48C-1CCB1D09EA71}"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2611572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58C68F-043B-422D-B0B2-A7737DBACF98}"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46E90-E879-4B6F-B2B1-024FEE5E07F5}" type="slidenum">
              <a:rPr lang="en-US" smtClean="0"/>
              <a:t>‹#›</a:t>
            </a:fld>
            <a:endParaRPr lang="en-US"/>
          </a:p>
        </p:txBody>
      </p:sp>
    </p:spTree>
    <p:extLst>
      <p:ext uri="{BB962C8B-B14F-4D97-AF65-F5344CB8AC3E}">
        <p14:creationId xmlns:p14="http://schemas.microsoft.com/office/powerpoint/2010/main" val="3054993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58C68F-043B-422D-B0B2-A7737DBACF98}"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46E90-E879-4B6F-B2B1-024FEE5E07F5}" type="slidenum">
              <a:rPr lang="en-US" smtClean="0"/>
              <a:t>‹#›</a:t>
            </a:fld>
            <a:endParaRPr lang="en-US"/>
          </a:p>
        </p:txBody>
      </p:sp>
    </p:spTree>
    <p:extLst>
      <p:ext uri="{BB962C8B-B14F-4D97-AF65-F5344CB8AC3E}">
        <p14:creationId xmlns:p14="http://schemas.microsoft.com/office/powerpoint/2010/main" val="54021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681E9C-3915-4A5E-B48C-1CCB1D09EA71}"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1753600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681E9C-3915-4A5E-B48C-1CCB1D09EA71}"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1900393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681E9C-3915-4A5E-B48C-1CCB1D09EA71}"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1747892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681E9C-3915-4A5E-B48C-1CCB1D09EA71}" type="datetimeFigureOut">
              <a:rPr lang="en-US" smtClean="0"/>
              <a:t>5/1/2025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1703956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681E9C-3915-4A5E-B48C-1CCB1D09EA71}" type="datetimeFigureOut">
              <a:rPr lang="en-US" smtClean="0"/>
              <a:t>5/1/2025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105346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81E9C-3915-4A5E-B48C-1CCB1D09EA71}" type="datetimeFigureOut">
              <a:rPr lang="en-US" smtClean="0"/>
              <a:t>5/1/2025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1678220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681E9C-3915-4A5E-B48C-1CCB1D09EA71}"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418392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681E9C-3915-4A5E-B48C-1CCB1D09EA71}"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8C5C2CB-1E82-49DF-8938-BAEB5D28CB29}" type="slidenum">
              <a:rPr lang="en-US" smtClean="0"/>
              <a:t>‹#›</a:t>
            </a:fld>
            <a:endParaRPr lang="en-US"/>
          </a:p>
        </p:txBody>
      </p:sp>
    </p:spTree>
    <p:extLst>
      <p:ext uri="{BB962C8B-B14F-4D97-AF65-F5344CB8AC3E}">
        <p14:creationId xmlns:p14="http://schemas.microsoft.com/office/powerpoint/2010/main" val="232320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5681E9C-3915-4A5E-B48C-1CCB1D09EA71}" type="datetimeFigureOut">
              <a:rPr lang="en-US" smtClean="0"/>
              <a:t>5/1/2025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8C5C2CB-1E82-49DF-8938-BAEB5D28CB29}" type="slidenum">
              <a:rPr lang="en-US" smtClean="0"/>
              <a:t>‹#›</a:t>
            </a:fld>
            <a:endParaRPr lang="en-US"/>
          </a:p>
        </p:txBody>
      </p:sp>
    </p:spTree>
    <p:extLst>
      <p:ext uri="{BB962C8B-B14F-4D97-AF65-F5344CB8AC3E}">
        <p14:creationId xmlns:p14="http://schemas.microsoft.com/office/powerpoint/2010/main" val="1055901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hyperlink" Target="http://thebluediamondgallery.com/tablet-dictionary/a/argument.html" TargetMode="External"/><Relationship Id="rId2" Type="http://schemas.openxmlformats.org/officeDocument/2006/relationships/image" Target="../media/image12.jpeg"/><Relationship Id="rId1" Type="http://schemas.openxmlformats.org/officeDocument/2006/relationships/slideLayout" Target="../slideLayouts/slideLayout17.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hyperlink" Target="https://creativecommons.org/licenses/by-nd/3.0/" TargetMode="External"/><Relationship Id="rId4" Type="http://schemas.openxmlformats.org/officeDocument/2006/relationships/hyperlink" Target="http://theconversation.com/apples-and-oranges-comparing-our-education-system-with-other-countries-doesnt-always-work-31174"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hyperlink" Target="https://creativecommons.org/licenses/by-nc/3.0/" TargetMode="External"/><Relationship Id="rId4" Type="http://schemas.openxmlformats.org/officeDocument/2006/relationships/hyperlink" Target="https://savageminds.org/2015/10/19/anthropology-as-theoretical-storytelli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hyperlink" Target="https://creativecommons.org/licenses/by-sa/3.0/" TargetMode="External"/><Relationship Id="rId4" Type="http://schemas.openxmlformats.org/officeDocument/2006/relationships/hyperlink" Target="http://en.wikiquote.org/wiki/Thal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hyperlink" Target="https://creativecommons.org/licenses/by-nc-nd/3.0/" TargetMode="External"/><Relationship Id="rId4" Type="http://schemas.openxmlformats.org/officeDocument/2006/relationships/hyperlink" Target="http://thinkinginsomniac.wordpress.com/2011/01/27/light-painting-experiment-2-design-live-lov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hyperlink" Target="https://creativecommons.org/licenses/by/3.0/" TargetMode="External"/><Relationship Id="rId4" Type="http://schemas.openxmlformats.org/officeDocument/2006/relationships/hyperlink" Target="https://www.vexels.com/vectors/preview/100564/fire-and-wate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wallsbox.blogspot.com/2010/03/earth-terra-high-definition-wallpapers.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hyperlink" Target="https://pxhere.com/en/photo/561249"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hyperlink" Target="https://pxhere.com/en/photo/59411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hyperlink" Target="https://creativecommons.org/licenses/by-nc-sa/3.0/" TargetMode="External"/><Relationship Id="rId4" Type="http://schemas.openxmlformats.org/officeDocument/2006/relationships/hyperlink" Target="https://aigeira.org/activities/swimming/"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hyperlink" Target="https://creativecommons.org/licenses/by-sa/3.0/" TargetMode="External"/><Relationship Id="rId4" Type="http://schemas.openxmlformats.org/officeDocument/2006/relationships/hyperlink" Target="http://scifi.stackexchange.com/questions/93585/how-close-to-humans-are-agents"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hyperlink" Target="https://creativecommons.org/licenses/by-nc-sa/3.0/" TargetMode="External"/><Relationship Id="rId4" Type="http://schemas.openxmlformats.org/officeDocument/2006/relationships/hyperlink" Target="http://jahpickney.deviantart.com/art/music-of-the-spheres-344926523"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hyperlink" Target="https://www.pexels.com/photo/space-milky-way-universe-star-56621/"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hyperlink" Target="https://pixabay.com/en/fire-flame-electrically-energy-107268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hyperlink" Target="https://www.pexels.com/photo/beautiful-fire-flame-26661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hyperlink" Target="https://www.pexels.com/photo/beautiful-fire-flame-26661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hyperlink" Target="https://www.pexels.com/photo/beautiful-fire-flame-266614/"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hyperlink" Target="https://pixabay.com/en/fire-flame-electrically-energy-1072680/"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17.xml"/><Relationship Id="rId4" Type="http://schemas.openxmlformats.org/officeDocument/2006/relationships/hyperlink" Target="https://www.pexels.com/photo/beautiful-fire-flame-266614/"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thesyanart.deviantart.com/art/God-of-War-2-Kratos-Wallpaper-496675149"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5.xml"/><Relationship Id="rId1" Type="http://schemas.openxmlformats.org/officeDocument/2006/relationships/slideLayout" Target="../slideLayouts/slideLayout18.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ebarney/8176082114/"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18.xml"/><Relationship Id="rId5" Type="http://schemas.openxmlformats.org/officeDocument/2006/relationships/hyperlink" Target="https://creativecommons.org/licenses/by-nc-sa/3.0/" TargetMode="External"/><Relationship Id="rId4" Type="http://schemas.openxmlformats.org/officeDocument/2006/relationships/hyperlink" Target="http://shroomery.org/forums/showflat.php/number/15910219"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hyperlink" Target="https://pixnio.com/objects/glass/sphere-transparent-tree-river-nature-glass-water"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3.xml"/><Relationship Id="rId1" Type="http://schemas.openxmlformats.org/officeDocument/2006/relationships/slideLayout" Target="../slideLayouts/slideLayout18.xml"/><Relationship Id="rId5" Type="http://schemas.openxmlformats.org/officeDocument/2006/relationships/hyperlink" Target="https://creativecommons.org/licenses/by-nc-nd/3.0/" TargetMode="External"/><Relationship Id="rId4" Type="http://schemas.openxmlformats.org/officeDocument/2006/relationships/hyperlink" Target="http://learn.e-limu.org/topic/view/?t=2&amp;c=1"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4.xml"/><Relationship Id="rId1" Type="http://schemas.openxmlformats.org/officeDocument/2006/relationships/slideLayout" Target="../slideLayouts/slideLayout18.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Zeno_of_Citiu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5.xml"/><Relationship Id="rId1" Type="http://schemas.openxmlformats.org/officeDocument/2006/relationships/slideLayout" Target="../slideLayouts/slideLayout18.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Zeno_of_Citiu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18.xml"/><Relationship Id="rId5" Type="http://schemas.openxmlformats.org/officeDocument/2006/relationships/hyperlink" Target="https://creativecommons.org/licenses/by-nc-sa/3.0/" TargetMode="External"/><Relationship Id="rId4" Type="http://schemas.openxmlformats.org/officeDocument/2006/relationships/hyperlink" Target="http://cuentos-cuanticos.com/2014/08/12/nuestro-imposible-universo/"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Zeno_of_Elea"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8.xml"/><Relationship Id="rId5" Type="http://schemas.openxmlformats.org/officeDocument/2006/relationships/hyperlink" Target="https://creativecommons.org/licenses/by-nc-nd/3.0/" TargetMode="External"/><Relationship Id="rId4" Type="http://schemas.openxmlformats.org/officeDocument/2006/relationships/hyperlink" Target="https://atardeceresbajounarbol.blogspot.com/2019/04/book-tag-portadas-elementales.html"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1.xml"/><Relationship Id="rId1" Type="http://schemas.openxmlformats.org/officeDocument/2006/relationships/slideLayout" Target="../slideLayouts/slideLayout18.xml"/><Relationship Id="rId5" Type="http://schemas.openxmlformats.org/officeDocument/2006/relationships/hyperlink" Target="https://creativecommons.org/licenses/by-nc-sa/3.0/" TargetMode="External"/><Relationship Id="rId4" Type="http://schemas.openxmlformats.org/officeDocument/2006/relationships/hyperlink" Target="http://www.whatsageek.com/movies/avengers-age-of-ultron-and-captain-america-3-rumors-reveal-major-shakeup"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8.xml"/><Relationship Id="rId5" Type="http://schemas.openxmlformats.org/officeDocument/2006/relationships/hyperlink" Target="https://creativecommons.org/licenses/by/3.0/" TargetMode="External"/><Relationship Id="rId4" Type="http://schemas.openxmlformats.org/officeDocument/2006/relationships/hyperlink" Target="https://elifesciences.org/subjects/evolutionary-biology"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18.xml"/><Relationship Id="rId5" Type="http://schemas.openxmlformats.org/officeDocument/2006/relationships/hyperlink" Target="https://creativecommons.org/licenses/by/3.0/" TargetMode="External"/><Relationship Id="rId4" Type="http://schemas.openxmlformats.org/officeDocument/2006/relationships/hyperlink" Target="https://www.sagaciousnewsnetwork.com/mind-reading-technology-is-now-reality/"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18.xml"/><Relationship Id="rId5" Type="http://schemas.openxmlformats.org/officeDocument/2006/relationships/hyperlink" Target="https://creativecommons.org/licenses/by-nc/3.0/" TargetMode="External"/><Relationship Id="rId4" Type="http://schemas.openxmlformats.org/officeDocument/2006/relationships/hyperlink" Target="https://mmmbitesizescience.com/2013/08/09/particle-accelerators-making-life-better-since-1932/"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7.xml"/><Relationship Id="rId1" Type="http://schemas.openxmlformats.org/officeDocument/2006/relationships/slideLayout" Target="../slideLayouts/slideLayout18.xml"/><Relationship Id="rId5" Type="http://schemas.openxmlformats.org/officeDocument/2006/relationships/hyperlink" Target="https://creativecommons.org/licenses/by-nc-nd/3.0/" TargetMode="External"/><Relationship Id="rId4" Type="http://schemas.openxmlformats.org/officeDocument/2006/relationships/hyperlink" Target="https://mennoknight.wordpress.com/2015/01/12/the-shack-up-part-2/"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18.xml"/><Relationship Id="rId5" Type="http://schemas.openxmlformats.org/officeDocument/2006/relationships/hyperlink" Target="https://creativecommons.org/licenses/by-nc/3.0/" TargetMode="External"/><Relationship Id="rId4" Type="http://schemas.openxmlformats.org/officeDocument/2006/relationships/hyperlink" Target="https://vimeo.com/170500043"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1.jpg"/><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Acropolis_of_Athens_01361.JPG"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Rectangle 26">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A4CB398-1287-D292-9CF6-856E7D266909}"/>
              </a:ext>
            </a:extLst>
          </p:cNvPr>
          <p:cNvSpPr>
            <a:spLocks noGrp="1"/>
          </p:cNvSpPr>
          <p:nvPr>
            <p:ph type="ctrTitle"/>
          </p:nvPr>
        </p:nvSpPr>
        <p:spPr>
          <a:xfrm>
            <a:off x="540279" y="967417"/>
            <a:ext cx="3778870" cy="3943250"/>
          </a:xfrm>
        </p:spPr>
        <p:txBody>
          <a:bodyPr>
            <a:normAutofit/>
          </a:bodyPr>
          <a:lstStyle/>
          <a:p>
            <a:r>
              <a:rPr lang="en-US" sz="4000">
                <a:solidFill>
                  <a:srgbClr val="FEFFFF"/>
                </a:solidFill>
              </a:rPr>
              <a:t>Ancient &amp; Medieval Philosophy</a:t>
            </a:r>
          </a:p>
        </p:txBody>
      </p:sp>
      <p:sp>
        <p:nvSpPr>
          <p:cNvPr id="28"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Subtitle 2">
            <a:extLst>
              <a:ext uri="{FF2B5EF4-FFF2-40B4-BE49-F238E27FC236}">
                <a16:creationId xmlns:a16="http://schemas.microsoft.com/office/drawing/2014/main" id="{8E1BEA0B-EE24-0AC0-5894-3205C4B7EA71}"/>
              </a:ext>
            </a:extLst>
          </p:cNvPr>
          <p:cNvSpPr>
            <a:spLocks noGrp="1"/>
          </p:cNvSpPr>
          <p:nvPr>
            <p:ph type="subTitle" idx="1"/>
          </p:nvPr>
        </p:nvSpPr>
        <p:spPr>
          <a:xfrm>
            <a:off x="540279" y="5189400"/>
            <a:ext cx="3778870" cy="544260"/>
          </a:xfrm>
        </p:spPr>
        <p:txBody>
          <a:bodyPr anchor="ctr">
            <a:normAutofit/>
          </a:bodyPr>
          <a:lstStyle/>
          <a:p>
            <a:endParaRPr lang="en-US" sz="1600">
              <a:solidFill>
                <a:srgbClr val="FEFFFF"/>
              </a:solidFill>
            </a:endParaRPr>
          </a:p>
        </p:txBody>
      </p:sp>
      <p:pic>
        <p:nvPicPr>
          <p:cNvPr id="7" name="Graphic 6" descr="Castle scene">
            <a:extLst>
              <a:ext uri="{FF2B5EF4-FFF2-40B4-BE49-F238E27FC236}">
                <a16:creationId xmlns:a16="http://schemas.microsoft.com/office/drawing/2014/main" id="{7D8231E1-192B-B5F2-9CB1-21C5C3141C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43011" y="967417"/>
            <a:ext cx="4930468" cy="4930468"/>
          </a:xfrm>
          <a:prstGeom prst="rect">
            <a:avLst/>
          </a:prstGeom>
        </p:spPr>
      </p:pic>
    </p:spTree>
    <p:extLst>
      <p:ext uri="{BB962C8B-B14F-4D97-AF65-F5344CB8AC3E}">
        <p14:creationId xmlns:p14="http://schemas.microsoft.com/office/powerpoint/2010/main" val="91723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390AFE6-FC4F-0712-E39F-42646D69B96D}"/>
              </a:ext>
            </a:extLst>
          </p:cNvPr>
          <p:cNvSpPr>
            <a:spLocks noGrp="1"/>
          </p:cNvSpPr>
          <p:nvPr>
            <p:ph type="title"/>
          </p:nvPr>
        </p:nvSpPr>
        <p:spPr>
          <a:xfrm>
            <a:off x="1259893" y="3101093"/>
            <a:ext cx="2454052" cy="3029344"/>
          </a:xfrm>
        </p:spPr>
        <p:txBody>
          <a:bodyPr>
            <a:normAutofit/>
          </a:bodyPr>
          <a:lstStyle/>
          <a:p>
            <a:r>
              <a:rPr lang="en-US" sz="3200" b="1" kern="1600">
                <a:solidFill>
                  <a:schemeClr val="bg1"/>
                </a:solidFill>
                <a:effectLst/>
                <a:latin typeface="Arial" panose="020B0604020202020204" pitchFamily="34" charset="0"/>
              </a:rPr>
              <a:t>Philosophy Timeline with Examples</a:t>
            </a:r>
            <a:br>
              <a:rPr lang="en-US" sz="3200" b="1" kern="1600">
                <a:solidFill>
                  <a:schemeClr val="bg1"/>
                </a:solidFill>
                <a:effectLst/>
                <a:latin typeface="Arial" panose="020B0604020202020204" pitchFamily="34" charset="0"/>
              </a:rPr>
            </a:br>
            <a:endParaRPr lang="en-US" sz="3200">
              <a:solidFill>
                <a:schemeClr val="bg1"/>
              </a:solidFill>
            </a:endParaRPr>
          </a:p>
        </p:txBody>
      </p:sp>
      <p:sp>
        <p:nvSpPr>
          <p:cNvPr id="1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3"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75DDA818-3A8F-4F7A-D174-E06B6B4D94F1}"/>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20456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6DBDC-2C3D-F536-52CD-1340B768E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D0663F-9B09-0C10-CC4E-734D6C052D96}"/>
              </a:ext>
            </a:extLst>
          </p:cNvPr>
          <p:cNvSpPr>
            <a:spLocks noGrp="1"/>
          </p:cNvSpPr>
          <p:nvPr>
            <p:ph type="title"/>
          </p:nvPr>
        </p:nvSpPr>
        <p:spPr/>
        <p:txBody>
          <a:bodyPr/>
          <a:lstStyle/>
          <a:p>
            <a:r>
              <a:rPr lang="en-US" dirty="0"/>
              <a:t>The Sophists: Gorgias</a:t>
            </a:r>
          </a:p>
        </p:txBody>
      </p:sp>
      <p:sp>
        <p:nvSpPr>
          <p:cNvPr id="3" name="Content Placeholder 2">
            <a:extLst>
              <a:ext uri="{FF2B5EF4-FFF2-40B4-BE49-F238E27FC236}">
                <a16:creationId xmlns:a16="http://schemas.microsoft.com/office/drawing/2014/main" id="{04F3E8A2-2786-E87F-1E7E-FE1225E4B477}"/>
              </a:ext>
            </a:extLst>
          </p:cNvPr>
          <p:cNvSpPr>
            <a:spLocks noGrp="1"/>
          </p:cNvSpPr>
          <p:nvPr>
            <p:ph idx="1"/>
          </p:nvPr>
        </p:nvSpPr>
        <p:spPr/>
        <p:txBody>
          <a:bodyPr>
            <a:normAutofit/>
          </a:bodyPr>
          <a:lstStyle/>
          <a:p>
            <a:r>
              <a:rPr lang="en-US" dirty="0"/>
              <a:t>Position</a:t>
            </a:r>
          </a:p>
          <a:p>
            <a:pPr lvl="1"/>
            <a:r>
              <a:rPr lang="en-US" dirty="0"/>
              <a:t>Presented arguments for three main claims.</a:t>
            </a:r>
          </a:p>
          <a:p>
            <a:pPr lvl="1"/>
            <a:r>
              <a:rPr lang="en-US" dirty="0"/>
              <a:t>Not known whether he was serious or mocking Parmenides.</a:t>
            </a:r>
          </a:p>
          <a:p>
            <a:pPr lvl="1"/>
            <a:r>
              <a:rPr lang="en-US" dirty="0"/>
              <a:t>They supported skepticism and lead him to conclude the end of discourse is persuasion and not truth.</a:t>
            </a:r>
          </a:p>
          <a:p>
            <a:r>
              <a:rPr lang="en-US" dirty="0"/>
              <a:t>Claim 1:Nothing Exists</a:t>
            </a:r>
          </a:p>
          <a:p>
            <a:pPr lvl="1"/>
            <a:r>
              <a:rPr lang="en-US" dirty="0"/>
              <a:t>Countering Parmenides, he shows  it is just as easy to logically show nothing exists.</a:t>
            </a:r>
          </a:p>
          <a:p>
            <a:pPr lvl="1"/>
            <a:r>
              <a:rPr lang="en-US" dirty="0"/>
              <a:t>He concludes reason can prove either side of a metaphysical debate, leaving metaphysics an impossible task.</a:t>
            </a:r>
          </a:p>
          <a:p>
            <a:endParaRPr lang="en-US" dirty="0"/>
          </a:p>
        </p:txBody>
      </p:sp>
    </p:spTree>
    <p:extLst>
      <p:ext uri="{BB962C8B-B14F-4D97-AF65-F5344CB8AC3E}">
        <p14:creationId xmlns:p14="http://schemas.microsoft.com/office/powerpoint/2010/main" val="7379865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1014E-40CA-FCA6-3C25-3AEC7191A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95523E-3410-2F45-94B2-A347ED536DFB}"/>
              </a:ext>
            </a:extLst>
          </p:cNvPr>
          <p:cNvSpPr>
            <a:spLocks noGrp="1"/>
          </p:cNvSpPr>
          <p:nvPr>
            <p:ph type="title"/>
          </p:nvPr>
        </p:nvSpPr>
        <p:spPr/>
        <p:txBody>
          <a:bodyPr/>
          <a:lstStyle/>
          <a:p>
            <a:r>
              <a:rPr lang="en-US" dirty="0"/>
              <a:t>The Sophists: Gorgias</a:t>
            </a:r>
          </a:p>
        </p:txBody>
      </p:sp>
      <p:sp>
        <p:nvSpPr>
          <p:cNvPr id="3" name="Content Placeholder 2">
            <a:extLst>
              <a:ext uri="{FF2B5EF4-FFF2-40B4-BE49-F238E27FC236}">
                <a16:creationId xmlns:a16="http://schemas.microsoft.com/office/drawing/2014/main" id="{B4AAF0D4-A723-F475-6DB1-AC2F86B68C9B}"/>
              </a:ext>
            </a:extLst>
          </p:cNvPr>
          <p:cNvSpPr>
            <a:spLocks noGrp="1"/>
          </p:cNvSpPr>
          <p:nvPr>
            <p:ph idx="1"/>
          </p:nvPr>
        </p:nvSpPr>
        <p:spPr/>
        <p:txBody>
          <a:bodyPr>
            <a:normAutofit/>
          </a:bodyPr>
          <a:lstStyle/>
          <a:p>
            <a:r>
              <a:rPr lang="en-US" dirty="0"/>
              <a:t>Claim 2: If anything exists, it cannot be known.</a:t>
            </a:r>
          </a:p>
          <a:p>
            <a:pPr lvl="1"/>
            <a:r>
              <a:rPr lang="en-US" dirty="0"/>
              <a:t>Argues reason and experience cannot give us knowledge.</a:t>
            </a:r>
          </a:p>
          <a:p>
            <a:pPr lvl="1"/>
            <a:r>
              <a:rPr lang="en-US" dirty="0"/>
              <a:t>He concludes knowledge is not possible, embracing skepticism.</a:t>
            </a:r>
          </a:p>
          <a:p>
            <a:r>
              <a:rPr lang="en-US" dirty="0"/>
              <a:t>	Claim 3: If it can be known, it cannot be communicated.</a:t>
            </a:r>
          </a:p>
          <a:p>
            <a:pPr lvl="1"/>
            <a:r>
              <a:rPr lang="en-US" dirty="0"/>
              <a:t> The failing and limits of language isolate people in perceptual subjectivity.</a:t>
            </a:r>
          </a:p>
          <a:p>
            <a:endParaRPr lang="en-US" dirty="0"/>
          </a:p>
        </p:txBody>
      </p:sp>
    </p:spTree>
    <p:extLst>
      <p:ext uri="{BB962C8B-B14F-4D97-AF65-F5344CB8AC3E}">
        <p14:creationId xmlns:p14="http://schemas.microsoft.com/office/powerpoint/2010/main" val="41858697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98A9-9FAA-B08D-952D-D92731AC2602}"/>
              </a:ext>
            </a:extLst>
          </p:cNvPr>
          <p:cNvSpPr>
            <a:spLocks noGrp="1"/>
          </p:cNvSpPr>
          <p:nvPr>
            <p:ph type="title"/>
          </p:nvPr>
        </p:nvSpPr>
        <p:spPr/>
        <p:txBody>
          <a:bodyPr/>
          <a:lstStyle/>
          <a:p>
            <a:r>
              <a:rPr lang="en-US" dirty="0"/>
              <a:t>The Later Sophists</a:t>
            </a:r>
          </a:p>
        </p:txBody>
      </p:sp>
      <p:sp>
        <p:nvSpPr>
          <p:cNvPr id="3" name="Content Placeholder 2">
            <a:extLst>
              <a:ext uri="{FF2B5EF4-FFF2-40B4-BE49-F238E27FC236}">
                <a16:creationId xmlns:a16="http://schemas.microsoft.com/office/drawing/2014/main" id="{75DD9ACC-57CB-F8CE-992B-E54CDC561577}"/>
              </a:ext>
            </a:extLst>
          </p:cNvPr>
          <p:cNvSpPr>
            <a:spLocks noGrp="1"/>
          </p:cNvSpPr>
          <p:nvPr>
            <p:ph idx="1"/>
          </p:nvPr>
        </p:nvSpPr>
        <p:spPr/>
        <p:txBody>
          <a:bodyPr>
            <a:normAutofit lnSpcReduction="10000"/>
          </a:bodyPr>
          <a:lstStyle/>
          <a:p>
            <a:r>
              <a:rPr lang="en-US" dirty="0"/>
              <a:t>Antiphon</a:t>
            </a:r>
          </a:p>
          <a:p>
            <a:pPr lvl="1"/>
            <a:r>
              <a:rPr lang="en-US" dirty="0"/>
              <a:t>Contemporary of Socrates.</a:t>
            </a:r>
          </a:p>
          <a:p>
            <a:pPr lvl="1"/>
            <a:r>
              <a:rPr lang="en-US" dirty="0"/>
              <a:t>By nature, we seek what we perceive as advantageous.</a:t>
            </a:r>
          </a:p>
          <a:p>
            <a:pPr lvl="1"/>
            <a:r>
              <a:rPr lang="en-US" dirty="0"/>
              <a:t>The one objective law is the natural law of self preservation.</a:t>
            </a:r>
          </a:p>
          <a:p>
            <a:pPr lvl="2"/>
            <a:r>
              <a:rPr lang="en-US" dirty="0"/>
              <a:t>What leads to life is advantageous.</a:t>
            </a:r>
          </a:p>
          <a:p>
            <a:pPr lvl="1"/>
            <a:r>
              <a:rPr lang="en-US" dirty="0"/>
              <a:t>What leads to death is disadvantageous. </a:t>
            </a:r>
          </a:p>
          <a:p>
            <a:pPr lvl="1"/>
            <a:r>
              <a:rPr lang="en-US" dirty="0"/>
              <a:t>The automatic penalty for breaking this law is death.</a:t>
            </a:r>
          </a:p>
          <a:p>
            <a:pPr lvl="1"/>
            <a:r>
              <a:rPr lang="en-US" dirty="0"/>
              <a:t>Many conventional laws limit or go against the law of nature.</a:t>
            </a:r>
          </a:p>
          <a:p>
            <a:pPr lvl="1"/>
            <a:r>
              <a:rPr lang="en-US" dirty="0"/>
              <a:t>Be “just” by acting in accord with the laws and ethics of society when actions are observed.</a:t>
            </a:r>
          </a:p>
          <a:p>
            <a:pPr lvl="1"/>
            <a:r>
              <a:rPr lang="en-US" dirty="0"/>
              <a:t>Act in accord with the law of nature when his actions will remain undetected.</a:t>
            </a:r>
          </a:p>
          <a:p>
            <a:endParaRPr lang="en-US" dirty="0"/>
          </a:p>
        </p:txBody>
      </p:sp>
    </p:spTree>
    <p:extLst>
      <p:ext uri="{BB962C8B-B14F-4D97-AF65-F5344CB8AC3E}">
        <p14:creationId xmlns:p14="http://schemas.microsoft.com/office/powerpoint/2010/main" val="9211449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CACB-A2C0-A739-1057-F7D3BE4E1B09}"/>
              </a:ext>
            </a:extLst>
          </p:cNvPr>
          <p:cNvSpPr>
            <a:spLocks noGrp="1"/>
          </p:cNvSpPr>
          <p:nvPr>
            <p:ph type="title"/>
          </p:nvPr>
        </p:nvSpPr>
        <p:spPr/>
        <p:txBody>
          <a:bodyPr/>
          <a:lstStyle/>
          <a:p>
            <a:r>
              <a:rPr lang="en-US" dirty="0"/>
              <a:t>The Later Sophists</a:t>
            </a:r>
          </a:p>
        </p:txBody>
      </p:sp>
      <p:sp>
        <p:nvSpPr>
          <p:cNvPr id="3" name="Content Placeholder 2">
            <a:extLst>
              <a:ext uri="{FF2B5EF4-FFF2-40B4-BE49-F238E27FC236}">
                <a16:creationId xmlns:a16="http://schemas.microsoft.com/office/drawing/2014/main" id="{4A20617F-3C05-9975-C18B-F5EE6A8B3212}"/>
              </a:ext>
            </a:extLst>
          </p:cNvPr>
          <p:cNvSpPr>
            <a:spLocks noGrp="1"/>
          </p:cNvSpPr>
          <p:nvPr>
            <p:ph idx="1"/>
          </p:nvPr>
        </p:nvSpPr>
        <p:spPr/>
        <p:txBody>
          <a:bodyPr/>
          <a:lstStyle/>
          <a:p>
            <a:r>
              <a:rPr lang="en-US" dirty="0"/>
              <a:t>Thrasymachus</a:t>
            </a:r>
          </a:p>
          <a:p>
            <a:pPr lvl="1"/>
            <a:r>
              <a:rPr lang="en-US" dirty="0"/>
              <a:t>The people in power dictate what is regarded as just or unjust.</a:t>
            </a:r>
          </a:p>
          <a:p>
            <a:pPr lvl="1"/>
            <a:r>
              <a:rPr lang="en-US" dirty="0"/>
              <a:t>Moral relativism is true.</a:t>
            </a:r>
          </a:p>
          <a:p>
            <a:pPr lvl="1"/>
            <a:r>
              <a:rPr lang="en-US" dirty="0"/>
              <a:t>Justice is simply what serves the interest of the powerful.</a:t>
            </a:r>
          </a:p>
          <a:p>
            <a:r>
              <a:rPr lang="en-US" dirty="0"/>
              <a:t>Callicles</a:t>
            </a:r>
          </a:p>
          <a:p>
            <a:pPr lvl="1"/>
            <a:r>
              <a:rPr lang="en-US" dirty="0"/>
              <a:t>The interests of the strong will and should prevail because might makes right.</a:t>
            </a:r>
          </a:p>
          <a:p>
            <a:endParaRPr lang="en-US" dirty="0"/>
          </a:p>
        </p:txBody>
      </p:sp>
    </p:spTree>
    <p:extLst>
      <p:ext uri="{BB962C8B-B14F-4D97-AF65-F5344CB8AC3E}">
        <p14:creationId xmlns:p14="http://schemas.microsoft.com/office/powerpoint/2010/main" val="9693440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6993-4A0E-AF57-14EF-9D2C9770B6C2}"/>
              </a:ext>
            </a:extLst>
          </p:cNvPr>
          <p:cNvSpPr>
            <a:spLocks noGrp="1"/>
          </p:cNvSpPr>
          <p:nvPr>
            <p:ph type="title"/>
          </p:nvPr>
        </p:nvSpPr>
        <p:spPr/>
        <p:txBody>
          <a:bodyPr/>
          <a:lstStyle/>
          <a:p>
            <a:r>
              <a:rPr lang="en-US" dirty="0"/>
              <a:t>Importance of the Sophists</a:t>
            </a:r>
          </a:p>
        </p:txBody>
      </p:sp>
      <p:sp>
        <p:nvSpPr>
          <p:cNvPr id="3" name="Content Placeholder 2">
            <a:extLst>
              <a:ext uri="{FF2B5EF4-FFF2-40B4-BE49-F238E27FC236}">
                <a16:creationId xmlns:a16="http://schemas.microsoft.com/office/drawing/2014/main" id="{15D7767D-D03D-6F24-D0A6-26F68956CF35}"/>
              </a:ext>
            </a:extLst>
          </p:cNvPr>
          <p:cNvSpPr>
            <a:spLocks noGrp="1"/>
          </p:cNvSpPr>
          <p:nvPr>
            <p:ph idx="1"/>
          </p:nvPr>
        </p:nvSpPr>
        <p:spPr/>
        <p:txBody>
          <a:bodyPr/>
          <a:lstStyle/>
          <a:p>
            <a:r>
              <a:rPr lang="en-US" dirty="0"/>
              <a:t>Influence on Socrates and Plato</a:t>
            </a:r>
          </a:p>
          <a:p>
            <a:pPr lvl="1"/>
            <a:r>
              <a:rPr lang="en-US" dirty="0"/>
              <a:t>Sophists focused too much on the subjective and accidental aspects of knowledge and ethics.</a:t>
            </a:r>
          </a:p>
          <a:p>
            <a:pPr lvl="1"/>
            <a:r>
              <a:rPr lang="en-US" dirty="0"/>
              <a:t>Sophists did not realize that even critical judgments required objective standards.</a:t>
            </a:r>
          </a:p>
          <a:p>
            <a:pPr lvl="1"/>
            <a:r>
              <a:rPr lang="en-US" dirty="0"/>
              <a:t>The sophists did not define or examine the notion of success.</a:t>
            </a:r>
          </a:p>
          <a:p>
            <a:endParaRPr lang="en-US" dirty="0"/>
          </a:p>
        </p:txBody>
      </p:sp>
    </p:spTree>
    <p:extLst>
      <p:ext uri="{BB962C8B-B14F-4D97-AF65-F5344CB8AC3E}">
        <p14:creationId xmlns:p14="http://schemas.microsoft.com/office/powerpoint/2010/main" val="34018776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BACFB-F7EE-8DB5-2FF9-0EA81E9DA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1ED73-4ACB-94B9-355C-63A8BBF2C56B}"/>
              </a:ext>
            </a:extLst>
          </p:cNvPr>
          <p:cNvSpPr>
            <a:spLocks noGrp="1"/>
          </p:cNvSpPr>
          <p:nvPr>
            <p:ph type="title"/>
          </p:nvPr>
        </p:nvSpPr>
        <p:spPr/>
        <p:txBody>
          <a:bodyPr/>
          <a:lstStyle/>
          <a:p>
            <a:r>
              <a:rPr lang="en-US" dirty="0"/>
              <a:t>Importance of the Sophists</a:t>
            </a:r>
          </a:p>
        </p:txBody>
      </p:sp>
      <p:sp>
        <p:nvSpPr>
          <p:cNvPr id="3" name="Content Placeholder 2">
            <a:extLst>
              <a:ext uri="{FF2B5EF4-FFF2-40B4-BE49-F238E27FC236}">
                <a16:creationId xmlns:a16="http://schemas.microsoft.com/office/drawing/2014/main" id="{6FCE9169-6E0E-79D4-9419-4CD9DC63D24E}"/>
              </a:ext>
            </a:extLst>
          </p:cNvPr>
          <p:cNvSpPr>
            <a:spLocks noGrp="1"/>
          </p:cNvSpPr>
          <p:nvPr>
            <p:ph idx="1"/>
          </p:nvPr>
        </p:nvSpPr>
        <p:spPr/>
        <p:txBody>
          <a:bodyPr>
            <a:normAutofit/>
          </a:bodyPr>
          <a:lstStyle/>
          <a:p>
            <a:r>
              <a:rPr lang="en-US" dirty="0"/>
              <a:t>Important Contributions</a:t>
            </a:r>
          </a:p>
          <a:p>
            <a:pPr lvl="1"/>
            <a:r>
              <a:rPr lang="en-US" dirty="0"/>
              <a:t>Raised  questions in epistemology, ethics and political theory.</a:t>
            </a:r>
          </a:p>
          <a:p>
            <a:pPr lvl="1"/>
            <a:r>
              <a:rPr lang="en-US" dirty="0"/>
              <a:t> Placed their emphasis on human concerns and practical matters.</a:t>
            </a:r>
          </a:p>
          <a:p>
            <a:pPr lvl="1"/>
            <a:r>
              <a:rPr lang="en-US" dirty="0"/>
              <a:t>Undermined beliefs founded on dogmatism and tradition.</a:t>
            </a:r>
          </a:p>
          <a:p>
            <a:pPr lvl="1"/>
            <a:r>
              <a:rPr lang="en-US" dirty="0"/>
              <a:t>Skepticism and relativism required later thinkers to develop better foundations for knowledge and morality.</a:t>
            </a:r>
          </a:p>
          <a:p>
            <a:pPr lvl="1"/>
            <a:r>
              <a:rPr lang="en-US" dirty="0"/>
              <a:t>Concern with language led to advances in logic, rhetoric and grammar.</a:t>
            </a:r>
          </a:p>
          <a:p>
            <a:pPr lvl="1"/>
            <a:r>
              <a:rPr lang="en-US" dirty="0"/>
              <a:t>Undercut tradition and provincialism.</a:t>
            </a:r>
          </a:p>
          <a:p>
            <a:pPr lvl="1"/>
            <a:r>
              <a:rPr lang="en-US" dirty="0"/>
              <a:t>Motivated Socrates who in turn motivated Plato.</a:t>
            </a:r>
          </a:p>
          <a:p>
            <a:endParaRPr lang="en-US" dirty="0"/>
          </a:p>
        </p:txBody>
      </p:sp>
    </p:spTree>
    <p:extLst>
      <p:ext uri="{BB962C8B-B14F-4D97-AF65-F5344CB8AC3E}">
        <p14:creationId xmlns:p14="http://schemas.microsoft.com/office/powerpoint/2010/main" val="2158941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D1C5B91D-4D3C-54BE-6E03-7AADB3B8387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B8F32BAA-A18F-8671-19D6-833F5A6620E8}"/>
              </a:ext>
            </a:extLst>
          </p:cNvPr>
          <p:cNvSpPr>
            <a:spLocks noGrp="1"/>
          </p:cNvSpPr>
          <p:nvPr>
            <p:ph type="title"/>
          </p:nvPr>
        </p:nvSpPr>
        <p:spPr>
          <a:xfrm>
            <a:off x="1259893" y="3101093"/>
            <a:ext cx="2454052" cy="3029344"/>
          </a:xfrm>
        </p:spPr>
        <p:txBody>
          <a:bodyPr>
            <a:normAutofit/>
          </a:bodyPr>
          <a:lstStyle/>
          <a:p>
            <a:r>
              <a:rPr lang="en-US" sz="3200" b="1" kern="1600">
                <a:solidFill>
                  <a:schemeClr val="bg1"/>
                </a:solidFill>
                <a:effectLst/>
                <a:latin typeface="Arial" panose="020B0604020202020204" pitchFamily="34" charset="0"/>
              </a:rPr>
              <a:t>Philosophy Timeline with Examples</a:t>
            </a:r>
            <a:br>
              <a:rPr lang="en-US" sz="3200" b="1" kern="1600">
                <a:solidFill>
                  <a:schemeClr val="bg1"/>
                </a:solidFill>
                <a:effectLst/>
                <a:latin typeface="Arial" panose="020B0604020202020204" pitchFamily="34" charset="0"/>
              </a:rPr>
            </a:br>
            <a:endParaRPr lang="en-US" sz="3200">
              <a:solidFill>
                <a:schemeClr val="bg1"/>
              </a:solidFill>
            </a:endParaRPr>
          </a:p>
        </p:txBody>
      </p:sp>
      <p:sp>
        <p:nvSpPr>
          <p:cNvPr id="1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3"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8570D488-D755-4280-1EBA-A1A085F57394}"/>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5388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8" name="Group 27">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9"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2" name="Rectangle 41">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8B5BE0D-0EC4-4074-A128-F13BDCAA6B1E}"/>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Argument Basics</a:t>
            </a:r>
          </a:p>
        </p:txBody>
      </p:sp>
      <p:sp>
        <p:nvSpPr>
          <p:cNvPr id="11" name="Content Placeholder 10">
            <a:extLst>
              <a:ext uri="{FF2B5EF4-FFF2-40B4-BE49-F238E27FC236}">
                <a16:creationId xmlns:a16="http://schemas.microsoft.com/office/drawing/2014/main" id="{24540407-269A-D322-E605-67E7B9BBBD73}"/>
              </a:ext>
            </a:extLst>
          </p:cNvPr>
          <p:cNvSpPr>
            <a:spLocks noGrp="1"/>
          </p:cNvSpPr>
          <p:nvPr>
            <p:ph sz="quarter" idx="13"/>
          </p:nvPr>
        </p:nvSpPr>
        <p:spPr>
          <a:xfrm>
            <a:off x="1683956" y="2133600"/>
            <a:ext cx="4140772" cy="3777622"/>
          </a:xfrm>
        </p:spPr>
        <p:txBody>
          <a:bodyPr vert="horz" lIns="91440" tIns="45720" rIns="91440" bIns="45720" rtlCol="0">
            <a:normAutofit/>
          </a:bodyPr>
          <a:lstStyle/>
          <a:p>
            <a:endParaRPr lang="en-US" sz="1600">
              <a:solidFill>
                <a:schemeClr val="tx1"/>
              </a:solidFill>
            </a:endParaRPr>
          </a:p>
        </p:txBody>
      </p:sp>
      <p:pic>
        <p:nvPicPr>
          <p:cNvPr id="6" name="Content Placeholder 5" descr="A close up of a piece of paper&#10;&#10;Description automatically generated">
            <a:extLst>
              <a:ext uri="{FF2B5EF4-FFF2-40B4-BE49-F238E27FC236}">
                <a16:creationId xmlns:a16="http://schemas.microsoft.com/office/drawing/2014/main" id="{B4AF6431-DB06-49AB-A062-EF7E0C2FACD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049" r="5606" b="-2"/>
          <a:stretch/>
        </p:blipFill>
        <p:spPr>
          <a:xfrm>
            <a:off x="6091916" y="645106"/>
            <a:ext cx="5451627" cy="5247747"/>
          </a:xfrm>
          <a:prstGeom prst="rect">
            <a:avLst/>
          </a:prstGeom>
        </p:spPr>
      </p:pic>
      <p:sp>
        <p:nvSpPr>
          <p:cNvPr id="7" name="TextBox 6">
            <a:extLst>
              <a:ext uri="{FF2B5EF4-FFF2-40B4-BE49-F238E27FC236}">
                <a16:creationId xmlns:a16="http://schemas.microsoft.com/office/drawing/2014/main" id="{6904F142-91AA-4B2F-929C-0BEC74DE5A74}"/>
              </a:ext>
            </a:extLst>
          </p:cNvPr>
          <p:cNvSpPr txBox="1"/>
          <p:nvPr/>
        </p:nvSpPr>
        <p:spPr>
          <a:xfrm>
            <a:off x="8863001" y="5692798"/>
            <a:ext cx="268054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3" tooltip="http://thebluediamondgallery.com/tablet-dictionary/a/argument.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07095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DB3DAC4-3DE1-494A-930A-0D6815B4F12F}"/>
              </a:ext>
            </a:extLst>
          </p:cNvPr>
          <p:cNvSpPr>
            <a:spLocks noGrp="1"/>
          </p:cNvSpPr>
          <p:nvPr>
            <p:ph type="title"/>
          </p:nvPr>
        </p:nvSpPr>
        <p:spPr>
          <a:xfrm>
            <a:off x="4659520" y="624110"/>
            <a:ext cx="6845092" cy="1280890"/>
          </a:xfrm>
        </p:spPr>
        <p:txBody>
          <a:bodyPr>
            <a:normAutofit/>
          </a:bodyPr>
          <a:lstStyle/>
          <a:p>
            <a:r>
              <a:rPr lang="en-US"/>
              <a:t>Argument Basics</a:t>
            </a:r>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7" name="Picture 6" descr="Person writing on a notepad">
            <a:extLst>
              <a:ext uri="{FF2B5EF4-FFF2-40B4-BE49-F238E27FC236}">
                <a16:creationId xmlns:a16="http://schemas.microsoft.com/office/drawing/2014/main" id="{F84D407B-CC0A-6882-BBF6-18FEB8285459}"/>
              </a:ext>
            </a:extLst>
          </p:cNvPr>
          <p:cNvPicPr>
            <a:picLocks noChangeAspect="1"/>
          </p:cNvPicPr>
          <p:nvPr/>
        </p:nvPicPr>
        <p:blipFill>
          <a:blip r:embed="rId3"/>
          <a:srcRect l="37973" r="30589"/>
          <a:stretch/>
        </p:blipFill>
        <p:spPr>
          <a:xfrm>
            <a:off x="20" y="1730"/>
            <a:ext cx="2720524" cy="6858000"/>
          </a:xfrm>
          <a:prstGeom prst="rect">
            <a:avLst/>
          </a:prstGeom>
        </p:spPr>
      </p:pic>
      <p:sp>
        <p:nvSpPr>
          <p:cNvPr id="5" name="Content Placeholder 4">
            <a:extLst>
              <a:ext uri="{FF2B5EF4-FFF2-40B4-BE49-F238E27FC236}">
                <a16:creationId xmlns:a16="http://schemas.microsoft.com/office/drawing/2014/main" id="{7136D2AB-33B5-482F-A201-CE833F6FD060}"/>
              </a:ext>
            </a:extLst>
          </p:cNvPr>
          <p:cNvSpPr>
            <a:spLocks noGrp="1"/>
          </p:cNvSpPr>
          <p:nvPr>
            <p:ph sz="quarter" idx="13"/>
          </p:nvPr>
        </p:nvSpPr>
        <p:spPr>
          <a:xfrm>
            <a:off x="4656667" y="2133600"/>
            <a:ext cx="6847944" cy="3777622"/>
          </a:xfrm>
        </p:spPr>
        <p:txBody>
          <a:bodyPr>
            <a:normAutofit/>
          </a:bodyPr>
          <a:lstStyle/>
          <a:p>
            <a:r>
              <a:rPr lang="en-US" dirty="0"/>
              <a:t>Argument</a:t>
            </a:r>
          </a:p>
          <a:p>
            <a:pPr lvl="1"/>
            <a:r>
              <a:rPr lang="en-US" dirty="0"/>
              <a:t>Defined</a:t>
            </a:r>
          </a:p>
          <a:p>
            <a:pPr lvl="2"/>
            <a:r>
              <a:rPr lang="en-US" dirty="0"/>
              <a:t>claim</a:t>
            </a:r>
          </a:p>
          <a:p>
            <a:pPr lvl="2"/>
            <a:r>
              <a:rPr lang="en-US" dirty="0"/>
              <a:t>Premise</a:t>
            </a:r>
          </a:p>
          <a:p>
            <a:pPr lvl="2"/>
            <a:r>
              <a:rPr lang="en-US" dirty="0"/>
              <a:t>Conclusion</a:t>
            </a:r>
          </a:p>
          <a:p>
            <a:pPr lvl="1"/>
            <a:r>
              <a:rPr lang="en-US" dirty="0"/>
              <a:t>Inductive Argument</a:t>
            </a:r>
          </a:p>
          <a:p>
            <a:pPr lvl="1"/>
            <a:r>
              <a:rPr lang="en-US" dirty="0"/>
              <a:t>Deductive Argument</a:t>
            </a:r>
          </a:p>
          <a:p>
            <a:pPr lvl="1"/>
            <a:r>
              <a:rPr lang="en-US" dirty="0"/>
              <a:t>Fallacy</a:t>
            </a:r>
          </a:p>
        </p:txBody>
      </p:sp>
    </p:spTree>
    <p:extLst>
      <p:ext uri="{BB962C8B-B14F-4D97-AF65-F5344CB8AC3E}">
        <p14:creationId xmlns:p14="http://schemas.microsoft.com/office/powerpoint/2010/main" val="2568389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DB3DAC4-3DE1-494A-930A-0D6815B4F12F}"/>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Argument Basics</a:t>
            </a:r>
          </a:p>
        </p:txBody>
      </p:sp>
      <p:sp>
        <p:nvSpPr>
          <p:cNvPr id="14"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6" name="Rectangle 15">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7" name="Content Placeholder 4">
            <a:extLst>
              <a:ext uri="{FF2B5EF4-FFF2-40B4-BE49-F238E27FC236}">
                <a16:creationId xmlns:a16="http://schemas.microsoft.com/office/drawing/2014/main" id="{F5F98997-1C25-46B4-B761-0DFD73133F40}"/>
              </a:ext>
            </a:extLst>
          </p:cNvPr>
          <p:cNvGraphicFramePr>
            <a:graphicFrameLocks noGrp="1"/>
          </p:cNvGraphicFramePr>
          <p:nvPr>
            <p:ph sz="quarter" idx="13"/>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4061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 name="Group 1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5" name="Group 2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CE56E1A6-8D50-46EE-AC6E-28F05A37B179}"/>
              </a:ext>
            </a:extLst>
          </p:cNvPr>
          <p:cNvSpPr>
            <a:spLocks noGrp="1"/>
          </p:cNvSpPr>
          <p:nvPr>
            <p:ph type="title"/>
          </p:nvPr>
        </p:nvSpPr>
        <p:spPr>
          <a:xfrm>
            <a:off x="4659520" y="624110"/>
            <a:ext cx="6845092" cy="1280890"/>
          </a:xfrm>
        </p:spPr>
        <p:txBody>
          <a:bodyPr>
            <a:normAutofit/>
          </a:bodyPr>
          <a:lstStyle/>
          <a:p>
            <a:r>
              <a:rPr lang="en-US"/>
              <a:t>Deductive arguments</a:t>
            </a:r>
          </a:p>
        </p:txBody>
      </p:sp>
      <p:sp>
        <p:nvSpPr>
          <p:cNvPr id="39" name="Rectangle 38">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digital balance scale using circles">
            <a:extLst>
              <a:ext uri="{FF2B5EF4-FFF2-40B4-BE49-F238E27FC236}">
                <a16:creationId xmlns:a16="http://schemas.microsoft.com/office/drawing/2014/main" id="{33FA67B4-0977-F6A6-1305-5C8F944B8920}"/>
              </a:ext>
            </a:extLst>
          </p:cNvPr>
          <p:cNvPicPr>
            <a:picLocks noChangeAspect="1"/>
          </p:cNvPicPr>
          <p:nvPr/>
        </p:nvPicPr>
        <p:blipFill>
          <a:blip r:embed="rId3"/>
          <a:srcRect l="39309" r="36691" b="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747FAC9D-3B7F-4E54-A6E9-C6DD0412A7D8}"/>
              </a:ext>
            </a:extLst>
          </p:cNvPr>
          <p:cNvSpPr>
            <a:spLocks noGrp="1"/>
          </p:cNvSpPr>
          <p:nvPr>
            <p:ph sz="quarter" idx="13"/>
          </p:nvPr>
        </p:nvSpPr>
        <p:spPr>
          <a:xfrm>
            <a:off x="4656667" y="2133600"/>
            <a:ext cx="6847944" cy="3777622"/>
          </a:xfrm>
        </p:spPr>
        <p:txBody>
          <a:bodyPr>
            <a:normAutofit/>
          </a:bodyPr>
          <a:lstStyle/>
          <a:p>
            <a:r>
              <a:rPr lang="en-US" dirty="0"/>
              <a:t>Introduction</a:t>
            </a:r>
          </a:p>
          <a:p>
            <a:pPr lvl="1"/>
            <a:r>
              <a:rPr lang="en-US" dirty="0"/>
              <a:t>Defined</a:t>
            </a:r>
          </a:p>
          <a:p>
            <a:pPr lvl="1"/>
            <a:r>
              <a:rPr lang="en-US" dirty="0"/>
              <a:t>Use</a:t>
            </a:r>
          </a:p>
          <a:p>
            <a:pPr lvl="1"/>
            <a:r>
              <a:rPr lang="en-US" dirty="0"/>
              <a:t>Assessment</a:t>
            </a:r>
          </a:p>
          <a:p>
            <a:pPr lvl="1"/>
            <a:r>
              <a:rPr lang="en-US" dirty="0"/>
              <a:t>Valid/invalid</a:t>
            </a:r>
          </a:p>
          <a:p>
            <a:pPr lvl="1"/>
            <a:r>
              <a:rPr lang="en-US" dirty="0"/>
              <a:t>Sound/unsound</a:t>
            </a:r>
          </a:p>
        </p:txBody>
      </p:sp>
    </p:spTree>
    <p:extLst>
      <p:ext uri="{BB962C8B-B14F-4D97-AF65-F5344CB8AC3E}">
        <p14:creationId xmlns:p14="http://schemas.microsoft.com/office/powerpoint/2010/main" val="1310425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61E37-AA26-422F-9A13-52A731AB26D7}"/>
              </a:ext>
            </a:extLst>
          </p:cNvPr>
          <p:cNvSpPr>
            <a:spLocks noGrp="1"/>
          </p:cNvSpPr>
          <p:nvPr>
            <p:ph type="title"/>
          </p:nvPr>
        </p:nvSpPr>
        <p:spPr/>
        <p:txBody>
          <a:bodyPr/>
          <a:lstStyle/>
          <a:p>
            <a:r>
              <a:rPr lang="en-US" dirty="0"/>
              <a:t>Deductive arguments</a:t>
            </a:r>
          </a:p>
        </p:txBody>
      </p:sp>
      <p:sp>
        <p:nvSpPr>
          <p:cNvPr id="3" name="Content Placeholder 2">
            <a:extLst>
              <a:ext uri="{FF2B5EF4-FFF2-40B4-BE49-F238E27FC236}">
                <a16:creationId xmlns:a16="http://schemas.microsoft.com/office/drawing/2014/main" id="{8D3D84E8-17FE-4AFA-AE08-9D3A7C44ECFA}"/>
              </a:ext>
            </a:extLst>
          </p:cNvPr>
          <p:cNvSpPr>
            <a:spLocks noGrp="1"/>
          </p:cNvSpPr>
          <p:nvPr>
            <p:ph sz="quarter" idx="13"/>
          </p:nvPr>
        </p:nvSpPr>
        <p:spPr/>
        <p:txBody>
          <a:bodyPr/>
          <a:lstStyle/>
          <a:p>
            <a:pPr marL="0" indent="0">
              <a:buNone/>
            </a:pPr>
            <a:r>
              <a:rPr lang="en-US" dirty="0"/>
              <a:t>Modus Ponens (valid)</a:t>
            </a:r>
          </a:p>
          <a:p>
            <a:pPr marL="457200" lvl="1" indent="0">
              <a:buNone/>
            </a:pPr>
            <a:r>
              <a:rPr lang="en-US" dirty="0"/>
              <a:t>Premise 1: if P, then q</a:t>
            </a:r>
          </a:p>
          <a:p>
            <a:pPr marL="457200" lvl="1" indent="0">
              <a:buNone/>
            </a:pPr>
            <a:r>
              <a:rPr lang="en-US" dirty="0"/>
              <a:t>Premise 2: P</a:t>
            </a:r>
          </a:p>
          <a:p>
            <a:pPr marL="457200" lvl="1" indent="0">
              <a:buNone/>
            </a:pPr>
            <a:r>
              <a:rPr lang="en-US" dirty="0"/>
              <a:t>Conclusion: q</a:t>
            </a:r>
          </a:p>
          <a:p>
            <a:pPr marL="0" indent="0">
              <a:buNone/>
            </a:pPr>
            <a:r>
              <a:rPr lang="en-US" dirty="0"/>
              <a:t>Modus Tollens (valid)</a:t>
            </a:r>
          </a:p>
          <a:p>
            <a:pPr marL="457200" lvl="1" indent="0">
              <a:buNone/>
            </a:pPr>
            <a:r>
              <a:rPr lang="en-US" dirty="0"/>
              <a:t>Premise 1: if P, then q</a:t>
            </a:r>
          </a:p>
          <a:p>
            <a:pPr marL="457200" lvl="1" indent="0">
              <a:buNone/>
            </a:pPr>
            <a:r>
              <a:rPr lang="en-US" dirty="0"/>
              <a:t>Premise 2: not q</a:t>
            </a:r>
          </a:p>
          <a:p>
            <a:pPr marL="457200" lvl="1" indent="0">
              <a:buNone/>
            </a:pPr>
            <a:r>
              <a:rPr lang="en-US" dirty="0"/>
              <a:t>Conclusion: not p</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EC02D0C8-BD32-4285-AA62-498FA05E5040}"/>
              </a:ext>
            </a:extLst>
          </p:cNvPr>
          <p:cNvSpPr>
            <a:spLocks noGrp="1"/>
          </p:cNvSpPr>
          <p:nvPr>
            <p:ph sz="quarter" idx="14"/>
          </p:nvPr>
        </p:nvSpPr>
        <p:spPr/>
        <p:txBody>
          <a:bodyPr/>
          <a:lstStyle/>
          <a:p>
            <a:pPr marL="0" indent="0">
              <a:buNone/>
            </a:pPr>
            <a:r>
              <a:rPr lang="en-US" dirty="0"/>
              <a:t>Hypothetical syllogism (valid)</a:t>
            </a:r>
          </a:p>
          <a:p>
            <a:pPr marL="457200" lvl="1" indent="0">
              <a:buNone/>
            </a:pPr>
            <a:r>
              <a:rPr lang="en-US" dirty="0"/>
              <a:t>Premise 1: if p, then q</a:t>
            </a:r>
          </a:p>
          <a:p>
            <a:pPr marL="457200" lvl="1" indent="0">
              <a:buNone/>
            </a:pPr>
            <a:r>
              <a:rPr lang="en-US" dirty="0"/>
              <a:t>Premise 2: if q, then r</a:t>
            </a:r>
          </a:p>
          <a:p>
            <a:pPr marL="457200" lvl="1" indent="0">
              <a:buNone/>
            </a:pPr>
            <a:r>
              <a:rPr lang="en-US" dirty="0"/>
              <a:t>Conclusion: if p, then r</a:t>
            </a:r>
          </a:p>
          <a:p>
            <a:pPr marL="0" indent="0">
              <a:buNone/>
            </a:pPr>
            <a:r>
              <a:rPr lang="en-US" dirty="0"/>
              <a:t>Disjunctive syllogism (valid)</a:t>
            </a:r>
          </a:p>
          <a:p>
            <a:pPr marL="457200" lvl="1" indent="0">
              <a:buNone/>
            </a:pPr>
            <a:r>
              <a:rPr lang="en-US" dirty="0"/>
              <a:t>Premise 1: p v q</a:t>
            </a:r>
          </a:p>
          <a:p>
            <a:pPr marL="457200" lvl="1" indent="0">
              <a:buNone/>
            </a:pPr>
            <a:r>
              <a:rPr lang="en-US" dirty="0"/>
              <a:t>Premise 2: not P</a:t>
            </a:r>
          </a:p>
          <a:p>
            <a:pPr marL="457200" lvl="1" indent="0">
              <a:buNone/>
            </a:pPr>
            <a:r>
              <a:rPr lang="en-US" dirty="0"/>
              <a:t>Conclusion: q</a:t>
            </a:r>
          </a:p>
          <a:p>
            <a:endParaRPr lang="en-US" dirty="0"/>
          </a:p>
        </p:txBody>
      </p:sp>
    </p:spTree>
    <p:extLst>
      <p:ext uri="{BB962C8B-B14F-4D97-AF65-F5344CB8AC3E}">
        <p14:creationId xmlns:p14="http://schemas.microsoft.com/office/powerpoint/2010/main" val="202226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52A72A7-AE8F-40AD-955F-5944B7D64035}"/>
              </a:ext>
            </a:extLst>
          </p:cNvPr>
          <p:cNvSpPr>
            <a:spLocks noGrp="1"/>
          </p:cNvSpPr>
          <p:nvPr>
            <p:ph type="title"/>
          </p:nvPr>
        </p:nvSpPr>
        <p:spPr>
          <a:xfrm>
            <a:off x="3373062" y="624110"/>
            <a:ext cx="8131550" cy="1280890"/>
          </a:xfrm>
        </p:spPr>
        <p:txBody>
          <a:bodyPr>
            <a:normAutofit/>
          </a:bodyPr>
          <a:lstStyle/>
          <a:p>
            <a:r>
              <a:rPr lang="en-US"/>
              <a:t>Deductive arguments</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8AA937B7-36E8-4573-A8F5-9489E36FB2ED}"/>
              </a:ext>
            </a:extLst>
          </p:cNvPr>
          <p:cNvSpPr>
            <a:spLocks noGrp="1"/>
          </p:cNvSpPr>
          <p:nvPr>
            <p:ph sz="quarter" idx="13"/>
          </p:nvPr>
        </p:nvSpPr>
        <p:spPr>
          <a:xfrm>
            <a:off x="3373062" y="2133600"/>
            <a:ext cx="8131550" cy="3777622"/>
          </a:xfrm>
        </p:spPr>
        <p:txBody>
          <a:bodyPr>
            <a:normAutofit/>
          </a:bodyPr>
          <a:lstStyle/>
          <a:p>
            <a:r>
              <a:rPr lang="en-US" dirty="0" err="1"/>
              <a:t>Reductio</a:t>
            </a:r>
            <a:r>
              <a:rPr lang="en-US" dirty="0"/>
              <a:t> ad absurdum</a:t>
            </a:r>
          </a:p>
          <a:p>
            <a:pPr lvl="1"/>
            <a:r>
              <a:rPr lang="en-US" dirty="0"/>
              <a:t>Form 1</a:t>
            </a:r>
          </a:p>
          <a:p>
            <a:pPr lvl="2"/>
            <a:r>
              <a:rPr lang="en-US" dirty="0"/>
              <a:t>Assume p is true</a:t>
            </a:r>
          </a:p>
          <a:p>
            <a:pPr lvl="2"/>
            <a:r>
              <a:rPr lang="en-US" dirty="0"/>
              <a:t>Prove that p leads to absurdity</a:t>
            </a:r>
          </a:p>
          <a:p>
            <a:pPr lvl="2"/>
            <a:r>
              <a:rPr lang="en-US" dirty="0"/>
              <a:t>Conclude p is false</a:t>
            </a:r>
          </a:p>
          <a:p>
            <a:pPr lvl="1"/>
            <a:r>
              <a:rPr lang="en-US" dirty="0"/>
              <a:t>Form 2</a:t>
            </a:r>
          </a:p>
          <a:p>
            <a:pPr lvl="2"/>
            <a:r>
              <a:rPr lang="en-US" dirty="0"/>
              <a:t>Assume p is false</a:t>
            </a:r>
          </a:p>
          <a:p>
            <a:pPr lvl="2"/>
            <a:r>
              <a:rPr lang="en-US" dirty="0"/>
              <a:t>Prove that not p leads to absurdity</a:t>
            </a:r>
          </a:p>
          <a:p>
            <a:pPr lvl="2"/>
            <a:r>
              <a:rPr lang="en-US" dirty="0"/>
              <a:t>Conclude p is true</a:t>
            </a:r>
          </a:p>
          <a:p>
            <a:pPr lvl="1"/>
            <a:r>
              <a:rPr lang="en-US" dirty="0"/>
              <a:t>example</a:t>
            </a:r>
          </a:p>
        </p:txBody>
      </p:sp>
    </p:spTree>
    <p:extLst>
      <p:ext uri="{BB962C8B-B14F-4D97-AF65-F5344CB8AC3E}">
        <p14:creationId xmlns:p14="http://schemas.microsoft.com/office/powerpoint/2010/main" val="3007793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65F8A9-9499-4A44-BDAD-F706130FD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2" name="Rectangle 11">
            <a:extLst>
              <a:ext uri="{FF2B5EF4-FFF2-40B4-BE49-F238E27FC236}">
                <a16:creationId xmlns:a16="http://schemas.microsoft.com/office/drawing/2014/main" id="{38132C2D-AFE4-478D-A86B-81059C205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Rectangle 13">
            <a:extLst>
              <a:ext uri="{FF2B5EF4-FFF2-40B4-BE49-F238E27FC236}">
                <a16:creationId xmlns:a16="http://schemas.microsoft.com/office/drawing/2014/main" id="{205BFD52-DD96-4666-8D77-C636870FD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F5CE9FB7-101C-484E-A267-9CEC5442B3B7}"/>
              </a:ext>
            </a:extLst>
          </p:cNvPr>
          <p:cNvSpPr>
            <a:spLocks noGrp="1"/>
          </p:cNvSpPr>
          <p:nvPr>
            <p:ph type="title"/>
          </p:nvPr>
        </p:nvSpPr>
        <p:spPr>
          <a:xfrm>
            <a:off x="9392813" y="3101093"/>
            <a:ext cx="2454052" cy="3029344"/>
          </a:xfrm>
        </p:spPr>
        <p:txBody>
          <a:bodyPr>
            <a:normAutofit/>
          </a:bodyPr>
          <a:lstStyle/>
          <a:p>
            <a:r>
              <a:rPr lang="en-US" sz="3200">
                <a:solidFill>
                  <a:schemeClr val="bg1"/>
                </a:solidFill>
              </a:rPr>
              <a:t>Inductive arguments</a:t>
            </a:r>
          </a:p>
        </p:txBody>
      </p:sp>
      <p:sp>
        <p:nvSpPr>
          <p:cNvPr id="16" name="Freeform: Shape 15">
            <a:extLst>
              <a:ext uri="{FF2B5EF4-FFF2-40B4-BE49-F238E27FC236}">
                <a16:creationId xmlns:a16="http://schemas.microsoft.com/office/drawing/2014/main" id="{1941746C-2C12-4564-8342-A3055D836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0581636F-1209-4480-B55A-E5CC3E3A493A}"/>
              </a:ext>
            </a:extLst>
          </p:cNvPr>
          <p:cNvGraphicFramePr>
            <a:graphicFrameLocks noGrp="1"/>
          </p:cNvGraphicFramePr>
          <p:nvPr>
            <p:ph sz="quarter" idx="13"/>
          </p:nvPr>
        </p:nvGraphicFramePr>
        <p:xfrm>
          <a:off x="6164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5466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E5E083C3-DEC4-4AC5-84D5-484DEB86FB19}"/>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Inductive arguments: analogical argument</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363CA887-9320-41CC-B794-FEC4A1AA4DA9}"/>
              </a:ext>
            </a:extLst>
          </p:cNvPr>
          <p:cNvSpPr>
            <a:spLocks noGrp="1"/>
          </p:cNvSpPr>
          <p:nvPr>
            <p:ph sz="quarter" idx="13"/>
          </p:nvPr>
        </p:nvSpPr>
        <p:spPr>
          <a:xfrm>
            <a:off x="4706578" y="589722"/>
            <a:ext cx="6798033" cy="5321500"/>
          </a:xfrm>
        </p:spPr>
        <p:txBody>
          <a:bodyPr anchor="ctr">
            <a:normAutofit/>
          </a:bodyPr>
          <a:lstStyle/>
          <a:p>
            <a:r>
              <a:rPr lang="en-US"/>
              <a:t>Introduction</a:t>
            </a:r>
          </a:p>
          <a:p>
            <a:pPr lvl="1"/>
            <a:r>
              <a:rPr lang="en-US"/>
              <a:t>Definition</a:t>
            </a:r>
          </a:p>
          <a:p>
            <a:pPr lvl="1"/>
            <a:r>
              <a:rPr lang="en-US"/>
              <a:t>Uses</a:t>
            </a:r>
          </a:p>
          <a:p>
            <a:r>
              <a:rPr lang="en-US"/>
              <a:t>Form</a:t>
            </a:r>
          </a:p>
          <a:p>
            <a:pPr lvl="1"/>
            <a:r>
              <a:rPr lang="en-US"/>
              <a:t>Informal</a:t>
            </a:r>
          </a:p>
          <a:p>
            <a:pPr lvl="1"/>
            <a:r>
              <a:rPr lang="en-US"/>
              <a:t>Strict Form</a:t>
            </a:r>
          </a:p>
          <a:p>
            <a:pPr lvl="2"/>
            <a:r>
              <a:rPr lang="en-US"/>
              <a:t>Premise 1: X has properties  P, Q, and R.</a:t>
            </a:r>
          </a:p>
          <a:p>
            <a:pPr lvl="2"/>
            <a:r>
              <a:rPr lang="en-US"/>
              <a:t>Premise 2: Y has properties P, Q, and R.</a:t>
            </a:r>
          </a:p>
          <a:p>
            <a:pPr lvl="2"/>
            <a:r>
              <a:rPr lang="en-US"/>
              <a:t>Premise 3: X has property Z as well.</a:t>
            </a:r>
          </a:p>
          <a:p>
            <a:pPr lvl="2"/>
            <a:r>
              <a:rPr lang="en-US"/>
              <a:t>Conclusion: Y has property Z.</a:t>
            </a:r>
          </a:p>
          <a:p>
            <a:endParaRPr lang="en-US" dirty="0"/>
          </a:p>
        </p:txBody>
      </p:sp>
    </p:spTree>
    <p:extLst>
      <p:ext uri="{BB962C8B-B14F-4D97-AF65-F5344CB8AC3E}">
        <p14:creationId xmlns:p14="http://schemas.microsoft.com/office/powerpoint/2010/main" val="1028474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1259893" y="3101093"/>
            <a:ext cx="2454052" cy="3029344"/>
          </a:xfrm>
        </p:spPr>
        <p:txBody>
          <a:bodyPr>
            <a:normAutofit/>
          </a:bodyPr>
          <a:lstStyle/>
          <a:p>
            <a:r>
              <a:rPr lang="en-US" sz="3200">
                <a:solidFill>
                  <a:schemeClr val="bg1"/>
                </a:solidFill>
              </a:rPr>
              <a:t>The Nature of Philosophy</a:t>
            </a: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AC356EA3-FA83-4D80-B8FF-945CA9D4E72D}"/>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341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A picture containing table, indoor, sitting, fruit&#10;&#10;Description automatically generated">
            <a:extLst>
              <a:ext uri="{FF2B5EF4-FFF2-40B4-BE49-F238E27FC236}">
                <a16:creationId xmlns:a16="http://schemas.microsoft.com/office/drawing/2014/main" id="{986FB59E-49D0-44F8-8C51-E5D1E477C45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716" r="22941"/>
          <a:stretch/>
        </p:blipFill>
        <p:spPr>
          <a:xfrm>
            <a:off x="4485557" y="10"/>
            <a:ext cx="7706443" cy="6857990"/>
          </a:xfrm>
          <a:prstGeom prst="rect">
            <a:avLst/>
          </a:prstGeom>
        </p:spPr>
      </p:pic>
      <p:sp useBgFill="1">
        <p:nvSpPr>
          <p:cNvPr id="11" name="Freeform: Shape 10">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E5E083C3-DEC4-4AC5-84D5-484DEB86FB19}"/>
              </a:ext>
            </a:extLst>
          </p:cNvPr>
          <p:cNvSpPr>
            <a:spLocks noGrp="1"/>
          </p:cNvSpPr>
          <p:nvPr>
            <p:ph type="title"/>
          </p:nvPr>
        </p:nvSpPr>
        <p:spPr>
          <a:xfrm>
            <a:off x="535525" y="624110"/>
            <a:ext cx="4623955" cy="1280890"/>
          </a:xfrm>
        </p:spPr>
        <p:txBody>
          <a:bodyPr>
            <a:normAutofit/>
          </a:bodyPr>
          <a:lstStyle/>
          <a:p>
            <a:r>
              <a:rPr lang="en-US" sz="3300"/>
              <a:t>Inductive arguments: analogical argument</a:t>
            </a:r>
          </a:p>
        </p:txBody>
      </p:sp>
      <p:sp>
        <p:nvSpPr>
          <p:cNvPr id="13" name="Rectangle 12">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363CA887-9320-41CC-B794-FEC4A1AA4DA9}"/>
              </a:ext>
            </a:extLst>
          </p:cNvPr>
          <p:cNvSpPr>
            <a:spLocks noGrp="1"/>
          </p:cNvSpPr>
          <p:nvPr>
            <p:ph sz="quarter" idx="13"/>
          </p:nvPr>
        </p:nvSpPr>
        <p:spPr>
          <a:xfrm>
            <a:off x="531812" y="2133600"/>
            <a:ext cx="4625882" cy="3777622"/>
          </a:xfrm>
        </p:spPr>
        <p:txBody>
          <a:bodyPr>
            <a:normAutofit/>
          </a:bodyPr>
          <a:lstStyle/>
          <a:p>
            <a:r>
              <a:rPr lang="en-US" dirty="0"/>
              <a:t>Assessment</a:t>
            </a:r>
          </a:p>
          <a:p>
            <a:pPr lvl="1"/>
            <a:r>
              <a:rPr lang="en-US" dirty="0"/>
              <a:t>The strength of the argument depends on</a:t>
            </a:r>
          </a:p>
          <a:p>
            <a:pPr lvl="2"/>
            <a:r>
              <a:rPr lang="en-US" dirty="0"/>
              <a:t>The number of properties X &amp; Y have in common.</a:t>
            </a:r>
          </a:p>
          <a:p>
            <a:pPr lvl="2"/>
            <a:r>
              <a:rPr lang="en-US" dirty="0"/>
              <a:t>The relevance of the shared properties to Z.</a:t>
            </a:r>
          </a:p>
          <a:p>
            <a:pPr lvl="2"/>
            <a:r>
              <a:rPr lang="en-US" dirty="0"/>
              <a:t>Whether X &amp; Y have relevant dissimilarities.</a:t>
            </a:r>
          </a:p>
          <a:p>
            <a:pPr lvl="1"/>
            <a:r>
              <a:rPr lang="en-US" dirty="0"/>
              <a:t>Example</a:t>
            </a:r>
          </a:p>
          <a:p>
            <a:endParaRPr lang="en-US" dirty="0"/>
          </a:p>
        </p:txBody>
      </p:sp>
      <p:sp>
        <p:nvSpPr>
          <p:cNvPr id="6" name="TextBox 5">
            <a:extLst>
              <a:ext uri="{FF2B5EF4-FFF2-40B4-BE49-F238E27FC236}">
                <a16:creationId xmlns:a16="http://schemas.microsoft.com/office/drawing/2014/main" id="{7352E2E6-3824-45D8-9368-25B8DDBBADA4}"/>
              </a:ext>
            </a:extLst>
          </p:cNvPr>
          <p:cNvSpPr txBox="1"/>
          <p:nvPr/>
        </p:nvSpPr>
        <p:spPr>
          <a:xfrm>
            <a:off x="9489016" y="6657945"/>
            <a:ext cx="2702984"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theconversation.com/apples-and-oranges-comparing-our-education-system-with-other-countries-doesnt-always-work-31174">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d/3.0/">
                  <a:extLst>
                    <a:ext uri="{A12FA001-AC4F-418D-AE19-62706E023703}">
                      <ahyp:hlinkClr xmlns:ahyp="http://schemas.microsoft.com/office/drawing/2018/hyperlinkcolor" val="tx"/>
                    </a:ext>
                  </a:extLst>
                </a:hlinkClick>
              </a:rPr>
              <a:t>CC BY-ND</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87515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1259893" y="3101093"/>
            <a:ext cx="2454052" cy="3029344"/>
          </a:xfrm>
        </p:spPr>
        <p:txBody>
          <a:bodyPr>
            <a:normAutofit/>
          </a:bodyPr>
          <a:lstStyle/>
          <a:p>
            <a:r>
              <a:rPr lang="en-US" sz="3200">
                <a:solidFill>
                  <a:schemeClr val="bg1"/>
                </a:solidFill>
              </a:rPr>
              <a:t>Argument from/by Example</a:t>
            </a:r>
          </a:p>
        </p:txBody>
      </p:sp>
      <p:sp>
        <p:nvSpPr>
          <p:cNvPr id="23"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5" name="Rectangle 24">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16" name="Content Placeholder 2">
            <a:extLst>
              <a:ext uri="{FF2B5EF4-FFF2-40B4-BE49-F238E27FC236}">
                <a16:creationId xmlns:a16="http://schemas.microsoft.com/office/drawing/2014/main" id="{F1A87201-C108-4398-AC66-055EDAF8617A}"/>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9886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3373062" y="624110"/>
            <a:ext cx="8131550" cy="1280890"/>
          </a:xfrm>
        </p:spPr>
        <p:txBody>
          <a:bodyPr>
            <a:normAutofit/>
          </a:bodyPr>
          <a:lstStyle/>
          <a:p>
            <a:r>
              <a:rPr lang="en-US"/>
              <a:t>Argument from/by Example</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p:cNvSpPr>
            <a:spLocks noGrp="1"/>
          </p:cNvSpPr>
          <p:nvPr>
            <p:ph idx="1"/>
          </p:nvPr>
        </p:nvSpPr>
        <p:spPr>
          <a:xfrm>
            <a:off x="3373062" y="2133600"/>
            <a:ext cx="8131550" cy="3777622"/>
          </a:xfrm>
        </p:spPr>
        <p:txBody>
          <a:bodyPr>
            <a:normAutofit/>
          </a:bodyPr>
          <a:lstStyle/>
          <a:p>
            <a:r>
              <a:rPr lang="en-US"/>
              <a:t>Standards of Assessment</a:t>
            </a:r>
          </a:p>
          <a:p>
            <a:pPr lvl="1"/>
            <a:r>
              <a:rPr lang="en-US" dirty="0"/>
              <a:t>Standards</a:t>
            </a:r>
          </a:p>
          <a:p>
            <a:pPr lvl="2"/>
            <a:r>
              <a:rPr lang="en-US"/>
              <a:t>The more examples, the stronger the argument.</a:t>
            </a:r>
          </a:p>
          <a:p>
            <a:pPr lvl="2"/>
            <a:r>
              <a:rPr lang="en-US"/>
              <a:t>The examples must be relevant.</a:t>
            </a:r>
          </a:p>
          <a:p>
            <a:pPr lvl="2"/>
            <a:r>
              <a:rPr lang="en-US"/>
              <a:t>The examples must be specific &amp; clearly identified.</a:t>
            </a:r>
          </a:p>
          <a:p>
            <a:pPr lvl="2"/>
            <a:r>
              <a:rPr lang="en-US"/>
              <a:t>Counter-examples must be considered. </a:t>
            </a:r>
          </a:p>
          <a:p>
            <a:pPr marL="594360" lvl="2" indent="0">
              <a:buNone/>
            </a:pPr>
            <a:endParaRPr lang="en-US"/>
          </a:p>
        </p:txBody>
      </p:sp>
    </p:spTree>
    <p:extLst>
      <p:ext uri="{BB962C8B-B14F-4D97-AF65-F5344CB8AC3E}">
        <p14:creationId xmlns:p14="http://schemas.microsoft.com/office/powerpoint/2010/main" val="1660204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1259893" y="3101093"/>
            <a:ext cx="2454052" cy="3029344"/>
          </a:xfrm>
        </p:spPr>
        <p:txBody>
          <a:bodyPr>
            <a:normAutofit/>
          </a:bodyPr>
          <a:lstStyle/>
          <a:p>
            <a:r>
              <a:rPr lang="en-US" sz="3200">
                <a:solidFill>
                  <a:schemeClr val="bg1"/>
                </a:solidFill>
              </a:rPr>
              <a:t>Argument from Authority</a:t>
            </a:r>
          </a:p>
        </p:txBody>
      </p:sp>
      <p:sp>
        <p:nvSpPr>
          <p:cNvPr id="23"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5" name="Rectangle 24">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16" name="Content Placeholder 2">
            <a:extLst>
              <a:ext uri="{FF2B5EF4-FFF2-40B4-BE49-F238E27FC236}">
                <a16:creationId xmlns:a16="http://schemas.microsoft.com/office/drawing/2014/main" id="{B3B7C4B1-E867-4189-98CC-99BE9CFFF1BD}"/>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0360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1259893" y="3101093"/>
            <a:ext cx="2454052" cy="3029344"/>
          </a:xfrm>
        </p:spPr>
        <p:txBody>
          <a:bodyPr>
            <a:normAutofit/>
          </a:bodyPr>
          <a:lstStyle/>
          <a:p>
            <a:r>
              <a:rPr lang="en-US" sz="3200">
                <a:solidFill>
                  <a:schemeClr val="bg1"/>
                </a:solidFill>
              </a:rPr>
              <a:t>Argument from Authority</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p:cNvSpPr>
            <a:spLocks noGrp="1"/>
          </p:cNvSpPr>
          <p:nvPr>
            <p:ph idx="1"/>
          </p:nvPr>
        </p:nvSpPr>
        <p:spPr>
          <a:xfrm>
            <a:off x="4706578" y="589722"/>
            <a:ext cx="6798033" cy="5321500"/>
          </a:xfrm>
        </p:spPr>
        <p:txBody>
          <a:bodyPr anchor="ctr">
            <a:normAutofit/>
          </a:bodyPr>
          <a:lstStyle/>
          <a:p>
            <a:r>
              <a:rPr lang="en-US"/>
              <a:t>Assessment</a:t>
            </a:r>
          </a:p>
          <a:p>
            <a:pPr lvl="1"/>
            <a:r>
              <a:rPr lang="en-US" dirty="0"/>
              <a:t>Standards</a:t>
            </a:r>
          </a:p>
          <a:p>
            <a:pPr lvl="2"/>
            <a:r>
              <a:rPr lang="en-US"/>
              <a:t>The person has sufficient expertise in the subject.</a:t>
            </a:r>
          </a:p>
          <a:p>
            <a:pPr lvl="2"/>
            <a:r>
              <a:rPr lang="en-US"/>
              <a:t>The claim is within the expert’s area of expertise.</a:t>
            </a:r>
          </a:p>
          <a:p>
            <a:pPr lvl="2"/>
            <a:r>
              <a:rPr lang="en-US"/>
              <a:t>There is an adequate degree of agreement among experts.</a:t>
            </a:r>
          </a:p>
          <a:p>
            <a:pPr lvl="2"/>
            <a:r>
              <a:rPr lang="en-US"/>
              <a:t>The expert is not significantly biased.</a:t>
            </a:r>
          </a:p>
          <a:p>
            <a:pPr lvl="2"/>
            <a:r>
              <a:rPr lang="en-US"/>
              <a:t>The area of expertise is a legitimate area or discipline.</a:t>
            </a:r>
          </a:p>
          <a:p>
            <a:pPr lvl="2"/>
            <a:r>
              <a:rPr lang="en-US"/>
              <a:t>The authority must be properly cited. </a:t>
            </a:r>
          </a:p>
        </p:txBody>
      </p:sp>
    </p:spTree>
    <p:extLst>
      <p:ext uri="{BB962C8B-B14F-4D97-AF65-F5344CB8AC3E}">
        <p14:creationId xmlns:p14="http://schemas.microsoft.com/office/powerpoint/2010/main" val="2934993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E5E083C3-DEC4-4AC5-84D5-484DEB86FB19}"/>
              </a:ext>
            </a:extLst>
          </p:cNvPr>
          <p:cNvSpPr>
            <a:spLocks noGrp="1"/>
          </p:cNvSpPr>
          <p:nvPr>
            <p:ph type="title"/>
          </p:nvPr>
        </p:nvSpPr>
        <p:spPr>
          <a:xfrm>
            <a:off x="6483096" y="624110"/>
            <a:ext cx="5021516" cy="1280890"/>
          </a:xfrm>
        </p:spPr>
        <p:txBody>
          <a:bodyPr>
            <a:normAutofit/>
          </a:bodyPr>
          <a:lstStyle/>
          <a:p>
            <a:r>
              <a:rPr lang="en-US"/>
              <a:t>Inductive arguments: appeal to intuition</a:t>
            </a:r>
          </a:p>
        </p:txBody>
      </p:sp>
      <p:sp>
        <p:nvSpPr>
          <p:cNvPr id="41" name="Rectangle 4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se up of text on a white background&#10;&#10;Description automatically generated">
            <a:extLst>
              <a:ext uri="{FF2B5EF4-FFF2-40B4-BE49-F238E27FC236}">
                <a16:creationId xmlns:a16="http://schemas.microsoft.com/office/drawing/2014/main" id="{39F3FEC2-A69A-41EB-8223-405C7CB5366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447" r="29262"/>
          <a:stretch/>
        </p:blipFill>
        <p:spPr>
          <a:xfrm>
            <a:off x="-1555" y="1731"/>
            <a:ext cx="4671091" cy="6858000"/>
          </a:xfrm>
          <a:prstGeom prst="rect">
            <a:avLst/>
          </a:prstGeom>
        </p:spPr>
      </p:pic>
      <p:sp>
        <p:nvSpPr>
          <p:cNvPr id="3" name="Content Placeholder 2">
            <a:extLst>
              <a:ext uri="{FF2B5EF4-FFF2-40B4-BE49-F238E27FC236}">
                <a16:creationId xmlns:a16="http://schemas.microsoft.com/office/drawing/2014/main" id="{363CA887-9320-41CC-B794-FEC4A1AA4DA9}"/>
              </a:ext>
            </a:extLst>
          </p:cNvPr>
          <p:cNvSpPr>
            <a:spLocks noGrp="1"/>
          </p:cNvSpPr>
          <p:nvPr>
            <p:ph sz="quarter" idx="13"/>
          </p:nvPr>
        </p:nvSpPr>
        <p:spPr>
          <a:xfrm>
            <a:off x="6438191" y="2133600"/>
            <a:ext cx="5066419" cy="3777622"/>
          </a:xfrm>
        </p:spPr>
        <p:txBody>
          <a:bodyPr>
            <a:normAutofit/>
          </a:bodyPr>
          <a:lstStyle/>
          <a:p>
            <a:r>
              <a:rPr lang="en-US"/>
              <a:t>Method</a:t>
            </a:r>
          </a:p>
          <a:p>
            <a:pPr lvl="1"/>
            <a:r>
              <a:rPr lang="en-US" dirty="0"/>
              <a:t>Intuitions and arguments</a:t>
            </a:r>
          </a:p>
          <a:p>
            <a:pPr lvl="1"/>
            <a:r>
              <a:rPr lang="en-US" dirty="0"/>
              <a:t>Basic method</a:t>
            </a:r>
          </a:p>
          <a:p>
            <a:pPr lvl="1"/>
            <a:r>
              <a:rPr lang="en-US" dirty="0"/>
              <a:t>Story method</a:t>
            </a:r>
          </a:p>
          <a:p>
            <a:pPr lvl="1"/>
            <a:endParaRPr lang="en-US" dirty="0"/>
          </a:p>
        </p:txBody>
      </p:sp>
      <p:sp>
        <p:nvSpPr>
          <p:cNvPr id="6" name="TextBox 5">
            <a:extLst>
              <a:ext uri="{FF2B5EF4-FFF2-40B4-BE49-F238E27FC236}">
                <a16:creationId xmlns:a16="http://schemas.microsoft.com/office/drawing/2014/main" id="{617889D8-2081-4F94-ADCE-253B16CD88E0}"/>
              </a:ext>
            </a:extLst>
          </p:cNvPr>
          <p:cNvSpPr txBox="1"/>
          <p:nvPr/>
        </p:nvSpPr>
        <p:spPr>
          <a:xfrm>
            <a:off x="1960140" y="6659676"/>
            <a:ext cx="2709396"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savageminds.org/2015/10/19/anthropology-as-theoretical-storytelling/">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8129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D6A664F7-02B3-1DC8-2B78-E4E2A3FBCDD4}"/>
              </a:ext>
            </a:extLst>
          </p:cNvPr>
          <p:cNvSpPr>
            <a:spLocks noGrp="1"/>
          </p:cNvSpPr>
          <p:nvPr>
            <p:ph type="title"/>
          </p:nvPr>
        </p:nvSpPr>
        <p:spPr>
          <a:xfrm>
            <a:off x="7839756" y="1159566"/>
            <a:ext cx="3662939" cy="4568264"/>
          </a:xfrm>
        </p:spPr>
        <p:txBody>
          <a:bodyPr anchor="ctr">
            <a:normAutofit/>
          </a:bodyPr>
          <a:lstStyle/>
          <a:p>
            <a:r>
              <a:rPr lang="en-US">
                <a:solidFill>
                  <a:schemeClr val="bg1">
                    <a:lumMod val="95000"/>
                    <a:lumOff val="5000"/>
                  </a:schemeClr>
                </a:solidFill>
              </a:rPr>
              <a:t>Pre-Socratic Philosophers</a:t>
            </a: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7A7CB53C-F424-5301-592A-0C9695799897}"/>
              </a:ext>
            </a:extLst>
          </p:cNvPr>
          <p:cNvSpPr>
            <a:spLocks noGrp="1"/>
          </p:cNvSpPr>
          <p:nvPr>
            <p:ph sz="quarter" idx="13"/>
          </p:nvPr>
        </p:nvSpPr>
        <p:spPr>
          <a:xfrm>
            <a:off x="637310" y="1286934"/>
            <a:ext cx="5292436" cy="4284134"/>
          </a:xfrm>
        </p:spPr>
        <p:txBody>
          <a:bodyPr anchor="ctr">
            <a:normAutofit/>
          </a:bodyPr>
          <a:lstStyle/>
          <a:p>
            <a:endParaRPr lang="en-US">
              <a:solidFill>
                <a:srgbClr val="FFFFFF"/>
              </a:solidFill>
            </a:endParaRPr>
          </a:p>
        </p:txBody>
      </p:sp>
    </p:spTree>
    <p:extLst>
      <p:ext uri="{BB962C8B-B14F-4D97-AF65-F5344CB8AC3E}">
        <p14:creationId xmlns:p14="http://schemas.microsoft.com/office/powerpoint/2010/main" val="27420716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50" name="Group 49">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51"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64" name="Group 63">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65"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5"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6"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10170F6-8FB1-4647-ADE3-281BB3A2E5E3}"/>
              </a:ext>
            </a:extLst>
          </p:cNvPr>
          <p:cNvSpPr>
            <a:spLocks noGrp="1"/>
          </p:cNvSpPr>
          <p:nvPr>
            <p:ph type="title"/>
          </p:nvPr>
        </p:nvSpPr>
        <p:spPr>
          <a:xfrm>
            <a:off x="4659520" y="624110"/>
            <a:ext cx="6845092" cy="1280890"/>
          </a:xfrm>
        </p:spPr>
        <p:txBody>
          <a:bodyPr>
            <a:normAutofit/>
          </a:bodyPr>
          <a:lstStyle/>
          <a:p>
            <a:r>
              <a:rPr lang="en-US" dirty="0"/>
              <a:t>The pre-Socratics: the Milesians: Thales</a:t>
            </a:r>
          </a:p>
        </p:txBody>
      </p:sp>
      <p:sp>
        <p:nvSpPr>
          <p:cNvPr id="78" name="Rectangle 77">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0"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se up of a person&#10;&#10;Description automatically generated">
            <a:extLst>
              <a:ext uri="{FF2B5EF4-FFF2-40B4-BE49-F238E27FC236}">
                <a16:creationId xmlns:a16="http://schemas.microsoft.com/office/drawing/2014/main" id="{846AAB85-2476-45CC-A84C-93D482F37D6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866" r="21958" b="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558BBAE-A9A3-4FEB-A9AE-7153E1608CDE}"/>
              </a:ext>
            </a:extLst>
          </p:cNvPr>
          <p:cNvSpPr>
            <a:spLocks noGrp="1"/>
          </p:cNvSpPr>
          <p:nvPr>
            <p:ph sz="quarter" idx="13"/>
          </p:nvPr>
        </p:nvSpPr>
        <p:spPr>
          <a:xfrm>
            <a:off x="4656667" y="2133600"/>
            <a:ext cx="6847944" cy="3777622"/>
          </a:xfrm>
        </p:spPr>
        <p:txBody>
          <a:bodyPr>
            <a:normAutofit/>
          </a:bodyPr>
          <a:lstStyle/>
          <a:p>
            <a:pPr lvl="1"/>
            <a:r>
              <a:rPr lang="en-US" dirty="0"/>
              <a:t>Background</a:t>
            </a:r>
          </a:p>
          <a:p>
            <a:pPr lvl="2"/>
            <a:r>
              <a:rPr lang="en-US" dirty="0"/>
              <a:t>Approximately 624-545  B.C.</a:t>
            </a:r>
          </a:p>
          <a:p>
            <a:pPr lvl="2"/>
            <a:r>
              <a:rPr lang="en-US" dirty="0"/>
              <a:t>Lived in Miletus, a Greek port city in Ionia (western Asia Minor).</a:t>
            </a:r>
          </a:p>
          <a:p>
            <a:pPr lvl="2"/>
            <a:r>
              <a:rPr lang="en-US" dirty="0"/>
              <a:t>Solved engineering problems.</a:t>
            </a:r>
          </a:p>
          <a:p>
            <a:pPr lvl="2"/>
            <a:r>
              <a:rPr lang="en-US" dirty="0"/>
              <a:t>Developed navigational instruments and techniques.</a:t>
            </a:r>
          </a:p>
          <a:p>
            <a:pPr lvl="2"/>
            <a:r>
              <a:rPr lang="en-US" dirty="0"/>
              <a:t>Began the debate over the ultimate nature of reality.</a:t>
            </a:r>
          </a:p>
          <a:p>
            <a:pPr lvl="1"/>
            <a:endParaRPr lang="en-US" dirty="0"/>
          </a:p>
        </p:txBody>
      </p:sp>
      <p:sp>
        <p:nvSpPr>
          <p:cNvPr id="6" name="TextBox 5">
            <a:extLst>
              <a:ext uri="{FF2B5EF4-FFF2-40B4-BE49-F238E27FC236}">
                <a16:creationId xmlns:a16="http://schemas.microsoft.com/office/drawing/2014/main" id="{58A95547-8298-48E2-9B78-1A3B13295031}"/>
              </a:ext>
            </a:extLst>
          </p:cNvPr>
          <p:cNvSpPr txBox="1"/>
          <p:nvPr/>
        </p:nvSpPr>
        <p:spPr>
          <a:xfrm>
            <a:off x="40002" y="6659675"/>
            <a:ext cx="268054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en.wikiquote.org/wiki/Thale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35293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Side view of a massive wave swirling">
            <a:extLst>
              <a:ext uri="{FF2B5EF4-FFF2-40B4-BE49-F238E27FC236}">
                <a16:creationId xmlns:a16="http://schemas.microsoft.com/office/drawing/2014/main" id="{E6376B36-4562-DF89-96E2-E86113A83EA2}"/>
              </a:ext>
            </a:extLst>
          </p:cNvPr>
          <p:cNvPicPr>
            <a:picLocks noChangeAspect="1"/>
          </p:cNvPicPr>
          <p:nvPr/>
        </p:nvPicPr>
        <p:blipFill>
          <a:blip r:embed="rId3">
            <a:extLst>
              <a:ext uri="{28A0092B-C50C-407E-A947-70E740481C1C}">
                <a14:useLocalDpi xmlns:a14="http://schemas.microsoft.com/office/drawing/2010/main" val="0"/>
              </a:ext>
            </a:extLst>
          </a:blip>
          <a:srcRect l="21207" r="3784" b="-1"/>
          <a:stretch/>
        </p:blipFill>
        <p:spPr>
          <a:xfrm>
            <a:off x="4485557" y="10"/>
            <a:ext cx="7706443" cy="6857990"/>
          </a:xfrm>
          <a:prstGeom prst="rect">
            <a:avLst/>
          </a:prstGeom>
        </p:spPr>
      </p:pic>
      <p:sp useBgFill="1">
        <p:nvSpPr>
          <p:cNvPr id="10" name="Freeform: Shape 9">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D0CA5786-AD9D-EFED-A8D2-4B822616A1EE}"/>
              </a:ext>
            </a:extLst>
          </p:cNvPr>
          <p:cNvSpPr>
            <a:spLocks noGrp="1"/>
          </p:cNvSpPr>
          <p:nvPr>
            <p:ph type="title"/>
          </p:nvPr>
        </p:nvSpPr>
        <p:spPr>
          <a:xfrm>
            <a:off x="535525" y="624110"/>
            <a:ext cx="4623955" cy="1280890"/>
          </a:xfrm>
        </p:spPr>
        <p:txBody>
          <a:bodyPr>
            <a:normAutofit/>
          </a:bodyPr>
          <a:lstStyle/>
          <a:p>
            <a:r>
              <a:rPr lang="en-US" dirty="0"/>
              <a:t>The pre-Socratics: the Milesians: Thales</a:t>
            </a:r>
          </a:p>
        </p:txBody>
      </p:sp>
      <p:sp>
        <p:nvSpPr>
          <p:cNvPr id="12" name="Rectangle 11">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8B6C2D1A-8332-1674-90BD-73DD37F09FDA}"/>
              </a:ext>
            </a:extLst>
          </p:cNvPr>
          <p:cNvSpPr>
            <a:spLocks noGrp="1"/>
          </p:cNvSpPr>
          <p:nvPr>
            <p:ph sz="quarter" idx="13"/>
          </p:nvPr>
        </p:nvSpPr>
        <p:spPr>
          <a:xfrm>
            <a:off x="531812" y="2133600"/>
            <a:ext cx="4625882" cy="3777622"/>
          </a:xfrm>
        </p:spPr>
        <p:txBody>
          <a:bodyPr>
            <a:normAutofit fontScale="92500" lnSpcReduction="10000"/>
          </a:bodyPr>
          <a:lstStyle/>
          <a:p>
            <a:pPr>
              <a:lnSpc>
                <a:spcPct val="90000"/>
              </a:lnSpc>
            </a:pPr>
            <a:r>
              <a:rPr lang="en-US" sz="1300"/>
              <a:t>Problem of The One and the Many</a:t>
            </a:r>
          </a:p>
          <a:p>
            <a:pPr lvl="1">
              <a:lnSpc>
                <a:spcPct val="90000"/>
              </a:lnSpc>
            </a:pPr>
            <a:r>
              <a:rPr lang="en-US" sz="1300"/>
              <a:t>To find the unity underlying the diversity of the world.</a:t>
            </a:r>
          </a:p>
          <a:p>
            <a:pPr lvl="1">
              <a:lnSpc>
                <a:spcPct val="90000"/>
              </a:lnSpc>
            </a:pPr>
            <a:r>
              <a:rPr lang="en-US" sz="1300"/>
              <a:t>Determining the basic principle or thing that accounts for everything.</a:t>
            </a:r>
          </a:p>
          <a:p>
            <a:pPr lvl="1">
              <a:lnSpc>
                <a:spcPct val="90000"/>
              </a:lnSpc>
            </a:pPr>
            <a:r>
              <a:rPr lang="en-US" sz="1300"/>
              <a:t>Aristotle said Thales claimed water is the fundamental source of everything.</a:t>
            </a:r>
          </a:p>
          <a:p>
            <a:pPr lvl="1">
              <a:lnSpc>
                <a:spcPct val="90000"/>
              </a:lnSpc>
            </a:pPr>
            <a:r>
              <a:rPr lang="en-US" sz="1300"/>
              <a:t>Reasons</a:t>
            </a:r>
          </a:p>
          <a:p>
            <a:pPr lvl="2">
              <a:lnSpc>
                <a:spcPct val="90000"/>
              </a:lnSpc>
            </a:pPr>
            <a:r>
              <a:rPr lang="en-US" sz="1300"/>
              <a:t>Water is essential to life and seeds are moist.</a:t>
            </a:r>
          </a:p>
          <a:p>
            <a:pPr lvl="2">
              <a:lnSpc>
                <a:spcPct val="90000"/>
              </a:lnSpc>
            </a:pPr>
            <a:r>
              <a:rPr lang="en-US" sz="1300"/>
              <a:t>water can be transformed into solid or a gas</a:t>
            </a:r>
          </a:p>
          <a:p>
            <a:pPr lvl="2">
              <a:lnSpc>
                <a:spcPct val="90000"/>
              </a:lnSpc>
            </a:pPr>
            <a:r>
              <a:rPr lang="en-US" sz="1300"/>
              <a:t>rain falls to earth</a:t>
            </a:r>
          </a:p>
          <a:p>
            <a:pPr lvl="2">
              <a:lnSpc>
                <a:spcPct val="90000"/>
              </a:lnSpc>
            </a:pPr>
            <a:r>
              <a:rPr lang="en-US" sz="1300"/>
              <a:t>mist rises up,</a:t>
            </a:r>
          </a:p>
          <a:p>
            <a:pPr lvl="2">
              <a:lnSpc>
                <a:spcPct val="90000"/>
              </a:lnSpc>
            </a:pPr>
            <a:r>
              <a:rPr lang="en-US" sz="1300"/>
              <a:t>evaporation leaves sediment</a:t>
            </a:r>
          </a:p>
          <a:p>
            <a:pPr lvl="2">
              <a:lnSpc>
                <a:spcPct val="90000"/>
              </a:lnSpc>
            </a:pPr>
            <a:r>
              <a:rPr lang="en-US" sz="1300"/>
              <a:t>digging down yields water.</a:t>
            </a:r>
          </a:p>
          <a:p>
            <a:pPr lvl="1">
              <a:lnSpc>
                <a:spcPct val="90000"/>
              </a:lnSpc>
            </a:pPr>
            <a:r>
              <a:rPr lang="en-US" sz="1300"/>
              <a:t>His actual arguments, if any, are not known.</a:t>
            </a:r>
          </a:p>
          <a:p>
            <a:pPr>
              <a:lnSpc>
                <a:spcPct val="90000"/>
              </a:lnSpc>
            </a:pPr>
            <a:endParaRPr lang="en-US" sz="1300"/>
          </a:p>
        </p:txBody>
      </p:sp>
    </p:spTree>
    <p:extLst>
      <p:ext uri="{BB962C8B-B14F-4D97-AF65-F5344CB8AC3E}">
        <p14:creationId xmlns:p14="http://schemas.microsoft.com/office/powerpoint/2010/main" val="469760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3"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7"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BD2E3DF3-C66E-2D14-342D-4AA64F52C3B4}"/>
              </a:ext>
            </a:extLst>
          </p:cNvPr>
          <p:cNvSpPr>
            <a:spLocks noGrp="1"/>
          </p:cNvSpPr>
          <p:nvPr>
            <p:ph type="title"/>
          </p:nvPr>
        </p:nvSpPr>
        <p:spPr>
          <a:xfrm>
            <a:off x="6483096" y="624110"/>
            <a:ext cx="5021516" cy="1280890"/>
          </a:xfrm>
        </p:spPr>
        <p:txBody>
          <a:bodyPr>
            <a:normAutofit/>
          </a:bodyPr>
          <a:lstStyle/>
          <a:p>
            <a:r>
              <a:rPr lang="en-US" dirty="0"/>
              <a:t>The pre-Socratics: the Milesians: Thales</a:t>
            </a:r>
          </a:p>
        </p:txBody>
      </p:sp>
      <p:sp>
        <p:nvSpPr>
          <p:cNvPr id="40" name="Rectangle 39">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Magnetic attraction">
            <a:extLst>
              <a:ext uri="{FF2B5EF4-FFF2-40B4-BE49-F238E27FC236}">
                <a16:creationId xmlns:a16="http://schemas.microsoft.com/office/drawing/2014/main" id="{F9D4724C-003C-C4B8-1123-CD88422613A2}"/>
              </a:ext>
            </a:extLst>
          </p:cNvPr>
          <p:cNvPicPr>
            <a:picLocks noChangeAspect="1"/>
          </p:cNvPicPr>
          <p:nvPr/>
        </p:nvPicPr>
        <p:blipFill>
          <a:blip r:embed="rId3">
            <a:extLst>
              <a:ext uri="{28A0092B-C50C-407E-A947-70E740481C1C}">
                <a14:useLocalDpi xmlns:a14="http://schemas.microsoft.com/office/drawing/2010/main" val="0"/>
              </a:ext>
            </a:extLst>
          </a:blip>
          <a:srcRect l="15487" r="42965" b="2"/>
          <a:stretch/>
        </p:blipFill>
        <p:spPr>
          <a:xfrm>
            <a:off x="-1555" y="1731"/>
            <a:ext cx="4671091" cy="6858000"/>
          </a:xfrm>
          <a:prstGeom prst="rect">
            <a:avLst/>
          </a:prstGeom>
        </p:spPr>
      </p:pic>
      <p:sp>
        <p:nvSpPr>
          <p:cNvPr id="3" name="Content Placeholder 2">
            <a:extLst>
              <a:ext uri="{FF2B5EF4-FFF2-40B4-BE49-F238E27FC236}">
                <a16:creationId xmlns:a16="http://schemas.microsoft.com/office/drawing/2014/main" id="{21D6C7A0-F79F-B9C5-6408-619A7F9553B4}"/>
              </a:ext>
            </a:extLst>
          </p:cNvPr>
          <p:cNvSpPr>
            <a:spLocks noGrp="1"/>
          </p:cNvSpPr>
          <p:nvPr>
            <p:ph sz="quarter" idx="13"/>
          </p:nvPr>
        </p:nvSpPr>
        <p:spPr>
          <a:xfrm>
            <a:off x="6438191" y="2133600"/>
            <a:ext cx="5066419" cy="3777622"/>
          </a:xfrm>
        </p:spPr>
        <p:txBody>
          <a:bodyPr>
            <a:normAutofit/>
          </a:bodyPr>
          <a:lstStyle/>
          <a:p>
            <a:r>
              <a:rPr lang="en-US" dirty="0"/>
              <a:t>The Problem of Permanence and Change</a:t>
            </a:r>
          </a:p>
          <a:p>
            <a:pPr lvl="1"/>
            <a:r>
              <a:rPr lang="en-US" dirty="0"/>
              <a:t>If there is a single basic substance, what causes it to change into the other things?</a:t>
            </a:r>
          </a:p>
          <a:p>
            <a:pPr lvl="1"/>
            <a:r>
              <a:rPr lang="en-US" dirty="0"/>
              <a:t>All things are “full of gods”, but not religious.</a:t>
            </a:r>
          </a:p>
          <a:p>
            <a:pPr lvl="1"/>
            <a:r>
              <a:rPr lang="en-US" dirty="0"/>
              <a:t>Animation and change reside in the things that change.</a:t>
            </a:r>
          </a:p>
          <a:p>
            <a:pPr lvl="1"/>
            <a:r>
              <a:rPr lang="en-US" dirty="0"/>
              <a:t>Magnetism: an animate causal power in inert stone.</a:t>
            </a:r>
          </a:p>
          <a:p>
            <a:endParaRPr lang="en-US" dirty="0"/>
          </a:p>
        </p:txBody>
      </p:sp>
    </p:spTree>
    <p:extLst>
      <p:ext uri="{BB962C8B-B14F-4D97-AF65-F5344CB8AC3E}">
        <p14:creationId xmlns:p14="http://schemas.microsoft.com/office/powerpoint/2010/main" val="8922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1794897" y="624110"/>
            <a:ext cx="9712998" cy="1280890"/>
          </a:xfrm>
        </p:spPr>
        <p:txBody>
          <a:bodyPr>
            <a:normAutofit/>
          </a:bodyPr>
          <a:lstStyle/>
          <a:p>
            <a:r>
              <a:rPr lang="en-US" dirty="0"/>
              <a:t>The Nature of Philosophy</a:t>
            </a:r>
          </a:p>
        </p:txBody>
      </p:sp>
      <p:sp>
        <p:nvSpPr>
          <p:cNvPr id="12" name="Rectangle 11">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3EE91D6D-04EF-442D-9EB9-A2211322CF61}"/>
              </a:ext>
            </a:extLst>
          </p:cNvPr>
          <p:cNvGraphicFramePr>
            <a:graphicFrameLocks noGrp="1"/>
          </p:cNvGraphicFramePr>
          <p:nvPr>
            <p:ph idx="1"/>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845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10170F6-8FB1-4647-ADE3-281BB3A2E5E3}"/>
              </a:ext>
            </a:extLst>
          </p:cNvPr>
          <p:cNvSpPr>
            <a:spLocks noGrp="1"/>
          </p:cNvSpPr>
          <p:nvPr>
            <p:ph type="title"/>
          </p:nvPr>
        </p:nvSpPr>
        <p:spPr>
          <a:xfrm>
            <a:off x="649224" y="645106"/>
            <a:ext cx="6574536" cy="1259894"/>
          </a:xfrm>
        </p:spPr>
        <p:txBody>
          <a:bodyPr>
            <a:normAutofit/>
          </a:bodyPr>
          <a:lstStyle/>
          <a:p>
            <a:r>
              <a:rPr lang="en-US" dirty="0"/>
              <a:t>The pre-Socratics: the Milesians: Thales</a:t>
            </a:r>
          </a:p>
        </p:txBody>
      </p:sp>
      <p:sp>
        <p:nvSpPr>
          <p:cNvPr id="12" name="Rectangle 11">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0558BBAE-A9A3-4FEB-A9AE-7153E1608CDE}"/>
              </a:ext>
            </a:extLst>
          </p:cNvPr>
          <p:cNvSpPr>
            <a:spLocks noGrp="1"/>
          </p:cNvSpPr>
          <p:nvPr>
            <p:ph sz="quarter" idx="13"/>
          </p:nvPr>
        </p:nvSpPr>
        <p:spPr>
          <a:xfrm>
            <a:off x="649224" y="2133600"/>
            <a:ext cx="6574535" cy="3759253"/>
          </a:xfrm>
        </p:spPr>
        <p:txBody>
          <a:bodyPr>
            <a:normAutofit/>
          </a:bodyPr>
          <a:lstStyle/>
          <a:p>
            <a:r>
              <a:rPr lang="en-US" dirty="0"/>
              <a:t>Thales continued</a:t>
            </a:r>
          </a:p>
          <a:p>
            <a:pPr lvl="1"/>
            <a:r>
              <a:rPr lang="en-US" dirty="0"/>
              <a:t>Importance</a:t>
            </a:r>
          </a:p>
          <a:p>
            <a:pPr lvl="2"/>
            <a:r>
              <a:rPr lang="en-US" dirty="0"/>
              <a:t>First monism (everything is made of one thing)</a:t>
            </a:r>
          </a:p>
          <a:p>
            <a:pPr lvl="2"/>
            <a:r>
              <a:rPr lang="en-US" dirty="0"/>
              <a:t>First materialism (everything is physical)</a:t>
            </a:r>
          </a:p>
          <a:p>
            <a:pPr lvl="2"/>
            <a:r>
              <a:rPr lang="en-US" dirty="0"/>
              <a:t>Theoretical understanding</a:t>
            </a:r>
          </a:p>
          <a:p>
            <a:pPr lvl="2"/>
            <a:r>
              <a:rPr lang="en-US" dirty="0"/>
              <a:t>Did not appeal to tradition or authority</a:t>
            </a:r>
          </a:p>
          <a:p>
            <a:pPr lvl="1"/>
            <a:endParaRPr lang="en-US" dirty="0"/>
          </a:p>
        </p:txBody>
      </p:sp>
      <p:pic>
        <p:nvPicPr>
          <p:cNvPr id="5" name="Graphic 4" descr="Badge 1">
            <a:extLst>
              <a:ext uri="{FF2B5EF4-FFF2-40B4-BE49-F238E27FC236}">
                <a16:creationId xmlns:a16="http://schemas.microsoft.com/office/drawing/2014/main" id="{217F7922-0EEB-44A9-A14B-0821D8E053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2088" y="1278252"/>
            <a:ext cx="3981455" cy="3981455"/>
          </a:xfrm>
          <a:prstGeom prst="rect">
            <a:avLst/>
          </a:prstGeom>
          <a:scene3d>
            <a:camera prst="orthographicFront"/>
            <a:lightRig rig="threePt" dir="t">
              <a:rot lat="0" lon="0" rev="2700000"/>
            </a:lightRig>
          </a:scene3d>
          <a:sp3d contourW="6350">
            <a:bevelT h="38100"/>
            <a:contourClr>
              <a:srgbClr val="C0C0C0"/>
            </a:contourClr>
          </a:sp3d>
        </p:spPr>
      </p:pic>
      <p:sp>
        <p:nvSpPr>
          <p:cNvPr id="14"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98896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 name="Group 1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5" name="Group 2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4E3BEA96-671C-27EB-15AE-6B64A990D69F}"/>
              </a:ext>
            </a:extLst>
          </p:cNvPr>
          <p:cNvSpPr>
            <a:spLocks noGrp="1"/>
          </p:cNvSpPr>
          <p:nvPr>
            <p:ph type="title"/>
          </p:nvPr>
        </p:nvSpPr>
        <p:spPr>
          <a:xfrm>
            <a:off x="4659520" y="624110"/>
            <a:ext cx="6845092" cy="1280890"/>
          </a:xfrm>
        </p:spPr>
        <p:txBody>
          <a:bodyPr>
            <a:normAutofit/>
          </a:bodyPr>
          <a:lstStyle/>
          <a:p>
            <a:r>
              <a:rPr lang="en-US" dirty="0"/>
              <a:t>The pre-Socratics: the Milesians: Anaximander</a:t>
            </a:r>
          </a:p>
        </p:txBody>
      </p:sp>
      <p:sp>
        <p:nvSpPr>
          <p:cNvPr id="39" name="Rectangle 38">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Open book">
            <a:extLst>
              <a:ext uri="{FF2B5EF4-FFF2-40B4-BE49-F238E27FC236}">
                <a16:creationId xmlns:a16="http://schemas.microsoft.com/office/drawing/2014/main" id="{23BDDCBC-6E8C-4C12-49CF-C998273E42EB}"/>
              </a:ext>
            </a:extLst>
          </p:cNvPr>
          <p:cNvPicPr>
            <a:picLocks noChangeAspect="1"/>
          </p:cNvPicPr>
          <p:nvPr/>
        </p:nvPicPr>
        <p:blipFill>
          <a:blip r:embed="rId3"/>
          <a:srcRect l="36107" r="37413" b="-2"/>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B9FD0F71-20E8-ED69-E8D6-ABE4F48C4C32}"/>
              </a:ext>
            </a:extLst>
          </p:cNvPr>
          <p:cNvSpPr>
            <a:spLocks noGrp="1"/>
          </p:cNvSpPr>
          <p:nvPr>
            <p:ph sz="quarter" idx="13"/>
          </p:nvPr>
        </p:nvSpPr>
        <p:spPr>
          <a:xfrm>
            <a:off x="4656667" y="2133600"/>
            <a:ext cx="6847944" cy="3777622"/>
          </a:xfrm>
        </p:spPr>
        <p:txBody>
          <a:bodyPr>
            <a:normAutofit/>
          </a:bodyPr>
          <a:lstStyle/>
          <a:p>
            <a:r>
              <a:rPr lang="en-US" dirty="0"/>
              <a:t>Background</a:t>
            </a:r>
          </a:p>
          <a:p>
            <a:r>
              <a:rPr lang="en-US" dirty="0"/>
              <a:t>Approximately 610-545 B.C.</a:t>
            </a:r>
          </a:p>
          <a:p>
            <a:r>
              <a:rPr lang="en-US" dirty="0"/>
              <a:t>Lived in Miletus, possibly a student of Thales.</a:t>
            </a:r>
          </a:p>
          <a:p>
            <a:r>
              <a:rPr lang="en-US" dirty="0"/>
              <a:t>Wrote a book on the evolution of the world.</a:t>
            </a:r>
          </a:p>
          <a:p>
            <a:endParaRPr lang="en-US" dirty="0"/>
          </a:p>
        </p:txBody>
      </p:sp>
    </p:spTree>
    <p:extLst>
      <p:ext uri="{BB962C8B-B14F-4D97-AF65-F5344CB8AC3E}">
        <p14:creationId xmlns:p14="http://schemas.microsoft.com/office/powerpoint/2010/main" val="4127988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A shark underwater">
            <a:extLst>
              <a:ext uri="{FF2B5EF4-FFF2-40B4-BE49-F238E27FC236}">
                <a16:creationId xmlns:a16="http://schemas.microsoft.com/office/drawing/2014/main" id="{9385A456-A090-61CC-4DF3-CD6AFC137024}"/>
              </a:ext>
            </a:extLst>
          </p:cNvPr>
          <p:cNvPicPr>
            <a:picLocks noChangeAspect="1"/>
          </p:cNvPicPr>
          <p:nvPr/>
        </p:nvPicPr>
        <p:blipFill>
          <a:blip r:embed="rId3">
            <a:extLst>
              <a:ext uri="{28A0092B-C50C-407E-A947-70E740481C1C}">
                <a14:useLocalDpi xmlns:a14="http://schemas.microsoft.com/office/drawing/2010/main" val="0"/>
              </a:ext>
            </a:extLst>
          </a:blip>
          <a:srcRect l="14845" r="19419" b="1"/>
          <a:stretch/>
        </p:blipFill>
        <p:spPr>
          <a:xfrm>
            <a:off x="4485557" y="10"/>
            <a:ext cx="7706443" cy="6857990"/>
          </a:xfrm>
          <a:prstGeom prst="rect">
            <a:avLst/>
          </a:prstGeom>
        </p:spPr>
      </p:pic>
      <p:sp useBgFill="1">
        <p:nvSpPr>
          <p:cNvPr id="10" name="Freeform: Shape 9">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F1ED159-7F8B-4A2C-139A-3B8827F1CA79}"/>
              </a:ext>
            </a:extLst>
          </p:cNvPr>
          <p:cNvSpPr>
            <a:spLocks noGrp="1"/>
          </p:cNvSpPr>
          <p:nvPr>
            <p:ph type="title"/>
          </p:nvPr>
        </p:nvSpPr>
        <p:spPr>
          <a:xfrm>
            <a:off x="535525" y="624110"/>
            <a:ext cx="4623955" cy="1280890"/>
          </a:xfrm>
        </p:spPr>
        <p:txBody>
          <a:bodyPr>
            <a:normAutofit/>
          </a:bodyPr>
          <a:lstStyle/>
          <a:p>
            <a:pPr>
              <a:lnSpc>
                <a:spcPct val="90000"/>
              </a:lnSpc>
            </a:pPr>
            <a:r>
              <a:rPr lang="en-US" sz="2800"/>
              <a:t>The pre-Socratics: the Milesians: Anaximander</a:t>
            </a:r>
          </a:p>
        </p:txBody>
      </p:sp>
      <p:sp>
        <p:nvSpPr>
          <p:cNvPr id="12" name="Rectangle 11">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8F3D766A-3B5F-B8E6-2173-AC11A912C934}"/>
              </a:ext>
            </a:extLst>
          </p:cNvPr>
          <p:cNvSpPr>
            <a:spLocks noGrp="1"/>
          </p:cNvSpPr>
          <p:nvPr>
            <p:ph sz="quarter" idx="13"/>
          </p:nvPr>
        </p:nvSpPr>
        <p:spPr>
          <a:xfrm>
            <a:off x="531812" y="2133600"/>
            <a:ext cx="4625882" cy="3777622"/>
          </a:xfrm>
        </p:spPr>
        <p:txBody>
          <a:bodyPr>
            <a:normAutofit/>
          </a:bodyPr>
          <a:lstStyle/>
          <a:p>
            <a:r>
              <a:rPr lang="en-US" dirty="0"/>
              <a:t>Main Question</a:t>
            </a:r>
          </a:p>
          <a:p>
            <a:pPr lvl="1"/>
            <a:r>
              <a:rPr lang="en-US" dirty="0"/>
              <a:t>Accepted Thales assumption of one fundamental thing or principle.</a:t>
            </a:r>
          </a:p>
          <a:p>
            <a:pPr lvl="1"/>
            <a:r>
              <a:rPr lang="en-US" dirty="0"/>
              <a:t>Water is a particular thing-how can it be the basis for other things?</a:t>
            </a:r>
          </a:p>
          <a:p>
            <a:pPr lvl="1"/>
            <a:r>
              <a:rPr lang="en-US" dirty="0"/>
              <a:t>To claim that water is something that is not water is a contradiction.</a:t>
            </a:r>
          </a:p>
          <a:p>
            <a:pPr lvl="1"/>
            <a:r>
              <a:rPr lang="en-US" dirty="0"/>
              <a:t>Water also needs an explanation.</a:t>
            </a:r>
          </a:p>
          <a:p>
            <a:endParaRPr lang="en-US" dirty="0"/>
          </a:p>
        </p:txBody>
      </p:sp>
    </p:spTree>
    <p:extLst>
      <p:ext uri="{BB962C8B-B14F-4D97-AF65-F5344CB8AC3E}">
        <p14:creationId xmlns:p14="http://schemas.microsoft.com/office/powerpoint/2010/main" val="2738099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Rectangle 18">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1" name="Picture 10" descr="A picture containing star, light&#10;&#10;Description automatically generated">
            <a:extLst>
              <a:ext uri="{FF2B5EF4-FFF2-40B4-BE49-F238E27FC236}">
                <a16:creationId xmlns:a16="http://schemas.microsoft.com/office/drawing/2014/main" id="{2A6B4716-8ED1-4D70-8BD5-DC4FEEC8F38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476" r="30923" b="-2"/>
          <a:stretch/>
        </p:blipFill>
        <p:spPr>
          <a:xfrm>
            <a:off x="8229598" y="10"/>
            <a:ext cx="3962401" cy="6857990"/>
          </a:xfrm>
          <a:prstGeom prst="rect">
            <a:avLst/>
          </a:prstGeom>
        </p:spPr>
      </p:pic>
      <p:sp>
        <p:nvSpPr>
          <p:cNvPr id="21"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10170F6-8FB1-4647-ADE3-281BB3A2E5E3}"/>
              </a:ext>
            </a:extLst>
          </p:cNvPr>
          <p:cNvSpPr>
            <a:spLocks noGrp="1"/>
          </p:cNvSpPr>
          <p:nvPr>
            <p:ph type="title"/>
          </p:nvPr>
        </p:nvSpPr>
        <p:spPr>
          <a:xfrm>
            <a:off x="541867" y="787400"/>
            <a:ext cx="7145866" cy="778933"/>
          </a:xfrm>
        </p:spPr>
        <p:txBody>
          <a:bodyPr anchor="ctr">
            <a:normAutofit fontScale="90000"/>
          </a:bodyPr>
          <a:lstStyle/>
          <a:p>
            <a:r>
              <a:rPr lang="en-US" sz="3200" dirty="0">
                <a:solidFill>
                  <a:srgbClr val="FEFFFF"/>
                </a:solidFill>
              </a:rPr>
              <a:t>The pre-Socratics: the Milesians: Anaximander</a:t>
            </a:r>
          </a:p>
        </p:txBody>
      </p:sp>
      <p:sp>
        <p:nvSpPr>
          <p:cNvPr id="3" name="Content Placeholder 2">
            <a:extLst>
              <a:ext uri="{FF2B5EF4-FFF2-40B4-BE49-F238E27FC236}">
                <a16:creationId xmlns:a16="http://schemas.microsoft.com/office/drawing/2014/main" id="{0558BBAE-A9A3-4FEB-A9AE-7153E1608CDE}"/>
              </a:ext>
            </a:extLst>
          </p:cNvPr>
          <p:cNvSpPr>
            <a:spLocks noGrp="1"/>
          </p:cNvSpPr>
          <p:nvPr>
            <p:ph sz="quarter" idx="13"/>
          </p:nvPr>
        </p:nvSpPr>
        <p:spPr>
          <a:xfrm>
            <a:off x="541866" y="2032000"/>
            <a:ext cx="7145867" cy="3879222"/>
          </a:xfrm>
        </p:spPr>
        <p:txBody>
          <a:bodyPr>
            <a:normAutofit/>
          </a:bodyPr>
          <a:lstStyle/>
          <a:p>
            <a:pPr>
              <a:lnSpc>
                <a:spcPct val="90000"/>
              </a:lnSpc>
            </a:pPr>
            <a:r>
              <a:rPr lang="en-US" dirty="0">
                <a:solidFill>
                  <a:srgbClr val="FEFFFF"/>
                </a:solidFill>
              </a:rPr>
              <a:t>Answer</a:t>
            </a:r>
          </a:p>
          <a:p>
            <a:pPr lvl="1">
              <a:lnSpc>
                <a:spcPct val="90000"/>
              </a:lnSpc>
            </a:pPr>
            <a:r>
              <a:rPr lang="en-US" dirty="0">
                <a:solidFill>
                  <a:srgbClr val="FEFFFF"/>
                </a:solidFill>
              </a:rPr>
              <a:t>Ultimate reality must be an eternal, imperishable source</a:t>
            </a:r>
          </a:p>
          <a:p>
            <a:pPr lvl="1">
              <a:lnSpc>
                <a:spcPct val="90000"/>
              </a:lnSpc>
            </a:pPr>
            <a:r>
              <a:rPr lang="en-US" dirty="0">
                <a:solidFill>
                  <a:srgbClr val="FEFFFF"/>
                </a:solidFill>
              </a:rPr>
              <a:t>Apeiron: the boundless, the infinite, the indefinite</a:t>
            </a:r>
          </a:p>
          <a:p>
            <a:pPr lvl="2">
              <a:lnSpc>
                <a:spcPct val="90000"/>
              </a:lnSpc>
            </a:pPr>
            <a:r>
              <a:rPr lang="en-US" dirty="0">
                <a:solidFill>
                  <a:srgbClr val="FEFFFF"/>
                </a:solidFill>
              </a:rPr>
              <a:t>Lacks boundaries &amp; divisions</a:t>
            </a:r>
          </a:p>
          <a:p>
            <a:pPr lvl="2">
              <a:lnSpc>
                <a:spcPct val="90000"/>
              </a:lnSpc>
            </a:pPr>
            <a:r>
              <a:rPr lang="en-US" dirty="0">
                <a:solidFill>
                  <a:srgbClr val="FEFFFF"/>
                </a:solidFill>
              </a:rPr>
              <a:t>Space filling, dynamic mass</a:t>
            </a:r>
          </a:p>
          <a:p>
            <a:pPr lvl="2">
              <a:lnSpc>
                <a:spcPct val="90000"/>
              </a:lnSpc>
            </a:pPr>
            <a:r>
              <a:rPr lang="en-US" dirty="0">
                <a:solidFill>
                  <a:srgbClr val="FEFFFF"/>
                </a:solidFill>
              </a:rPr>
              <a:t>Infinite in time</a:t>
            </a:r>
          </a:p>
          <a:p>
            <a:pPr lvl="2">
              <a:lnSpc>
                <a:spcPct val="90000"/>
              </a:lnSpc>
            </a:pPr>
            <a:r>
              <a:rPr lang="en-US" dirty="0">
                <a:solidFill>
                  <a:srgbClr val="FEFFFF"/>
                </a:solidFill>
              </a:rPr>
              <a:t>Indefinite in quantity</a:t>
            </a:r>
          </a:p>
          <a:p>
            <a:pPr lvl="2">
              <a:lnSpc>
                <a:spcPct val="90000"/>
              </a:lnSpc>
            </a:pPr>
            <a:r>
              <a:rPr lang="en-US" dirty="0">
                <a:solidFill>
                  <a:srgbClr val="FEFFFF"/>
                </a:solidFill>
              </a:rPr>
              <a:t>Lacks qualities</a:t>
            </a:r>
          </a:p>
          <a:p>
            <a:pPr lvl="2">
              <a:lnSpc>
                <a:spcPct val="90000"/>
              </a:lnSpc>
            </a:pPr>
            <a:r>
              <a:rPr lang="en-US" dirty="0">
                <a:solidFill>
                  <a:srgbClr val="FEFFFF"/>
                </a:solidFill>
              </a:rPr>
              <a:t>Cannot be defined</a:t>
            </a:r>
          </a:p>
        </p:txBody>
      </p:sp>
      <p:sp>
        <p:nvSpPr>
          <p:cNvPr id="12" name="TextBox 11">
            <a:extLst>
              <a:ext uri="{FF2B5EF4-FFF2-40B4-BE49-F238E27FC236}">
                <a16:creationId xmlns:a16="http://schemas.microsoft.com/office/drawing/2014/main" id="{2CD92C7A-DB44-459E-9682-E9989C293FE2}"/>
              </a:ext>
            </a:extLst>
          </p:cNvPr>
          <p:cNvSpPr txBox="1"/>
          <p:nvPr/>
        </p:nvSpPr>
        <p:spPr>
          <a:xfrm>
            <a:off x="9319097" y="6657945"/>
            <a:ext cx="287290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thinkinginsomniac.wordpress.com/2011/01/27/light-painting-experiment-2-design-live-lov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5374181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0" name="Rectangle 3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4" name="Rectangle 43">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46" name="Group 45">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47"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60" name="Group 59">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61"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10170F6-8FB1-4647-ADE3-281BB3A2E5E3}"/>
              </a:ext>
            </a:extLst>
          </p:cNvPr>
          <p:cNvSpPr>
            <a:spLocks noGrp="1"/>
          </p:cNvSpPr>
          <p:nvPr>
            <p:ph type="title"/>
          </p:nvPr>
        </p:nvSpPr>
        <p:spPr>
          <a:xfrm>
            <a:off x="4659520" y="624110"/>
            <a:ext cx="7348140" cy="1280890"/>
          </a:xfrm>
        </p:spPr>
        <p:txBody>
          <a:bodyPr vert="horz" lIns="91440" tIns="45720" rIns="91440" bIns="45720" rtlCol="0" anchor="t">
            <a:normAutofit/>
          </a:bodyPr>
          <a:lstStyle/>
          <a:p>
            <a:r>
              <a:rPr lang="en-US" dirty="0"/>
              <a:t>The pre-Socratics: the Milesians: Anaximander</a:t>
            </a:r>
          </a:p>
        </p:txBody>
      </p:sp>
      <p:sp>
        <p:nvSpPr>
          <p:cNvPr id="74" name="Rectangle 73">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6"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6" name="Picture 5" descr="A picture containing blue&#10;&#10;Description automatically generated">
            <a:extLst>
              <a:ext uri="{FF2B5EF4-FFF2-40B4-BE49-F238E27FC236}">
                <a16:creationId xmlns:a16="http://schemas.microsoft.com/office/drawing/2014/main" id="{DE1CB280-3E84-406B-A135-4F95F02DE6F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446" r="20608"/>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558BBAE-A9A3-4FEB-A9AE-7153E1608CDE}"/>
              </a:ext>
            </a:extLst>
          </p:cNvPr>
          <p:cNvSpPr>
            <a:spLocks noGrp="1"/>
          </p:cNvSpPr>
          <p:nvPr>
            <p:ph sz="quarter" idx="13"/>
          </p:nvPr>
        </p:nvSpPr>
        <p:spPr>
          <a:xfrm>
            <a:off x="3357448" y="2133600"/>
            <a:ext cx="8573926" cy="4436272"/>
          </a:xfrm>
        </p:spPr>
        <p:txBody>
          <a:bodyPr vert="horz" lIns="91440" tIns="45720" rIns="91440" bIns="45720" rtlCol="0">
            <a:normAutofit lnSpcReduction="10000"/>
          </a:bodyPr>
          <a:lstStyle/>
          <a:p>
            <a:r>
              <a:rPr lang="en-US" dirty="0"/>
              <a:t>The Problem of Change</a:t>
            </a:r>
          </a:p>
          <a:p>
            <a:pPr lvl="1"/>
            <a:r>
              <a:rPr lang="en-US" dirty="0"/>
              <a:t>The world is composed of warring opposites.</a:t>
            </a:r>
          </a:p>
          <a:p>
            <a:pPr lvl="1"/>
            <a:r>
              <a:rPr lang="en-US" dirty="0"/>
              <a:t>Being opposites, they cannot arise from each other but must arise from something more basic.</a:t>
            </a:r>
          </a:p>
          <a:p>
            <a:pPr lvl="1"/>
            <a:r>
              <a:rPr lang="en-US" dirty="0"/>
              <a:t>Change: the qualities coming from and returning to the fundamental substance (Apeiron).</a:t>
            </a:r>
          </a:p>
          <a:p>
            <a:pPr lvl="1"/>
            <a:r>
              <a:rPr lang="en-US" dirty="0"/>
              <a:t>Originally everything was Apeiron.</a:t>
            </a:r>
          </a:p>
          <a:p>
            <a:pPr lvl="1"/>
            <a:r>
              <a:rPr lang="en-US" dirty="0"/>
              <a:t>Creation shot forth the various qualities in a centrifugal motion.</a:t>
            </a:r>
          </a:p>
          <a:p>
            <a:pPr lvl="2"/>
            <a:r>
              <a:rPr lang="en-US" dirty="0"/>
              <a:t>This gave the planets their motion and created the opposites.</a:t>
            </a:r>
          </a:p>
          <a:p>
            <a:pPr lvl="2"/>
            <a:r>
              <a:rPr lang="en-US" dirty="0"/>
              <a:t>The combinations of the qualities produce objects.</a:t>
            </a:r>
          </a:p>
          <a:p>
            <a:pPr lvl="3"/>
            <a:r>
              <a:rPr lang="en-US" dirty="0"/>
              <a:t>Cold + wet=earth, clouds.</a:t>
            </a:r>
          </a:p>
          <a:p>
            <a:pPr lvl="2"/>
            <a:r>
              <a:rPr lang="en-US" dirty="0"/>
              <a:t>Hot + dry = a ring of fire that burst into smaller rings which gave rise to celestial objects.</a:t>
            </a:r>
          </a:p>
          <a:p>
            <a:pPr lvl="2"/>
            <a:r>
              <a:rPr lang="en-US" dirty="0"/>
              <a:t>Warm + wet = life. </a:t>
            </a:r>
          </a:p>
          <a:p>
            <a:pPr lvl="2"/>
            <a:endParaRPr lang="en-US" dirty="0"/>
          </a:p>
        </p:txBody>
      </p:sp>
      <p:sp>
        <p:nvSpPr>
          <p:cNvPr id="7" name="TextBox 6">
            <a:extLst>
              <a:ext uri="{FF2B5EF4-FFF2-40B4-BE49-F238E27FC236}">
                <a16:creationId xmlns:a16="http://schemas.microsoft.com/office/drawing/2014/main" id="{F85358D3-DBC3-44C6-97A9-B02CC6FD5DC3}"/>
              </a:ext>
            </a:extLst>
          </p:cNvPr>
          <p:cNvSpPr txBox="1"/>
          <p:nvPr/>
        </p:nvSpPr>
        <p:spPr>
          <a:xfrm>
            <a:off x="181066" y="6659675"/>
            <a:ext cx="2539478"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www.vexels.com/vectors/preview/100564/fire-and-water">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52471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0" name="Rectangle 3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4" name="Rectangle 43">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46" name="Group 45">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47"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60" name="Group 59">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61"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10170F6-8FB1-4647-ADE3-281BB3A2E5E3}"/>
              </a:ext>
            </a:extLst>
          </p:cNvPr>
          <p:cNvSpPr>
            <a:spLocks noGrp="1"/>
          </p:cNvSpPr>
          <p:nvPr>
            <p:ph type="title"/>
          </p:nvPr>
        </p:nvSpPr>
        <p:spPr>
          <a:xfrm>
            <a:off x="4659520" y="624110"/>
            <a:ext cx="6845092" cy="1280890"/>
          </a:xfrm>
        </p:spPr>
        <p:txBody>
          <a:bodyPr vert="horz" lIns="91440" tIns="45720" rIns="91440" bIns="45720" rtlCol="0" anchor="t">
            <a:normAutofit/>
          </a:bodyPr>
          <a:lstStyle/>
          <a:p>
            <a:r>
              <a:rPr lang="en-US" dirty="0"/>
              <a:t>The Pre-Socratics: the Milesians: Anaximander</a:t>
            </a:r>
          </a:p>
        </p:txBody>
      </p:sp>
      <p:sp>
        <p:nvSpPr>
          <p:cNvPr id="74" name="Rectangle 73">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6"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6" name="Picture 5" descr="A picture containing object, star, sky&#10;&#10;Description automatically generated">
            <a:extLst>
              <a:ext uri="{FF2B5EF4-FFF2-40B4-BE49-F238E27FC236}">
                <a16:creationId xmlns:a16="http://schemas.microsoft.com/office/drawing/2014/main" id="{7446B650-13D5-4798-9FC0-D0171646DCB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421" r="41785"/>
          <a:stretch/>
        </p:blipFill>
        <p:spPr>
          <a:xfrm>
            <a:off x="20" y="1730"/>
            <a:ext cx="2720524" cy="6858000"/>
          </a:xfrm>
          <a:prstGeom prst="rect">
            <a:avLst/>
          </a:prstGeom>
        </p:spPr>
      </p:pic>
      <p:sp>
        <p:nvSpPr>
          <p:cNvPr id="4" name="Content Placeholder 3">
            <a:extLst>
              <a:ext uri="{FF2B5EF4-FFF2-40B4-BE49-F238E27FC236}">
                <a16:creationId xmlns:a16="http://schemas.microsoft.com/office/drawing/2014/main" id="{9759B581-8DDF-48F1-B950-C5179603DAF2}"/>
              </a:ext>
            </a:extLst>
          </p:cNvPr>
          <p:cNvSpPr>
            <a:spLocks noGrp="1"/>
          </p:cNvSpPr>
          <p:nvPr>
            <p:ph sz="quarter" idx="13"/>
          </p:nvPr>
        </p:nvSpPr>
        <p:spPr>
          <a:xfrm>
            <a:off x="4656667" y="2133600"/>
            <a:ext cx="6847944" cy="3777622"/>
          </a:xfrm>
        </p:spPr>
        <p:txBody>
          <a:bodyPr vert="horz" lIns="91440" tIns="45720" rIns="91440" bIns="45720" rtlCol="0">
            <a:normAutofit fontScale="92500" lnSpcReduction="10000"/>
          </a:bodyPr>
          <a:lstStyle/>
          <a:p>
            <a:r>
              <a:rPr lang="en-US" dirty="0"/>
              <a:t>Other Problems</a:t>
            </a:r>
          </a:p>
          <a:p>
            <a:pPr lvl="1"/>
            <a:r>
              <a:rPr lang="en-US" dirty="0"/>
              <a:t>Evolutionary theory: all life came from the sea.</a:t>
            </a:r>
          </a:p>
          <a:p>
            <a:pPr lvl="1"/>
            <a:r>
              <a:rPr lang="en-US" dirty="0"/>
              <a:t>The earth rested on nothing.</a:t>
            </a:r>
          </a:p>
          <a:p>
            <a:pPr lvl="1"/>
            <a:r>
              <a:rPr lang="en-US" dirty="0"/>
              <a:t>The earth is at the center of a spherical universe.</a:t>
            </a:r>
          </a:p>
          <a:p>
            <a:pPr lvl="1"/>
            <a:r>
              <a:rPr lang="en-US" dirty="0"/>
              <a:t>There is no reason to go one way or another, so the earth remained in the center.</a:t>
            </a:r>
          </a:p>
          <a:p>
            <a:pPr lvl="1"/>
            <a:r>
              <a:rPr lang="en-US" dirty="0"/>
              <a:t>There is no absolute directions of up or down in the universe.</a:t>
            </a:r>
          </a:p>
          <a:p>
            <a:pPr lvl="1"/>
            <a:r>
              <a:rPr lang="en-US" dirty="0"/>
              <a:t>The universe is an everlasting motion consisting of creation and destruction.</a:t>
            </a:r>
          </a:p>
          <a:p>
            <a:pPr lvl="1"/>
            <a:r>
              <a:rPr lang="en-US" dirty="0"/>
              <a:t>A notion of moral force is retained.</a:t>
            </a:r>
          </a:p>
          <a:p>
            <a:pPr lvl="2"/>
            <a:r>
              <a:rPr lang="en-US" dirty="0"/>
              <a:t>Since the universe is on loan from the Apeiron, justice requires that it be paid back.</a:t>
            </a:r>
          </a:p>
          <a:p>
            <a:pPr lvl="1"/>
            <a:endParaRPr lang="en-US" dirty="0"/>
          </a:p>
        </p:txBody>
      </p:sp>
      <p:sp>
        <p:nvSpPr>
          <p:cNvPr id="7" name="TextBox 6">
            <a:extLst>
              <a:ext uri="{FF2B5EF4-FFF2-40B4-BE49-F238E27FC236}">
                <a16:creationId xmlns:a16="http://schemas.microsoft.com/office/drawing/2014/main" id="{2A3B1738-34BE-4D40-BF73-5D93FA949CE2}"/>
              </a:ext>
            </a:extLst>
          </p:cNvPr>
          <p:cNvSpPr txBox="1"/>
          <p:nvPr/>
        </p:nvSpPr>
        <p:spPr>
          <a:xfrm>
            <a:off x="9319098" y="6657945"/>
            <a:ext cx="287290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wallsbox.blogspot.com/2010/03/earth-terra-high-definition-wallpapers.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7698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 name="Group 1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5" name="Group 2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4F58DFC3-ED94-0682-F9B1-C575422C193F}"/>
              </a:ext>
            </a:extLst>
          </p:cNvPr>
          <p:cNvSpPr>
            <a:spLocks noGrp="1"/>
          </p:cNvSpPr>
          <p:nvPr>
            <p:ph type="title"/>
          </p:nvPr>
        </p:nvSpPr>
        <p:spPr>
          <a:xfrm>
            <a:off x="4659520" y="624110"/>
            <a:ext cx="6845092" cy="1280890"/>
          </a:xfrm>
        </p:spPr>
        <p:txBody>
          <a:bodyPr>
            <a:normAutofit/>
          </a:bodyPr>
          <a:lstStyle/>
          <a:p>
            <a:r>
              <a:rPr lang="en-US" dirty="0"/>
              <a:t>The Pre-Socratics: the Milesians: Anaximander</a:t>
            </a:r>
          </a:p>
        </p:txBody>
      </p:sp>
      <p:sp>
        <p:nvSpPr>
          <p:cNvPr id="39" name="Rectangle 38">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431933B7-02B7-6DE3-D087-E2861AFBD068}"/>
              </a:ext>
            </a:extLst>
          </p:cNvPr>
          <p:cNvPicPr>
            <a:picLocks noChangeAspect="1"/>
          </p:cNvPicPr>
          <p:nvPr/>
        </p:nvPicPr>
        <p:blipFill>
          <a:blip r:embed="rId3"/>
          <a:srcRect l="33167" r="44519"/>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EBC5BB41-DC24-9B5B-9D81-677F94220B02}"/>
              </a:ext>
            </a:extLst>
          </p:cNvPr>
          <p:cNvSpPr>
            <a:spLocks noGrp="1"/>
          </p:cNvSpPr>
          <p:nvPr>
            <p:ph sz="quarter" idx="13"/>
          </p:nvPr>
        </p:nvSpPr>
        <p:spPr>
          <a:xfrm>
            <a:off x="4656667" y="2133600"/>
            <a:ext cx="6847944" cy="3777622"/>
          </a:xfrm>
        </p:spPr>
        <p:txBody>
          <a:bodyPr>
            <a:normAutofit/>
          </a:bodyPr>
          <a:lstStyle/>
          <a:p>
            <a:r>
              <a:rPr lang="en-US" dirty="0"/>
              <a:t>Importance</a:t>
            </a:r>
          </a:p>
          <a:p>
            <a:pPr lvl="1"/>
            <a:r>
              <a:rPr lang="en-US" dirty="0"/>
              <a:t>His theory moves towards a more abstract way of thought.</a:t>
            </a:r>
          </a:p>
          <a:p>
            <a:pPr lvl="1"/>
            <a:r>
              <a:rPr lang="en-US" dirty="0"/>
              <a:t>The Apeiron is not experienced empirically but must be known by reason.</a:t>
            </a:r>
          </a:p>
          <a:p>
            <a:pPr lvl="1"/>
            <a:r>
              <a:rPr lang="en-US" dirty="0"/>
              <a:t>He began the process of philosophical criticism by going beyond his predecessor.</a:t>
            </a:r>
          </a:p>
          <a:p>
            <a:pPr lvl="1"/>
            <a:r>
              <a:rPr lang="en-US" dirty="0"/>
              <a:t>He provided a more developed account of change.</a:t>
            </a:r>
          </a:p>
          <a:p>
            <a:pPr lvl="1"/>
            <a:r>
              <a:rPr lang="en-US" dirty="0"/>
              <a:t>His principle of justice provided an early version of an impersonal principle/natural law rather than attributing matters to the gods.</a:t>
            </a:r>
          </a:p>
          <a:p>
            <a:endParaRPr lang="en-US" dirty="0"/>
          </a:p>
        </p:txBody>
      </p:sp>
    </p:spTree>
    <p:extLst>
      <p:ext uri="{BB962C8B-B14F-4D97-AF65-F5344CB8AC3E}">
        <p14:creationId xmlns:p14="http://schemas.microsoft.com/office/powerpoint/2010/main" val="327640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3"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7"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10170F6-8FB1-4647-ADE3-281BB3A2E5E3}"/>
              </a:ext>
            </a:extLst>
          </p:cNvPr>
          <p:cNvSpPr>
            <a:spLocks noGrp="1"/>
          </p:cNvSpPr>
          <p:nvPr>
            <p:ph type="title"/>
          </p:nvPr>
        </p:nvSpPr>
        <p:spPr>
          <a:xfrm>
            <a:off x="4659520" y="624110"/>
            <a:ext cx="6845092" cy="1280890"/>
          </a:xfrm>
        </p:spPr>
        <p:txBody>
          <a:bodyPr>
            <a:normAutofit fontScale="90000"/>
          </a:bodyPr>
          <a:lstStyle/>
          <a:p>
            <a:r>
              <a:rPr lang="en-US" dirty="0"/>
              <a:t>The pre-Socratics: the Milesians: </a:t>
            </a:r>
            <a:r>
              <a:rPr lang="en-US" dirty="0" err="1"/>
              <a:t>Anaximemes</a:t>
            </a:r>
            <a:br>
              <a:rPr lang="en-US" dirty="0"/>
            </a:br>
            <a:endParaRPr lang="en-US" dirty="0"/>
          </a:p>
        </p:txBody>
      </p:sp>
      <p:sp>
        <p:nvSpPr>
          <p:cNvPr id="40" name="Rectangle 39">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picture containing missile, dart, colorful, clock&#10;&#10;Description automatically generated">
            <a:extLst>
              <a:ext uri="{FF2B5EF4-FFF2-40B4-BE49-F238E27FC236}">
                <a16:creationId xmlns:a16="http://schemas.microsoft.com/office/drawing/2014/main" id="{E11BA407-2D59-4BAE-A376-DD2244C240C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050" r="52198"/>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558BBAE-A9A3-4FEB-A9AE-7153E1608CDE}"/>
              </a:ext>
            </a:extLst>
          </p:cNvPr>
          <p:cNvSpPr>
            <a:spLocks noGrp="1"/>
          </p:cNvSpPr>
          <p:nvPr>
            <p:ph sz="quarter" idx="13"/>
          </p:nvPr>
        </p:nvSpPr>
        <p:spPr>
          <a:xfrm>
            <a:off x="4656667" y="2133600"/>
            <a:ext cx="6847944" cy="3777622"/>
          </a:xfrm>
        </p:spPr>
        <p:txBody>
          <a:bodyPr>
            <a:normAutofit/>
          </a:bodyPr>
          <a:lstStyle/>
          <a:p>
            <a:pPr>
              <a:lnSpc>
                <a:spcPct val="90000"/>
              </a:lnSpc>
            </a:pPr>
            <a:r>
              <a:rPr lang="en-US" dirty="0"/>
              <a:t>Background 545 BC</a:t>
            </a:r>
          </a:p>
          <a:p>
            <a:pPr lvl="1">
              <a:lnSpc>
                <a:spcPct val="90000"/>
              </a:lnSpc>
            </a:pPr>
            <a:r>
              <a:rPr lang="en-US" dirty="0"/>
              <a:t>Book: more scientific and less poetic than the works of Thales and Anaximander.</a:t>
            </a:r>
          </a:p>
          <a:p>
            <a:pPr>
              <a:lnSpc>
                <a:spcPct val="90000"/>
              </a:lnSpc>
            </a:pPr>
            <a:r>
              <a:rPr lang="en-US" dirty="0"/>
              <a:t>Main Question</a:t>
            </a:r>
          </a:p>
          <a:p>
            <a:pPr lvl="1">
              <a:lnSpc>
                <a:spcPct val="90000"/>
              </a:lnSpc>
            </a:pPr>
            <a:r>
              <a:rPr lang="en-US" dirty="0"/>
              <a:t>Accepted Thales’s assumption that there is one basic kind.</a:t>
            </a:r>
          </a:p>
          <a:p>
            <a:pPr lvl="1">
              <a:lnSpc>
                <a:spcPct val="90000"/>
              </a:lnSpc>
            </a:pPr>
            <a:r>
              <a:rPr lang="en-US" dirty="0"/>
              <a:t>Accepted Anaximander’s view it must be eternal and unlimited.</a:t>
            </a:r>
          </a:p>
          <a:p>
            <a:pPr lvl="1">
              <a:lnSpc>
                <a:spcPct val="90000"/>
              </a:lnSpc>
            </a:pPr>
            <a:r>
              <a:rPr lang="en-US" dirty="0"/>
              <a:t>Critical of Anaximander: to say that the basic entity is the Apeiron is vague.</a:t>
            </a:r>
          </a:p>
          <a:p>
            <a:pPr lvl="1">
              <a:lnSpc>
                <a:spcPct val="90000"/>
              </a:lnSpc>
            </a:pPr>
            <a:r>
              <a:rPr lang="en-US" dirty="0"/>
              <a:t>If it is known that there is a basic entity, something more specific must be known about it.</a:t>
            </a:r>
          </a:p>
          <a:p>
            <a:pPr lvl="1">
              <a:lnSpc>
                <a:spcPct val="90000"/>
              </a:lnSpc>
            </a:pPr>
            <a:r>
              <a:rPr lang="en-US" dirty="0"/>
              <a:t>To find a more precise answer to the question.</a:t>
            </a:r>
          </a:p>
          <a:p>
            <a:pPr lvl="1">
              <a:lnSpc>
                <a:spcPct val="90000"/>
              </a:lnSpc>
            </a:pPr>
            <a:endParaRPr lang="en-US" dirty="0"/>
          </a:p>
        </p:txBody>
      </p:sp>
    </p:spTree>
    <p:extLst>
      <p:ext uri="{BB962C8B-B14F-4D97-AF65-F5344CB8AC3E}">
        <p14:creationId xmlns:p14="http://schemas.microsoft.com/office/powerpoint/2010/main" val="344691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3"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7"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10170F6-8FB1-4647-ADE3-281BB3A2E5E3}"/>
              </a:ext>
            </a:extLst>
          </p:cNvPr>
          <p:cNvSpPr>
            <a:spLocks noGrp="1"/>
          </p:cNvSpPr>
          <p:nvPr>
            <p:ph type="title"/>
          </p:nvPr>
        </p:nvSpPr>
        <p:spPr>
          <a:xfrm>
            <a:off x="4659520" y="624110"/>
            <a:ext cx="6845092" cy="1280890"/>
          </a:xfrm>
        </p:spPr>
        <p:txBody>
          <a:bodyPr>
            <a:normAutofit/>
          </a:bodyPr>
          <a:lstStyle/>
          <a:p>
            <a:r>
              <a:rPr lang="en-US" dirty="0"/>
              <a:t>The pre-Socratics: the Milesians: </a:t>
            </a:r>
            <a:r>
              <a:rPr lang="en-US" dirty="0" err="1"/>
              <a:t>Anaximemes</a:t>
            </a:r>
            <a:endParaRPr lang="en-US" dirty="0"/>
          </a:p>
        </p:txBody>
      </p:sp>
      <p:sp>
        <p:nvSpPr>
          <p:cNvPr id="40" name="Rectangle 39">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udy blue sky&#10;&#10;Description automatically generated">
            <a:extLst>
              <a:ext uri="{FF2B5EF4-FFF2-40B4-BE49-F238E27FC236}">
                <a16:creationId xmlns:a16="http://schemas.microsoft.com/office/drawing/2014/main" id="{D334AF39-E6B8-4A5D-ACA6-8E93FE9E6C0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0363" r="23157" b="-2"/>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558BBAE-A9A3-4FEB-A9AE-7153E1608CDE}"/>
              </a:ext>
            </a:extLst>
          </p:cNvPr>
          <p:cNvSpPr>
            <a:spLocks noGrp="1"/>
          </p:cNvSpPr>
          <p:nvPr>
            <p:ph sz="quarter" idx="13"/>
          </p:nvPr>
        </p:nvSpPr>
        <p:spPr>
          <a:xfrm>
            <a:off x="4656667" y="2133600"/>
            <a:ext cx="6847944" cy="3777622"/>
          </a:xfrm>
        </p:spPr>
        <p:txBody>
          <a:bodyPr>
            <a:normAutofit/>
          </a:bodyPr>
          <a:lstStyle/>
          <a:p>
            <a:r>
              <a:rPr lang="en-US" dirty="0"/>
              <a:t>The Answer</a:t>
            </a:r>
          </a:p>
          <a:p>
            <a:pPr lvl="1"/>
            <a:r>
              <a:rPr lang="en-US" dirty="0"/>
              <a:t>The basic kind is air</a:t>
            </a:r>
          </a:p>
          <a:p>
            <a:pPr lvl="1"/>
            <a:r>
              <a:rPr lang="en-US" dirty="0"/>
              <a:t>reasons:</a:t>
            </a:r>
          </a:p>
          <a:p>
            <a:pPr lvl="2"/>
            <a:r>
              <a:rPr lang="en-US" dirty="0"/>
              <a:t>Air is more pervasive than water.</a:t>
            </a:r>
          </a:p>
          <a:p>
            <a:pPr lvl="2"/>
            <a:r>
              <a:rPr lang="en-US" dirty="0"/>
              <a:t> Air is central-it is necessary for fire and can also be found in earth and water.</a:t>
            </a:r>
          </a:p>
          <a:p>
            <a:pPr lvl="2"/>
            <a:r>
              <a:rPr lang="en-US" dirty="0"/>
              <a:t>Water falls -so Thales is wrong: water cannot support earth.</a:t>
            </a:r>
          </a:p>
          <a:p>
            <a:pPr lvl="2"/>
            <a:r>
              <a:rPr lang="en-US" dirty="0"/>
              <a:t>Since air can support itself, so it could support the celestial objects.</a:t>
            </a:r>
          </a:p>
          <a:p>
            <a:pPr lvl="2"/>
            <a:r>
              <a:rPr lang="en-US" dirty="0"/>
              <a:t>Air sustains life.</a:t>
            </a:r>
          </a:p>
          <a:p>
            <a:pPr lvl="2"/>
            <a:r>
              <a:rPr lang="en-US" dirty="0"/>
              <a:t>The soul is air-the last breath is the soul leaving the body.</a:t>
            </a:r>
          </a:p>
          <a:p>
            <a:pPr lvl="2"/>
            <a:endParaRPr lang="en-US" dirty="0"/>
          </a:p>
        </p:txBody>
      </p:sp>
    </p:spTree>
    <p:extLst>
      <p:ext uri="{BB962C8B-B14F-4D97-AF65-F5344CB8AC3E}">
        <p14:creationId xmlns:p14="http://schemas.microsoft.com/office/powerpoint/2010/main" val="2041118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6" name="Group 15">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7"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30" name="Group 29">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31"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10170F6-8FB1-4647-ADE3-281BB3A2E5E3}"/>
              </a:ext>
            </a:extLst>
          </p:cNvPr>
          <p:cNvSpPr>
            <a:spLocks noGrp="1"/>
          </p:cNvSpPr>
          <p:nvPr>
            <p:ph type="title"/>
          </p:nvPr>
        </p:nvSpPr>
        <p:spPr>
          <a:xfrm>
            <a:off x="4659520" y="624110"/>
            <a:ext cx="6845092" cy="1280890"/>
          </a:xfrm>
        </p:spPr>
        <p:txBody>
          <a:bodyPr>
            <a:normAutofit/>
          </a:bodyPr>
          <a:lstStyle/>
          <a:p>
            <a:r>
              <a:rPr lang="en-US" dirty="0"/>
              <a:t>The pre-Socratics: the Milesians: </a:t>
            </a:r>
            <a:r>
              <a:rPr lang="en-US" dirty="0" err="1"/>
              <a:t>Anaximemes</a:t>
            </a:r>
            <a:endParaRPr lang="en-US" dirty="0"/>
          </a:p>
        </p:txBody>
      </p:sp>
      <p:sp>
        <p:nvSpPr>
          <p:cNvPr id="44" name="Rectangle 43">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6"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1C9E8375-9C39-42CD-9129-281897115F7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5620" r="35619" b="-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558BBAE-A9A3-4FEB-A9AE-7153E1608CDE}"/>
              </a:ext>
            </a:extLst>
          </p:cNvPr>
          <p:cNvSpPr>
            <a:spLocks noGrp="1"/>
          </p:cNvSpPr>
          <p:nvPr>
            <p:ph sz="quarter" idx="13"/>
          </p:nvPr>
        </p:nvSpPr>
        <p:spPr>
          <a:xfrm>
            <a:off x="4656667" y="2133600"/>
            <a:ext cx="6847944" cy="3777622"/>
          </a:xfrm>
        </p:spPr>
        <p:txBody>
          <a:bodyPr>
            <a:normAutofit/>
          </a:bodyPr>
          <a:lstStyle/>
          <a:p>
            <a:r>
              <a:rPr lang="en-US" dirty="0"/>
              <a:t>Two Principles of Change</a:t>
            </a:r>
          </a:p>
          <a:p>
            <a:pPr lvl="1"/>
            <a:r>
              <a:rPr lang="en-US" dirty="0"/>
              <a:t>Principle of rarefaction: expansion.</a:t>
            </a:r>
          </a:p>
          <a:p>
            <a:pPr lvl="2"/>
            <a:r>
              <a:rPr lang="en-US" dirty="0"/>
              <a:t>Rarified air is fire.</a:t>
            </a:r>
          </a:p>
          <a:p>
            <a:pPr lvl="2"/>
            <a:r>
              <a:rPr lang="en-US" dirty="0"/>
              <a:t>Principle of condensation: compression.</a:t>
            </a:r>
          </a:p>
          <a:p>
            <a:pPr lvl="3"/>
            <a:r>
              <a:rPr lang="en-US" dirty="0"/>
              <a:t>Condensed water becomes wind, water, earth and stone.</a:t>
            </a:r>
          </a:p>
          <a:p>
            <a:pPr lvl="2"/>
            <a:r>
              <a:rPr lang="en-US" dirty="0"/>
              <a:t>He used the first recorded experiment to support his view:</a:t>
            </a:r>
          </a:p>
          <a:p>
            <a:pPr lvl="3"/>
            <a:r>
              <a:rPr lang="en-US" dirty="0"/>
              <a:t>Blowing air with an open mouth yields a warm breath.</a:t>
            </a:r>
          </a:p>
          <a:p>
            <a:pPr lvl="3"/>
            <a:r>
              <a:rPr lang="en-US" dirty="0"/>
              <a:t>Blowing air with a mostly closed mouth yield a cool breath.</a:t>
            </a:r>
          </a:p>
          <a:p>
            <a:pPr lvl="3"/>
            <a:r>
              <a:rPr lang="en-US" dirty="0"/>
              <a:t>He held that quantitative changes can account for all qualitative changes.</a:t>
            </a:r>
          </a:p>
          <a:p>
            <a:pPr lvl="2"/>
            <a:endParaRPr lang="en-US" dirty="0"/>
          </a:p>
        </p:txBody>
      </p:sp>
      <p:sp>
        <p:nvSpPr>
          <p:cNvPr id="9" name="TextBox 8">
            <a:extLst>
              <a:ext uri="{FF2B5EF4-FFF2-40B4-BE49-F238E27FC236}">
                <a16:creationId xmlns:a16="http://schemas.microsoft.com/office/drawing/2014/main" id="{41A08178-3159-4ACE-BC37-EDBD99B49D7B}"/>
              </a:ext>
            </a:extLst>
          </p:cNvPr>
          <p:cNvSpPr txBox="1"/>
          <p:nvPr/>
        </p:nvSpPr>
        <p:spPr>
          <a:xfrm>
            <a:off x="9341540" y="6657945"/>
            <a:ext cx="2850460"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aigeira.org/activities/swimming/">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00542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933" y="609600"/>
            <a:ext cx="10197494" cy="1099457"/>
          </a:xfrm>
        </p:spPr>
        <p:txBody>
          <a:bodyPr>
            <a:normAutofit/>
          </a:bodyPr>
          <a:lstStyle/>
          <a:p>
            <a:r>
              <a:rPr lang="en-US" dirty="0"/>
              <a:t>The Nature of Philosophy</a:t>
            </a:r>
          </a:p>
        </p:txBody>
      </p:sp>
      <p:graphicFrame>
        <p:nvGraphicFramePr>
          <p:cNvPr id="5" name="Content Placeholder 2">
            <a:extLst>
              <a:ext uri="{FF2B5EF4-FFF2-40B4-BE49-F238E27FC236}">
                <a16:creationId xmlns:a16="http://schemas.microsoft.com/office/drawing/2014/main" id="{E01ADDDD-51B1-47A4-A622-0E77828CBA1A}"/>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605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 name="Group 1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5" name="Group 2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10170F6-8FB1-4647-ADE3-281BB3A2E5E3}"/>
              </a:ext>
            </a:extLst>
          </p:cNvPr>
          <p:cNvSpPr>
            <a:spLocks noGrp="1"/>
          </p:cNvSpPr>
          <p:nvPr>
            <p:ph type="title"/>
          </p:nvPr>
        </p:nvSpPr>
        <p:spPr>
          <a:xfrm>
            <a:off x="4659520" y="624110"/>
            <a:ext cx="6845092" cy="1280890"/>
          </a:xfrm>
        </p:spPr>
        <p:txBody>
          <a:bodyPr>
            <a:normAutofit/>
          </a:bodyPr>
          <a:lstStyle/>
          <a:p>
            <a:r>
              <a:rPr lang="en-US" dirty="0"/>
              <a:t>The pre-Socratics: the Milesians: </a:t>
            </a:r>
            <a:r>
              <a:rPr lang="en-US" dirty="0" err="1"/>
              <a:t>Anaximemes</a:t>
            </a:r>
            <a:endParaRPr lang="en-US" dirty="0"/>
          </a:p>
        </p:txBody>
      </p:sp>
      <p:sp>
        <p:nvSpPr>
          <p:cNvPr id="39" name="Rectangle 38">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bstract ropes lines and spheres">
            <a:extLst>
              <a:ext uri="{FF2B5EF4-FFF2-40B4-BE49-F238E27FC236}">
                <a16:creationId xmlns:a16="http://schemas.microsoft.com/office/drawing/2014/main" id="{C8FE4646-02FB-CD28-CDC6-FCED7FC60552}"/>
              </a:ext>
            </a:extLst>
          </p:cNvPr>
          <p:cNvPicPr>
            <a:picLocks noChangeAspect="1"/>
          </p:cNvPicPr>
          <p:nvPr/>
        </p:nvPicPr>
        <p:blipFill>
          <a:blip r:embed="rId3"/>
          <a:srcRect l="22717" r="50407" b="-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558BBAE-A9A3-4FEB-A9AE-7153E1608CDE}"/>
              </a:ext>
            </a:extLst>
          </p:cNvPr>
          <p:cNvSpPr>
            <a:spLocks noGrp="1"/>
          </p:cNvSpPr>
          <p:nvPr>
            <p:ph sz="quarter" idx="13"/>
          </p:nvPr>
        </p:nvSpPr>
        <p:spPr>
          <a:xfrm>
            <a:off x="4656667" y="2133600"/>
            <a:ext cx="6847944" cy="3777622"/>
          </a:xfrm>
        </p:spPr>
        <p:txBody>
          <a:bodyPr>
            <a:normAutofit/>
          </a:bodyPr>
          <a:lstStyle/>
          <a:p>
            <a:r>
              <a:rPr lang="en-US" dirty="0"/>
              <a:t>Importance</a:t>
            </a:r>
          </a:p>
          <a:p>
            <a:pPr lvl="1"/>
            <a:r>
              <a:rPr lang="en-US" dirty="0"/>
              <a:t>Abstract thought must be suitably tempered by conceptual clarification.</a:t>
            </a:r>
          </a:p>
          <a:p>
            <a:pPr lvl="1"/>
            <a:r>
              <a:rPr lang="en-US" dirty="0"/>
              <a:t>Criticized Anaximander for taking the basic reality to be indefinite</a:t>
            </a:r>
          </a:p>
          <a:p>
            <a:pPr lvl="2"/>
            <a:r>
              <a:rPr lang="en-US" dirty="0"/>
              <a:t>if this were true, we could know little about it and the concept would have little explanatory power.</a:t>
            </a:r>
          </a:p>
          <a:p>
            <a:pPr lvl="1"/>
            <a:r>
              <a:rPr lang="en-US" dirty="0"/>
              <a:t> Addressed the problem of change in a more detailed and scientific manner than his predecessors.</a:t>
            </a:r>
          </a:p>
          <a:p>
            <a:pPr lvl="2"/>
            <a:endParaRPr lang="en-US" dirty="0"/>
          </a:p>
        </p:txBody>
      </p:sp>
    </p:spTree>
    <p:extLst>
      <p:ext uri="{BB962C8B-B14F-4D97-AF65-F5344CB8AC3E}">
        <p14:creationId xmlns:p14="http://schemas.microsoft.com/office/powerpoint/2010/main" val="3188776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 name="Group 1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5" name="Group 2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10170F6-8FB1-4647-ADE3-281BB3A2E5E3}"/>
              </a:ext>
            </a:extLst>
          </p:cNvPr>
          <p:cNvSpPr>
            <a:spLocks noGrp="1"/>
          </p:cNvSpPr>
          <p:nvPr>
            <p:ph type="title"/>
          </p:nvPr>
        </p:nvSpPr>
        <p:spPr>
          <a:xfrm>
            <a:off x="4659520" y="624110"/>
            <a:ext cx="6845092" cy="1280890"/>
          </a:xfrm>
        </p:spPr>
        <p:txBody>
          <a:bodyPr>
            <a:normAutofit/>
          </a:bodyPr>
          <a:lstStyle/>
          <a:p>
            <a:r>
              <a:rPr lang="en-US" dirty="0"/>
              <a:t>The pre-Socratics: the Milesians</a:t>
            </a:r>
          </a:p>
        </p:txBody>
      </p:sp>
      <p:sp>
        <p:nvSpPr>
          <p:cNvPr id="39" name="Rectangle 38">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Red dot with arrows pointing to it">
            <a:extLst>
              <a:ext uri="{FF2B5EF4-FFF2-40B4-BE49-F238E27FC236}">
                <a16:creationId xmlns:a16="http://schemas.microsoft.com/office/drawing/2014/main" id="{49006F94-2B6D-B7E2-C463-EC4DA2D337D2}"/>
              </a:ext>
            </a:extLst>
          </p:cNvPr>
          <p:cNvPicPr>
            <a:picLocks noChangeAspect="1"/>
          </p:cNvPicPr>
          <p:nvPr/>
        </p:nvPicPr>
        <p:blipFill>
          <a:blip r:embed="rId3"/>
          <a:srcRect l="43797" r="29723" b="-2"/>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558BBAE-A9A3-4FEB-A9AE-7153E1608CDE}"/>
              </a:ext>
            </a:extLst>
          </p:cNvPr>
          <p:cNvSpPr>
            <a:spLocks noGrp="1"/>
          </p:cNvSpPr>
          <p:nvPr>
            <p:ph sz="quarter" idx="13"/>
          </p:nvPr>
        </p:nvSpPr>
        <p:spPr>
          <a:xfrm>
            <a:off x="4656667" y="2133600"/>
            <a:ext cx="6847944" cy="3777622"/>
          </a:xfrm>
        </p:spPr>
        <p:txBody>
          <a:bodyPr>
            <a:normAutofit/>
          </a:bodyPr>
          <a:lstStyle/>
          <a:p>
            <a:r>
              <a:rPr lang="en-US" dirty="0"/>
              <a:t>Contributions to Philosophical Method</a:t>
            </a:r>
          </a:p>
          <a:p>
            <a:pPr lvl="1"/>
            <a:r>
              <a:rPr lang="en-US" dirty="0"/>
              <a:t>Did not explicitly address the epistemic problem of how we obtain knowledge.</a:t>
            </a:r>
          </a:p>
          <a:p>
            <a:pPr lvl="1"/>
            <a:r>
              <a:rPr lang="en-US" dirty="0"/>
              <a:t>Thales and Anaximenes presented early versions of empiricism </a:t>
            </a:r>
          </a:p>
          <a:p>
            <a:pPr lvl="2"/>
            <a:r>
              <a:rPr lang="en-US" dirty="0"/>
              <a:t>Knowledge is derived from sense experience.</a:t>
            </a:r>
          </a:p>
          <a:p>
            <a:pPr lvl="2"/>
            <a:r>
              <a:rPr lang="en-US" dirty="0"/>
              <a:t>Took the basic substance to be something observable.</a:t>
            </a:r>
          </a:p>
          <a:p>
            <a:pPr lvl="1"/>
            <a:r>
              <a:rPr lang="en-US" dirty="0" err="1"/>
              <a:t>Anaxamander</a:t>
            </a:r>
            <a:r>
              <a:rPr lang="en-US" dirty="0"/>
              <a:t> put forth an early version of rationalism </a:t>
            </a:r>
          </a:p>
          <a:p>
            <a:pPr lvl="2"/>
            <a:r>
              <a:rPr lang="en-US" dirty="0"/>
              <a:t>Not all knowledge is derived from the senses.</a:t>
            </a:r>
          </a:p>
          <a:p>
            <a:pPr lvl="2"/>
            <a:r>
              <a:rPr lang="en-US" dirty="0"/>
              <a:t>The existence of the Apeiron is supported by argument and not observation.</a:t>
            </a:r>
          </a:p>
          <a:p>
            <a:pPr lvl="2"/>
            <a:endParaRPr lang="en-US" dirty="0"/>
          </a:p>
        </p:txBody>
      </p:sp>
    </p:spTree>
    <p:extLst>
      <p:ext uri="{BB962C8B-B14F-4D97-AF65-F5344CB8AC3E}">
        <p14:creationId xmlns:p14="http://schemas.microsoft.com/office/powerpoint/2010/main" val="3739457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CE9D5EA-99DC-CB0C-9363-654DA34A73D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D0B6A2-76F7-0B30-1DD2-80F85B9F6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 name="Group 10">
            <a:extLst>
              <a:ext uri="{FF2B5EF4-FFF2-40B4-BE49-F238E27FC236}">
                <a16:creationId xmlns:a16="http://schemas.microsoft.com/office/drawing/2014/main" id="{D0C63EA6-75F9-7520-4C62-A4A2541AA7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2BBAF01C-7B9A-C069-754D-A1D55107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2">
              <a:extLst>
                <a:ext uri="{FF2B5EF4-FFF2-40B4-BE49-F238E27FC236}">
                  <a16:creationId xmlns:a16="http://schemas.microsoft.com/office/drawing/2014/main" id="{EEE9CB8B-4FE7-1583-1B8F-993757AE1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3">
              <a:extLst>
                <a:ext uri="{FF2B5EF4-FFF2-40B4-BE49-F238E27FC236}">
                  <a16:creationId xmlns:a16="http://schemas.microsoft.com/office/drawing/2014/main" id="{13EB39DF-FAC9-C96C-1889-64012091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4">
              <a:extLst>
                <a:ext uri="{FF2B5EF4-FFF2-40B4-BE49-F238E27FC236}">
                  <a16:creationId xmlns:a16="http://schemas.microsoft.com/office/drawing/2014/main" id="{CFE0DA65-A870-DA01-41DA-01EB01B9F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5">
              <a:extLst>
                <a:ext uri="{FF2B5EF4-FFF2-40B4-BE49-F238E27FC236}">
                  <a16:creationId xmlns:a16="http://schemas.microsoft.com/office/drawing/2014/main" id="{A4724860-1363-2DFD-587A-D50792240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6">
              <a:extLst>
                <a:ext uri="{FF2B5EF4-FFF2-40B4-BE49-F238E27FC236}">
                  <a16:creationId xmlns:a16="http://schemas.microsoft.com/office/drawing/2014/main" id="{808CB453-57FE-8D1B-6241-006DC47D8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7">
              <a:extLst>
                <a:ext uri="{FF2B5EF4-FFF2-40B4-BE49-F238E27FC236}">
                  <a16:creationId xmlns:a16="http://schemas.microsoft.com/office/drawing/2014/main" id="{45A78E71-75D6-ADDD-242F-E93CC0B1E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8">
              <a:extLst>
                <a:ext uri="{FF2B5EF4-FFF2-40B4-BE49-F238E27FC236}">
                  <a16:creationId xmlns:a16="http://schemas.microsoft.com/office/drawing/2014/main" id="{4BF67260-0ED3-51A1-F636-D26F5B0D0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9">
              <a:extLst>
                <a:ext uri="{FF2B5EF4-FFF2-40B4-BE49-F238E27FC236}">
                  <a16:creationId xmlns:a16="http://schemas.microsoft.com/office/drawing/2014/main" id="{6DD8ACDE-774C-7CEA-2E66-F1DBB6FD0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0">
              <a:extLst>
                <a:ext uri="{FF2B5EF4-FFF2-40B4-BE49-F238E27FC236}">
                  <a16:creationId xmlns:a16="http://schemas.microsoft.com/office/drawing/2014/main" id="{CF39D272-B61F-B3E3-EFF2-1B5A15FBC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1">
              <a:extLst>
                <a:ext uri="{FF2B5EF4-FFF2-40B4-BE49-F238E27FC236}">
                  <a16:creationId xmlns:a16="http://schemas.microsoft.com/office/drawing/2014/main" id="{AE7E19EC-A6FA-8362-4E09-55627BE374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2">
              <a:extLst>
                <a:ext uri="{FF2B5EF4-FFF2-40B4-BE49-F238E27FC236}">
                  <a16:creationId xmlns:a16="http://schemas.microsoft.com/office/drawing/2014/main" id="{5893441B-6943-0440-37DE-2311DF1D2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5" name="Group 24">
            <a:extLst>
              <a:ext uri="{FF2B5EF4-FFF2-40B4-BE49-F238E27FC236}">
                <a16:creationId xmlns:a16="http://schemas.microsoft.com/office/drawing/2014/main" id="{98DF8594-8F47-9586-B268-D5B68483EA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B650EA90-E634-4BE2-1D33-13E25C467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8">
              <a:extLst>
                <a:ext uri="{FF2B5EF4-FFF2-40B4-BE49-F238E27FC236}">
                  <a16:creationId xmlns:a16="http://schemas.microsoft.com/office/drawing/2014/main" id="{2BFCE93F-3DE6-4F0D-E987-94AE8227D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9">
              <a:extLst>
                <a:ext uri="{FF2B5EF4-FFF2-40B4-BE49-F238E27FC236}">
                  <a16:creationId xmlns:a16="http://schemas.microsoft.com/office/drawing/2014/main" id="{856C5928-E103-9F2E-DB99-CB71C4BF2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0">
              <a:extLst>
                <a:ext uri="{FF2B5EF4-FFF2-40B4-BE49-F238E27FC236}">
                  <a16:creationId xmlns:a16="http://schemas.microsoft.com/office/drawing/2014/main" id="{0C4BD39B-A0DE-AEAF-4B87-ADF9BC8A8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1">
              <a:extLst>
                <a:ext uri="{FF2B5EF4-FFF2-40B4-BE49-F238E27FC236}">
                  <a16:creationId xmlns:a16="http://schemas.microsoft.com/office/drawing/2014/main" id="{82654B97-79DC-2F72-F5ED-54675008A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2">
              <a:extLst>
                <a:ext uri="{FF2B5EF4-FFF2-40B4-BE49-F238E27FC236}">
                  <a16:creationId xmlns:a16="http://schemas.microsoft.com/office/drawing/2014/main" id="{019518B4-6F2D-D96C-CADE-DD0A0A45B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3">
              <a:extLst>
                <a:ext uri="{FF2B5EF4-FFF2-40B4-BE49-F238E27FC236}">
                  <a16:creationId xmlns:a16="http://schemas.microsoft.com/office/drawing/2014/main" id="{487E0640-5C75-A1D9-1C9C-8E003049F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4">
              <a:extLst>
                <a:ext uri="{FF2B5EF4-FFF2-40B4-BE49-F238E27FC236}">
                  <a16:creationId xmlns:a16="http://schemas.microsoft.com/office/drawing/2014/main" id="{ED54FEC7-5CF5-466F-8554-07DD63FFF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5">
              <a:extLst>
                <a:ext uri="{FF2B5EF4-FFF2-40B4-BE49-F238E27FC236}">
                  <a16:creationId xmlns:a16="http://schemas.microsoft.com/office/drawing/2014/main" id="{BF2F1877-54D3-0DBE-7E5D-1E7DF624F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6">
              <a:extLst>
                <a:ext uri="{FF2B5EF4-FFF2-40B4-BE49-F238E27FC236}">
                  <a16:creationId xmlns:a16="http://schemas.microsoft.com/office/drawing/2014/main" id="{20499E1B-04ED-3FB7-9530-D2E2F5203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7">
              <a:extLst>
                <a:ext uri="{FF2B5EF4-FFF2-40B4-BE49-F238E27FC236}">
                  <a16:creationId xmlns:a16="http://schemas.microsoft.com/office/drawing/2014/main" id="{CCE4186F-9269-14BC-F17A-83FD1B62A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8">
              <a:extLst>
                <a:ext uri="{FF2B5EF4-FFF2-40B4-BE49-F238E27FC236}">
                  <a16:creationId xmlns:a16="http://schemas.microsoft.com/office/drawing/2014/main" id="{C27D13BE-7AFB-0F84-E7DB-EB9E117AA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D042081-3B05-E73F-9198-8FBE22F099C9}"/>
              </a:ext>
            </a:extLst>
          </p:cNvPr>
          <p:cNvSpPr>
            <a:spLocks noGrp="1"/>
          </p:cNvSpPr>
          <p:nvPr>
            <p:ph type="title"/>
          </p:nvPr>
        </p:nvSpPr>
        <p:spPr>
          <a:xfrm>
            <a:off x="4659520" y="624110"/>
            <a:ext cx="6845092" cy="1280890"/>
          </a:xfrm>
        </p:spPr>
        <p:txBody>
          <a:bodyPr>
            <a:normAutofit/>
          </a:bodyPr>
          <a:lstStyle/>
          <a:p>
            <a:r>
              <a:rPr lang="en-US" dirty="0"/>
              <a:t>The pre-Socratics: the Milesians</a:t>
            </a:r>
          </a:p>
        </p:txBody>
      </p:sp>
      <p:sp>
        <p:nvSpPr>
          <p:cNvPr id="39" name="Rectangle 38">
            <a:extLst>
              <a:ext uri="{FF2B5EF4-FFF2-40B4-BE49-F238E27FC236}">
                <a16:creationId xmlns:a16="http://schemas.microsoft.com/office/drawing/2014/main" id="{F3C5CD8F-C499-EB8F-B4CF-5822AEEAA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Freeform 11">
            <a:extLst>
              <a:ext uri="{FF2B5EF4-FFF2-40B4-BE49-F238E27FC236}">
                <a16:creationId xmlns:a16="http://schemas.microsoft.com/office/drawing/2014/main" id="{8B54B42D-8A94-BD8B-0F3D-2309FAD99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Red dot with arrows pointing to it">
            <a:extLst>
              <a:ext uri="{FF2B5EF4-FFF2-40B4-BE49-F238E27FC236}">
                <a16:creationId xmlns:a16="http://schemas.microsoft.com/office/drawing/2014/main" id="{360613A6-3B79-454E-EA49-16DAF4B86352}"/>
              </a:ext>
            </a:extLst>
          </p:cNvPr>
          <p:cNvPicPr>
            <a:picLocks noChangeAspect="1"/>
          </p:cNvPicPr>
          <p:nvPr/>
        </p:nvPicPr>
        <p:blipFill>
          <a:blip r:embed="rId3"/>
          <a:srcRect l="43797" r="29723" b="-2"/>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18B8D1ED-8C7A-9144-6CC0-5F8657089A54}"/>
              </a:ext>
            </a:extLst>
          </p:cNvPr>
          <p:cNvSpPr>
            <a:spLocks noGrp="1"/>
          </p:cNvSpPr>
          <p:nvPr>
            <p:ph sz="quarter" idx="13"/>
          </p:nvPr>
        </p:nvSpPr>
        <p:spPr>
          <a:xfrm>
            <a:off x="4656667" y="2133600"/>
            <a:ext cx="6847944" cy="3777622"/>
          </a:xfrm>
        </p:spPr>
        <p:txBody>
          <a:bodyPr>
            <a:normAutofit/>
          </a:bodyPr>
          <a:lstStyle/>
          <a:p>
            <a:r>
              <a:rPr lang="en-US" dirty="0"/>
              <a:t>Contributions to Metaphysics</a:t>
            </a:r>
          </a:p>
          <a:p>
            <a:pPr lvl="1"/>
            <a:r>
              <a:rPr lang="en-US" dirty="0"/>
              <a:t>Introduced the appearance vs. reality problem</a:t>
            </a:r>
          </a:p>
          <a:p>
            <a:pPr lvl="2"/>
            <a:r>
              <a:rPr lang="en-US" dirty="0"/>
              <a:t>The world appears one way, but what is the underlying reality?</a:t>
            </a:r>
          </a:p>
          <a:p>
            <a:pPr lvl="1"/>
            <a:r>
              <a:rPr lang="en-US" dirty="0"/>
              <a:t>Introduction of ontological/metaphysical monism</a:t>
            </a:r>
          </a:p>
          <a:p>
            <a:pPr lvl="2"/>
            <a:r>
              <a:rPr lang="en-US" dirty="0"/>
              <a:t>There is one basic ontological kind.</a:t>
            </a:r>
          </a:p>
          <a:p>
            <a:pPr lvl="1"/>
            <a:r>
              <a:rPr lang="en-US" dirty="0"/>
              <a:t>Introduction of philosophical materialism.</a:t>
            </a:r>
          </a:p>
          <a:p>
            <a:pPr lvl="2"/>
            <a:r>
              <a:rPr lang="en-US" dirty="0"/>
              <a:t>What exists is physical in nature.</a:t>
            </a:r>
          </a:p>
          <a:p>
            <a:pPr lvl="1"/>
            <a:r>
              <a:rPr lang="en-US" dirty="0"/>
              <a:t>Introduction of the problem of change</a:t>
            </a:r>
          </a:p>
          <a:p>
            <a:pPr lvl="2"/>
            <a:endParaRPr lang="en-US" dirty="0"/>
          </a:p>
        </p:txBody>
      </p:sp>
    </p:spTree>
    <p:extLst>
      <p:ext uri="{BB962C8B-B14F-4D97-AF65-F5344CB8AC3E}">
        <p14:creationId xmlns:p14="http://schemas.microsoft.com/office/powerpoint/2010/main" val="1156552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118C6CEB-5323-40A2-BD1D-7A2F470F07AF}"/>
              </a:ext>
            </a:extLst>
          </p:cNvPr>
          <p:cNvSpPr>
            <a:spLocks noGrp="1"/>
          </p:cNvSpPr>
          <p:nvPr>
            <p:ph type="title"/>
          </p:nvPr>
        </p:nvSpPr>
        <p:spPr>
          <a:xfrm>
            <a:off x="4659520" y="624110"/>
            <a:ext cx="6845092" cy="1280890"/>
          </a:xfrm>
        </p:spPr>
        <p:txBody>
          <a:bodyPr>
            <a:normAutofit/>
          </a:bodyPr>
          <a:lstStyle/>
          <a:p>
            <a:r>
              <a:rPr lang="en-US" dirty="0"/>
              <a:t>Pythagoras &amp; Pythagoreans</a:t>
            </a:r>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se up of a tree&#10;&#10;Description automatically generated">
            <a:extLst>
              <a:ext uri="{FF2B5EF4-FFF2-40B4-BE49-F238E27FC236}">
                <a16:creationId xmlns:a16="http://schemas.microsoft.com/office/drawing/2014/main" id="{BF4FDE3F-E2BA-463F-B1BD-9AC78DB3271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9868" r="37818"/>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134CCA7-C81E-417D-90AA-B13A1899B3C5}"/>
              </a:ext>
            </a:extLst>
          </p:cNvPr>
          <p:cNvSpPr>
            <a:spLocks noGrp="1"/>
          </p:cNvSpPr>
          <p:nvPr>
            <p:ph sz="quarter" idx="13"/>
          </p:nvPr>
        </p:nvSpPr>
        <p:spPr>
          <a:xfrm>
            <a:off x="4656667" y="2133600"/>
            <a:ext cx="6847944" cy="3777622"/>
          </a:xfrm>
        </p:spPr>
        <p:txBody>
          <a:bodyPr>
            <a:normAutofit fontScale="92500" lnSpcReduction="10000"/>
          </a:bodyPr>
          <a:lstStyle/>
          <a:p>
            <a:r>
              <a:rPr lang="en-US" dirty="0"/>
              <a:t>Background</a:t>
            </a:r>
          </a:p>
          <a:p>
            <a:pPr lvl="1"/>
            <a:r>
              <a:rPr lang="en-US" dirty="0"/>
              <a:t>Approximately 570-495 B.C.</a:t>
            </a:r>
          </a:p>
          <a:p>
            <a:pPr lvl="1"/>
            <a:r>
              <a:rPr lang="en-US" dirty="0"/>
              <a:t>Born on the island of Samos, moved to Croton in Italy.</a:t>
            </a:r>
          </a:p>
          <a:p>
            <a:pPr lvl="1"/>
            <a:r>
              <a:rPr lang="en-US" dirty="0"/>
              <a:t>Credited with the Pythagorean Theorem.</a:t>
            </a:r>
          </a:p>
          <a:p>
            <a:pPr lvl="1"/>
            <a:r>
              <a:rPr lang="en-US" dirty="0"/>
              <a:t>Founded a religious community in Croton that accepted both men and women.</a:t>
            </a:r>
          </a:p>
          <a:p>
            <a:pPr lvl="1"/>
            <a:r>
              <a:rPr lang="en-US" dirty="0"/>
              <a:t>His followers took him to be divine and attributed their works to him.</a:t>
            </a:r>
          </a:p>
          <a:p>
            <a:pPr lvl="2"/>
            <a:r>
              <a:rPr lang="en-US" dirty="0"/>
              <a:t>He did not write any.</a:t>
            </a:r>
          </a:p>
          <a:p>
            <a:pPr lvl="1"/>
            <a:r>
              <a:rPr lang="en-US" dirty="0"/>
              <a:t>The sect combined science with religious mysticism.</a:t>
            </a:r>
          </a:p>
          <a:p>
            <a:pPr lvl="1"/>
            <a:r>
              <a:rPr lang="en-US" dirty="0"/>
              <a:t>The sect lasted about 200 years</a:t>
            </a:r>
          </a:p>
          <a:p>
            <a:r>
              <a:rPr lang="en-US" dirty="0"/>
              <a:t>	The first person to call himself a “philosopher.”</a:t>
            </a:r>
          </a:p>
          <a:p>
            <a:endParaRPr lang="en-US" dirty="0"/>
          </a:p>
        </p:txBody>
      </p:sp>
      <p:sp>
        <p:nvSpPr>
          <p:cNvPr id="6" name="TextBox 5">
            <a:extLst>
              <a:ext uri="{FF2B5EF4-FFF2-40B4-BE49-F238E27FC236}">
                <a16:creationId xmlns:a16="http://schemas.microsoft.com/office/drawing/2014/main" id="{B664413D-53D2-40AC-A1B3-15B9C958513C}"/>
              </a:ext>
            </a:extLst>
          </p:cNvPr>
          <p:cNvSpPr txBox="1"/>
          <p:nvPr/>
        </p:nvSpPr>
        <p:spPr>
          <a:xfrm>
            <a:off x="40002" y="6659675"/>
            <a:ext cx="268054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cifi.stackexchange.com/questions/93585/how-close-to-humans-are-agent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42109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DB30672A-0325-32DD-6ED6-65AF57A37301}"/>
              </a:ext>
            </a:extLst>
          </p:cNvPr>
          <p:cNvSpPr>
            <a:spLocks noGrp="1"/>
          </p:cNvSpPr>
          <p:nvPr>
            <p:ph type="title"/>
          </p:nvPr>
        </p:nvSpPr>
        <p:spPr>
          <a:xfrm>
            <a:off x="3373062" y="624110"/>
            <a:ext cx="8131550" cy="1280890"/>
          </a:xfrm>
        </p:spPr>
        <p:txBody>
          <a:bodyPr>
            <a:normAutofit/>
          </a:bodyPr>
          <a:lstStyle/>
          <a:p>
            <a:r>
              <a:rPr lang="en-US" dirty="0"/>
              <a:t>Pythagoras</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FA6C856A-5679-CCBE-10D0-57936B8ADB5C}"/>
              </a:ext>
            </a:extLst>
          </p:cNvPr>
          <p:cNvSpPr>
            <a:spLocks noGrp="1"/>
          </p:cNvSpPr>
          <p:nvPr>
            <p:ph sz="quarter" idx="13"/>
          </p:nvPr>
        </p:nvSpPr>
        <p:spPr>
          <a:xfrm>
            <a:off x="3373062" y="2133600"/>
            <a:ext cx="8131550" cy="3777622"/>
          </a:xfrm>
        </p:spPr>
        <p:txBody>
          <a:bodyPr>
            <a:normAutofit/>
          </a:bodyPr>
          <a:lstStyle/>
          <a:p>
            <a:r>
              <a:rPr lang="en-US" dirty="0"/>
              <a:t>Salvation</a:t>
            </a:r>
          </a:p>
          <a:p>
            <a:pPr lvl="1"/>
            <a:r>
              <a:rPr lang="en-US" dirty="0"/>
              <a:t>Religion aims at purification and purification aims at salvation.</a:t>
            </a:r>
          </a:p>
          <a:p>
            <a:pPr lvl="1"/>
            <a:r>
              <a:rPr lang="en-US" dirty="0"/>
              <a:t>The soul is immortal and migrates into another body, possibly an animal’s, after death.</a:t>
            </a:r>
          </a:p>
          <a:p>
            <a:pPr lvl="1"/>
            <a:r>
              <a:rPr lang="en-US" dirty="0"/>
              <a:t>The only escape from rebirth and the prison of the body is purification.</a:t>
            </a:r>
          </a:p>
          <a:p>
            <a:pPr lvl="1"/>
            <a:r>
              <a:rPr lang="en-US" dirty="0"/>
              <a:t>Purification is obtained via rites and an ascetic life.</a:t>
            </a:r>
          </a:p>
          <a:p>
            <a:pPr lvl="1"/>
            <a:r>
              <a:rPr lang="en-US" dirty="0"/>
              <a:t>Purification requires philosophical wisdom.</a:t>
            </a:r>
          </a:p>
          <a:p>
            <a:pPr lvl="1"/>
            <a:r>
              <a:rPr lang="en-US" dirty="0"/>
              <a:t>One must understand the universe to achieve harmony and salvation.</a:t>
            </a:r>
          </a:p>
          <a:p>
            <a:pPr lvl="1"/>
            <a:r>
              <a:rPr lang="en-US" dirty="0"/>
              <a:t>No division between religion and science or between intellectual activity and worship.</a:t>
            </a:r>
          </a:p>
          <a:p>
            <a:endParaRPr lang="en-US" dirty="0"/>
          </a:p>
        </p:txBody>
      </p:sp>
    </p:spTree>
    <p:extLst>
      <p:ext uri="{BB962C8B-B14F-4D97-AF65-F5344CB8AC3E}">
        <p14:creationId xmlns:p14="http://schemas.microsoft.com/office/powerpoint/2010/main" val="3277253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24" name="Group 23">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25"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38" name="Group 37">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39"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118C6CEB-5323-40A2-BD1D-7A2F470F07AF}"/>
              </a:ext>
            </a:extLst>
          </p:cNvPr>
          <p:cNvSpPr>
            <a:spLocks noGrp="1"/>
          </p:cNvSpPr>
          <p:nvPr>
            <p:ph type="title"/>
          </p:nvPr>
        </p:nvSpPr>
        <p:spPr>
          <a:xfrm>
            <a:off x="4659520" y="624110"/>
            <a:ext cx="6845092" cy="1280890"/>
          </a:xfrm>
        </p:spPr>
        <p:txBody>
          <a:bodyPr>
            <a:normAutofit/>
          </a:bodyPr>
          <a:lstStyle/>
          <a:p>
            <a:r>
              <a:rPr lang="en-US" dirty="0"/>
              <a:t>Pythagoras &amp; Pythagoreans</a:t>
            </a:r>
          </a:p>
        </p:txBody>
      </p:sp>
      <p:sp>
        <p:nvSpPr>
          <p:cNvPr id="52" name="Rectangle 51">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4"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12" name="Picture 11" descr="A picture containing sitting, table, indoor, glass&#10;&#10;Description automatically generated">
            <a:extLst>
              <a:ext uri="{FF2B5EF4-FFF2-40B4-BE49-F238E27FC236}">
                <a16:creationId xmlns:a16="http://schemas.microsoft.com/office/drawing/2014/main" id="{64B0C2F6-FDDF-42A0-8F7A-5FF1B8605E3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165" r="30165"/>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134CCA7-C81E-417D-90AA-B13A1899B3C5}"/>
              </a:ext>
            </a:extLst>
          </p:cNvPr>
          <p:cNvSpPr>
            <a:spLocks noGrp="1"/>
          </p:cNvSpPr>
          <p:nvPr>
            <p:ph sz="quarter" idx="13"/>
          </p:nvPr>
        </p:nvSpPr>
        <p:spPr>
          <a:xfrm>
            <a:off x="4656667" y="2133600"/>
            <a:ext cx="6847944" cy="3777622"/>
          </a:xfrm>
        </p:spPr>
        <p:txBody>
          <a:bodyPr>
            <a:normAutofit fontScale="92500" lnSpcReduction="10000"/>
          </a:bodyPr>
          <a:lstStyle/>
          <a:p>
            <a:r>
              <a:rPr lang="en-US" dirty="0"/>
              <a:t>Music and Harmony</a:t>
            </a:r>
          </a:p>
          <a:p>
            <a:pPr lvl="1"/>
            <a:r>
              <a:rPr lang="en-US" dirty="0"/>
              <a:t>Music provides evidence for the mathematical nature of the universe.</a:t>
            </a:r>
          </a:p>
          <a:p>
            <a:pPr lvl="1"/>
            <a:r>
              <a:rPr lang="en-US" dirty="0"/>
              <a:t>Differences between musical tones are mathematical functions of exact numerical ratios.</a:t>
            </a:r>
          </a:p>
          <a:p>
            <a:pPr lvl="1"/>
            <a:r>
              <a:rPr lang="en-US" dirty="0"/>
              <a:t>The physical nature of the strings does not matter if the mathematical properties are correct.</a:t>
            </a:r>
          </a:p>
          <a:p>
            <a:pPr lvl="1"/>
            <a:r>
              <a:rPr lang="en-US" dirty="0"/>
              <a:t>If numbers are the foundation of music, then they could be the foundation of reality.</a:t>
            </a:r>
          </a:p>
          <a:p>
            <a:pPr lvl="1"/>
            <a:r>
              <a:rPr lang="en-US" dirty="0"/>
              <a:t>Harmony of the spheres: According to their measurements, the planetary distances matched those of the musical scale.</a:t>
            </a:r>
          </a:p>
          <a:p>
            <a:pPr lvl="1"/>
            <a:r>
              <a:rPr lang="en-US" dirty="0"/>
              <a:t>Harmony of the body: bodily health is a result of all parts being in harmony.	</a:t>
            </a:r>
          </a:p>
          <a:p>
            <a:endParaRPr lang="en-US" dirty="0"/>
          </a:p>
        </p:txBody>
      </p:sp>
      <p:sp>
        <p:nvSpPr>
          <p:cNvPr id="17" name="TextBox 16">
            <a:extLst>
              <a:ext uri="{FF2B5EF4-FFF2-40B4-BE49-F238E27FC236}">
                <a16:creationId xmlns:a16="http://schemas.microsoft.com/office/drawing/2014/main" id="{E36526D7-E151-4D5E-BAE4-ECCB5F7C8F9F}"/>
              </a:ext>
            </a:extLst>
          </p:cNvPr>
          <p:cNvSpPr txBox="1"/>
          <p:nvPr/>
        </p:nvSpPr>
        <p:spPr>
          <a:xfrm>
            <a:off x="9341540" y="6657945"/>
            <a:ext cx="2850460"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jahpickney.deviantart.com/art/music-of-the-spheres-34492652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27664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118C6CEB-5323-40A2-BD1D-7A2F470F07AF}"/>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dirty="0"/>
              <a:t>Pythagoras &amp; Pythagoreans</a:t>
            </a:r>
          </a:p>
        </p:txBody>
      </p:sp>
      <p:sp>
        <p:nvSpPr>
          <p:cNvPr id="3" name="Content Placeholder 2">
            <a:extLst>
              <a:ext uri="{FF2B5EF4-FFF2-40B4-BE49-F238E27FC236}">
                <a16:creationId xmlns:a16="http://schemas.microsoft.com/office/drawing/2014/main" id="{0134CCA7-C81E-417D-90AA-B13A1899B3C5}"/>
              </a:ext>
            </a:extLst>
          </p:cNvPr>
          <p:cNvSpPr>
            <a:spLocks noGrp="1"/>
          </p:cNvSpPr>
          <p:nvPr>
            <p:ph sz="quarter" idx="13"/>
          </p:nvPr>
        </p:nvSpPr>
        <p:spPr>
          <a:xfrm>
            <a:off x="1683956" y="2133600"/>
            <a:ext cx="4140772" cy="3777622"/>
          </a:xfrm>
        </p:spPr>
        <p:txBody>
          <a:bodyPr vert="horz" lIns="91440" tIns="45720" rIns="91440" bIns="45720" rtlCol="0">
            <a:normAutofit fontScale="85000" lnSpcReduction="10000"/>
          </a:bodyPr>
          <a:lstStyle/>
          <a:p>
            <a:r>
              <a:rPr lang="en-US" dirty="0">
                <a:solidFill>
                  <a:srgbClr val="000000"/>
                </a:solidFill>
              </a:rPr>
              <a:t>The conflict of order &amp; disorder</a:t>
            </a:r>
          </a:p>
          <a:p>
            <a:pPr lvl="1"/>
            <a:r>
              <a:rPr lang="en-US" dirty="0">
                <a:solidFill>
                  <a:srgbClr val="000000"/>
                </a:solidFill>
              </a:rPr>
              <a:t>Universe is governed by eternal conflict</a:t>
            </a:r>
          </a:p>
          <a:p>
            <a:pPr lvl="1"/>
            <a:r>
              <a:rPr lang="en-US" dirty="0">
                <a:solidFill>
                  <a:srgbClr val="000000"/>
                </a:solidFill>
              </a:rPr>
              <a:t>Dualism</a:t>
            </a:r>
          </a:p>
          <a:p>
            <a:pPr lvl="2"/>
            <a:r>
              <a:rPr lang="en-US" dirty="0">
                <a:solidFill>
                  <a:srgbClr val="000000"/>
                </a:solidFill>
              </a:rPr>
              <a:t>Metaphysica dualism</a:t>
            </a:r>
          </a:p>
          <a:p>
            <a:pPr lvl="2"/>
            <a:r>
              <a:rPr lang="en-US" dirty="0">
                <a:solidFill>
                  <a:srgbClr val="000000"/>
                </a:solidFill>
              </a:rPr>
              <a:t>Moral dualism </a:t>
            </a:r>
          </a:p>
          <a:p>
            <a:pPr lvl="2"/>
            <a:r>
              <a:rPr lang="en-US" dirty="0">
                <a:solidFill>
                  <a:srgbClr val="000000"/>
                </a:solidFill>
              </a:rPr>
              <a:t>Order has an advantage over chaos</a:t>
            </a:r>
          </a:p>
          <a:p>
            <a:r>
              <a:rPr lang="en-US" dirty="0">
                <a:solidFill>
                  <a:srgbClr val="000000"/>
                </a:solidFill>
              </a:rPr>
              <a:t>Conflict in the soul</a:t>
            </a:r>
          </a:p>
          <a:p>
            <a:pPr lvl="1"/>
            <a:r>
              <a:rPr lang="en-US" dirty="0">
                <a:solidFill>
                  <a:srgbClr val="000000"/>
                </a:solidFill>
              </a:rPr>
              <a:t>Takes on the form of what it contemplates</a:t>
            </a:r>
          </a:p>
          <a:p>
            <a:pPr lvl="1"/>
            <a:r>
              <a:rPr lang="en-US" dirty="0">
                <a:solidFill>
                  <a:srgbClr val="000000"/>
                </a:solidFill>
              </a:rPr>
              <a:t>Studying harmony causes harmony</a:t>
            </a:r>
          </a:p>
          <a:p>
            <a:pPr lvl="1"/>
            <a:r>
              <a:rPr lang="en-US" dirty="0">
                <a:solidFill>
                  <a:srgbClr val="000000"/>
                </a:solidFill>
              </a:rPr>
              <a:t>Frees the world from the prison of the physical world. </a:t>
            </a:r>
          </a:p>
          <a:p>
            <a:pPr lvl="1"/>
            <a:endParaRPr lang="en-US" dirty="0">
              <a:solidFill>
                <a:srgbClr val="000000"/>
              </a:solidFill>
            </a:endParaRPr>
          </a:p>
          <a:p>
            <a:pPr lvl="1"/>
            <a:endParaRPr lang="en-US" dirty="0">
              <a:solidFill>
                <a:srgbClr val="000000"/>
              </a:solidFill>
            </a:endParaRPr>
          </a:p>
        </p:txBody>
      </p:sp>
      <p:graphicFrame>
        <p:nvGraphicFramePr>
          <p:cNvPr id="5" name="Table 4">
            <a:extLst>
              <a:ext uri="{FF2B5EF4-FFF2-40B4-BE49-F238E27FC236}">
                <a16:creationId xmlns:a16="http://schemas.microsoft.com/office/drawing/2014/main" id="{9A39E2E1-C772-4D83-90F7-4D33BB1A108A}"/>
              </a:ext>
            </a:extLst>
          </p:cNvPr>
          <p:cNvGraphicFramePr>
            <a:graphicFrameLocks noGrp="1"/>
          </p:cNvGraphicFramePr>
          <p:nvPr/>
        </p:nvGraphicFramePr>
        <p:xfrm>
          <a:off x="6120640" y="645106"/>
          <a:ext cx="5394180" cy="5247748"/>
        </p:xfrm>
        <a:graphic>
          <a:graphicData uri="http://schemas.openxmlformats.org/drawingml/2006/table">
            <a:tbl>
              <a:tblPr firstRow="1" firstCol="1" lastRow="1" lastCol="1" bandRow="1" bandCol="1">
                <a:tableStyleId>{8799B23B-EC83-4686-B30A-512413B5E67A}</a:tableStyleId>
              </a:tblPr>
              <a:tblGrid>
                <a:gridCol w="2284475">
                  <a:extLst>
                    <a:ext uri="{9D8B030D-6E8A-4147-A177-3AD203B41FA5}">
                      <a16:colId xmlns:a16="http://schemas.microsoft.com/office/drawing/2014/main" val="2787557135"/>
                    </a:ext>
                  </a:extLst>
                </a:gridCol>
                <a:gridCol w="3109705">
                  <a:extLst>
                    <a:ext uri="{9D8B030D-6E8A-4147-A177-3AD203B41FA5}">
                      <a16:colId xmlns:a16="http://schemas.microsoft.com/office/drawing/2014/main" val="3350964354"/>
                    </a:ext>
                  </a:extLst>
                </a:gridCol>
              </a:tblGrid>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Order</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Disorder</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679843857"/>
                  </a:ext>
                </a:extLst>
              </a:tr>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Limit</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Unlimited</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2753662389"/>
                  </a:ext>
                </a:extLst>
              </a:tr>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Odd</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Even</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2807102441"/>
                  </a:ext>
                </a:extLst>
              </a:tr>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One</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Many</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3074034472"/>
                  </a:ext>
                </a:extLst>
              </a:tr>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Right</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Left</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4078419649"/>
                  </a:ext>
                </a:extLst>
              </a:tr>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Male</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Female</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1549062363"/>
                  </a:ext>
                </a:extLst>
              </a:tr>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Rest</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Motion</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2439984585"/>
                  </a:ext>
                </a:extLst>
              </a:tr>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Straight</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Crooked</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1465366347"/>
                  </a:ext>
                </a:extLst>
              </a:tr>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Light</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Darkness</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3974178910"/>
                  </a:ext>
                </a:extLst>
              </a:tr>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Good</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Evil</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42148109"/>
                  </a:ext>
                </a:extLst>
              </a:tr>
              <a:tr h="477068">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Square</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tc>
                  <a:txBody>
                    <a:bodyPr/>
                    <a:lstStyle/>
                    <a:p>
                      <a:pPr marL="0" marR="0">
                        <a:lnSpc>
                          <a:spcPct val="115000"/>
                        </a:lnSpc>
                        <a:spcBef>
                          <a:spcPts val="0"/>
                        </a:spcBef>
                        <a:spcAft>
                          <a:spcPts val="0"/>
                        </a:spcAft>
                        <a:tabLst>
                          <a:tab pos="114300" algn="l"/>
                          <a:tab pos="228600" algn="l"/>
                          <a:tab pos="342900" algn="l"/>
                          <a:tab pos="457200" algn="l"/>
                          <a:tab pos="571500" algn="l"/>
                          <a:tab pos="685800" algn="l"/>
                          <a:tab pos="800100" algn="l"/>
                        </a:tabLst>
                      </a:pPr>
                      <a:r>
                        <a:rPr lang="en-US" sz="2700">
                          <a:effectLst/>
                        </a:rPr>
                        <a:t>Oblong</a:t>
                      </a:r>
                      <a:endParaRPr lang="en-US" sz="2700">
                        <a:effectLst/>
                        <a:latin typeface="+mn-lt"/>
                        <a:ea typeface="Times New Roman" panose="02020603050405020304" pitchFamily="18" charset="0"/>
                        <a:cs typeface="Times New Roman" panose="02020603050405020304" pitchFamily="18" charset="0"/>
                      </a:endParaRPr>
                    </a:p>
                  </a:txBody>
                  <a:tcPr marL="94942" marR="94942" marT="0" marB="0"/>
                </a:tc>
                <a:extLst>
                  <a:ext uri="{0D108BD9-81ED-4DB2-BD59-A6C34878D82A}">
                    <a16:rowId xmlns:a16="http://schemas.microsoft.com/office/drawing/2014/main" val="348013700"/>
                  </a:ext>
                </a:extLst>
              </a:tr>
            </a:tbl>
          </a:graphicData>
        </a:graphic>
      </p:graphicFrame>
    </p:spTree>
    <p:extLst>
      <p:ext uri="{BB962C8B-B14F-4D97-AF65-F5344CB8AC3E}">
        <p14:creationId xmlns:p14="http://schemas.microsoft.com/office/powerpoint/2010/main" val="1264192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3"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7"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118C6CEB-5323-40A2-BD1D-7A2F470F07AF}"/>
              </a:ext>
            </a:extLst>
          </p:cNvPr>
          <p:cNvSpPr>
            <a:spLocks noGrp="1"/>
          </p:cNvSpPr>
          <p:nvPr>
            <p:ph type="title"/>
          </p:nvPr>
        </p:nvSpPr>
        <p:spPr>
          <a:xfrm>
            <a:off x="4659520" y="624110"/>
            <a:ext cx="6845092" cy="1280890"/>
          </a:xfrm>
        </p:spPr>
        <p:txBody>
          <a:bodyPr>
            <a:normAutofit/>
          </a:bodyPr>
          <a:lstStyle/>
          <a:p>
            <a:r>
              <a:rPr lang="en-US" dirty="0"/>
              <a:t>Pythagoras &amp; Pythagoreans</a:t>
            </a:r>
          </a:p>
        </p:txBody>
      </p:sp>
      <p:sp>
        <p:nvSpPr>
          <p:cNvPr id="40" name="Rectangle 39">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picture containing outdoor, light, object, star&#10;&#10;Description automatically generated">
            <a:extLst>
              <a:ext uri="{FF2B5EF4-FFF2-40B4-BE49-F238E27FC236}">
                <a16:creationId xmlns:a16="http://schemas.microsoft.com/office/drawing/2014/main" id="{1145C201-2C4F-402A-AAFD-EAB9EED5D25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869" r="33570" b="2"/>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134CCA7-C81E-417D-90AA-B13A1899B3C5}"/>
              </a:ext>
            </a:extLst>
          </p:cNvPr>
          <p:cNvSpPr>
            <a:spLocks noGrp="1"/>
          </p:cNvSpPr>
          <p:nvPr>
            <p:ph sz="quarter" idx="13"/>
          </p:nvPr>
        </p:nvSpPr>
        <p:spPr>
          <a:xfrm>
            <a:off x="3539920" y="1480732"/>
            <a:ext cx="8250727" cy="4861952"/>
          </a:xfrm>
        </p:spPr>
        <p:txBody>
          <a:bodyPr>
            <a:normAutofit/>
          </a:bodyPr>
          <a:lstStyle/>
          <a:p>
            <a:r>
              <a:rPr lang="en-US" dirty="0"/>
              <a:t>Importance</a:t>
            </a:r>
          </a:p>
          <a:p>
            <a:pPr lvl="1"/>
            <a:r>
              <a:rPr lang="en-US" dirty="0"/>
              <a:t>Metaphysical theories have relevance to life.</a:t>
            </a:r>
          </a:p>
          <a:p>
            <a:pPr lvl="2"/>
            <a:r>
              <a:rPr lang="en-US" dirty="0"/>
              <a:t>philosophy is a way of life.</a:t>
            </a:r>
          </a:p>
          <a:p>
            <a:pPr lvl="1"/>
            <a:r>
              <a:rPr lang="en-US" dirty="0"/>
              <a:t>The first considerations of individual ethical concerns in philosophy.</a:t>
            </a:r>
          </a:p>
          <a:p>
            <a:pPr lvl="1"/>
            <a:r>
              <a:rPr lang="en-US" dirty="0"/>
              <a:t>Emphasized form over matter.</a:t>
            </a:r>
          </a:p>
          <a:p>
            <a:pPr lvl="2"/>
            <a:r>
              <a:rPr lang="en-US" dirty="0"/>
              <a:t>The universe is understood in terms of mathematical order rather than in terms of a basic material substance.</a:t>
            </a:r>
          </a:p>
          <a:p>
            <a:pPr lvl="1"/>
            <a:r>
              <a:rPr lang="en-US" dirty="0"/>
              <a:t>Advanced mathematics, building on foundations laid by the Egyptians and Mesopotamians.</a:t>
            </a:r>
          </a:p>
          <a:p>
            <a:r>
              <a:rPr lang="en-US" dirty="0"/>
              <a:t>	First applied the term “cosmos” </a:t>
            </a:r>
          </a:p>
          <a:p>
            <a:pPr lvl="1"/>
            <a:r>
              <a:rPr lang="en-US" dirty="0"/>
              <a:t>Meaning: “order,”, “fitness,” or “beauty.”</a:t>
            </a:r>
          </a:p>
          <a:p>
            <a:pPr lvl="1"/>
            <a:r>
              <a:rPr lang="en-US" dirty="0"/>
              <a:t>Provided the theoretical foundation for the rise of modern science, which was based on the mathematical view of the universe.</a:t>
            </a:r>
          </a:p>
          <a:p>
            <a:endParaRPr lang="en-US" dirty="0"/>
          </a:p>
        </p:txBody>
      </p:sp>
    </p:spTree>
    <p:extLst>
      <p:ext uri="{BB962C8B-B14F-4D97-AF65-F5344CB8AC3E}">
        <p14:creationId xmlns:p14="http://schemas.microsoft.com/office/powerpoint/2010/main" val="2434995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CCC4BFBA-4674-F347-2EF4-9D2B86E5D3D9}"/>
              </a:ext>
            </a:extLst>
          </p:cNvPr>
          <p:cNvSpPr>
            <a:spLocks noGrp="1"/>
          </p:cNvSpPr>
          <p:nvPr>
            <p:ph type="title"/>
          </p:nvPr>
        </p:nvSpPr>
        <p:spPr>
          <a:xfrm>
            <a:off x="3373062" y="624110"/>
            <a:ext cx="8131550" cy="1280890"/>
          </a:xfrm>
        </p:spPr>
        <p:txBody>
          <a:bodyPr>
            <a:normAutofit/>
          </a:bodyPr>
          <a:lstStyle/>
          <a:p>
            <a:r>
              <a:rPr lang="en-US" dirty="0"/>
              <a:t>Xenophanes</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75147E84-B847-BE0E-7A3A-929C4FA8E529}"/>
              </a:ext>
            </a:extLst>
          </p:cNvPr>
          <p:cNvSpPr>
            <a:spLocks noGrp="1"/>
          </p:cNvSpPr>
          <p:nvPr>
            <p:ph sz="quarter" idx="13"/>
          </p:nvPr>
        </p:nvSpPr>
        <p:spPr>
          <a:xfrm>
            <a:off x="3373062" y="2133600"/>
            <a:ext cx="8131550" cy="3777622"/>
          </a:xfrm>
        </p:spPr>
        <p:txBody>
          <a:bodyPr>
            <a:normAutofit fontScale="92500" lnSpcReduction="10000"/>
          </a:bodyPr>
          <a:lstStyle/>
          <a:p>
            <a:pPr>
              <a:lnSpc>
                <a:spcPct val="90000"/>
              </a:lnSpc>
            </a:pPr>
            <a:r>
              <a:rPr lang="en-US" sz="1500"/>
              <a:t>Background</a:t>
            </a:r>
          </a:p>
          <a:p>
            <a:pPr lvl="1">
              <a:lnSpc>
                <a:spcPct val="90000"/>
              </a:lnSpc>
            </a:pPr>
            <a:r>
              <a:rPr lang="en-US" sz="1500"/>
              <a:t>Approximately 570-478 B.C.</a:t>
            </a:r>
          </a:p>
          <a:p>
            <a:pPr lvl="1">
              <a:lnSpc>
                <a:spcPct val="90000"/>
              </a:lnSpc>
            </a:pPr>
            <a:r>
              <a:rPr lang="en-US" sz="1500"/>
              <a:t>Born in Colophon, 40 miles away from Miletus.</a:t>
            </a:r>
          </a:p>
          <a:p>
            <a:pPr lvl="1">
              <a:lnSpc>
                <a:spcPct val="90000"/>
              </a:lnSpc>
            </a:pPr>
            <a:r>
              <a:rPr lang="en-US" sz="1500"/>
              <a:t>Went to Sicily when Ionian fell to the Persians in 546 B.C.</a:t>
            </a:r>
          </a:p>
          <a:p>
            <a:pPr lvl="1">
              <a:lnSpc>
                <a:spcPct val="90000"/>
              </a:lnSpc>
            </a:pPr>
            <a:r>
              <a:rPr lang="en-US" sz="1500"/>
              <a:t>Earned a living writing and reciting poetry and speaking at feasts.</a:t>
            </a:r>
          </a:p>
          <a:p>
            <a:pPr lvl="1">
              <a:lnSpc>
                <a:spcPct val="90000"/>
              </a:lnSpc>
            </a:pPr>
            <a:r>
              <a:rPr lang="en-US" sz="1500"/>
              <a:t>Known for his irreverence and satirical wit.</a:t>
            </a:r>
          </a:p>
          <a:p>
            <a:pPr lvl="2">
              <a:lnSpc>
                <a:spcPct val="90000"/>
              </a:lnSpc>
            </a:pPr>
            <a:r>
              <a:rPr lang="en-US" sz="1500"/>
              <a:t>He mocked the myths of Homer, the glorification of athletes and decadent vanity.</a:t>
            </a:r>
          </a:p>
          <a:p>
            <a:pPr lvl="1">
              <a:lnSpc>
                <a:spcPct val="90000"/>
              </a:lnSpc>
            </a:pPr>
            <a:r>
              <a:rPr lang="en-US" sz="1500"/>
              <a:t>Known for his rational theology.</a:t>
            </a:r>
          </a:p>
          <a:p>
            <a:pPr lvl="1">
              <a:lnSpc>
                <a:spcPct val="90000"/>
              </a:lnSpc>
            </a:pPr>
            <a:r>
              <a:rPr lang="en-US" sz="1500"/>
              <a:t>Interested in astronomy and meteorology.</a:t>
            </a:r>
          </a:p>
          <a:p>
            <a:pPr lvl="1">
              <a:lnSpc>
                <a:spcPct val="90000"/>
              </a:lnSpc>
            </a:pPr>
            <a:r>
              <a:rPr lang="en-US" sz="1500"/>
              <a:t>Made inferences about the changes of the earth and the origins of life from the fossil records.</a:t>
            </a:r>
          </a:p>
          <a:p>
            <a:pPr lvl="2">
              <a:lnSpc>
                <a:spcPct val="90000"/>
              </a:lnSpc>
            </a:pPr>
            <a:r>
              <a:rPr lang="en-US" sz="1500"/>
              <a:t> Fossils were known to the Greeks, but often regarded as the bones of heroes and monsters.</a:t>
            </a:r>
          </a:p>
          <a:p>
            <a:pPr>
              <a:lnSpc>
                <a:spcPct val="90000"/>
              </a:lnSpc>
            </a:pPr>
            <a:endParaRPr lang="en-US" sz="1500"/>
          </a:p>
        </p:txBody>
      </p:sp>
    </p:spTree>
    <p:extLst>
      <p:ext uri="{BB962C8B-B14F-4D97-AF65-F5344CB8AC3E}">
        <p14:creationId xmlns:p14="http://schemas.microsoft.com/office/powerpoint/2010/main" val="3541329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Honey in beehive">
            <a:extLst>
              <a:ext uri="{FF2B5EF4-FFF2-40B4-BE49-F238E27FC236}">
                <a16:creationId xmlns:a16="http://schemas.microsoft.com/office/drawing/2014/main" id="{1F3D42D9-B7CE-4563-736B-5EAA3C839894}"/>
              </a:ext>
            </a:extLst>
          </p:cNvPr>
          <p:cNvPicPr>
            <a:picLocks noChangeAspect="1"/>
          </p:cNvPicPr>
          <p:nvPr/>
        </p:nvPicPr>
        <p:blipFill>
          <a:blip r:embed="rId3">
            <a:extLst>
              <a:ext uri="{28A0092B-C50C-407E-A947-70E740481C1C}">
                <a14:useLocalDpi xmlns:a14="http://schemas.microsoft.com/office/drawing/2010/main" val="0"/>
              </a:ext>
            </a:extLst>
          </a:blip>
          <a:srcRect l="19659" r="558" b="1"/>
          <a:stretch/>
        </p:blipFill>
        <p:spPr>
          <a:xfrm>
            <a:off x="4485557" y="10"/>
            <a:ext cx="7706443" cy="6857990"/>
          </a:xfrm>
          <a:prstGeom prst="rect">
            <a:avLst/>
          </a:prstGeom>
        </p:spPr>
      </p:pic>
      <p:sp useBgFill="1">
        <p:nvSpPr>
          <p:cNvPr id="10" name="Freeform: Shape 9">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F0208E66-7B5A-39D3-1063-E39265ABDAF8}"/>
              </a:ext>
            </a:extLst>
          </p:cNvPr>
          <p:cNvSpPr>
            <a:spLocks noGrp="1"/>
          </p:cNvSpPr>
          <p:nvPr>
            <p:ph type="title"/>
          </p:nvPr>
        </p:nvSpPr>
        <p:spPr>
          <a:xfrm>
            <a:off x="535525" y="624110"/>
            <a:ext cx="4623955" cy="1280890"/>
          </a:xfrm>
        </p:spPr>
        <p:txBody>
          <a:bodyPr>
            <a:normAutofit/>
          </a:bodyPr>
          <a:lstStyle/>
          <a:p>
            <a:r>
              <a:rPr lang="en-US" dirty="0"/>
              <a:t>Xenophanes</a:t>
            </a:r>
          </a:p>
        </p:txBody>
      </p:sp>
      <p:sp>
        <p:nvSpPr>
          <p:cNvPr id="12" name="Rectangle 11">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C0242053-ED61-1F40-22EB-A9DBAA1F698A}"/>
              </a:ext>
            </a:extLst>
          </p:cNvPr>
          <p:cNvSpPr>
            <a:spLocks noGrp="1"/>
          </p:cNvSpPr>
          <p:nvPr>
            <p:ph sz="quarter" idx="13"/>
          </p:nvPr>
        </p:nvSpPr>
        <p:spPr>
          <a:xfrm>
            <a:off x="531812" y="2133600"/>
            <a:ext cx="4625882" cy="3777622"/>
          </a:xfrm>
        </p:spPr>
        <p:txBody>
          <a:bodyPr>
            <a:normAutofit/>
          </a:bodyPr>
          <a:lstStyle/>
          <a:p>
            <a:pPr>
              <a:lnSpc>
                <a:spcPct val="90000"/>
              </a:lnSpc>
            </a:pPr>
            <a:r>
              <a:rPr lang="en-US" dirty="0"/>
              <a:t>Epistemology</a:t>
            </a:r>
            <a:endParaRPr lang="en-US"/>
          </a:p>
          <a:p>
            <a:pPr lvl="1">
              <a:lnSpc>
                <a:spcPct val="90000"/>
              </a:lnSpc>
            </a:pPr>
            <a:r>
              <a:rPr lang="en-US" dirty="0"/>
              <a:t>First philosopher to directly address the theory of knowledge.</a:t>
            </a:r>
            <a:endParaRPr lang="en-US"/>
          </a:p>
          <a:p>
            <a:pPr lvl="1">
              <a:lnSpc>
                <a:spcPct val="90000"/>
              </a:lnSpc>
            </a:pPr>
            <a:r>
              <a:rPr lang="en-US" dirty="0"/>
              <a:t>Sense perception is relative</a:t>
            </a:r>
            <a:endParaRPr lang="en-US"/>
          </a:p>
          <a:p>
            <a:pPr lvl="2">
              <a:lnSpc>
                <a:spcPct val="90000"/>
              </a:lnSpc>
            </a:pPr>
            <a:r>
              <a:rPr lang="en-US" dirty="0"/>
              <a:t>What we consider to be X may depend on our experience.</a:t>
            </a:r>
            <a:endParaRPr lang="en-US"/>
          </a:p>
          <a:p>
            <a:pPr lvl="2">
              <a:lnSpc>
                <a:spcPct val="90000"/>
              </a:lnSpc>
            </a:pPr>
            <a:r>
              <a:rPr lang="en-US" dirty="0"/>
              <a:t>Fig &amp; Honey Example		</a:t>
            </a:r>
            <a:endParaRPr lang="en-US"/>
          </a:p>
          <a:p>
            <a:pPr lvl="1">
              <a:lnSpc>
                <a:spcPct val="90000"/>
              </a:lnSpc>
            </a:pPr>
            <a:r>
              <a:rPr lang="en-US" dirty="0"/>
              <a:t>Possibly endorsed skepticism</a:t>
            </a:r>
            <a:endParaRPr lang="en-US"/>
          </a:p>
          <a:p>
            <a:pPr lvl="1">
              <a:lnSpc>
                <a:spcPct val="90000"/>
              </a:lnSpc>
            </a:pPr>
            <a:r>
              <a:rPr lang="en-US" dirty="0"/>
              <a:t>Humans cannot have perfect knowledge,</a:t>
            </a:r>
            <a:endParaRPr lang="en-US"/>
          </a:p>
          <a:p>
            <a:pPr lvl="1">
              <a:lnSpc>
                <a:spcPct val="90000"/>
              </a:lnSpc>
            </a:pPr>
            <a:r>
              <a:rPr lang="en-US" dirty="0"/>
              <a:t>Certain claims should “be believed as resembling the truth.”</a:t>
            </a:r>
            <a:endParaRPr lang="en-US"/>
          </a:p>
          <a:p>
            <a:pPr>
              <a:lnSpc>
                <a:spcPct val="90000"/>
              </a:lnSpc>
            </a:pPr>
            <a:endParaRPr lang="en-US"/>
          </a:p>
        </p:txBody>
      </p:sp>
    </p:spTree>
    <p:extLst>
      <p:ext uri="{BB962C8B-B14F-4D97-AF65-F5344CB8AC3E}">
        <p14:creationId xmlns:p14="http://schemas.microsoft.com/office/powerpoint/2010/main" val="2899857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81" y="1382486"/>
            <a:ext cx="3547581" cy="4093028"/>
          </a:xfrm>
        </p:spPr>
        <p:txBody>
          <a:bodyPr anchor="ctr">
            <a:normAutofit/>
          </a:bodyPr>
          <a:lstStyle/>
          <a:p>
            <a:r>
              <a:rPr lang="en-US" sz="4400" dirty="0"/>
              <a:t>The Nature of Philosophy</a:t>
            </a:r>
          </a:p>
        </p:txBody>
      </p:sp>
      <p:graphicFrame>
        <p:nvGraphicFramePr>
          <p:cNvPr id="5" name="Content Placeholder 2">
            <a:extLst>
              <a:ext uri="{FF2B5EF4-FFF2-40B4-BE49-F238E27FC236}">
                <a16:creationId xmlns:a16="http://schemas.microsoft.com/office/drawing/2014/main" id="{89CD0B13-453B-45B1-9D86-4385F32F4799}"/>
              </a:ext>
            </a:extLst>
          </p:cNvPr>
          <p:cNvGraphicFramePr>
            <a:graphicFrameLocks noGrp="1"/>
          </p:cNvGraphicFramePr>
          <p:nvPr>
            <p:ph idx="1"/>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7251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0212D14E-8E2F-924B-C895-A5DEA297ADA6}"/>
              </a:ext>
            </a:extLst>
          </p:cNvPr>
          <p:cNvPicPr>
            <a:picLocks noChangeAspect="1"/>
          </p:cNvPicPr>
          <p:nvPr/>
        </p:nvPicPr>
        <p:blipFill>
          <a:blip r:embed="rId3">
            <a:extLst>
              <a:ext uri="{28A0092B-C50C-407E-A947-70E740481C1C}">
                <a14:useLocalDpi xmlns:a14="http://schemas.microsoft.com/office/drawing/2010/main" val="0"/>
              </a:ext>
            </a:extLst>
          </a:blip>
          <a:srcRect t="6393" b="6393"/>
          <a:stretch/>
        </p:blipFill>
        <p:spPr>
          <a:xfrm>
            <a:off x="1" y="10"/>
            <a:ext cx="7574440" cy="6857990"/>
          </a:xfrm>
          <a:prstGeom prst="rect">
            <a:avLst/>
          </a:prstGeom>
        </p:spPr>
      </p:pic>
      <p:sp>
        <p:nvSpPr>
          <p:cNvPr id="12"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CCEA2AD-3C12-8D76-8020-1E37C088812B}"/>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Xenophanes</a:t>
            </a:r>
          </a:p>
        </p:txBody>
      </p:sp>
      <p:sp>
        <p:nvSpPr>
          <p:cNvPr id="3" name="Content Placeholder 2">
            <a:extLst>
              <a:ext uri="{FF2B5EF4-FFF2-40B4-BE49-F238E27FC236}">
                <a16:creationId xmlns:a16="http://schemas.microsoft.com/office/drawing/2014/main" id="{196F0DEC-9685-26EA-E522-5A0F097DD372}"/>
              </a:ext>
            </a:extLst>
          </p:cNvPr>
          <p:cNvSpPr>
            <a:spLocks noGrp="1"/>
          </p:cNvSpPr>
          <p:nvPr>
            <p:ph sz="quarter" idx="13"/>
          </p:nvPr>
        </p:nvSpPr>
        <p:spPr>
          <a:xfrm>
            <a:off x="7860770" y="2017668"/>
            <a:ext cx="3750205" cy="3857816"/>
          </a:xfrm>
        </p:spPr>
        <p:txBody>
          <a:bodyPr>
            <a:normAutofit fontScale="92500" lnSpcReduction="20000"/>
          </a:bodyPr>
          <a:lstStyle/>
          <a:p>
            <a:pPr>
              <a:lnSpc>
                <a:spcPct val="90000"/>
              </a:lnSpc>
            </a:pPr>
            <a:r>
              <a:rPr lang="en-US" sz="1400">
                <a:solidFill>
                  <a:schemeClr val="tx1">
                    <a:lumMod val="95000"/>
                    <a:lumOff val="5000"/>
                  </a:schemeClr>
                </a:solidFill>
              </a:rPr>
              <a:t>Philosophy of Religion</a:t>
            </a:r>
          </a:p>
          <a:p>
            <a:pPr lvl="1">
              <a:lnSpc>
                <a:spcPct val="90000"/>
              </a:lnSpc>
            </a:pPr>
            <a:r>
              <a:rPr lang="en-US" sz="1400">
                <a:solidFill>
                  <a:schemeClr val="tx1">
                    <a:lumMod val="95000"/>
                    <a:lumOff val="5000"/>
                  </a:schemeClr>
                </a:solidFill>
              </a:rPr>
              <a:t>First philosopher to examine popular religion philosophically.</a:t>
            </a:r>
          </a:p>
          <a:p>
            <a:pPr lvl="1">
              <a:lnSpc>
                <a:spcPct val="90000"/>
              </a:lnSpc>
            </a:pPr>
            <a:r>
              <a:rPr lang="en-US" sz="1400">
                <a:solidFill>
                  <a:schemeClr val="tx1">
                    <a:lumMod val="95000"/>
                    <a:lumOff val="5000"/>
                  </a:schemeClr>
                </a:solidFill>
              </a:rPr>
              <a:t>Mythological explanations were used to explain events when a natural explanation would have sufficed.</a:t>
            </a:r>
          </a:p>
          <a:p>
            <a:pPr lvl="2">
              <a:lnSpc>
                <a:spcPct val="90000"/>
              </a:lnSpc>
            </a:pPr>
            <a:r>
              <a:rPr lang="en-US">
                <a:solidFill>
                  <a:schemeClr val="tx1">
                    <a:lumMod val="95000"/>
                    <a:lumOff val="5000"/>
                  </a:schemeClr>
                </a:solidFill>
              </a:rPr>
              <a:t>Example: Rainbows were regarded as being the goddess Iris</a:t>
            </a:r>
          </a:p>
          <a:p>
            <a:pPr lvl="2">
              <a:lnSpc>
                <a:spcPct val="90000"/>
              </a:lnSpc>
            </a:pPr>
            <a:r>
              <a:rPr lang="en-US">
                <a:solidFill>
                  <a:schemeClr val="tx1">
                    <a:lumMod val="95000"/>
                    <a:lumOff val="5000"/>
                  </a:schemeClr>
                </a:solidFill>
              </a:rPr>
              <a:t>Xenophanes claimed that Iris was a multicolored cloud.</a:t>
            </a:r>
          </a:p>
          <a:p>
            <a:pPr lvl="1">
              <a:lnSpc>
                <a:spcPct val="90000"/>
              </a:lnSpc>
            </a:pPr>
            <a:r>
              <a:rPr lang="en-US" sz="1400">
                <a:solidFill>
                  <a:schemeClr val="tx1">
                    <a:lumMod val="95000"/>
                    <a:lumOff val="5000"/>
                  </a:schemeClr>
                </a:solidFill>
              </a:rPr>
              <a:t>Critical of the poets’ portrayal of the gods as immoral.</a:t>
            </a:r>
          </a:p>
          <a:p>
            <a:pPr lvl="1">
              <a:lnSpc>
                <a:spcPct val="90000"/>
              </a:lnSpc>
            </a:pPr>
            <a:r>
              <a:rPr lang="en-US" sz="1400">
                <a:solidFill>
                  <a:schemeClr val="tx1">
                    <a:lumMod val="95000"/>
                    <a:lumOff val="5000"/>
                  </a:schemeClr>
                </a:solidFill>
              </a:rPr>
              <a:t>Mocked poets for creating  gods in their own images.</a:t>
            </a:r>
          </a:p>
          <a:p>
            <a:pPr lvl="1">
              <a:lnSpc>
                <a:spcPct val="90000"/>
              </a:lnSpc>
            </a:pPr>
            <a:r>
              <a:rPr lang="en-US" sz="1400">
                <a:solidFill>
                  <a:schemeClr val="tx1">
                    <a:lumMod val="95000"/>
                    <a:lumOff val="5000"/>
                  </a:schemeClr>
                </a:solidFill>
              </a:rPr>
              <a:t>If animals could draw or write, they would make their gods in their images.</a:t>
            </a:r>
          </a:p>
          <a:p>
            <a:pPr>
              <a:lnSpc>
                <a:spcPct val="90000"/>
              </a:lnSpc>
            </a:pPr>
            <a:endParaRPr lang="en-US" sz="1400">
              <a:solidFill>
                <a:schemeClr val="tx1">
                  <a:lumMod val="95000"/>
                  <a:lumOff val="5000"/>
                </a:schemeClr>
              </a:solidFill>
            </a:endParaRPr>
          </a:p>
        </p:txBody>
      </p:sp>
    </p:spTree>
    <p:extLst>
      <p:ext uri="{BB962C8B-B14F-4D97-AF65-F5344CB8AC3E}">
        <p14:creationId xmlns:p14="http://schemas.microsoft.com/office/powerpoint/2010/main" val="2791330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0EB7E629-8386-245C-0B22-68BBDBFBE714}"/>
              </a:ext>
            </a:extLst>
          </p:cNvPr>
          <p:cNvSpPr>
            <a:spLocks noGrp="1"/>
          </p:cNvSpPr>
          <p:nvPr>
            <p:ph type="title"/>
          </p:nvPr>
        </p:nvSpPr>
        <p:spPr>
          <a:xfrm>
            <a:off x="3373062" y="624110"/>
            <a:ext cx="8131550" cy="1280890"/>
          </a:xfrm>
        </p:spPr>
        <p:txBody>
          <a:bodyPr>
            <a:normAutofit/>
          </a:bodyPr>
          <a:lstStyle/>
          <a:p>
            <a:r>
              <a:rPr lang="en-US" dirty="0"/>
              <a:t>Xenophanes</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D6980472-5387-7788-85BA-74BD447EC03C}"/>
              </a:ext>
            </a:extLst>
          </p:cNvPr>
          <p:cNvSpPr>
            <a:spLocks noGrp="1"/>
          </p:cNvSpPr>
          <p:nvPr>
            <p:ph sz="quarter" idx="13"/>
          </p:nvPr>
        </p:nvSpPr>
        <p:spPr>
          <a:xfrm>
            <a:off x="3373062" y="2133600"/>
            <a:ext cx="8131550" cy="3777622"/>
          </a:xfrm>
        </p:spPr>
        <p:txBody>
          <a:bodyPr>
            <a:normAutofit/>
          </a:bodyPr>
          <a:lstStyle/>
          <a:p>
            <a:r>
              <a:rPr lang="en-US" dirty="0" err="1"/>
              <a:t>Xenophane’s</a:t>
            </a:r>
            <a:r>
              <a:rPr lang="en-US" dirty="0"/>
              <a:t> God</a:t>
            </a:r>
          </a:p>
          <a:p>
            <a:pPr lvl="1"/>
            <a:r>
              <a:rPr lang="en-US" dirty="0"/>
              <a:t>Is one.</a:t>
            </a:r>
          </a:p>
          <a:p>
            <a:pPr lvl="1"/>
            <a:r>
              <a:rPr lang="en-US" dirty="0"/>
              <a:t>in no way like mortals in body or mind.</a:t>
            </a:r>
          </a:p>
          <a:p>
            <a:pPr lvl="1"/>
            <a:r>
              <a:rPr lang="en-US" dirty="0"/>
              <a:t>Perceives, hears, and sees as a whole.</a:t>
            </a:r>
          </a:p>
          <a:p>
            <a:pPr lvl="1"/>
            <a:r>
              <a:rPr lang="en-US" dirty="0"/>
              <a:t>Remains in place without moving.</a:t>
            </a:r>
          </a:p>
          <a:p>
            <a:pPr lvl="1"/>
            <a:r>
              <a:rPr lang="en-US" dirty="0"/>
              <a:t>Without effort makes “all things shiver by the impulse of his mind.”</a:t>
            </a:r>
          </a:p>
          <a:p>
            <a:endParaRPr lang="en-US" dirty="0"/>
          </a:p>
        </p:txBody>
      </p:sp>
    </p:spTree>
    <p:extLst>
      <p:ext uri="{BB962C8B-B14F-4D97-AF65-F5344CB8AC3E}">
        <p14:creationId xmlns:p14="http://schemas.microsoft.com/office/powerpoint/2010/main" val="192600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3429-9E9F-6EEC-9FEF-D61D39B9F2D1}"/>
              </a:ext>
            </a:extLst>
          </p:cNvPr>
          <p:cNvSpPr>
            <a:spLocks noGrp="1"/>
          </p:cNvSpPr>
          <p:nvPr>
            <p:ph type="title"/>
          </p:nvPr>
        </p:nvSpPr>
        <p:spPr/>
        <p:txBody>
          <a:bodyPr/>
          <a:lstStyle/>
          <a:p>
            <a:r>
              <a:rPr lang="en-US" dirty="0"/>
              <a:t>Xenophanes</a:t>
            </a:r>
          </a:p>
        </p:txBody>
      </p:sp>
      <p:sp>
        <p:nvSpPr>
          <p:cNvPr id="3" name="Content Placeholder 2">
            <a:extLst>
              <a:ext uri="{FF2B5EF4-FFF2-40B4-BE49-F238E27FC236}">
                <a16:creationId xmlns:a16="http://schemas.microsoft.com/office/drawing/2014/main" id="{54D24B80-56E2-9448-7FC1-770CBC4BCCF2}"/>
              </a:ext>
            </a:extLst>
          </p:cNvPr>
          <p:cNvSpPr>
            <a:spLocks noGrp="1"/>
          </p:cNvSpPr>
          <p:nvPr>
            <p:ph sz="quarter" idx="13"/>
          </p:nvPr>
        </p:nvSpPr>
        <p:spPr/>
        <p:txBody>
          <a:bodyPr/>
          <a:lstStyle/>
          <a:p>
            <a:r>
              <a:rPr lang="en-US" dirty="0"/>
              <a:t>Importance</a:t>
            </a:r>
          </a:p>
          <a:p>
            <a:pPr lvl="1"/>
            <a:r>
              <a:rPr lang="en-US" dirty="0"/>
              <a:t>He raised important questions in epistemology.</a:t>
            </a:r>
          </a:p>
          <a:p>
            <a:pPr lvl="1"/>
            <a:r>
              <a:rPr lang="en-US" dirty="0"/>
              <a:t>He examined theology from a rational standpoint without simply accepting tradition.</a:t>
            </a:r>
          </a:p>
          <a:p>
            <a:endParaRPr lang="en-US" dirty="0"/>
          </a:p>
        </p:txBody>
      </p:sp>
    </p:spTree>
    <p:extLst>
      <p:ext uri="{BB962C8B-B14F-4D97-AF65-F5344CB8AC3E}">
        <p14:creationId xmlns:p14="http://schemas.microsoft.com/office/powerpoint/2010/main" val="2215999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93" name="Group 9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07" name="Rectangle 10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11" name="Rectangle 1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3" name="Group 1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27" name="Group 1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1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BE8317AF-3EBC-4C3C-9068-5D36242B64B6}"/>
              </a:ext>
            </a:extLst>
          </p:cNvPr>
          <p:cNvSpPr>
            <a:spLocks noGrp="1"/>
          </p:cNvSpPr>
          <p:nvPr>
            <p:ph type="title"/>
          </p:nvPr>
        </p:nvSpPr>
        <p:spPr>
          <a:xfrm>
            <a:off x="4659520" y="624110"/>
            <a:ext cx="6845092" cy="1280890"/>
          </a:xfrm>
        </p:spPr>
        <p:txBody>
          <a:bodyPr vert="horz" lIns="91440" tIns="45720" rIns="91440" bIns="45720" rtlCol="0" anchor="t">
            <a:normAutofit/>
          </a:bodyPr>
          <a:lstStyle/>
          <a:p>
            <a:r>
              <a:rPr lang="en-US"/>
              <a:t>Heraclitus</a:t>
            </a:r>
            <a:endParaRPr lang="en-US" dirty="0"/>
          </a:p>
        </p:txBody>
      </p:sp>
      <p:sp>
        <p:nvSpPr>
          <p:cNvPr id="141" name="Rectangle 1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picture containing nature, fire, fireplace&#10;&#10;Description automatically generated">
            <a:extLst>
              <a:ext uri="{FF2B5EF4-FFF2-40B4-BE49-F238E27FC236}">
                <a16:creationId xmlns:a16="http://schemas.microsoft.com/office/drawing/2014/main" id="{6937DCDC-9854-452A-8B98-F528653AA1E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910" r="36907" b="-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74F0A475-1C2A-4558-9E4E-063E08AF8225}"/>
              </a:ext>
            </a:extLst>
          </p:cNvPr>
          <p:cNvSpPr>
            <a:spLocks noGrp="1"/>
          </p:cNvSpPr>
          <p:nvPr>
            <p:ph sz="quarter" idx="13"/>
          </p:nvPr>
        </p:nvSpPr>
        <p:spPr>
          <a:xfrm>
            <a:off x="4656667" y="2133600"/>
            <a:ext cx="6847944" cy="3777622"/>
          </a:xfrm>
        </p:spPr>
        <p:txBody>
          <a:bodyPr vert="horz" lIns="91440" tIns="45720" rIns="91440" bIns="45720" rtlCol="0">
            <a:normAutofit/>
          </a:bodyPr>
          <a:lstStyle/>
          <a:p>
            <a:r>
              <a:rPr lang="en-US" dirty="0"/>
              <a:t>Background</a:t>
            </a:r>
          </a:p>
          <a:p>
            <a:pPr lvl="1"/>
            <a:r>
              <a:rPr lang="en-US" dirty="0"/>
              <a:t>540-480 B.C.</a:t>
            </a:r>
          </a:p>
          <a:p>
            <a:pPr lvl="1"/>
            <a:r>
              <a:rPr lang="en-US" dirty="0"/>
              <a:t>Born in Ephesus, 25 miles from Miletus</a:t>
            </a:r>
          </a:p>
          <a:p>
            <a:pPr lvl="1"/>
            <a:r>
              <a:rPr lang="en-US" dirty="0"/>
              <a:t>Proud, arrogant and contemptuous</a:t>
            </a:r>
          </a:p>
          <a:p>
            <a:pPr lvl="1"/>
            <a:r>
              <a:rPr lang="en-US" dirty="0"/>
              <a:t>Refused the honors offered by society.</a:t>
            </a:r>
          </a:p>
          <a:p>
            <a:pPr lvl="1"/>
            <a:r>
              <a:rPr lang="en-US" dirty="0"/>
              <a:t>Possessed a harsh disposition, had disdain for others and regarded most as little better than cattle.</a:t>
            </a:r>
          </a:p>
          <a:p>
            <a:pPr lvl="1"/>
            <a:r>
              <a:rPr lang="en-US" dirty="0"/>
              <a:t>Writings are intentionally paradoxical and difficult.</a:t>
            </a:r>
          </a:p>
          <a:p>
            <a:pPr lvl="1"/>
            <a:r>
              <a:rPr lang="en-US" dirty="0"/>
              <a:t>Nicknamed “The Dark One,” “the Riddler,” and “the Obscure.”</a:t>
            </a:r>
          </a:p>
          <a:p>
            <a:endParaRPr lang="en-US" dirty="0"/>
          </a:p>
        </p:txBody>
      </p:sp>
    </p:spTree>
    <p:extLst>
      <p:ext uri="{BB962C8B-B14F-4D97-AF65-F5344CB8AC3E}">
        <p14:creationId xmlns:p14="http://schemas.microsoft.com/office/powerpoint/2010/main" val="2392497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44" name="Group 43">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45"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58" name="Group 57">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59"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BE8317AF-3EBC-4C3C-9068-5D36242B64B6}"/>
              </a:ext>
            </a:extLst>
          </p:cNvPr>
          <p:cNvSpPr>
            <a:spLocks noGrp="1"/>
          </p:cNvSpPr>
          <p:nvPr>
            <p:ph type="title"/>
          </p:nvPr>
        </p:nvSpPr>
        <p:spPr>
          <a:xfrm>
            <a:off x="4659520" y="624110"/>
            <a:ext cx="6845092" cy="1280890"/>
          </a:xfrm>
        </p:spPr>
        <p:txBody>
          <a:bodyPr vert="horz" lIns="91440" tIns="45720" rIns="91440" bIns="45720" rtlCol="0" anchor="t">
            <a:normAutofit/>
          </a:bodyPr>
          <a:lstStyle/>
          <a:p>
            <a:r>
              <a:rPr lang="en-US" dirty="0"/>
              <a:t>Heraclitus</a:t>
            </a:r>
          </a:p>
        </p:txBody>
      </p:sp>
      <p:sp>
        <p:nvSpPr>
          <p:cNvPr id="72" name="Rectangle 71">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4"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se up of a fire&#10;&#10;Description automatically generated">
            <a:extLst>
              <a:ext uri="{FF2B5EF4-FFF2-40B4-BE49-F238E27FC236}">
                <a16:creationId xmlns:a16="http://schemas.microsoft.com/office/drawing/2014/main" id="{FC665B85-DC6F-4F99-88F2-9A5376B2AD0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649" r="5497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74F0A475-1C2A-4558-9E4E-063E08AF8225}"/>
              </a:ext>
            </a:extLst>
          </p:cNvPr>
          <p:cNvSpPr>
            <a:spLocks noGrp="1"/>
          </p:cNvSpPr>
          <p:nvPr>
            <p:ph sz="quarter" idx="13"/>
          </p:nvPr>
        </p:nvSpPr>
        <p:spPr>
          <a:xfrm>
            <a:off x="4656667" y="2133600"/>
            <a:ext cx="6847944" cy="3777622"/>
          </a:xfrm>
        </p:spPr>
        <p:txBody>
          <a:bodyPr vert="horz" lIns="91440" tIns="45720" rIns="91440" bIns="45720" rtlCol="0">
            <a:normAutofit fontScale="85000" lnSpcReduction="20000"/>
          </a:bodyPr>
          <a:lstStyle/>
          <a:p>
            <a:r>
              <a:rPr lang="en-US" dirty="0"/>
              <a:t>Logos</a:t>
            </a:r>
          </a:p>
          <a:p>
            <a:pPr lvl="1"/>
            <a:r>
              <a:rPr lang="en-US" dirty="0"/>
              <a:t>Wisdom is the goal of philosophy.</a:t>
            </a:r>
          </a:p>
          <a:p>
            <a:pPr lvl="1"/>
            <a:r>
              <a:rPr lang="en-US" dirty="0"/>
              <a:t>Wisdom is not acquired by gaining facts.</a:t>
            </a:r>
          </a:p>
          <a:p>
            <a:pPr lvl="1"/>
            <a:r>
              <a:rPr lang="en-US" dirty="0"/>
              <a:t> By seeing the hidden meaning beyond appearances.</a:t>
            </a:r>
          </a:p>
          <a:p>
            <a:pPr lvl="1"/>
            <a:r>
              <a:rPr lang="en-US" dirty="0"/>
              <a:t>The world is a riddle.</a:t>
            </a:r>
          </a:p>
          <a:p>
            <a:pPr lvl="1"/>
            <a:r>
              <a:rPr lang="en-US" dirty="0"/>
              <a:t>The secret lies in understanding Logos.</a:t>
            </a:r>
          </a:p>
          <a:p>
            <a:pPr lvl="1"/>
            <a:r>
              <a:rPr lang="en-US" dirty="0"/>
              <a:t>Logos: “statement,” “discourse,” “reason”, “rational content of what is spoken.”</a:t>
            </a:r>
          </a:p>
          <a:p>
            <a:pPr lvl="1"/>
            <a:r>
              <a:rPr lang="en-US" dirty="0"/>
              <a:t>Logos is not limited to the mind.</a:t>
            </a:r>
          </a:p>
          <a:p>
            <a:pPr lvl="1"/>
            <a:r>
              <a:rPr lang="en-US" dirty="0"/>
              <a:t>Logos is the rational order or structure of the world.</a:t>
            </a:r>
          </a:p>
          <a:p>
            <a:pPr lvl="1"/>
            <a:r>
              <a:rPr lang="en-US" dirty="0"/>
              <a:t>Logos of the world is available to all, but most prefer their own (mistaken) views.</a:t>
            </a:r>
          </a:p>
          <a:p>
            <a:pPr lvl="1"/>
            <a:r>
              <a:rPr lang="en-US" dirty="0"/>
              <a:t>Wisdom is found by finding the Logos that is hidden within the universe and one’s soul. </a:t>
            </a:r>
          </a:p>
          <a:p>
            <a:pPr lvl="1"/>
            <a:endParaRPr lang="en-US" dirty="0"/>
          </a:p>
        </p:txBody>
      </p:sp>
    </p:spTree>
    <p:extLst>
      <p:ext uri="{BB962C8B-B14F-4D97-AF65-F5344CB8AC3E}">
        <p14:creationId xmlns:p14="http://schemas.microsoft.com/office/powerpoint/2010/main" val="3355075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9DC671AC-B17B-C3D2-9442-3134F02EF31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806B19E-EABC-2646-B642-ACE17B1ED3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AD5EAB1D-D9F3-D241-B094-E0D534277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2">
              <a:extLst>
                <a:ext uri="{FF2B5EF4-FFF2-40B4-BE49-F238E27FC236}">
                  <a16:creationId xmlns:a16="http://schemas.microsoft.com/office/drawing/2014/main" id="{AA17590F-7499-A2F4-9DFE-2FD964A69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3">
              <a:extLst>
                <a:ext uri="{FF2B5EF4-FFF2-40B4-BE49-F238E27FC236}">
                  <a16:creationId xmlns:a16="http://schemas.microsoft.com/office/drawing/2014/main" id="{40608016-5F27-19E0-7BC5-86992333C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4">
              <a:extLst>
                <a:ext uri="{FF2B5EF4-FFF2-40B4-BE49-F238E27FC236}">
                  <a16:creationId xmlns:a16="http://schemas.microsoft.com/office/drawing/2014/main" id="{045C0CE8-F037-A537-F78E-15183EB88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5">
              <a:extLst>
                <a:ext uri="{FF2B5EF4-FFF2-40B4-BE49-F238E27FC236}">
                  <a16:creationId xmlns:a16="http://schemas.microsoft.com/office/drawing/2014/main" id="{5895E871-169D-DD8C-AB52-3D34A3AC0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B82F11D5-0DCF-E72C-8DFC-FA5EC4529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7">
              <a:extLst>
                <a:ext uri="{FF2B5EF4-FFF2-40B4-BE49-F238E27FC236}">
                  <a16:creationId xmlns:a16="http://schemas.microsoft.com/office/drawing/2014/main" id="{B892C879-79B4-43F1-56B8-0441C882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8">
              <a:extLst>
                <a:ext uri="{FF2B5EF4-FFF2-40B4-BE49-F238E27FC236}">
                  <a16:creationId xmlns:a16="http://schemas.microsoft.com/office/drawing/2014/main" id="{2D956E5A-69AD-C70F-826D-786AE6C31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9">
              <a:extLst>
                <a:ext uri="{FF2B5EF4-FFF2-40B4-BE49-F238E27FC236}">
                  <a16:creationId xmlns:a16="http://schemas.microsoft.com/office/drawing/2014/main" id="{5E23D7A9-3E5B-014F-3A65-BF8943A31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0">
              <a:extLst>
                <a:ext uri="{FF2B5EF4-FFF2-40B4-BE49-F238E27FC236}">
                  <a16:creationId xmlns:a16="http://schemas.microsoft.com/office/drawing/2014/main" id="{68E58A8C-C709-C317-D70C-B2E7D5CF1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1">
              <a:extLst>
                <a:ext uri="{FF2B5EF4-FFF2-40B4-BE49-F238E27FC236}">
                  <a16:creationId xmlns:a16="http://schemas.microsoft.com/office/drawing/2014/main" id="{71B10CD8-768B-C19F-4FF4-0C1447B81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2">
              <a:extLst>
                <a:ext uri="{FF2B5EF4-FFF2-40B4-BE49-F238E27FC236}">
                  <a16:creationId xmlns:a16="http://schemas.microsoft.com/office/drawing/2014/main" id="{DBC6F92C-32C5-400C-4F15-8E91B5B87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4" name="Group 23">
            <a:extLst>
              <a:ext uri="{FF2B5EF4-FFF2-40B4-BE49-F238E27FC236}">
                <a16:creationId xmlns:a16="http://schemas.microsoft.com/office/drawing/2014/main" id="{A145201B-CB03-E3F2-4D54-909CD33BF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644DBB1B-9020-343B-39E1-19906E2D7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8">
              <a:extLst>
                <a:ext uri="{FF2B5EF4-FFF2-40B4-BE49-F238E27FC236}">
                  <a16:creationId xmlns:a16="http://schemas.microsoft.com/office/drawing/2014/main" id="{D43B644F-8A5D-EBF1-A258-7CB0925D5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9">
              <a:extLst>
                <a:ext uri="{FF2B5EF4-FFF2-40B4-BE49-F238E27FC236}">
                  <a16:creationId xmlns:a16="http://schemas.microsoft.com/office/drawing/2014/main" id="{8FAADB6D-21DD-BF98-6E6C-972DD1594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0">
              <a:extLst>
                <a:ext uri="{FF2B5EF4-FFF2-40B4-BE49-F238E27FC236}">
                  <a16:creationId xmlns:a16="http://schemas.microsoft.com/office/drawing/2014/main" id="{20884616-4243-B706-D6D0-60CBE1371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1">
              <a:extLst>
                <a:ext uri="{FF2B5EF4-FFF2-40B4-BE49-F238E27FC236}">
                  <a16:creationId xmlns:a16="http://schemas.microsoft.com/office/drawing/2014/main" id="{53069860-B45A-0D1B-F120-0EC67D75A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2">
              <a:extLst>
                <a:ext uri="{FF2B5EF4-FFF2-40B4-BE49-F238E27FC236}">
                  <a16:creationId xmlns:a16="http://schemas.microsoft.com/office/drawing/2014/main" id="{8A5C8C28-66C8-7FD4-5A6D-E90D6BB22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3">
              <a:extLst>
                <a:ext uri="{FF2B5EF4-FFF2-40B4-BE49-F238E27FC236}">
                  <a16:creationId xmlns:a16="http://schemas.microsoft.com/office/drawing/2014/main" id="{2689142B-4DC8-49DF-492D-9091DE778E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4">
              <a:extLst>
                <a:ext uri="{FF2B5EF4-FFF2-40B4-BE49-F238E27FC236}">
                  <a16:creationId xmlns:a16="http://schemas.microsoft.com/office/drawing/2014/main" id="{2535F669-4092-A5AA-87CA-AE48CCDFB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5">
              <a:extLst>
                <a:ext uri="{FF2B5EF4-FFF2-40B4-BE49-F238E27FC236}">
                  <a16:creationId xmlns:a16="http://schemas.microsoft.com/office/drawing/2014/main" id="{18D38CBD-B3E1-D043-1A65-413A282858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6">
              <a:extLst>
                <a:ext uri="{FF2B5EF4-FFF2-40B4-BE49-F238E27FC236}">
                  <a16:creationId xmlns:a16="http://schemas.microsoft.com/office/drawing/2014/main" id="{23C22A83-DEEA-5179-C365-4BA39DA1E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7">
              <a:extLst>
                <a:ext uri="{FF2B5EF4-FFF2-40B4-BE49-F238E27FC236}">
                  <a16:creationId xmlns:a16="http://schemas.microsoft.com/office/drawing/2014/main" id="{ED0607E4-A99C-1836-6255-78D957E80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8">
              <a:extLst>
                <a:ext uri="{FF2B5EF4-FFF2-40B4-BE49-F238E27FC236}">
                  <a16:creationId xmlns:a16="http://schemas.microsoft.com/office/drawing/2014/main" id="{AB959400-ADFA-648C-CD45-BDA7D56399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8" name="Rectangle 37">
            <a:extLst>
              <a:ext uri="{FF2B5EF4-FFF2-40B4-BE49-F238E27FC236}">
                <a16:creationId xmlns:a16="http://schemas.microsoft.com/office/drawing/2014/main" id="{950BA088-0668-8080-1B34-739D734CA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0" name="Freeform 11">
            <a:extLst>
              <a:ext uri="{FF2B5EF4-FFF2-40B4-BE49-F238E27FC236}">
                <a16:creationId xmlns:a16="http://schemas.microsoft.com/office/drawing/2014/main" id="{652EA535-18C5-8810-D90C-3A64FA11A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72E68D97-0B45-41A9-4BC7-C2112BAF6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44" name="Group 43">
            <a:extLst>
              <a:ext uri="{FF2B5EF4-FFF2-40B4-BE49-F238E27FC236}">
                <a16:creationId xmlns:a16="http://schemas.microsoft.com/office/drawing/2014/main" id="{65F39D5B-B5EB-2BE7-3D54-3789C93139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45" name="Freeform 11">
              <a:extLst>
                <a:ext uri="{FF2B5EF4-FFF2-40B4-BE49-F238E27FC236}">
                  <a16:creationId xmlns:a16="http://schemas.microsoft.com/office/drawing/2014/main" id="{E3502439-9F4E-9973-89B7-F86C05DD5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12">
              <a:extLst>
                <a:ext uri="{FF2B5EF4-FFF2-40B4-BE49-F238E27FC236}">
                  <a16:creationId xmlns:a16="http://schemas.microsoft.com/office/drawing/2014/main" id="{460F2943-2653-E523-05F6-868FD0862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13">
              <a:extLst>
                <a:ext uri="{FF2B5EF4-FFF2-40B4-BE49-F238E27FC236}">
                  <a16:creationId xmlns:a16="http://schemas.microsoft.com/office/drawing/2014/main" id="{79350590-3B9F-93E8-95BF-7468EDAD8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14">
              <a:extLst>
                <a:ext uri="{FF2B5EF4-FFF2-40B4-BE49-F238E27FC236}">
                  <a16:creationId xmlns:a16="http://schemas.microsoft.com/office/drawing/2014/main" id="{9A06F8FB-FC37-F6AF-A8FB-E072E168A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5">
              <a:extLst>
                <a:ext uri="{FF2B5EF4-FFF2-40B4-BE49-F238E27FC236}">
                  <a16:creationId xmlns:a16="http://schemas.microsoft.com/office/drawing/2014/main" id="{6473293A-FB99-5E66-A10F-28D29855D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6">
              <a:extLst>
                <a:ext uri="{FF2B5EF4-FFF2-40B4-BE49-F238E27FC236}">
                  <a16:creationId xmlns:a16="http://schemas.microsoft.com/office/drawing/2014/main" id="{8879CE52-84FF-F028-9AAB-C811F719F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17">
              <a:extLst>
                <a:ext uri="{FF2B5EF4-FFF2-40B4-BE49-F238E27FC236}">
                  <a16:creationId xmlns:a16="http://schemas.microsoft.com/office/drawing/2014/main" id="{710B1250-E74B-6276-36F6-E087E0F4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8">
              <a:extLst>
                <a:ext uri="{FF2B5EF4-FFF2-40B4-BE49-F238E27FC236}">
                  <a16:creationId xmlns:a16="http://schemas.microsoft.com/office/drawing/2014/main" id="{95888A82-E6BD-572A-73FE-9A601B288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19">
              <a:extLst>
                <a:ext uri="{FF2B5EF4-FFF2-40B4-BE49-F238E27FC236}">
                  <a16:creationId xmlns:a16="http://schemas.microsoft.com/office/drawing/2014/main" id="{483B87C3-23F0-6653-5A55-33211E5BB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20">
              <a:extLst>
                <a:ext uri="{FF2B5EF4-FFF2-40B4-BE49-F238E27FC236}">
                  <a16:creationId xmlns:a16="http://schemas.microsoft.com/office/drawing/2014/main" id="{A8A84243-3DCA-2044-C608-4EEFAD243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21">
              <a:extLst>
                <a:ext uri="{FF2B5EF4-FFF2-40B4-BE49-F238E27FC236}">
                  <a16:creationId xmlns:a16="http://schemas.microsoft.com/office/drawing/2014/main" id="{6711BE13-C62F-8B42-8A18-B0822B84A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22">
              <a:extLst>
                <a:ext uri="{FF2B5EF4-FFF2-40B4-BE49-F238E27FC236}">
                  <a16:creationId xmlns:a16="http://schemas.microsoft.com/office/drawing/2014/main" id="{9CA97EDB-2431-F788-FAE2-2A1F1FFA9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58" name="Group 57">
            <a:extLst>
              <a:ext uri="{FF2B5EF4-FFF2-40B4-BE49-F238E27FC236}">
                <a16:creationId xmlns:a16="http://schemas.microsoft.com/office/drawing/2014/main" id="{5A4C6237-7A3C-E9CC-9A73-3F17E2A391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59" name="Freeform 27">
              <a:extLst>
                <a:ext uri="{FF2B5EF4-FFF2-40B4-BE49-F238E27FC236}">
                  <a16:creationId xmlns:a16="http://schemas.microsoft.com/office/drawing/2014/main" id="{94BC8841-627D-8BCA-73A3-9BD235965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28">
              <a:extLst>
                <a:ext uri="{FF2B5EF4-FFF2-40B4-BE49-F238E27FC236}">
                  <a16:creationId xmlns:a16="http://schemas.microsoft.com/office/drawing/2014/main" id="{1C990129-D53D-177E-2277-3F805AC725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29">
              <a:extLst>
                <a:ext uri="{FF2B5EF4-FFF2-40B4-BE49-F238E27FC236}">
                  <a16:creationId xmlns:a16="http://schemas.microsoft.com/office/drawing/2014/main" id="{13E0B087-47AD-0C8D-AF8E-BAECB5FF9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30">
              <a:extLst>
                <a:ext uri="{FF2B5EF4-FFF2-40B4-BE49-F238E27FC236}">
                  <a16:creationId xmlns:a16="http://schemas.microsoft.com/office/drawing/2014/main" id="{C22318F7-3F91-469D-994E-393E80D9E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31">
              <a:extLst>
                <a:ext uri="{FF2B5EF4-FFF2-40B4-BE49-F238E27FC236}">
                  <a16:creationId xmlns:a16="http://schemas.microsoft.com/office/drawing/2014/main" id="{78193A6D-7DF0-1378-0CA8-DC45A095A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32">
              <a:extLst>
                <a:ext uri="{FF2B5EF4-FFF2-40B4-BE49-F238E27FC236}">
                  <a16:creationId xmlns:a16="http://schemas.microsoft.com/office/drawing/2014/main" id="{0A26E288-8EAA-0ADF-7EE6-88497294D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33">
              <a:extLst>
                <a:ext uri="{FF2B5EF4-FFF2-40B4-BE49-F238E27FC236}">
                  <a16:creationId xmlns:a16="http://schemas.microsoft.com/office/drawing/2014/main" id="{3BF8AD7B-8B6F-1984-7D36-402B6FA45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34">
              <a:extLst>
                <a:ext uri="{FF2B5EF4-FFF2-40B4-BE49-F238E27FC236}">
                  <a16:creationId xmlns:a16="http://schemas.microsoft.com/office/drawing/2014/main" id="{7526895A-6EA0-B9ED-14B0-4C2A2C0ACD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35">
              <a:extLst>
                <a:ext uri="{FF2B5EF4-FFF2-40B4-BE49-F238E27FC236}">
                  <a16:creationId xmlns:a16="http://schemas.microsoft.com/office/drawing/2014/main" id="{DF1BA5B5-ADE9-BDE6-77E1-EF0834F81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36">
              <a:extLst>
                <a:ext uri="{FF2B5EF4-FFF2-40B4-BE49-F238E27FC236}">
                  <a16:creationId xmlns:a16="http://schemas.microsoft.com/office/drawing/2014/main" id="{B6317A77-F88A-B4EF-6D0F-CE5DEA971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37">
              <a:extLst>
                <a:ext uri="{FF2B5EF4-FFF2-40B4-BE49-F238E27FC236}">
                  <a16:creationId xmlns:a16="http://schemas.microsoft.com/office/drawing/2014/main" id="{183AE4FB-1D07-7D39-4F7A-96B1B428E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38">
              <a:extLst>
                <a:ext uri="{FF2B5EF4-FFF2-40B4-BE49-F238E27FC236}">
                  <a16:creationId xmlns:a16="http://schemas.microsoft.com/office/drawing/2014/main" id="{8742EEC1-9B14-AE27-C422-11D8AD2D0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59C11D96-5C84-2722-186A-973030CCEEBA}"/>
              </a:ext>
            </a:extLst>
          </p:cNvPr>
          <p:cNvSpPr>
            <a:spLocks noGrp="1"/>
          </p:cNvSpPr>
          <p:nvPr>
            <p:ph type="title"/>
          </p:nvPr>
        </p:nvSpPr>
        <p:spPr>
          <a:xfrm>
            <a:off x="4659520" y="624110"/>
            <a:ext cx="6845092" cy="1280890"/>
          </a:xfrm>
        </p:spPr>
        <p:txBody>
          <a:bodyPr vert="horz" lIns="91440" tIns="45720" rIns="91440" bIns="45720" rtlCol="0" anchor="t">
            <a:normAutofit/>
          </a:bodyPr>
          <a:lstStyle/>
          <a:p>
            <a:r>
              <a:rPr lang="en-US" dirty="0"/>
              <a:t>Heraclitus</a:t>
            </a:r>
          </a:p>
        </p:txBody>
      </p:sp>
      <p:sp>
        <p:nvSpPr>
          <p:cNvPr id="72" name="Rectangle 71">
            <a:extLst>
              <a:ext uri="{FF2B5EF4-FFF2-40B4-BE49-F238E27FC236}">
                <a16:creationId xmlns:a16="http://schemas.microsoft.com/office/drawing/2014/main" id="{EB537F58-45BE-0440-40AB-278D5DF93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4" name="Freeform 11">
            <a:extLst>
              <a:ext uri="{FF2B5EF4-FFF2-40B4-BE49-F238E27FC236}">
                <a16:creationId xmlns:a16="http://schemas.microsoft.com/office/drawing/2014/main" id="{1532BA7E-DB37-93A1-5363-6C959550B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se up of a fire&#10;&#10;Description automatically generated">
            <a:extLst>
              <a:ext uri="{FF2B5EF4-FFF2-40B4-BE49-F238E27FC236}">
                <a16:creationId xmlns:a16="http://schemas.microsoft.com/office/drawing/2014/main" id="{2F5EE5A3-9A52-A489-C17B-79483D2CE1D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649" r="5497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7D480D7A-DD0D-4F81-F260-4ECB327A692D}"/>
              </a:ext>
            </a:extLst>
          </p:cNvPr>
          <p:cNvSpPr>
            <a:spLocks noGrp="1"/>
          </p:cNvSpPr>
          <p:nvPr>
            <p:ph sz="quarter" idx="13"/>
          </p:nvPr>
        </p:nvSpPr>
        <p:spPr>
          <a:xfrm>
            <a:off x="4656667" y="2133600"/>
            <a:ext cx="6847944" cy="3777622"/>
          </a:xfrm>
        </p:spPr>
        <p:txBody>
          <a:bodyPr vert="horz" lIns="91440" tIns="45720" rIns="91440" bIns="45720" rtlCol="0">
            <a:normAutofit fontScale="92500" lnSpcReduction="10000"/>
          </a:bodyPr>
          <a:lstStyle/>
          <a:p>
            <a:r>
              <a:rPr lang="en-US" dirty="0"/>
              <a:t> Change</a:t>
            </a:r>
          </a:p>
          <a:p>
            <a:pPr lvl="1"/>
            <a:r>
              <a:rPr lang="en-US" dirty="0"/>
              <a:t>Change is the ultimate.</a:t>
            </a:r>
          </a:p>
          <a:p>
            <a:pPr lvl="1"/>
            <a:r>
              <a:rPr lang="en-US" dirty="0"/>
              <a:t>Experiences of stability and permanence are mere appearances.</a:t>
            </a:r>
          </a:p>
          <a:p>
            <a:pPr lvl="1"/>
            <a:r>
              <a:rPr lang="en-US" dirty="0"/>
              <a:t>Objects are not permanent things.</a:t>
            </a:r>
          </a:p>
          <a:p>
            <a:pPr lvl="1"/>
            <a:r>
              <a:rPr lang="en-US" dirty="0"/>
              <a:t>Objects are collections of processes, in constant change.</a:t>
            </a:r>
          </a:p>
          <a:p>
            <a:r>
              <a:rPr lang="en-US" dirty="0"/>
              <a:t>The River Metaphor</a:t>
            </a:r>
          </a:p>
          <a:p>
            <a:pPr lvl="1"/>
            <a:r>
              <a:rPr lang="en-US" dirty="0"/>
              <a:t>“You cannot step into the same river twice.”</a:t>
            </a:r>
          </a:p>
          <a:p>
            <a:pPr lvl="1"/>
            <a:r>
              <a:rPr lang="en-US" dirty="0"/>
              <a:t>“We step and do not step into the same rivers, we are and we are not.”</a:t>
            </a:r>
          </a:p>
          <a:p>
            <a:pPr lvl="1"/>
            <a:r>
              <a:rPr lang="en-US" dirty="0"/>
              <a:t>While things seem to be the same and are identified by name, they constantly change.</a:t>
            </a:r>
          </a:p>
          <a:p>
            <a:pPr lvl="1"/>
            <a:endParaRPr lang="en-US" dirty="0"/>
          </a:p>
        </p:txBody>
      </p:sp>
    </p:spTree>
    <p:extLst>
      <p:ext uri="{BB962C8B-B14F-4D97-AF65-F5344CB8AC3E}">
        <p14:creationId xmlns:p14="http://schemas.microsoft.com/office/powerpoint/2010/main" val="16979468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B7DA7EDC-5370-EF6C-0799-A1F477D7EDE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8348DF7-6D8E-54CE-3CF9-A0EF1D4AF8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982049F4-FF63-CA35-C90A-A0CA18040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2">
              <a:extLst>
                <a:ext uri="{FF2B5EF4-FFF2-40B4-BE49-F238E27FC236}">
                  <a16:creationId xmlns:a16="http://schemas.microsoft.com/office/drawing/2014/main" id="{0345E062-CFCA-4F6A-7160-D8FA653B4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3">
              <a:extLst>
                <a:ext uri="{FF2B5EF4-FFF2-40B4-BE49-F238E27FC236}">
                  <a16:creationId xmlns:a16="http://schemas.microsoft.com/office/drawing/2014/main" id="{01F8637B-3A2C-4C13-1ACB-662B2D0BA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4">
              <a:extLst>
                <a:ext uri="{FF2B5EF4-FFF2-40B4-BE49-F238E27FC236}">
                  <a16:creationId xmlns:a16="http://schemas.microsoft.com/office/drawing/2014/main" id="{07782801-8494-38DD-1A22-A13DF475D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5">
              <a:extLst>
                <a:ext uri="{FF2B5EF4-FFF2-40B4-BE49-F238E27FC236}">
                  <a16:creationId xmlns:a16="http://schemas.microsoft.com/office/drawing/2014/main" id="{A43C0585-6EF2-AE87-282B-A5312D0F0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84176DE7-262C-3B1C-4CB7-47F65423D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7">
              <a:extLst>
                <a:ext uri="{FF2B5EF4-FFF2-40B4-BE49-F238E27FC236}">
                  <a16:creationId xmlns:a16="http://schemas.microsoft.com/office/drawing/2014/main" id="{A8FB903C-94AD-42C5-4282-B0DF880C7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8">
              <a:extLst>
                <a:ext uri="{FF2B5EF4-FFF2-40B4-BE49-F238E27FC236}">
                  <a16:creationId xmlns:a16="http://schemas.microsoft.com/office/drawing/2014/main" id="{3F9A9F0C-9140-A0E1-5D78-2987E2C6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9">
              <a:extLst>
                <a:ext uri="{FF2B5EF4-FFF2-40B4-BE49-F238E27FC236}">
                  <a16:creationId xmlns:a16="http://schemas.microsoft.com/office/drawing/2014/main" id="{916B4821-6421-A075-46A0-3729A157F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0">
              <a:extLst>
                <a:ext uri="{FF2B5EF4-FFF2-40B4-BE49-F238E27FC236}">
                  <a16:creationId xmlns:a16="http://schemas.microsoft.com/office/drawing/2014/main" id="{D8042A9C-7A0B-7285-FF74-4B2A8A9580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1">
              <a:extLst>
                <a:ext uri="{FF2B5EF4-FFF2-40B4-BE49-F238E27FC236}">
                  <a16:creationId xmlns:a16="http://schemas.microsoft.com/office/drawing/2014/main" id="{855BC4E7-D6E3-18EC-A468-6712C927C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2">
              <a:extLst>
                <a:ext uri="{FF2B5EF4-FFF2-40B4-BE49-F238E27FC236}">
                  <a16:creationId xmlns:a16="http://schemas.microsoft.com/office/drawing/2014/main" id="{3EBFECD0-4745-495B-C138-859B6B705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4" name="Group 23">
            <a:extLst>
              <a:ext uri="{FF2B5EF4-FFF2-40B4-BE49-F238E27FC236}">
                <a16:creationId xmlns:a16="http://schemas.microsoft.com/office/drawing/2014/main" id="{2559F722-0905-07D7-9434-E9F6092BF9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A68D3DD-1E67-7FE8-A504-35CE0DA602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8">
              <a:extLst>
                <a:ext uri="{FF2B5EF4-FFF2-40B4-BE49-F238E27FC236}">
                  <a16:creationId xmlns:a16="http://schemas.microsoft.com/office/drawing/2014/main" id="{8A3516A9-F081-865B-D6AA-4BE607BD4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9">
              <a:extLst>
                <a:ext uri="{FF2B5EF4-FFF2-40B4-BE49-F238E27FC236}">
                  <a16:creationId xmlns:a16="http://schemas.microsoft.com/office/drawing/2014/main" id="{4E73D473-2EC0-FE47-5DBC-7D0F86E94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0">
              <a:extLst>
                <a:ext uri="{FF2B5EF4-FFF2-40B4-BE49-F238E27FC236}">
                  <a16:creationId xmlns:a16="http://schemas.microsoft.com/office/drawing/2014/main" id="{22DA2F88-C778-FAEB-C812-5A4D0D4FC6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1">
              <a:extLst>
                <a:ext uri="{FF2B5EF4-FFF2-40B4-BE49-F238E27FC236}">
                  <a16:creationId xmlns:a16="http://schemas.microsoft.com/office/drawing/2014/main" id="{3CAB3A70-7606-9160-2339-78C90EDDC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2">
              <a:extLst>
                <a:ext uri="{FF2B5EF4-FFF2-40B4-BE49-F238E27FC236}">
                  <a16:creationId xmlns:a16="http://schemas.microsoft.com/office/drawing/2014/main" id="{F93733AF-F548-23D5-0A19-C883394677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3">
              <a:extLst>
                <a:ext uri="{FF2B5EF4-FFF2-40B4-BE49-F238E27FC236}">
                  <a16:creationId xmlns:a16="http://schemas.microsoft.com/office/drawing/2014/main" id="{EBFF04F9-0456-C195-28A6-CD87EC1A9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4">
              <a:extLst>
                <a:ext uri="{FF2B5EF4-FFF2-40B4-BE49-F238E27FC236}">
                  <a16:creationId xmlns:a16="http://schemas.microsoft.com/office/drawing/2014/main" id="{93274B4C-E9A3-B147-0D30-40355C5DE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5">
              <a:extLst>
                <a:ext uri="{FF2B5EF4-FFF2-40B4-BE49-F238E27FC236}">
                  <a16:creationId xmlns:a16="http://schemas.microsoft.com/office/drawing/2014/main" id="{C70ED39E-F97E-81BC-92C0-6A440A50CF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6">
              <a:extLst>
                <a:ext uri="{FF2B5EF4-FFF2-40B4-BE49-F238E27FC236}">
                  <a16:creationId xmlns:a16="http://schemas.microsoft.com/office/drawing/2014/main" id="{A9E77059-C164-8B69-369A-71240E082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7">
              <a:extLst>
                <a:ext uri="{FF2B5EF4-FFF2-40B4-BE49-F238E27FC236}">
                  <a16:creationId xmlns:a16="http://schemas.microsoft.com/office/drawing/2014/main" id="{C4EFB1F8-A275-3344-3119-2412CA6F6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8">
              <a:extLst>
                <a:ext uri="{FF2B5EF4-FFF2-40B4-BE49-F238E27FC236}">
                  <a16:creationId xmlns:a16="http://schemas.microsoft.com/office/drawing/2014/main" id="{A0209765-893B-CDA7-071A-8D13804F2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8" name="Rectangle 37">
            <a:extLst>
              <a:ext uri="{FF2B5EF4-FFF2-40B4-BE49-F238E27FC236}">
                <a16:creationId xmlns:a16="http://schemas.microsoft.com/office/drawing/2014/main" id="{AF7FFD43-DAFC-D794-B8B6-248AE4B83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0" name="Freeform 11">
            <a:extLst>
              <a:ext uri="{FF2B5EF4-FFF2-40B4-BE49-F238E27FC236}">
                <a16:creationId xmlns:a16="http://schemas.microsoft.com/office/drawing/2014/main" id="{DE62E806-DE9B-29B3-CA98-4477C6344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F59FD779-2824-0912-8A7B-566873DED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44" name="Group 43">
            <a:extLst>
              <a:ext uri="{FF2B5EF4-FFF2-40B4-BE49-F238E27FC236}">
                <a16:creationId xmlns:a16="http://schemas.microsoft.com/office/drawing/2014/main" id="{890401ED-CD67-EE97-11E4-4198AE4BCD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45" name="Freeform 11">
              <a:extLst>
                <a:ext uri="{FF2B5EF4-FFF2-40B4-BE49-F238E27FC236}">
                  <a16:creationId xmlns:a16="http://schemas.microsoft.com/office/drawing/2014/main" id="{36B83C7B-87E0-11F9-FFBC-91615209D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12">
              <a:extLst>
                <a:ext uri="{FF2B5EF4-FFF2-40B4-BE49-F238E27FC236}">
                  <a16:creationId xmlns:a16="http://schemas.microsoft.com/office/drawing/2014/main" id="{96A72C7E-CD70-B04A-9D2F-7EBAD6BE1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13">
              <a:extLst>
                <a:ext uri="{FF2B5EF4-FFF2-40B4-BE49-F238E27FC236}">
                  <a16:creationId xmlns:a16="http://schemas.microsoft.com/office/drawing/2014/main" id="{55617AF1-96F1-FC13-73AE-22363B28B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14">
              <a:extLst>
                <a:ext uri="{FF2B5EF4-FFF2-40B4-BE49-F238E27FC236}">
                  <a16:creationId xmlns:a16="http://schemas.microsoft.com/office/drawing/2014/main" id="{A754E9E2-D6F9-91EB-8370-DFCE4C278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5">
              <a:extLst>
                <a:ext uri="{FF2B5EF4-FFF2-40B4-BE49-F238E27FC236}">
                  <a16:creationId xmlns:a16="http://schemas.microsoft.com/office/drawing/2014/main" id="{96E116CD-235F-1D01-F14B-35FADB2C4B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6">
              <a:extLst>
                <a:ext uri="{FF2B5EF4-FFF2-40B4-BE49-F238E27FC236}">
                  <a16:creationId xmlns:a16="http://schemas.microsoft.com/office/drawing/2014/main" id="{97CC6C4A-271D-C7A4-27B3-442F2BBBB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17">
              <a:extLst>
                <a:ext uri="{FF2B5EF4-FFF2-40B4-BE49-F238E27FC236}">
                  <a16:creationId xmlns:a16="http://schemas.microsoft.com/office/drawing/2014/main" id="{7790E19B-7FEA-CADA-AC5D-3962525214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8">
              <a:extLst>
                <a:ext uri="{FF2B5EF4-FFF2-40B4-BE49-F238E27FC236}">
                  <a16:creationId xmlns:a16="http://schemas.microsoft.com/office/drawing/2014/main" id="{E6D72FB4-7725-3183-6CFC-F5EE5AD9B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19">
              <a:extLst>
                <a:ext uri="{FF2B5EF4-FFF2-40B4-BE49-F238E27FC236}">
                  <a16:creationId xmlns:a16="http://schemas.microsoft.com/office/drawing/2014/main" id="{8CB59431-59FF-6421-3D0B-14DC4EC47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20">
              <a:extLst>
                <a:ext uri="{FF2B5EF4-FFF2-40B4-BE49-F238E27FC236}">
                  <a16:creationId xmlns:a16="http://schemas.microsoft.com/office/drawing/2014/main" id="{38C3B4E5-F383-C2E4-D87B-BF3AB66B4D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21">
              <a:extLst>
                <a:ext uri="{FF2B5EF4-FFF2-40B4-BE49-F238E27FC236}">
                  <a16:creationId xmlns:a16="http://schemas.microsoft.com/office/drawing/2014/main" id="{AE4C5D22-433D-0675-9584-53B74D34D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22">
              <a:extLst>
                <a:ext uri="{FF2B5EF4-FFF2-40B4-BE49-F238E27FC236}">
                  <a16:creationId xmlns:a16="http://schemas.microsoft.com/office/drawing/2014/main" id="{B8DEBC21-3207-2789-7052-09287A378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58" name="Group 57">
            <a:extLst>
              <a:ext uri="{FF2B5EF4-FFF2-40B4-BE49-F238E27FC236}">
                <a16:creationId xmlns:a16="http://schemas.microsoft.com/office/drawing/2014/main" id="{0CE721DC-CB80-48FA-3806-8D7931D73F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59" name="Freeform 27">
              <a:extLst>
                <a:ext uri="{FF2B5EF4-FFF2-40B4-BE49-F238E27FC236}">
                  <a16:creationId xmlns:a16="http://schemas.microsoft.com/office/drawing/2014/main" id="{8761C1E5-79DB-3810-228C-520F5210A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28">
              <a:extLst>
                <a:ext uri="{FF2B5EF4-FFF2-40B4-BE49-F238E27FC236}">
                  <a16:creationId xmlns:a16="http://schemas.microsoft.com/office/drawing/2014/main" id="{953298F3-7698-6392-1DA6-B5CC18CA4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29">
              <a:extLst>
                <a:ext uri="{FF2B5EF4-FFF2-40B4-BE49-F238E27FC236}">
                  <a16:creationId xmlns:a16="http://schemas.microsoft.com/office/drawing/2014/main" id="{1A4F7A2B-74FE-A569-D5E0-E502573685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30">
              <a:extLst>
                <a:ext uri="{FF2B5EF4-FFF2-40B4-BE49-F238E27FC236}">
                  <a16:creationId xmlns:a16="http://schemas.microsoft.com/office/drawing/2014/main" id="{743B0502-77C9-63DD-3A49-B21BB25452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31">
              <a:extLst>
                <a:ext uri="{FF2B5EF4-FFF2-40B4-BE49-F238E27FC236}">
                  <a16:creationId xmlns:a16="http://schemas.microsoft.com/office/drawing/2014/main" id="{ACAE8531-7E1E-45BA-2F81-267DE9F58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32">
              <a:extLst>
                <a:ext uri="{FF2B5EF4-FFF2-40B4-BE49-F238E27FC236}">
                  <a16:creationId xmlns:a16="http://schemas.microsoft.com/office/drawing/2014/main" id="{451D545A-3CAB-23D7-A1D2-BC8EB1B81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33">
              <a:extLst>
                <a:ext uri="{FF2B5EF4-FFF2-40B4-BE49-F238E27FC236}">
                  <a16:creationId xmlns:a16="http://schemas.microsoft.com/office/drawing/2014/main" id="{C03F560F-902C-9CAB-462E-BCE447DD6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34">
              <a:extLst>
                <a:ext uri="{FF2B5EF4-FFF2-40B4-BE49-F238E27FC236}">
                  <a16:creationId xmlns:a16="http://schemas.microsoft.com/office/drawing/2014/main" id="{FD24A5E5-8603-3202-5BE6-8A5E42607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35">
              <a:extLst>
                <a:ext uri="{FF2B5EF4-FFF2-40B4-BE49-F238E27FC236}">
                  <a16:creationId xmlns:a16="http://schemas.microsoft.com/office/drawing/2014/main" id="{A2071823-D737-053D-4DDE-CD6BE3F3D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36">
              <a:extLst>
                <a:ext uri="{FF2B5EF4-FFF2-40B4-BE49-F238E27FC236}">
                  <a16:creationId xmlns:a16="http://schemas.microsoft.com/office/drawing/2014/main" id="{1827A2A4-832E-052C-8F1C-D72962942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37">
              <a:extLst>
                <a:ext uri="{FF2B5EF4-FFF2-40B4-BE49-F238E27FC236}">
                  <a16:creationId xmlns:a16="http://schemas.microsoft.com/office/drawing/2014/main" id="{9630463F-DB22-E370-A1CC-683CD4DF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38">
              <a:extLst>
                <a:ext uri="{FF2B5EF4-FFF2-40B4-BE49-F238E27FC236}">
                  <a16:creationId xmlns:a16="http://schemas.microsoft.com/office/drawing/2014/main" id="{3B95C4C4-4D55-F6A9-6C32-5979564176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3A60F139-D2BA-5714-A503-35D27385EE0D}"/>
              </a:ext>
            </a:extLst>
          </p:cNvPr>
          <p:cNvSpPr>
            <a:spLocks noGrp="1"/>
          </p:cNvSpPr>
          <p:nvPr>
            <p:ph type="title"/>
          </p:nvPr>
        </p:nvSpPr>
        <p:spPr>
          <a:xfrm>
            <a:off x="4659520" y="624110"/>
            <a:ext cx="6845092" cy="1280890"/>
          </a:xfrm>
        </p:spPr>
        <p:txBody>
          <a:bodyPr vert="horz" lIns="91440" tIns="45720" rIns="91440" bIns="45720" rtlCol="0" anchor="t">
            <a:normAutofit/>
          </a:bodyPr>
          <a:lstStyle/>
          <a:p>
            <a:r>
              <a:rPr lang="en-US" dirty="0"/>
              <a:t>Heraclitus</a:t>
            </a:r>
          </a:p>
        </p:txBody>
      </p:sp>
      <p:sp>
        <p:nvSpPr>
          <p:cNvPr id="72" name="Rectangle 71">
            <a:extLst>
              <a:ext uri="{FF2B5EF4-FFF2-40B4-BE49-F238E27FC236}">
                <a16:creationId xmlns:a16="http://schemas.microsoft.com/office/drawing/2014/main" id="{F475BB0C-5317-566E-175A-BAE5B8078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4" name="Freeform 11">
            <a:extLst>
              <a:ext uri="{FF2B5EF4-FFF2-40B4-BE49-F238E27FC236}">
                <a16:creationId xmlns:a16="http://schemas.microsoft.com/office/drawing/2014/main" id="{A2ADC451-7145-326D-979E-FE55A325E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se up of a fire&#10;&#10;Description automatically generated">
            <a:extLst>
              <a:ext uri="{FF2B5EF4-FFF2-40B4-BE49-F238E27FC236}">
                <a16:creationId xmlns:a16="http://schemas.microsoft.com/office/drawing/2014/main" id="{D39DC526-4870-9167-DCB8-0F378102705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649" r="5497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7A3D38CA-7960-0E17-38A8-A9E847EA0082}"/>
              </a:ext>
            </a:extLst>
          </p:cNvPr>
          <p:cNvSpPr>
            <a:spLocks noGrp="1"/>
          </p:cNvSpPr>
          <p:nvPr>
            <p:ph sz="quarter" idx="13"/>
          </p:nvPr>
        </p:nvSpPr>
        <p:spPr>
          <a:xfrm>
            <a:off x="4656667" y="2133600"/>
            <a:ext cx="6847944" cy="3777622"/>
          </a:xfrm>
        </p:spPr>
        <p:txBody>
          <a:bodyPr vert="horz" lIns="91440" tIns="45720" rIns="91440" bIns="45720" rtlCol="0">
            <a:normAutofit fontScale="92500" lnSpcReduction="10000"/>
          </a:bodyPr>
          <a:lstStyle/>
          <a:p>
            <a:r>
              <a:rPr lang="en-US" dirty="0"/>
              <a:t>Unity of Opposites</a:t>
            </a:r>
          </a:p>
          <a:p>
            <a:r>
              <a:rPr lang="en-US" dirty="0"/>
              <a:t>Different aspects of one thing can have opposite characteristics.</a:t>
            </a:r>
          </a:p>
          <a:p>
            <a:pPr lvl="1"/>
            <a:r>
              <a:rPr lang="en-US" dirty="0"/>
              <a:t>Writing goes in a straight line across a page, but forms letters via crooked lines.</a:t>
            </a:r>
          </a:p>
          <a:p>
            <a:r>
              <a:rPr lang="en-US" dirty="0"/>
              <a:t>Some opposites are different stages in a single process.</a:t>
            </a:r>
          </a:p>
          <a:p>
            <a:pPr lvl="1"/>
            <a:r>
              <a:rPr lang="en-US" dirty="0"/>
              <a:t>Night &amp; Day</a:t>
            </a:r>
          </a:p>
          <a:p>
            <a:r>
              <a:rPr lang="en-US" dirty="0"/>
              <a:t>Other opposites are relative qualities on a continuum.</a:t>
            </a:r>
          </a:p>
          <a:p>
            <a:pPr lvl="1"/>
            <a:r>
              <a:rPr lang="en-US" dirty="0"/>
              <a:t>Hot &amp; Cold</a:t>
            </a:r>
          </a:p>
          <a:p>
            <a:r>
              <a:rPr lang="en-US" dirty="0"/>
              <a:t>Conflict is good.</a:t>
            </a:r>
          </a:p>
          <a:p>
            <a:pPr lvl="1"/>
            <a:r>
              <a:rPr lang="en-US" dirty="0"/>
              <a:t>Bow and lyre show harmony and conflict.</a:t>
            </a:r>
          </a:p>
          <a:p>
            <a:endParaRPr lang="en-US" dirty="0"/>
          </a:p>
          <a:p>
            <a:endParaRPr lang="en-US" dirty="0"/>
          </a:p>
        </p:txBody>
      </p:sp>
    </p:spTree>
    <p:extLst>
      <p:ext uri="{BB962C8B-B14F-4D97-AF65-F5344CB8AC3E}">
        <p14:creationId xmlns:p14="http://schemas.microsoft.com/office/powerpoint/2010/main" val="2609891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7ED83A21-925A-E931-430E-B018FDBE50D3}"/>
            </a:ext>
          </a:extLst>
        </p:cNvPr>
        <p:cNvGrpSpPr/>
        <p:nvPr/>
      </p:nvGrpSpPr>
      <p:grpSpPr>
        <a:xfrm>
          <a:off x="0" y="0"/>
          <a:ext cx="0" cy="0"/>
          <a:chOff x="0" y="0"/>
          <a:chExt cx="0" cy="0"/>
        </a:xfrm>
      </p:grpSpPr>
      <p:grpSp>
        <p:nvGrpSpPr>
          <p:cNvPr id="79" name="Group 78">
            <a:extLst>
              <a:ext uri="{FF2B5EF4-FFF2-40B4-BE49-F238E27FC236}">
                <a16:creationId xmlns:a16="http://schemas.microsoft.com/office/drawing/2014/main" id="{C8E67008-1629-EC72-78DF-0527CEDDED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0" name="Freeform 11">
              <a:extLst>
                <a:ext uri="{FF2B5EF4-FFF2-40B4-BE49-F238E27FC236}">
                  <a16:creationId xmlns:a16="http://schemas.microsoft.com/office/drawing/2014/main" id="{06ECADA6-4715-60F8-C3BD-712DF76B9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1" name="Freeform 12">
              <a:extLst>
                <a:ext uri="{FF2B5EF4-FFF2-40B4-BE49-F238E27FC236}">
                  <a16:creationId xmlns:a16="http://schemas.microsoft.com/office/drawing/2014/main" id="{851A547A-E155-925C-DCB7-DE994DC2A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2" name="Freeform 13">
              <a:extLst>
                <a:ext uri="{FF2B5EF4-FFF2-40B4-BE49-F238E27FC236}">
                  <a16:creationId xmlns:a16="http://schemas.microsoft.com/office/drawing/2014/main" id="{20E54F93-3C8F-9434-740D-02C429474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3" name="Freeform 14">
              <a:extLst>
                <a:ext uri="{FF2B5EF4-FFF2-40B4-BE49-F238E27FC236}">
                  <a16:creationId xmlns:a16="http://schemas.microsoft.com/office/drawing/2014/main" id="{5E1703EB-4D2C-1D6D-F556-830177743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4" name="Freeform 15">
              <a:extLst>
                <a:ext uri="{FF2B5EF4-FFF2-40B4-BE49-F238E27FC236}">
                  <a16:creationId xmlns:a16="http://schemas.microsoft.com/office/drawing/2014/main" id="{26A13C71-1F9F-828D-D32B-7F94F3FB6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5" name="Freeform 16">
              <a:extLst>
                <a:ext uri="{FF2B5EF4-FFF2-40B4-BE49-F238E27FC236}">
                  <a16:creationId xmlns:a16="http://schemas.microsoft.com/office/drawing/2014/main" id="{0832288E-BCDC-09BC-F2A6-19E410879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6" name="Freeform 17">
              <a:extLst>
                <a:ext uri="{FF2B5EF4-FFF2-40B4-BE49-F238E27FC236}">
                  <a16:creationId xmlns:a16="http://schemas.microsoft.com/office/drawing/2014/main" id="{CDE50DAF-7981-7720-0A6E-6773D34BE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7" name="Freeform 18">
              <a:extLst>
                <a:ext uri="{FF2B5EF4-FFF2-40B4-BE49-F238E27FC236}">
                  <a16:creationId xmlns:a16="http://schemas.microsoft.com/office/drawing/2014/main" id="{DF0D5E3C-F27E-64C0-7C26-8DA1212E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8" name="Freeform 19">
              <a:extLst>
                <a:ext uri="{FF2B5EF4-FFF2-40B4-BE49-F238E27FC236}">
                  <a16:creationId xmlns:a16="http://schemas.microsoft.com/office/drawing/2014/main" id="{B82B9B2B-58F0-82E8-E356-C75B6BF8E4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9" name="Freeform 20">
              <a:extLst>
                <a:ext uri="{FF2B5EF4-FFF2-40B4-BE49-F238E27FC236}">
                  <a16:creationId xmlns:a16="http://schemas.microsoft.com/office/drawing/2014/main" id="{C6723832-51E0-1611-CF67-87E34597C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0" name="Freeform 21">
              <a:extLst>
                <a:ext uri="{FF2B5EF4-FFF2-40B4-BE49-F238E27FC236}">
                  <a16:creationId xmlns:a16="http://schemas.microsoft.com/office/drawing/2014/main" id="{2C9E99B0-B884-4741-88EF-A7A08E94C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1" name="Freeform 22">
              <a:extLst>
                <a:ext uri="{FF2B5EF4-FFF2-40B4-BE49-F238E27FC236}">
                  <a16:creationId xmlns:a16="http://schemas.microsoft.com/office/drawing/2014/main" id="{8CDF1E26-61B9-8EBB-D2B2-C7B2E3A6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93" name="Group 92">
            <a:extLst>
              <a:ext uri="{FF2B5EF4-FFF2-40B4-BE49-F238E27FC236}">
                <a16:creationId xmlns:a16="http://schemas.microsoft.com/office/drawing/2014/main" id="{41123ED5-3188-D4A0-B42F-3EA2F28FD2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4" name="Freeform 27">
              <a:extLst>
                <a:ext uri="{FF2B5EF4-FFF2-40B4-BE49-F238E27FC236}">
                  <a16:creationId xmlns:a16="http://schemas.microsoft.com/office/drawing/2014/main" id="{B2AE8964-5E9E-418B-B3A6-6E629F38E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5" name="Freeform 28">
              <a:extLst>
                <a:ext uri="{FF2B5EF4-FFF2-40B4-BE49-F238E27FC236}">
                  <a16:creationId xmlns:a16="http://schemas.microsoft.com/office/drawing/2014/main" id="{9D93D96E-7809-4A32-6FDD-B0DE79143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6" name="Freeform 29">
              <a:extLst>
                <a:ext uri="{FF2B5EF4-FFF2-40B4-BE49-F238E27FC236}">
                  <a16:creationId xmlns:a16="http://schemas.microsoft.com/office/drawing/2014/main" id="{594B9A0B-1E7F-C58F-1F8B-F40D49CBA1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7" name="Freeform 30">
              <a:extLst>
                <a:ext uri="{FF2B5EF4-FFF2-40B4-BE49-F238E27FC236}">
                  <a16:creationId xmlns:a16="http://schemas.microsoft.com/office/drawing/2014/main" id="{28F1BCEA-A10A-0A86-EA63-9BACD7DC8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8" name="Freeform 31">
              <a:extLst>
                <a:ext uri="{FF2B5EF4-FFF2-40B4-BE49-F238E27FC236}">
                  <a16:creationId xmlns:a16="http://schemas.microsoft.com/office/drawing/2014/main" id="{ED02A331-CECE-D796-0F64-19B6416E7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9" name="Freeform 32">
              <a:extLst>
                <a:ext uri="{FF2B5EF4-FFF2-40B4-BE49-F238E27FC236}">
                  <a16:creationId xmlns:a16="http://schemas.microsoft.com/office/drawing/2014/main" id="{2F4EC1CE-7940-31A7-BC14-67820F7C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0" name="Freeform 33">
              <a:extLst>
                <a:ext uri="{FF2B5EF4-FFF2-40B4-BE49-F238E27FC236}">
                  <a16:creationId xmlns:a16="http://schemas.microsoft.com/office/drawing/2014/main" id="{91585E7F-38A2-89FD-E3D4-9B6DC6999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1" name="Freeform 34">
              <a:extLst>
                <a:ext uri="{FF2B5EF4-FFF2-40B4-BE49-F238E27FC236}">
                  <a16:creationId xmlns:a16="http://schemas.microsoft.com/office/drawing/2014/main" id="{09A6BF58-47E8-0254-246D-35A68E3746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2" name="Freeform 35">
              <a:extLst>
                <a:ext uri="{FF2B5EF4-FFF2-40B4-BE49-F238E27FC236}">
                  <a16:creationId xmlns:a16="http://schemas.microsoft.com/office/drawing/2014/main" id="{71EDD754-7CAC-13FB-3A62-4CA8248C9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3" name="Freeform 36">
              <a:extLst>
                <a:ext uri="{FF2B5EF4-FFF2-40B4-BE49-F238E27FC236}">
                  <a16:creationId xmlns:a16="http://schemas.microsoft.com/office/drawing/2014/main" id="{DBA9CF7E-D8BC-2F5C-F443-3B12D3ED03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4" name="Freeform 37">
              <a:extLst>
                <a:ext uri="{FF2B5EF4-FFF2-40B4-BE49-F238E27FC236}">
                  <a16:creationId xmlns:a16="http://schemas.microsoft.com/office/drawing/2014/main" id="{A1D7A6E4-DADE-095E-88C4-71E82C522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5" name="Freeform 38">
              <a:extLst>
                <a:ext uri="{FF2B5EF4-FFF2-40B4-BE49-F238E27FC236}">
                  <a16:creationId xmlns:a16="http://schemas.microsoft.com/office/drawing/2014/main" id="{7FD4B368-1A57-F219-2452-370AD9852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07" name="Rectangle 106">
            <a:extLst>
              <a:ext uri="{FF2B5EF4-FFF2-40B4-BE49-F238E27FC236}">
                <a16:creationId xmlns:a16="http://schemas.microsoft.com/office/drawing/2014/main" id="{FD3BC2E2-09F8-E977-AFDC-A64E861D8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9" name="Freeform 11">
            <a:extLst>
              <a:ext uri="{FF2B5EF4-FFF2-40B4-BE49-F238E27FC236}">
                <a16:creationId xmlns:a16="http://schemas.microsoft.com/office/drawing/2014/main" id="{AD6F2A04-E4BA-903C-3D3D-7BAF1ECFF6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11" name="Rectangle 110">
            <a:extLst>
              <a:ext uri="{FF2B5EF4-FFF2-40B4-BE49-F238E27FC236}">
                <a16:creationId xmlns:a16="http://schemas.microsoft.com/office/drawing/2014/main" id="{B59B6B56-337D-CD10-17F5-CA7C8B6FD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3" name="Group 112">
            <a:extLst>
              <a:ext uri="{FF2B5EF4-FFF2-40B4-BE49-F238E27FC236}">
                <a16:creationId xmlns:a16="http://schemas.microsoft.com/office/drawing/2014/main" id="{5D6E6E5F-A6AA-6515-E224-182253B6C7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14" name="Freeform 11">
              <a:extLst>
                <a:ext uri="{FF2B5EF4-FFF2-40B4-BE49-F238E27FC236}">
                  <a16:creationId xmlns:a16="http://schemas.microsoft.com/office/drawing/2014/main" id="{F713BF54-61F2-883E-8F46-363E6D4B7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5" name="Freeform 12">
              <a:extLst>
                <a:ext uri="{FF2B5EF4-FFF2-40B4-BE49-F238E27FC236}">
                  <a16:creationId xmlns:a16="http://schemas.microsoft.com/office/drawing/2014/main" id="{97F71449-BBEC-F617-29E9-5ACB8A283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6" name="Freeform 13">
              <a:extLst>
                <a:ext uri="{FF2B5EF4-FFF2-40B4-BE49-F238E27FC236}">
                  <a16:creationId xmlns:a16="http://schemas.microsoft.com/office/drawing/2014/main" id="{C2C6D4AC-6BFC-9DD3-2982-345199CA1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7" name="Freeform 14">
              <a:extLst>
                <a:ext uri="{FF2B5EF4-FFF2-40B4-BE49-F238E27FC236}">
                  <a16:creationId xmlns:a16="http://schemas.microsoft.com/office/drawing/2014/main" id="{041105C1-9515-EE88-4EE5-115F636A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8" name="Freeform 15">
              <a:extLst>
                <a:ext uri="{FF2B5EF4-FFF2-40B4-BE49-F238E27FC236}">
                  <a16:creationId xmlns:a16="http://schemas.microsoft.com/office/drawing/2014/main" id="{C4220182-A804-88F8-8522-2D946A0B1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9" name="Freeform 16">
              <a:extLst>
                <a:ext uri="{FF2B5EF4-FFF2-40B4-BE49-F238E27FC236}">
                  <a16:creationId xmlns:a16="http://schemas.microsoft.com/office/drawing/2014/main" id="{696E184E-D076-6BEC-B1A3-21436D53C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0" name="Freeform 17">
              <a:extLst>
                <a:ext uri="{FF2B5EF4-FFF2-40B4-BE49-F238E27FC236}">
                  <a16:creationId xmlns:a16="http://schemas.microsoft.com/office/drawing/2014/main" id="{5462C7FA-1B64-48CB-B938-DFE1B48EB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1" name="Freeform 18">
              <a:extLst>
                <a:ext uri="{FF2B5EF4-FFF2-40B4-BE49-F238E27FC236}">
                  <a16:creationId xmlns:a16="http://schemas.microsoft.com/office/drawing/2014/main" id="{1678B560-3EFA-259E-6EB1-CDEA6C890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2" name="Freeform 19">
              <a:extLst>
                <a:ext uri="{FF2B5EF4-FFF2-40B4-BE49-F238E27FC236}">
                  <a16:creationId xmlns:a16="http://schemas.microsoft.com/office/drawing/2014/main" id="{D0932716-436E-467D-27DA-331316D50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3" name="Freeform 20">
              <a:extLst>
                <a:ext uri="{FF2B5EF4-FFF2-40B4-BE49-F238E27FC236}">
                  <a16:creationId xmlns:a16="http://schemas.microsoft.com/office/drawing/2014/main" id="{273F52F0-ECC6-982F-4BE9-B73F4D821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4" name="Freeform 21">
              <a:extLst>
                <a:ext uri="{FF2B5EF4-FFF2-40B4-BE49-F238E27FC236}">
                  <a16:creationId xmlns:a16="http://schemas.microsoft.com/office/drawing/2014/main" id="{E4EDA68A-AA2B-6F20-F6A5-8E468E3AE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5" name="Freeform 22">
              <a:extLst>
                <a:ext uri="{FF2B5EF4-FFF2-40B4-BE49-F238E27FC236}">
                  <a16:creationId xmlns:a16="http://schemas.microsoft.com/office/drawing/2014/main" id="{0D838565-CFC5-53EE-76F0-54A631683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27" name="Group 126">
            <a:extLst>
              <a:ext uri="{FF2B5EF4-FFF2-40B4-BE49-F238E27FC236}">
                <a16:creationId xmlns:a16="http://schemas.microsoft.com/office/drawing/2014/main" id="{1086A625-3A86-8CC1-FBFF-6F3EF635B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128" name="Freeform 27">
              <a:extLst>
                <a:ext uri="{FF2B5EF4-FFF2-40B4-BE49-F238E27FC236}">
                  <a16:creationId xmlns:a16="http://schemas.microsoft.com/office/drawing/2014/main" id="{CABD201B-B48D-6D09-CFE6-71376C1A88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9" name="Freeform 28">
              <a:extLst>
                <a:ext uri="{FF2B5EF4-FFF2-40B4-BE49-F238E27FC236}">
                  <a16:creationId xmlns:a16="http://schemas.microsoft.com/office/drawing/2014/main" id="{86D634A8-C5EF-B718-7F4D-78762936C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0" name="Freeform 29">
              <a:extLst>
                <a:ext uri="{FF2B5EF4-FFF2-40B4-BE49-F238E27FC236}">
                  <a16:creationId xmlns:a16="http://schemas.microsoft.com/office/drawing/2014/main" id="{E4AD5431-A84A-9B84-E100-FA3113C5E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1" name="Freeform 30">
              <a:extLst>
                <a:ext uri="{FF2B5EF4-FFF2-40B4-BE49-F238E27FC236}">
                  <a16:creationId xmlns:a16="http://schemas.microsoft.com/office/drawing/2014/main" id="{227CE8D7-EDB5-9D4A-77FE-C3F4E9771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2" name="Freeform 31">
              <a:extLst>
                <a:ext uri="{FF2B5EF4-FFF2-40B4-BE49-F238E27FC236}">
                  <a16:creationId xmlns:a16="http://schemas.microsoft.com/office/drawing/2014/main" id="{0EEF3D2F-9325-68EF-5AB7-5D0A789FA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3" name="Freeform 32">
              <a:extLst>
                <a:ext uri="{FF2B5EF4-FFF2-40B4-BE49-F238E27FC236}">
                  <a16:creationId xmlns:a16="http://schemas.microsoft.com/office/drawing/2014/main" id="{539FC01F-EC92-46AC-0DC6-918606DDB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4" name="Freeform 33">
              <a:extLst>
                <a:ext uri="{FF2B5EF4-FFF2-40B4-BE49-F238E27FC236}">
                  <a16:creationId xmlns:a16="http://schemas.microsoft.com/office/drawing/2014/main" id="{DFBEE4EC-919F-3595-79EA-FDC3DB66B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5" name="Freeform 34">
              <a:extLst>
                <a:ext uri="{FF2B5EF4-FFF2-40B4-BE49-F238E27FC236}">
                  <a16:creationId xmlns:a16="http://schemas.microsoft.com/office/drawing/2014/main" id="{507EDF13-665D-309B-A42B-ED856DA0B4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6" name="Freeform 35">
              <a:extLst>
                <a:ext uri="{FF2B5EF4-FFF2-40B4-BE49-F238E27FC236}">
                  <a16:creationId xmlns:a16="http://schemas.microsoft.com/office/drawing/2014/main" id="{5DC72218-309C-2DDE-0B47-70BF63FCFA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7" name="Freeform 36">
              <a:extLst>
                <a:ext uri="{FF2B5EF4-FFF2-40B4-BE49-F238E27FC236}">
                  <a16:creationId xmlns:a16="http://schemas.microsoft.com/office/drawing/2014/main" id="{293143B5-1B24-9FBD-4931-1E7A05E11D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8" name="Freeform 37">
              <a:extLst>
                <a:ext uri="{FF2B5EF4-FFF2-40B4-BE49-F238E27FC236}">
                  <a16:creationId xmlns:a16="http://schemas.microsoft.com/office/drawing/2014/main" id="{70480118-72E0-2761-93FA-BD27D50758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9" name="Freeform 38">
              <a:extLst>
                <a:ext uri="{FF2B5EF4-FFF2-40B4-BE49-F238E27FC236}">
                  <a16:creationId xmlns:a16="http://schemas.microsoft.com/office/drawing/2014/main" id="{27EC2878-340B-B68F-6972-8F85F6876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55D0A112-BA00-A9FC-1585-D90C298FAE97}"/>
              </a:ext>
            </a:extLst>
          </p:cNvPr>
          <p:cNvSpPr>
            <a:spLocks noGrp="1"/>
          </p:cNvSpPr>
          <p:nvPr>
            <p:ph type="title"/>
          </p:nvPr>
        </p:nvSpPr>
        <p:spPr>
          <a:xfrm>
            <a:off x="4659520" y="624110"/>
            <a:ext cx="6845092" cy="1280890"/>
          </a:xfrm>
        </p:spPr>
        <p:txBody>
          <a:bodyPr vert="horz" lIns="91440" tIns="45720" rIns="91440" bIns="45720" rtlCol="0" anchor="t">
            <a:normAutofit/>
          </a:bodyPr>
          <a:lstStyle/>
          <a:p>
            <a:r>
              <a:rPr lang="en-US"/>
              <a:t>Heraclitus</a:t>
            </a:r>
            <a:endParaRPr lang="en-US" dirty="0"/>
          </a:p>
        </p:txBody>
      </p:sp>
      <p:sp>
        <p:nvSpPr>
          <p:cNvPr id="141" name="Rectangle 140">
            <a:extLst>
              <a:ext uri="{FF2B5EF4-FFF2-40B4-BE49-F238E27FC236}">
                <a16:creationId xmlns:a16="http://schemas.microsoft.com/office/drawing/2014/main" id="{2BC4B0CA-7EBC-0091-B70C-A4F8341D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3" name="Freeform 11">
            <a:extLst>
              <a:ext uri="{FF2B5EF4-FFF2-40B4-BE49-F238E27FC236}">
                <a16:creationId xmlns:a16="http://schemas.microsoft.com/office/drawing/2014/main" id="{714941B8-EE6E-1024-5F02-58394037C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picture containing nature, fire, fireplace&#10;&#10;Description automatically generated">
            <a:extLst>
              <a:ext uri="{FF2B5EF4-FFF2-40B4-BE49-F238E27FC236}">
                <a16:creationId xmlns:a16="http://schemas.microsoft.com/office/drawing/2014/main" id="{124C8505-C188-7E67-6D47-0B247E09303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910" r="36907" b="-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850090D1-C25E-07BC-D920-A1CEB856A619}"/>
              </a:ext>
            </a:extLst>
          </p:cNvPr>
          <p:cNvSpPr>
            <a:spLocks noGrp="1"/>
          </p:cNvSpPr>
          <p:nvPr>
            <p:ph sz="quarter" idx="13"/>
          </p:nvPr>
        </p:nvSpPr>
        <p:spPr>
          <a:xfrm>
            <a:off x="4656667" y="2133600"/>
            <a:ext cx="6847944" cy="3777622"/>
          </a:xfrm>
        </p:spPr>
        <p:txBody>
          <a:bodyPr vert="horz" lIns="91440" tIns="45720" rIns="91440" bIns="45720" rtlCol="0">
            <a:normAutofit/>
          </a:bodyPr>
          <a:lstStyle/>
          <a:p>
            <a:r>
              <a:rPr lang="en-US" dirty="0"/>
              <a:t>Fire</a:t>
            </a:r>
          </a:p>
          <a:p>
            <a:pPr lvl="1"/>
            <a:r>
              <a:rPr lang="en-US" dirty="0"/>
              <a:t>The world is fire.</a:t>
            </a:r>
          </a:p>
          <a:p>
            <a:pPr lvl="1"/>
            <a:r>
              <a:rPr lang="en-US" dirty="0"/>
              <a:t>It is the same for all.</a:t>
            </a:r>
          </a:p>
          <a:p>
            <a:pPr lvl="1"/>
            <a:r>
              <a:rPr lang="en-US" dirty="0"/>
              <a:t>It was made neither by men nor gods.</a:t>
            </a:r>
          </a:p>
          <a:p>
            <a:pPr lvl="1"/>
            <a:r>
              <a:rPr lang="en-US" dirty="0"/>
              <a:t>“It was always and is and shall be.”</a:t>
            </a:r>
          </a:p>
          <a:p>
            <a:pPr lvl="1"/>
            <a:r>
              <a:rPr lang="en-US" dirty="0"/>
              <a:t> It is an “ever living fire…being kindled in measures and extinguished in measures.”</a:t>
            </a:r>
          </a:p>
          <a:p>
            <a:endParaRPr lang="en-US" dirty="0"/>
          </a:p>
        </p:txBody>
      </p:sp>
    </p:spTree>
    <p:extLst>
      <p:ext uri="{BB962C8B-B14F-4D97-AF65-F5344CB8AC3E}">
        <p14:creationId xmlns:p14="http://schemas.microsoft.com/office/powerpoint/2010/main" val="1540127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C48DE26F-4783-94F1-3899-1E41D5D89E3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A66B8A6-E05F-6A7E-59C7-C3ADBC4315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614AEC4F-F6E5-5A2E-ADDE-C6DE2ECC2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2">
              <a:extLst>
                <a:ext uri="{FF2B5EF4-FFF2-40B4-BE49-F238E27FC236}">
                  <a16:creationId xmlns:a16="http://schemas.microsoft.com/office/drawing/2014/main" id="{DCED6CBA-922A-3D4C-4C56-1E5B0B25D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3">
              <a:extLst>
                <a:ext uri="{FF2B5EF4-FFF2-40B4-BE49-F238E27FC236}">
                  <a16:creationId xmlns:a16="http://schemas.microsoft.com/office/drawing/2014/main" id="{424617DC-FD80-EFAA-6EFF-19B6105D5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4">
              <a:extLst>
                <a:ext uri="{FF2B5EF4-FFF2-40B4-BE49-F238E27FC236}">
                  <a16:creationId xmlns:a16="http://schemas.microsoft.com/office/drawing/2014/main" id="{437AE821-2130-B930-E547-A679ECA79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5">
              <a:extLst>
                <a:ext uri="{FF2B5EF4-FFF2-40B4-BE49-F238E27FC236}">
                  <a16:creationId xmlns:a16="http://schemas.microsoft.com/office/drawing/2014/main" id="{C21F440E-0BD2-112F-30CF-5414563AD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D7774F7A-46F8-4068-8CB5-9181AFDB35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7">
              <a:extLst>
                <a:ext uri="{FF2B5EF4-FFF2-40B4-BE49-F238E27FC236}">
                  <a16:creationId xmlns:a16="http://schemas.microsoft.com/office/drawing/2014/main" id="{5175DF58-FDC8-2EB2-F347-9A2F8C918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8">
              <a:extLst>
                <a:ext uri="{FF2B5EF4-FFF2-40B4-BE49-F238E27FC236}">
                  <a16:creationId xmlns:a16="http://schemas.microsoft.com/office/drawing/2014/main" id="{55D309C2-BCEA-0F64-5F25-D15752B2F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9">
              <a:extLst>
                <a:ext uri="{FF2B5EF4-FFF2-40B4-BE49-F238E27FC236}">
                  <a16:creationId xmlns:a16="http://schemas.microsoft.com/office/drawing/2014/main" id="{12CB0E73-3BA9-F8EE-C4DA-40BAF3474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0">
              <a:extLst>
                <a:ext uri="{FF2B5EF4-FFF2-40B4-BE49-F238E27FC236}">
                  <a16:creationId xmlns:a16="http://schemas.microsoft.com/office/drawing/2014/main" id="{C81BFB92-784B-A093-BDB4-AD14A77C6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1">
              <a:extLst>
                <a:ext uri="{FF2B5EF4-FFF2-40B4-BE49-F238E27FC236}">
                  <a16:creationId xmlns:a16="http://schemas.microsoft.com/office/drawing/2014/main" id="{314DE090-F067-F17E-487A-4314CDEE7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2">
              <a:extLst>
                <a:ext uri="{FF2B5EF4-FFF2-40B4-BE49-F238E27FC236}">
                  <a16:creationId xmlns:a16="http://schemas.microsoft.com/office/drawing/2014/main" id="{02EAEDE6-7D7B-4354-659D-8CCA1906F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4" name="Group 23">
            <a:extLst>
              <a:ext uri="{FF2B5EF4-FFF2-40B4-BE49-F238E27FC236}">
                <a16:creationId xmlns:a16="http://schemas.microsoft.com/office/drawing/2014/main" id="{11FAA23E-B029-29BF-4EEF-FB28D3504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38269AD3-511A-5444-EFD2-AB4574A706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8">
              <a:extLst>
                <a:ext uri="{FF2B5EF4-FFF2-40B4-BE49-F238E27FC236}">
                  <a16:creationId xmlns:a16="http://schemas.microsoft.com/office/drawing/2014/main" id="{50EE4F2A-D88B-1FD4-9D09-50641016C9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9">
              <a:extLst>
                <a:ext uri="{FF2B5EF4-FFF2-40B4-BE49-F238E27FC236}">
                  <a16:creationId xmlns:a16="http://schemas.microsoft.com/office/drawing/2014/main" id="{BF13CE92-953C-4FAB-A2B1-9EFCD8335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0">
              <a:extLst>
                <a:ext uri="{FF2B5EF4-FFF2-40B4-BE49-F238E27FC236}">
                  <a16:creationId xmlns:a16="http://schemas.microsoft.com/office/drawing/2014/main" id="{C99BE79D-D791-15C5-3CCD-85E7BBA23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1">
              <a:extLst>
                <a:ext uri="{FF2B5EF4-FFF2-40B4-BE49-F238E27FC236}">
                  <a16:creationId xmlns:a16="http://schemas.microsoft.com/office/drawing/2014/main" id="{042907A9-D134-CA36-17A6-BD350736B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2">
              <a:extLst>
                <a:ext uri="{FF2B5EF4-FFF2-40B4-BE49-F238E27FC236}">
                  <a16:creationId xmlns:a16="http://schemas.microsoft.com/office/drawing/2014/main" id="{6F292FF1-7FE6-1C41-3069-0BCA549A8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3">
              <a:extLst>
                <a:ext uri="{FF2B5EF4-FFF2-40B4-BE49-F238E27FC236}">
                  <a16:creationId xmlns:a16="http://schemas.microsoft.com/office/drawing/2014/main" id="{00D763B3-7C8C-F1E4-04CE-660BFDF483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4">
              <a:extLst>
                <a:ext uri="{FF2B5EF4-FFF2-40B4-BE49-F238E27FC236}">
                  <a16:creationId xmlns:a16="http://schemas.microsoft.com/office/drawing/2014/main" id="{C1235CD0-3064-30E0-B89B-7639E10E6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5">
              <a:extLst>
                <a:ext uri="{FF2B5EF4-FFF2-40B4-BE49-F238E27FC236}">
                  <a16:creationId xmlns:a16="http://schemas.microsoft.com/office/drawing/2014/main" id="{5CCB4F49-1DB4-C45E-6A87-2050FE5B0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6">
              <a:extLst>
                <a:ext uri="{FF2B5EF4-FFF2-40B4-BE49-F238E27FC236}">
                  <a16:creationId xmlns:a16="http://schemas.microsoft.com/office/drawing/2014/main" id="{EB0B5AA7-8C59-C016-38A4-95F4FC5299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7">
              <a:extLst>
                <a:ext uri="{FF2B5EF4-FFF2-40B4-BE49-F238E27FC236}">
                  <a16:creationId xmlns:a16="http://schemas.microsoft.com/office/drawing/2014/main" id="{6AF01947-2ABF-1ED6-4F46-6C47559BC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8">
              <a:extLst>
                <a:ext uri="{FF2B5EF4-FFF2-40B4-BE49-F238E27FC236}">
                  <a16:creationId xmlns:a16="http://schemas.microsoft.com/office/drawing/2014/main" id="{428DB158-E17D-A0AB-F1AC-3DEC3FE0C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8" name="Rectangle 37">
            <a:extLst>
              <a:ext uri="{FF2B5EF4-FFF2-40B4-BE49-F238E27FC236}">
                <a16:creationId xmlns:a16="http://schemas.microsoft.com/office/drawing/2014/main" id="{59268AC2-E22E-123B-83CF-5691C63BF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0" name="Freeform 11">
            <a:extLst>
              <a:ext uri="{FF2B5EF4-FFF2-40B4-BE49-F238E27FC236}">
                <a16:creationId xmlns:a16="http://schemas.microsoft.com/office/drawing/2014/main" id="{BE8C2D35-7EC6-199D-D4ED-69B5129FA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2317E7B3-7CC9-AA5A-CC4B-500ACAC78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44" name="Group 43">
            <a:extLst>
              <a:ext uri="{FF2B5EF4-FFF2-40B4-BE49-F238E27FC236}">
                <a16:creationId xmlns:a16="http://schemas.microsoft.com/office/drawing/2014/main" id="{7EC949FA-804E-C172-3DA4-C53985702D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45" name="Freeform 11">
              <a:extLst>
                <a:ext uri="{FF2B5EF4-FFF2-40B4-BE49-F238E27FC236}">
                  <a16:creationId xmlns:a16="http://schemas.microsoft.com/office/drawing/2014/main" id="{6B1061B0-FDD2-8CD9-2835-3D596C641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12">
              <a:extLst>
                <a:ext uri="{FF2B5EF4-FFF2-40B4-BE49-F238E27FC236}">
                  <a16:creationId xmlns:a16="http://schemas.microsoft.com/office/drawing/2014/main" id="{99D48C11-93A5-35A2-FE3A-AF5DD1657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13">
              <a:extLst>
                <a:ext uri="{FF2B5EF4-FFF2-40B4-BE49-F238E27FC236}">
                  <a16:creationId xmlns:a16="http://schemas.microsoft.com/office/drawing/2014/main" id="{3310F17C-8E21-87EB-1FF9-692923DF6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14">
              <a:extLst>
                <a:ext uri="{FF2B5EF4-FFF2-40B4-BE49-F238E27FC236}">
                  <a16:creationId xmlns:a16="http://schemas.microsoft.com/office/drawing/2014/main" id="{E7C3B27D-95A4-F191-0E8C-EBA2459ED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5">
              <a:extLst>
                <a:ext uri="{FF2B5EF4-FFF2-40B4-BE49-F238E27FC236}">
                  <a16:creationId xmlns:a16="http://schemas.microsoft.com/office/drawing/2014/main" id="{723A89C8-CA4B-AF33-5024-A89797108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6">
              <a:extLst>
                <a:ext uri="{FF2B5EF4-FFF2-40B4-BE49-F238E27FC236}">
                  <a16:creationId xmlns:a16="http://schemas.microsoft.com/office/drawing/2014/main" id="{DD1A08BD-17A0-5C4A-7CB0-23004026F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17">
              <a:extLst>
                <a:ext uri="{FF2B5EF4-FFF2-40B4-BE49-F238E27FC236}">
                  <a16:creationId xmlns:a16="http://schemas.microsoft.com/office/drawing/2014/main" id="{3E443D7B-5959-35D2-0E2C-B338A1381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8">
              <a:extLst>
                <a:ext uri="{FF2B5EF4-FFF2-40B4-BE49-F238E27FC236}">
                  <a16:creationId xmlns:a16="http://schemas.microsoft.com/office/drawing/2014/main" id="{798E6803-D6A1-11EA-B207-9572944B4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19">
              <a:extLst>
                <a:ext uri="{FF2B5EF4-FFF2-40B4-BE49-F238E27FC236}">
                  <a16:creationId xmlns:a16="http://schemas.microsoft.com/office/drawing/2014/main" id="{8A7EF70B-8510-C75A-0181-31A0FED49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20">
              <a:extLst>
                <a:ext uri="{FF2B5EF4-FFF2-40B4-BE49-F238E27FC236}">
                  <a16:creationId xmlns:a16="http://schemas.microsoft.com/office/drawing/2014/main" id="{3FC48E20-DFDE-7D6B-7CCD-AD90D52C5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21">
              <a:extLst>
                <a:ext uri="{FF2B5EF4-FFF2-40B4-BE49-F238E27FC236}">
                  <a16:creationId xmlns:a16="http://schemas.microsoft.com/office/drawing/2014/main" id="{D59F3C5C-393A-BD53-6166-D6A51F05EA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22">
              <a:extLst>
                <a:ext uri="{FF2B5EF4-FFF2-40B4-BE49-F238E27FC236}">
                  <a16:creationId xmlns:a16="http://schemas.microsoft.com/office/drawing/2014/main" id="{AC1C436A-801D-20E2-1A40-35C9FA4171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58" name="Group 57">
            <a:extLst>
              <a:ext uri="{FF2B5EF4-FFF2-40B4-BE49-F238E27FC236}">
                <a16:creationId xmlns:a16="http://schemas.microsoft.com/office/drawing/2014/main" id="{4DDBBE2A-F083-DFC9-EAE8-7E16267C02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59" name="Freeform 27">
              <a:extLst>
                <a:ext uri="{FF2B5EF4-FFF2-40B4-BE49-F238E27FC236}">
                  <a16:creationId xmlns:a16="http://schemas.microsoft.com/office/drawing/2014/main" id="{9673EB5D-B287-E768-31A3-DD36E5B50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28">
              <a:extLst>
                <a:ext uri="{FF2B5EF4-FFF2-40B4-BE49-F238E27FC236}">
                  <a16:creationId xmlns:a16="http://schemas.microsoft.com/office/drawing/2014/main" id="{96B40AA9-0CA7-6F44-038B-72DFEA881C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29">
              <a:extLst>
                <a:ext uri="{FF2B5EF4-FFF2-40B4-BE49-F238E27FC236}">
                  <a16:creationId xmlns:a16="http://schemas.microsoft.com/office/drawing/2014/main" id="{80F76304-FFB2-DC1E-66A6-BA55A565E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30">
              <a:extLst>
                <a:ext uri="{FF2B5EF4-FFF2-40B4-BE49-F238E27FC236}">
                  <a16:creationId xmlns:a16="http://schemas.microsoft.com/office/drawing/2014/main" id="{B3C69DAE-FD68-8E77-B57E-029F3E083D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31">
              <a:extLst>
                <a:ext uri="{FF2B5EF4-FFF2-40B4-BE49-F238E27FC236}">
                  <a16:creationId xmlns:a16="http://schemas.microsoft.com/office/drawing/2014/main" id="{CC08AF09-0FD0-9901-3E40-9ACB815A5C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32">
              <a:extLst>
                <a:ext uri="{FF2B5EF4-FFF2-40B4-BE49-F238E27FC236}">
                  <a16:creationId xmlns:a16="http://schemas.microsoft.com/office/drawing/2014/main" id="{D1BC6E8C-4A56-17AF-4F83-6C0C71DEE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33">
              <a:extLst>
                <a:ext uri="{FF2B5EF4-FFF2-40B4-BE49-F238E27FC236}">
                  <a16:creationId xmlns:a16="http://schemas.microsoft.com/office/drawing/2014/main" id="{71E30329-F657-98D2-32A9-41EC7A428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34">
              <a:extLst>
                <a:ext uri="{FF2B5EF4-FFF2-40B4-BE49-F238E27FC236}">
                  <a16:creationId xmlns:a16="http://schemas.microsoft.com/office/drawing/2014/main" id="{616886B2-CD39-B2D6-6A26-5A85F2FDA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35">
              <a:extLst>
                <a:ext uri="{FF2B5EF4-FFF2-40B4-BE49-F238E27FC236}">
                  <a16:creationId xmlns:a16="http://schemas.microsoft.com/office/drawing/2014/main" id="{064FE753-1FA0-C4AF-4A38-FA1D417B5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36">
              <a:extLst>
                <a:ext uri="{FF2B5EF4-FFF2-40B4-BE49-F238E27FC236}">
                  <a16:creationId xmlns:a16="http://schemas.microsoft.com/office/drawing/2014/main" id="{BD62293F-6DD5-3614-1A00-C93EDFF11C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37">
              <a:extLst>
                <a:ext uri="{FF2B5EF4-FFF2-40B4-BE49-F238E27FC236}">
                  <a16:creationId xmlns:a16="http://schemas.microsoft.com/office/drawing/2014/main" id="{409DE1C8-04C4-C50F-621D-1881C66F05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38">
              <a:extLst>
                <a:ext uri="{FF2B5EF4-FFF2-40B4-BE49-F238E27FC236}">
                  <a16:creationId xmlns:a16="http://schemas.microsoft.com/office/drawing/2014/main" id="{AA36CFDB-ADE7-DB16-E96A-0902B7078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3B663172-C71E-4F0F-9C7E-ED8C68B83067}"/>
              </a:ext>
            </a:extLst>
          </p:cNvPr>
          <p:cNvSpPr>
            <a:spLocks noGrp="1"/>
          </p:cNvSpPr>
          <p:nvPr>
            <p:ph type="title"/>
          </p:nvPr>
        </p:nvSpPr>
        <p:spPr>
          <a:xfrm>
            <a:off x="4659520" y="624110"/>
            <a:ext cx="6845092" cy="1280890"/>
          </a:xfrm>
        </p:spPr>
        <p:txBody>
          <a:bodyPr vert="horz" lIns="91440" tIns="45720" rIns="91440" bIns="45720" rtlCol="0" anchor="t">
            <a:normAutofit/>
          </a:bodyPr>
          <a:lstStyle/>
          <a:p>
            <a:r>
              <a:rPr lang="en-US" dirty="0"/>
              <a:t>Heraclitus</a:t>
            </a:r>
          </a:p>
        </p:txBody>
      </p:sp>
      <p:sp>
        <p:nvSpPr>
          <p:cNvPr id="72" name="Rectangle 71">
            <a:extLst>
              <a:ext uri="{FF2B5EF4-FFF2-40B4-BE49-F238E27FC236}">
                <a16:creationId xmlns:a16="http://schemas.microsoft.com/office/drawing/2014/main" id="{8BB82C88-D9FE-57EE-DEB4-8A93A1212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4" name="Freeform 11">
            <a:extLst>
              <a:ext uri="{FF2B5EF4-FFF2-40B4-BE49-F238E27FC236}">
                <a16:creationId xmlns:a16="http://schemas.microsoft.com/office/drawing/2014/main" id="{26C7A479-BE48-200C-859B-9C86CF7A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se up of a fire&#10;&#10;Description automatically generated">
            <a:extLst>
              <a:ext uri="{FF2B5EF4-FFF2-40B4-BE49-F238E27FC236}">
                <a16:creationId xmlns:a16="http://schemas.microsoft.com/office/drawing/2014/main" id="{CAE19061-1077-9BB3-EC06-3A5B5B7BCE2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649" r="5497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E4FD2E7E-DF3C-33F5-2A01-39EEF8DDF516}"/>
              </a:ext>
            </a:extLst>
          </p:cNvPr>
          <p:cNvSpPr>
            <a:spLocks noGrp="1"/>
          </p:cNvSpPr>
          <p:nvPr>
            <p:ph sz="quarter" idx="13"/>
          </p:nvPr>
        </p:nvSpPr>
        <p:spPr>
          <a:xfrm>
            <a:off x="3642635" y="1410941"/>
            <a:ext cx="8372312" cy="5208561"/>
          </a:xfrm>
        </p:spPr>
        <p:txBody>
          <a:bodyPr vert="horz" lIns="91440" tIns="45720" rIns="91440" bIns="45720" rtlCol="0">
            <a:normAutofit/>
          </a:bodyPr>
          <a:lstStyle/>
          <a:p>
            <a:endParaRPr lang="en-US" dirty="0"/>
          </a:p>
          <a:p>
            <a:r>
              <a:rPr lang="en-US" dirty="0"/>
              <a:t>Religion and Logos</a:t>
            </a:r>
          </a:p>
          <a:p>
            <a:pPr lvl="1"/>
            <a:r>
              <a:rPr lang="en-US" dirty="0"/>
              <a:t>Mocked popular religion</a:t>
            </a:r>
          </a:p>
          <a:p>
            <a:pPr lvl="1"/>
            <a:r>
              <a:rPr lang="en-US" dirty="0"/>
              <a:t>Ridiculed those who prayed to idols for not understanding  “what gods and heroes really are.”</a:t>
            </a:r>
          </a:p>
          <a:p>
            <a:pPr lvl="1"/>
            <a:r>
              <a:rPr lang="en-US" dirty="0"/>
              <a:t>Religious vision.</a:t>
            </a:r>
          </a:p>
          <a:p>
            <a:pPr lvl="1"/>
            <a:r>
              <a:rPr lang="en-US" dirty="0"/>
              <a:t>The principle of change does not itself change.</a:t>
            </a:r>
          </a:p>
          <a:p>
            <a:pPr lvl="1"/>
            <a:r>
              <a:rPr lang="en-US" dirty="0"/>
              <a:t>true reality lies not in the things but in the rationality of the unifier.</a:t>
            </a:r>
          </a:p>
          <a:p>
            <a:pPr lvl="1"/>
            <a:r>
              <a:rPr lang="en-US" dirty="0"/>
              <a:t>True reality is Logos, an active reality in accord with which all things come to be.</a:t>
            </a:r>
          </a:p>
          <a:p>
            <a:pPr lvl="1"/>
            <a:r>
              <a:rPr lang="en-US" dirty="0"/>
              <a:t>If people listen to the Logos, they will find that all things are one.</a:t>
            </a:r>
          </a:p>
          <a:p>
            <a:pPr lvl="1"/>
            <a:r>
              <a:rPr lang="en-US" dirty="0"/>
              <a:t>The Logos is the fire which “will come and judge and convict all things.”</a:t>
            </a:r>
          </a:p>
          <a:p>
            <a:pPr lvl="1"/>
            <a:r>
              <a:rPr lang="en-US" dirty="0"/>
              <a:t>Logos/fire changes, is all things and their opposites.</a:t>
            </a:r>
          </a:p>
          <a:p>
            <a:endParaRPr lang="en-US" dirty="0"/>
          </a:p>
        </p:txBody>
      </p:sp>
    </p:spTree>
    <p:extLst>
      <p:ext uri="{BB962C8B-B14F-4D97-AF65-F5344CB8AC3E}">
        <p14:creationId xmlns:p14="http://schemas.microsoft.com/office/powerpoint/2010/main" val="3043286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31" name="Group 23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3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grpSp>
        <p:nvGrpSpPr>
          <p:cNvPr id="245" name="Group 24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259" name="Rectangle 25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6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263" name="Rectangle 262">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65" name="Rectangle 264">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descr="A picture containing cat&#10;&#10;Description automatically generated">
            <a:extLst>
              <a:ext uri="{FF2B5EF4-FFF2-40B4-BE49-F238E27FC236}">
                <a16:creationId xmlns:a16="http://schemas.microsoft.com/office/drawing/2014/main" id="{EDA2BDEF-8760-4DF4-BC86-47FBC60E927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674" r="48826"/>
          <a:stretch/>
        </p:blipFill>
        <p:spPr>
          <a:xfrm>
            <a:off x="8229598" y="10"/>
            <a:ext cx="3962401" cy="6857990"/>
          </a:xfrm>
          <a:prstGeom prst="rect">
            <a:avLst/>
          </a:prstGeom>
        </p:spPr>
      </p:pic>
      <p:sp>
        <p:nvSpPr>
          <p:cNvPr id="267"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BE8317AF-3EBC-4C3C-9068-5D36242B64B6}"/>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a:solidFill>
                  <a:srgbClr val="FEFFFF"/>
                </a:solidFill>
              </a:rPr>
              <a:t>Heraclitus</a:t>
            </a:r>
          </a:p>
        </p:txBody>
      </p:sp>
      <p:sp>
        <p:nvSpPr>
          <p:cNvPr id="3" name="Content Placeholder 2">
            <a:extLst>
              <a:ext uri="{FF2B5EF4-FFF2-40B4-BE49-F238E27FC236}">
                <a16:creationId xmlns:a16="http://schemas.microsoft.com/office/drawing/2014/main" id="{74F0A475-1C2A-4558-9E4E-063E08AF8225}"/>
              </a:ext>
            </a:extLst>
          </p:cNvPr>
          <p:cNvSpPr>
            <a:spLocks noGrp="1"/>
          </p:cNvSpPr>
          <p:nvPr>
            <p:ph sz="quarter" idx="13"/>
          </p:nvPr>
        </p:nvSpPr>
        <p:spPr>
          <a:xfrm>
            <a:off x="541866" y="2032000"/>
            <a:ext cx="7145867" cy="3879222"/>
          </a:xfrm>
        </p:spPr>
        <p:txBody>
          <a:bodyPr vert="horz" lIns="91440" tIns="45720" rIns="91440" bIns="45720" rtlCol="0">
            <a:normAutofit/>
          </a:bodyPr>
          <a:lstStyle/>
          <a:p>
            <a:pPr lvl="1"/>
            <a:r>
              <a:rPr lang="en-US">
                <a:solidFill>
                  <a:srgbClr val="FEFFFF"/>
                </a:solidFill>
              </a:rPr>
              <a:t>Social philosophy &amp; ethics</a:t>
            </a:r>
          </a:p>
          <a:p>
            <a:pPr lvl="2"/>
            <a:r>
              <a:rPr lang="en-US">
                <a:solidFill>
                  <a:srgbClr val="FEFFFF"/>
                </a:solidFill>
              </a:rPr>
              <a:t>The conflict of opposites is both necessary and good.</a:t>
            </a:r>
          </a:p>
          <a:p>
            <a:pPr lvl="2"/>
            <a:r>
              <a:rPr lang="en-US">
                <a:solidFill>
                  <a:srgbClr val="FEFFFF"/>
                </a:solidFill>
              </a:rPr>
              <a:t>He despised those who preferred stability and peace and labeled them as “soft headed.”</a:t>
            </a:r>
          </a:p>
          <a:p>
            <a:pPr lvl="2"/>
            <a:r>
              <a:rPr lang="en-US">
                <a:solidFill>
                  <a:srgbClr val="FEFFFF"/>
                </a:solidFill>
              </a:rPr>
              <a:t>The “hard headed” realists like change and strife.</a:t>
            </a:r>
          </a:p>
          <a:p>
            <a:pPr lvl="2"/>
            <a:r>
              <a:rPr lang="en-US">
                <a:solidFill>
                  <a:srgbClr val="FEFFFF"/>
                </a:solidFill>
              </a:rPr>
              <a:t>Harmony and justice arise only when opposites are in conflict.</a:t>
            </a:r>
          </a:p>
          <a:p>
            <a:pPr lvl="3"/>
            <a:r>
              <a:rPr lang="en-US">
                <a:solidFill>
                  <a:srgbClr val="FEFFFF"/>
                </a:solidFill>
              </a:rPr>
              <a:t>War is common.</a:t>
            </a:r>
          </a:p>
          <a:p>
            <a:pPr lvl="3"/>
            <a:r>
              <a:rPr lang="en-US">
                <a:solidFill>
                  <a:srgbClr val="FEFFFF"/>
                </a:solidFill>
              </a:rPr>
              <a:t>Justice is strife.</a:t>
            </a:r>
          </a:p>
          <a:p>
            <a:pPr lvl="3"/>
            <a:r>
              <a:rPr lang="en-US">
                <a:solidFill>
                  <a:srgbClr val="FEFFFF"/>
                </a:solidFill>
              </a:rPr>
              <a:t>All things arise from strife and necessity.</a:t>
            </a:r>
          </a:p>
          <a:p>
            <a:pPr lvl="2"/>
            <a:r>
              <a:rPr lang="en-US">
                <a:solidFill>
                  <a:srgbClr val="FEFFFF"/>
                </a:solidFill>
              </a:rPr>
              <a:t>Civil law is a reflection of divine law.</a:t>
            </a:r>
          </a:p>
          <a:p>
            <a:pPr lvl="2"/>
            <a:r>
              <a:rPr lang="en-US">
                <a:solidFill>
                  <a:srgbClr val="FEFFFF"/>
                </a:solidFill>
              </a:rPr>
              <a:t>To the Logos, everything is fair, good and just; but men suppose some are unjust and others just.</a:t>
            </a:r>
          </a:p>
          <a:p>
            <a:pPr lvl="1"/>
            <a:endParaRPr lang="en-US">
              <a:solidFill>
                <a:srgbClr val="FEFFFF"/>
              </a:solidFill>
            </a:endParaRPr>
          </a:p>
        </p:txBody>
      </p:sp>
      <p:sp>
        <p:nvSpPr>
          <p:cNvPr id="19" name="TextBox 18">
            <a:extLst>
              <a:ext uri="{FF2B5EF4-FFF2-40B4-BE49-F238E27FC236}">
                <a16:creationId xmlns:a16="http://schemas.microsoft.com/office/drawing/2014/main" id="{CB0A1B74-5C2A-4257-AC27-76F988BA2ED1}"/>
              </a:ext>
            </a:extLst>
          </p:cNvPr>
          <p:cNvSpPr txBox="1"/>
          <p:nvPr/>
        </p:nvSpPr>
        <p:spPr>
          <a:xfrm>
            <a:off x="9319097" y="6657945"/>
            <a:ext cx="287290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thesyanart.deviantart.com/art/God-of-War-2-Kratos-Wallpaper-496675149">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5702276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09450390-12B1-E600-D0A0-8D0550EF33F6}"/>
              </a:ext>
            </a:extLst>
          </p:cNvPr>
          <p:cNvSpPr>
            <a:spLocks noGrp="1"/>
          </p:cNvSpPr>
          <p:nvPr>
            <p:ph type="title"/>
          </p:nvPr>
        </p:nvSpPr>
        <p:spPr>
          <a:xfrm>
            <a:off x="1259893" y="3101093"/>
            <a:ext cx="2454052" cy="3029344"/>
          </a:xfrm>
        </p:spPr>
        <p:txBody>
          <a:bodyPr>
            <a:normAutofit/>
          </a:bodyPr>
          <a:lstStyle/>
          <a:p>
            <a:r>
              <a:rPr lang="en-US" sz="3200">
                <a:solidFill>
                  <a:schemeClr val="bg1"/>
                </a:solidFill>
                <a:effectLst/>
                <a:latin typeface="Times New Roman" panose="02020603050405020304" pitchFamily="18" charset="0"/>
                <a:ea typeface="Times New Roman" panose="02020603050405020304" pitchFamily="18" charset="0"/>
              </a:rPr>
              <a:t>Value of Studying Ancient &amp; Medieval Philosophy</a:t>
            </a:r>
            <a:br>
              <a:rPr lang="en-US" sz="3200">
                <a:solidFill>
                  <a:schemeClr val="bg1"/>
                </a:solidFill>
                <a:effectLst/>
                <a:latin typeface="Times New Roman" panose="02020603050405020304" pitchFamily="18" charset="0"/>
                <a:ea typeface="Times New Roman" panose="02020603050405020304" pitchFamily="18" charset="0"/>
              </a:rPr>
            </a:br>
            <a:endParaRPr lang="en-US" sz="3200">
              <a:solidFill>
                <a:schemeClr val="bg1"/>
              </a:solidFill>
            </a:endParaRPr>
          </a:p>
        </p:txBody>
      </p:sp>
      <p:sp>
        <p:nvSpPr>
          <p:cNvPr id="1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3"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871560ED-C5A0-3F67-E970-1D582044F6CB}"/>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388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1" name="Rectangle 4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43" name="Group 4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4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57" name="Group 5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5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BE8317AF-3EBC-4C3C-9068-5D36242B64B6}"/>
              </a:ext>
            </a:extLst>
          </p:cNvPr>
          <p:cNvSpPr>
            <a:spLocks noGrp="1"/>
          </p:cNvSpPr>
          <p:nvPr>
            <p:ph type="title"/>
          </p:nvPr>
        </p:nvSpPr>
        <p:spPr>
          <a:xfrm>
            <a:off x="4659520" y="624110"/>
            <a:ext cx="6845092" cy="1280890"/>
          </a:xfrm>
        </p:spPr>
        <p:txBody>
          <a:bodyPr vert="horz" lIns="91440" tIns="45720" rIns="91440" bIns="45720" rtlCol="0" anchor="t">
            <a:normAutofit/>
          </a:bodyPr>
          <a:lstStyle/>
          <a:p>
            <a:r>
              <a:rPr lang="en-US" dirty="0"/>
              <a:t>Heraclitus</a:t>
            </a:r>
          </a:p>
        </p:txBody>
      </p:sp>
      <p:sp>
        <p:nvSpPr>
          <p:cNvPr id="71" name="Rectangle 7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0D441DD5-3147-8337-84B8-A1AB282D7510}"/>
              </a:ext>
            </a:extLst>
          </p:cNvPr>
          <p:cNvPicPr>
            <a:picLocks noChangeAspect="1"/>
          </p:cNvPicPr>
          <p:nvPr/>
        </p:nvPicPr>
        <p:blipFill>
          <a:blip r:embed="rId3"/>
          <a:srcRect l="36916" r="27977" b="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74F0A475-1C2A-4558-9E4E-063E08AF8225}"/>
              </a:ext>
            </a:extLst>
          </p:cNvPr>
          <p:cNvSpPr>
            <a:spLocks noGrp="1"/>
          </p:cNvSpPr>
          <p:nvPr>
            <p:ph sz="quarter" idx="13"/>
          </p:nvPr>
        </p:nvSpPr>
        <p:spPr>
          <a:xfrm>
            <a:off x="4656667" y="2133600"/>
            <a:ext cx="6847944" cy="3777622"/>
          </a:xfrm>
        </p:spPr>
        <p:txBody>
          <a:bodyPr vert="horz" lIns="91440" tIns="45720" rIns="91440" bIns="45720" rtlCol="0">
            <a:normAutofit/>
          </a:bodyPr>
          <a:lstStyle/>
          <a:p>
            <a:r>
              <a:rPr lang="en-US" dirty="0"/>
              <a:t>Importance</a:t>
            </a:r>
            <a:endParaRPr lang="en-US"/>
          </a:p>
          <a:p>
            <a:pPr lvl="1"/>
            <a:r>
              <a:rPr lang="en-US" dirty="0"/>
              <a:t>Created the problem of continuity within change.</a:t>
            </a:r>
            <a:endParaRPr lang="en-US"/>
          </a:p>
          <a:p>
            <a:pPr lvl="2"/>
            <a:r>
              <a:rPr lang="en-US" dirty="0"/>
              <a:t>Change implies that something remains the same.</a:t>
            </a:r>
            <a:endParaRPr lang="en-US"/>
          </a:p>
          <a:p>
            <a:pPr lvl="1"/>
            <a:r>
              <a:rPr lang="en-US" dirty="0"/>
              <a:t>Contributed to the notion that the unity of reality is not based on a single substance but on a formal pattern (the Logos).</a:t>
            </a:r>
            <a:endParaRPr lang="en-US"/>
          </a:p>
          <a:p>
            <a:pPr lvl="1"/>
            <a:r>
              <a:rPr lang="en-US" dirty="0"/>
              <a:t>He developed the idea that there is a universal rationality in the world that can be understood.</a:t>
            </a:r>
            <a:endParaRPr lang="en-US"/>
          </a:p>
          <a:p>
            <a:pPr lvl="1"/>
            <a:r>
              <a:rPr lang="en-US" dirty="0"/>
              <a:t>He addressed a range of philosophic topics: epistemology, metaphysics, ethics, politics, and theology.</a:t>
            </a:r>
            <a:endParaRPr lang="en-US"/>
          </a:p>
          <a:p>
            <a:pPr lvl="1"/>
            <a:endParaRPr lang="en-US" dirty="0"/>
          </a:p>
        </p:txBody>
      </p:sp>
    </p:spTree>
    <p:extLst>
      <p:ext uri="{BB962C8B-B14F-4D97-AF65-F5344CB8AC3E}">
        <p14:creationId xmlns:p14="http://schemas.microsoft.com/office/powerpoint/2010/main" val="1355533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4659520" y="624110"/>
            <a:ext cx="6845092" cy="1280890"/>
          </a:xfrm>
        </p:spPr>
        <p:txBody>
          <a:bodyPr>
            <a:normAutofit/>
          </a:bodyPr>
          <a:lstStyle/>
          <a:p>
            <a:r>
              <a:rPr lang="en-US"/>
              <a:t>Parmenides &amp; the Eleatic school</a:t>
            </a:r>
            <a:endParaRPr lang="en-US" dirty="0"/>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picture containing table, food, sitting, cup&#10;&#10;Description automatically generated">
            <a:extLst>
              <a:ext uri="{FF2B5EF4-FFF2-40B4-BE49-F238E27FC236}">
                <a16:creationId xmlns:a16="http://schemas.microsoft.com/office/drawing/2014/main" id="{61649DC8-C63B-4A4A-B0EF-02966A27E6F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9863" r="33657" b="-2"/>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3676510" y="2133599"/>
            <a:ext cx="8217414" cy="4341455"/>
          </a:xfrm>
        </p:spPr>
        <p:txBody>
          <a:bodyPr>
            <a:normAutofit/>
          </a:bodyPr>
          <a:lstStyle/>
          <a:p>
            <a:r>
              <a:rPr lang="en-US" dirty="0"/>
              <a:t>Background (515-450 </a:t>
            </a:r>
            <a:r>
              <a:rPr lang="en-US" dirty="0" err="1"/>
              <a:t>b.c.e.</a:t>
            </a:r>
            <a:r>
              <a:rPr lang="en-US" dirty="0"/>
              <a:t>)</a:t>
            </a:r>
          </a:p>
          <a:p>
            <a:pPr lvl="1"/>
            <a:r>
              <a:rPr lang="en-US" dirty="0"/>
              <a:t>Born in Italian city of Elea</a:t>
            </a:r>
          </a:p>
          <a:p>
            <a:pPr lvl="1"/>
            <a:r>
              <a:rPr lang="en-US" dirty="0"/>
              <a:t>Met the young Socrates in Athens</a:t>
            </a:r>
          </a:p>
          <a:p>
            <a:r>
              <a:rPr lang="en-US" dirty="0"/>
              <a:t>Starting point</a:t>
            </a:r>
          </a:p>
          <a:p>
            <a:pPr lvl="1"/>
            <a:r>
              <a:rPr lang="en-US" dirty="0"/>
              <a:t>Whatever exists, exists and there is nothing apart from what exists.”</a:t>
            </a:r>
          </a:p>
          <a:p>
            <a:pPr lvl="1"/>
            <a:endParaRPr lang="en-US" dirty="0"/>
          </a:p>
          <a:p>
            <a:pPr lvl="1"/>
            <a:endParaRPr lang="en-US" dirty="0"/>
          </a:p>
        </p:txBody>
      </p:sp>
      <p:sp>
        <p:nvSpPr>
          <p:cNvPr id="6" name="TextBox 5">
            <a:extLst>
              <a:ext uri="{FF2B5EF4-FFF2-40B4-BE49-F238E27FC236}">
                <a16:creationId xmlns:a16="http://schemas.microsoft.com/office/drawing/2014/main" id="{366624D4-5598-4969-9248-90761C6A7834}"/>
              </a:ext>
            </a:extLst>
          </p:cNvPr>
          <p:cNvSpPr txBox="1"/>
          <p:nvPr/>
        </p:nvSpPr>
        <p:spPr>
          <a:xfrm>
            <a:off x="11148" y="6659675"/>
            <a:ext cx="2709396"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www.flickr.com/photos/ebarney/8176082114/">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35115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3373062" y="624110"/>
            <a:ext cx="8131550" cy="1280890"/>
          </a:xfrm>
        </p:spPr>
        <p:txBody>
          <a:bodyPr>
            <a:normAutofit/>
          </a:bodyPr>
          <a:lstStyle/>
          <a:p>
            <a:r>
              <a:rPr lang="en-US" dirty="0"/>
              <a:t>Parmenides &amp; the Eleatic school</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3373062" y="2133600"/>
            <a:ext cx="8131550" cy="3777622"/>
          </a:xfrm>
        </p:spPr>
        <p:txBody>
          <a:bodyPr>
            <a:normAutofit fontScale="92500" lnSpcReduction="10000"/>
          </a:bodyPr>
          <a:lstStyle/>
          <a:p>
            <a:r>
              <a:rPr lang="en-US" dirty="0"/>
              <a:t>Argument</a:t>
            </a:r>
          </a:p>
          <a:p>
            <a:pPr lvl="1"/>
            <a:r>
              <a:rPr lang="en-US" dirty="0"/>
              <a:t>1. Anything that can be spoken or thought about exists or does not.</a:t>
            </a:r>
          </a:p>
          <a:p>
            <a:pPr lvl="1"/>
            <a:r>
              <a:rPr lang="en-US" dirty="0"/>
              <a:t>2. Anything that does not exist is nothing.</a:t>
            </a:r>
          </a:p>
          <a:p>
            <a:pPr lvl="1"/>
            <a:r>
              <a:rPr lang="en-US" dirty="0"/>
              <a:t>3. We cannot speak or think about nothing.</a:t>
            </a:r>
          </a:p>
          <a:p>
            <a:pPr lvl="1"/>
            <a:r>
              <a:rPr lang="en-US" dirty="0"/>
              <a:t>4. Thus, that which does not exist cannot be spoken or thought about.</a:t>
            </a:r>
          </a:p>
          <a:p>
            <a:pPr lvl="1"/>
            <a:r>
              <a:rPr lang="en-US" dirty="0"/>
              <a:t>C. Hence, anything that can be thought or spoken about exists.</a:t>
            </a:r>
          </a:p>
          <a:p>
            <a:r>
              <a:rPr lang="en-US" dirty="0"/>
              <a:t>Comments on argument</a:t>
            </a:r>
          </a:p>
          <a:p>
            <a:pPr lvl="1"/>
            <a:r>
              <a:rPr lang="en-US" dirty="0"/>
              <a:t>Thought requires an object, a thought about nothing would lack an object and not be a thought.</a:t>
            </a:r>
          </a:p>
          <a:p>
            <a:pPr lvl="1"/>
            <a:r>
              <a:rPr lang="en-US" dirty="0"/>
              <a:t>Anything that can be the object of thought exists and what cannot be thought does not exist.</a:t>
            </a:r>
          </a:p>
          <a:p>
            <a:pPr lvl="1"/>
            <a:r>
              <a:rPr lang="en-US" dirty="0"/>
              <a:t>The fundamental reality is “what is,” “the One,” or “It.”</a:t>
            </a:r>
          </a:p>
          <a:p>
            <a:endParaRPr lang="en-US" dirty="0"/>
          </a:p>
        </p:txBody>
      </p:sp>
    </p:spTree>
    <p:extLst>
      <p:ext uri="{BB962C8B-B14F-4D97-AF65-F5344CB8AC3E}">
        <p14:creationId xmlns:p14="http://schemas.microsoft.com/office/powerpoint/2010/main" val="2397003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72AC31FC-4ACE-3E62-16D3-2A64E375F89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383A262-4E37-1E11-8C75-A9CE80C88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032EC17-3991-7F37-A976-C76B3E2509B4}"/>
              </a:ext>
            </a:extLst>
          </p:cNvPr>
          <p:cNvSpPr>
            <a:spLocks noGrp="1"/>
          </p:cNvSpPr>
          <p:nvPr>
            <p:ph type="title"/>
          </p:nvPr>
        </p:nvSpPr>
        <p:spPr>
          <a:xfrm>
            <a:off x="3373062" y="624110"/>
            <a:ext cx="8131550" cy="1280890"/>
          </a:xfrm>
        </p:spPr>
        <p:txBody>
          <a:bodyPr>
            <a:normAutofit/>
          </a:bodyPr>
          <a:lstStyle/>
          <a:p>
            <a:r>
              <a:rPr lang="en-US" dirty="0"/>
              <a:t>Parmenides &amp; the Eleatic school</a:t>
            </a:r>
          </a:p>
        </p:txBody>
      </p:sp>
      <p:sp>
        <p:nvSpPr>
          <p:cNvPr id="10" name="Rectangle 9">
            <a:extLst>
              <a:ext uri="{FF2B5EF4-FFF2-40B4-BE49-F238E27FC236}">
                <a16:creationId xmlns:a16="http://schemas.microsoft.com/office/drawing/2014/main" id="{E55852EF-A6E5-EB52-A0C4-07D9DFBE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63362AD1-2249-6768-6705-C18032E17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A50AA66F-0762-3CF5-273A-5651C9098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1A24D932-39EC-3CD5-AC17-2B6C3816B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B69792C7-FA3A-79BD-22D4-98B9E94A1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2D6A98D1-C5B5-F568-3E83-7BE1C0C882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D644E497-4E3E-7CEE-4251-E4D3223A5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65557B74-508A-4E52-3591-1FAE23ABA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26C3D03A-56BC-7790-73FC-DADAE276C4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73D31E2A-16E1-5938-015C-0CAF05113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DBC6468F-5344-B039-C60D-B2D10CAF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FFE1ACCD-545B-753A-6B96-F1CC4D0CFB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965F75CA-5930-6AC5-2F57-B2A22DCE9E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879DEB70-2EDB-E84D-86D8-40002788F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4394867E-5FE3-D20D-99BE-20A653B45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F7A0D7B3-997B-5FE3-3E78-4BB5FE34E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E43BD629-B8D1-C791-1D99-EC6AE948C5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52D2F06B-E2DF-1E0C-9CBF-0283ABAC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35465EEF-D702-6A11-2771-AAB17F521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82667F04-E3CB-9E3F-B9BD-286746A54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DD1C6A97-1C50-F64F-DF49-B5720BEA3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C75E38DE-741F-FDCC-5E08-BC033CB13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EA1E91C0-1BA6-4AA5-BEAD-6C6FA07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D8AC5EF5-E91A-7C0E-4AA9-E3718F36E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F9F837D0-9FB3-5A8E-4A7B-34EBF1A4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3B0FDA04-5295-2BE8-6E8B-17E105BD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2A77D7BE-BC64-2019-7CDE-373B3D03E5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0" name="Freeform 11">
            <a:extLst>
              <a:ext uri="{FF2B5EF4-FFF2-40B4-BE49-F238E27FC236}">
                <a16:creationId xmlns:a16="http://schemas.microsoft.com/office/drawing/2014/main" id="{04FA3A95-9C19-2EF0-D9A7-9907B5A57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6F8940A4-A1A9-612C-5E75-E64B62227017}"/>
              </a:ext>
            </a:extLst>
          </p:cNvPr>
          <p:cNvSpPr>
            <a:spLocks noGrp="1"/>
          </p:cNvSpPr>
          <p:nvPr>
            <p:ph sz="quarter" idx="13"/>
          </p:nvPr>
        </p:nvSpPr>
        <p:spPr>
          <a:xfrm>
            <a:off x="3373062" y="2133600"/>
            <a:ext cx="8131550" cy="3777622"/>
          </a:xfrm>
        </p:spPr>
        <p:txBody>
          <a:bodyPr>
            <a:normAutofit/>
          </a:bodyPr>
          <a:lstStyle/>
          <a:p>
            <a:r>
              <a:rPr lang="en-US" dirty="0"/>
              <a:t>Being is uncreated: 1</a:t>
            </a:r>
            <a:r>
              <a:rPr lang="en-US" baseline="30000" dirty="0"/>
              <a:t>st</a:t>
            </a:r>
            <a:r>
              <a:rPr lang="en-US" dirty="0"/>
              <a:t> argument (principle of causality)</a:t>
            </a:r>
          </a:p>
          <a:p>
            <a:pPr lvl="1"/>
            <a:r>
              <a:rPr lang="en-US" dirty="0"/>
              <a:t>1. If being began or was created, it would have to come from something or nothing.</a:t>
            </a:r>
          </a:p>
          <a:p>
            <a:pPr lvl="1"/>
            <a:r>
              <a:rPr lang="en-US" dirty="0"/>
              <a:t>2. If being is all there is, then it could not have come from something else.</a:t>
            </a:r>
          </a:p>
          <a:p>
            <a:pPr lvl="1"/>
            <a:r>
              <a:rPr lang="en-US" dirty="0"/>
              <a:t>3. Being could not have come from nothing, since nothing cannot be a cause.</a:t>
            </a:r>
          </a:p>
          <a:p>
            <a:pPr lvl="1"/>
            <a:r>
              <a:rPr lang="en-US" dirty="0"/>
              <a:t>C. So, being is uncreated.</a:t>
            </a:r>
          </a:p>
        </p:txBody>
      </p:sp>
    </p:spTree>
    <p:extLst>
      <p:ext uri="{BB962C8B-B14F-4D97-AF65-F5344CB8AC3E}">
        <p14:creationId xmlns:p14="http://schemas.microsoft.com/office/powerpoint/2010/main" val="1876450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 name="Group 1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5" name="Group 2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4659520" y="624110"/>
            <a:ext cx="6845092" cy="1280890"/>
          </a:xfrm>
        </p:spPr>
        <p:txBody>
          <a:bodyPr>
            <a:normAutofit/>
          </a:bodyPr>
          <a:lstStyle/>
          <a:p>
            <a:r>
              <a:rPr lang="en-US" dirty="0"/>
              <a:t>Parmenides &amp; the Eleatic school</a:t>
            </a:r>
          </a:p>
        </p:txBody>
      </p:sp>
      <p:sp>
        <p:nvSpPr>
          <p:cNvPr id="39" name="Rectangle 38">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A885FE64-F9E4-1944-58B9-54EC637A1DC2}"/>
              </a:ext>
            </a:extLst>
          </p:cNvPr>
          <p:cNvPicPr>
            <a:picLocks noChangeAspect="1"/>
          </p:cNvPicPr>
          <p:nvPr/>
        </p:nvPicPr>
        <p:blipFill>
          <a:blip r:embed="rId3"/>
          <a:srcRect l="57268" r="20418"/>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4656667" y="2133600"/>
            <a:ext cx="6847944" cy="3777622"/>
          </a:xfrm>
        </p:spPr>
        <p:txBody>
          <a:bodyPr>
            <a:normAutofit/>
          </a:bodyPr>
          <a:lstStyle/>
          <a:p>
            <a:r>
              <a:rPr lang="en-US" dirty="0"/>
              <a:t>Being is uncreated 2</a:t>
            </a:r>
            <a:r>
              <a:rPr lang="en-US" baseline="30000" dirty="0"/>
              <a:t>nd</a:t>
            </a:r>
            <a:r>
              <a:rPr lang="en-US" dirty="0"/>
              <a:t> argument (sufficient reason)</a:t>
            </a:r>
          </a:p>
          <a:p>
            <a:pPr lvl="1"/>
            <a:r>
              <a:rPr lang="en-US" dirty="0"/>
              <a:t>1. There must be a reason why being appeared at a certain time and not another.</a:t>
            </a:r>
            <a:endParaRPr lang="en-US"/>
          </a:p>
          <a:p>
            <a:pPr lvl="1"/>
            <a:r>
              <a:rPr lang="en-US" dirty="0"/>
              <a:t>2. If being arose from nothingness, there would be no reason for it to appear at one time rather than another.</a:t>
            </a:r>
            <a:endParaRPr lang="en-US"/>
          </a:p>
          <a:p>
            <a:pPr lvl="1"/>
            <a:r>
              <a:rPr lang="en-US" dirty="0"/>
              <a:t>3. Thus, being is uncreated.</a:t>
            </a:r>
            <a:endParaRPr lang="en-US"/>
          </a:p>
          <a:p>
            <a:pPr lvl="1"/>
            <a:r>
              <a:rPr lang="en-US" dirty="0"/>
              <a:t>4. This idea is later developed into what is known as the principle of sufficient reason.</a:t>
            </a:r>
            <a:endParaRPr lang="en-US"/>
          </a:p>
          <a:p>
            <a:pPr marL="914400" lvl="2" indent="0">
              <a:buNone/>
            </a:pPr>
            <a:endParaRPr lang="en-US"/>
          </a:p>
        </p:txBody>
      </p:sp>
    </p:spTree>
    <p:extLst>
      <p:ext uri="{BB962C8B-B14F-4D97-AF65-F5344CB8AC3E}">
        <p14:creationId xmlns:p14="http://schemas.microsoft.com/office/powerpoint/2010/main" val="2025626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3373062" y="624110"/>
            <a:ext cx="8131550" cy="1280890"/>
          </a:xfrm>
        </p:spPr>
        <p:txBody>
          <a:bodyPr>
            <a:normAutofit/>
          </a:bodyPr>
          <a:lstStyle/>
          <a:p>
            <a:r>
              <a:rPr lang="en-US" dirty="0"/>
              <a:t>Parmenides &amp; the Eleatic school</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3373062" y="2133600"/>
            <a:ext cx="8131550" cy="3777622"/>
          </a:xfrm>
        </p:spPr>
        <p:txBody>
          <a:bodyPr>
            <a:normAutofit/>
          </a:bodyPr>
          <a:lstStyle/>
          <a:p>
            <a:r>
              <a:rPr lang="en-US" dirty="0"/>
              <a:t>Being is unchangeable and imperishable</a:t>
            </a:r>
          </a:p>
          <a:p>
            <a:pPr lvl="1"/>
            <a:r>
              <a:rPr lang="en-US" dirty="0"/>
              <a:t>1. If being could change, it could not change into being since it is already being.</a:t>
            </a:r>
          </a:p>
          <a:p>
            <a:pPr lvl="1"/>
            <a:r>
              <a:rPr lang="en-US" dirty="0"/>
              <a:t>2. If being changes, it must change into nothing.</a:t>
            </a:r>
          </a:p>
          <a:p>
            <a:pPr lvl="1"/>
            <a:r>
              <a:rPr lang="en-US" dirty="0"/>
              <a:t>3. But, nothing cannot be thought or exist.</a:t>
            </a:r>
          </a:p>
          <a:p>
            <a:pPr lvl="1"/>
            <a:r>
              <a:rPr lang="en-US" dirty="0"/>
              <a:t>4. This seems to make being timeless since time requires the passing of time.</a:t>
            </a:r>
          </a:p>
          <a:p>
            <a:pPr marL="914400" lvl="2" indent="0">
              <a:buNone/>
            </a:pPr>
            <a:endParaRPr lang="en-US"/>
          </a:p>
        </p:txBody>
      </p:sp>
    </p:spTree>
    <p:extLst>
      <p:ext uri="{BB962C8B-B14F-4D97-AF65-F5344CB8AC3E}">
        <p14:creationId xmlns:p14="http://schemas.microsoft.com/office/powerpoint/2010/main" val="1306595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7" name="Rectangle 56">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9"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Parmenides &amp; the Eleatic school</a:t>
            </a:r>
          </a:p>
        </p:txBody>
      </p:sp>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541866" y="2032000"/>
            <a:ext cx="7145867" cy="3879222"/>
          </a:xfrm>
        </p:spPr>
        <p:txBody>
          <a:bodyPr>
            <a:normAutofit/>
          </a:bodyPr>
          <a:lstStyle/>
          <a:p>
            <a:r>
              <a:rPr lang="en-US">
                <a:solidFill>
                  <a:srgbClr val="FEFFFF"/>
                </a:solidFill>
              </a:rPr>
              <a:t>Being as one and indivisible</a:t>
            </a:r>
          </a:p>
          <a:p>
            <a:pPr lvl="1"/>
            <a:r>
              <a:rPr lang="en-US">
                <a:solidFill>
                  <a:srgbClr val="FEFFFF"/>
                </a:solidFill>
              </a:rPr>
              <a:t>1. If being is a multiplicity or divided, then what would mark these divisions?</a:t>
            </a:r>
          </a:p>
          <a:p>
            <a:pPr lvl="1"/>
            <a:r>
              <a:rPr lang="en-US">
                <a:solidFill>
                  <a:srgbClr val="FEFFFF"/>
                </a:solidFill>
              </a:rPr>
              <a:t>2. If what marks the division is being, the dividers are the same as the divided-making it continuous and undivided.</a:t>
            </a:r>
          </a:p>
          <a:p>
            <a:pPr lvl="1"/>
            <a:r>
              <a:rPr lang="en-US">
                <a:solidFill>
                  <a:srgbClr val="FEFFFF"/>
                </a:solidFill>
              </a:rPr>
              <a:t>3. If the dividers are nothing, then there are no divisions.</a:t>
            </a:r>
          </a:p>
          <a:p>
            <a:pPr lvl="1"/>
            <a:r>
              <a:rPr lang="en-US">
                <a:solidFill>
                  <a:srgbClr val="FEFFFF"/>
                </a:solidFill>
              </a:rPr>
              <a:t>4. Hence, being is one and undivided.</a:t>
            </a:r>
          </a:p>
          <a:p>
            <a:pPr marL="914400" lvl="2" indent="0">
              <a:buNone/>
            </a:pPr>
            <a:endParaRPr lang="en-US">
              <a:solidFill>
                <a:srgbClr val="FEFFFF"/>
              </a:solidFill>
            </a:endParaRPr>
          </a:p>
        </p:txBody>
      </p:sp>
    </p:spTree>
    <p:extLst>
      <p:ext uri="{BB962C8B-B14F-4D97-AF65-F5344CB8AC3E}">
        <p14:creationId xmlns:p14="http://schemas.microsoft.com/office/powerpoint/2010/main" val="3862863487"/>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4659520" y="624110"/>
            <a:ext cx="6845092" cy="1280890"/>
          </a:xfrm>
        </p:spPr>
        <p:txBody>
          <a:bodyPr>
            <a:normAutofit/>
          </a:bodyPr>
          <a:lstStyle/>
          <a:p>
            <a:r>
              <a:rPr lang="en-US" dirty="0"/>
              <a:t>Parmenides &amp; the Eleatic school</a:t>
            </a:r>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picture containing sky, night, air, water&#10;&#10;Description automatically generated">
            <a:extLst>
              <a:ext uri="{FF2B5EF4-FFF2-40B4-BE49-F238E27FC236}">
                <a16:creationId xmlns:a16="http://schemas.microsoft.com/office/drawing/2014/main" id="{9FED3544-2642-46F6-B2AA-5E8FB94E57E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8866" r="38819"/>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4656667" y="2133600"/>
            <a:ext cx="6847944" cy="3777622"/>
          </a:xfrm>
        </p:spPr>
        <p:txBody>
          <a:bodyPr>
            <a:normAutofit/>
          </a:bodyPr>
          <a:lstStyle/>
          <a:p>
            <a:r>
              <a:rPr lang="en-US" dirty="0"/>
              <a:t>Being is motionless</a:t>
            </a:r>
          </a:p>
          <a:p>
            <a:pPr lvl="1"/>
            <a:r>
              <a:rPr lang="en-US" dirty="0"/>
              <a:t>1. Motions requires empty space.</a:t>
            </a:r>
            <a:endParaRPr lang="en-US"/>
          </a:p>
          <a:p>
            <a:pPr lvl="1"/>
            <a:r>
              <a:rPr lang="en-US" dirty="0"/>
              <a:t>2. Empty space would be nothing.</a:t>
            </a:r>
            <a:endParaRPr lang="en-US"/>
          </a:p>
          <a:p>
            <a:pPr lvl="1"/>
            <a:r>
              <a:rPr lang="en-US" dirty="0"/>
              <a:t>3. There is no nothing, so there is no empty space.</a:t>
            </a:r>
            <a:endParaRPr lang="en-US"/>
          </a:p>
          <a:p>
            <a:pPr lvl="1"/>
            <a:r>
              <a:rPr lang="en-US" dirty="0"/>
              <a:t>4. There is no motion. </a:t>
            </a:r>
            <a:endParaRPr lang="en-US"/>
          </a:p>
        </p:txBody>
      </p:sp>
      <p:sp>
        <p:nvSpPr>
          <p:cNvPr id="6" name="TextBox 5">
            <a:extLst>
              <a:ext uri="{FF2B5EF4-FFF2-40B4-BE49-F238E27FC236}">
                <a16:creationId xmlns:a16="http://schemas.microsoft.com/office/drawing/2014/main" id="{38A7FBA0-F95C-4298-9DEE-B47F74E35F9A}"/>
              </a:ext>
            </a:extLst>
          </p:cNvPr>
          <p:cNvSpPr txBox="1"/>
          <p:nvPr/>
        </p:nvSpPr>
        <p:spPr>
          <a:xfrm>
            <a:off x="9341540" y="6657945"/>
            <a:ext cx="2850460"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hroomery.org/forums/showflat.php/number/15910219">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87220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3"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6" name="Group 25">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7"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4659520" y="624110"/>
            <a:ext cx="6845092" cy="1280890"/>
          </a:xfrm>
        </p:spPr>
        <p:txBody>
          <a:bodyPr>
            <a:normAutofit/>
          </a:bodyPr>
          <a:lstStyle/>
          <a:p>
            <a:r>
              <a:rPr lang="en-US" dirty="0"/>
              <a:t>Parmenides &amp; the Eleatic school</a:t>
            </a:r>
          </a:p>
        </p:txBody>
      </p:sp>
      <p:sp>
        <p:nvSpPr>
          <p:cNvPr id="40" name="Rectangle 39">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picture containing object, sitting, blue, table&#10;&#10;Description automatically generated">
            <a:extLst>
              <a:ext uri="{FF2B5EF4-FFF2-40B4-BE49-F238E27FC236}">
                <a16:creationId xmlns:a16="http://schemas.microsoft.com/office/drawing/2014/main" id="{C8168A8B-67E9-45E3-B9A2-319C9ECED32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0717" r="32804" b="-2"/>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4656667" y="2133600"/>
            <a:ext cx="6847944" cy="3777622"/>
          </a:xfrm>
        </p:spPr>
        <p:txBody>
          <a:bodyPr>
            <a:normAutofit/>
          </a:bodyPr>
          <a:lstStyle/>
          <a:p>
            <a:r>
              <a:rPr lang="en-US" dirty="0"/>
              <a:t>Being is a finite body.</a:t>
            </a:r>
          </a:p>
          <a:p>
            <a:pPr lvl="1"/>
            <a:r>
              <a:rPr lang="en-US" dirty="0"/>
              <a:t>1. He assumes the material monism of the Milesians-being is a physical thing.</a:t>
            </a:r>
          </a:p>
          <a:p>
            <a:pPr lvl="1"/>
            <a:r>
              <a:rPr lang="en-US" dirty="0"/>
              <a:t>2. He assumes it is finite-the Greeks were wary of the concept of infinity.</a:t>
            </a:r>
          </a:p>
          <a:p>
            <a:pPr lvl="2"/>
            <a:r>
              <a:rPr lang="en-US" dirty="0"/>
              <a:t>Anything infinite would be indefinite and incomplete.</a:t>
            </a:r>
          </a:p>
          <a:p>
            <a:pPr lvl="1"/>
            <a:r>
              <a:rPr lang="en-US" dirty="0"/>
              <a:t>3. Being is a sphere-it is homogenous and distributed evenly.</a:t>
            </a:r>
          </a:p>
        </p:txBody>
      </p:sp>
    </p:spTree>
    <p:extLst>
      <p:ext uri="{BB962C8B-B14F-4D97-AF65-F5344CB8AC3E}">
        <p14:creationId xmlns:p14="http://schemas.microsoft.com/office/powerpoint/2010/main" val="7130094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4659520" y="624110"/>
            <a:ext cx="6845092" cy="1280890"/>
          </a:xfrm>
        </p:spPr>
        <p:txBody>
          <a:bodyPr>
            <a:normAutofit/>
          </a:bodyPr>
          <a:lstStyle/>
          <a:p>
            <a:r>
              <a:rPr lang="en-US"/>
              <a:t>Parmenides &amp; the Eleatic school</a:t>
            </a:r>
            <a:endParaRPr lang="en-US" dirty="0"/>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7C0A6293-EDDC-4F17-874A-19A76B05FBB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637" r="29694"/>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4656667" y="2133600"/>
            <a:ext cx="6847944" cy="3777622"/>
          </a:xfrm>
        </p:spPr>
        <p:txBody>
          <a:bodyPr>
            <a:normAutofit/>
          </a:bodyPr>
          <a:lstStyle/>
          <a:p>
            <a:r>
              <a:rPr lang="en-US"/>
              <a:t>Reason vs. Senses</a:t>
            </a:r>
          </a:p>
          <a:p>
            <a:pPr lvl="1"/>
            <a:r>
              <a:rPr lang="en-US"/>
              <a:t>1. To the senses, the world appears to change.</a:t>
            </a:r>
          </a:p>
          <a:p>
            <a:pPr lvl="1"/>
            <a:r>
              <a:rPr lang="en-US"/>
              <a:t>2. Reason, according to Parmenides, tells us that it does not.</a:t>
            </a:r>
          </a:p>
          <a:p>
            <a:pPr lvl="1"/>
            <a:r>
              <a:rPr lang="en-US"/>
              <a:t>3. He chooses reason over the senses, thus accepting a rather strong version of early rationalism.</a:t>
            </a:r>
            <a:endParaRPr lang="en-US" dirty="0"/>
          </a:p>
        </p:txBody>
      </p:sp>
      <p:sp>
        <p:nvSpPr>
          <p:cNvPr id="6" name="TextBox 5">
            <a:extLst>
              <a:ext uri="{FF2B5EF4-FFF2-40B4-BE49-F238E27FC236}">
                <a16:creationId xmlns:a16="http://schemas.microsoft.com/office/drawing/2014/main" id="{D880B4CC-C1B5-48A1-9B76-1EBCD53DA8F9}"/>
              </a:ext>
            </a:extLst>
          </p:cNvPr>
          <p:cNvSpPr txBox="1"/>
          <p:nvPr/>
        </p:nvSpPr>
        <p:spPr>
          <a:xfrm>
            <a:off x="9319098" y="6657945"/>
            <a:ext cx="287290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learn.e-limu.org/topic/view/?t=2&amp;c=1">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881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 name="Group 9">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schemeClr>
          </a:solidFill>
        </p:grpSpPr>
        <p:sp>
          <p:nvSpPr>
            <p:cNvPr id="11"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4"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Title 2"/>
          <p:cNvSpPr>
            <a:spLocks noGrp="1"/>
          </p:cNvSpPr>
          <p:nvPr>
            <p:ph type="ctrTitle"/>
          </p:nvPr>
        </p:nvSpPr>
        <p:spPr>
          <a:xfrm>
            <a:off x="987215" y="1318590"/>
            <a:ext cx="5102159" cy="4220820"/>
          </a:xfrm>
        </p:spPr>
        <p:txBody>
          <a:bodyPr anchor="ctr">
            <a:normAutofit/>
          </a:bodyPr>
          <a:lstStyle/>
          <a:p>
            <a:r>
              <a:rPr lang="en-US">
                <a:solidFill>
                  <a:srgbClr val="FFFFFF"/>
                </a:solidFill>
              </a:rPr>
              <a:t>The Origin of Western Philosophy</a:t>
            </a:r>
          </a:p>
        </p:txBody>
      </p:sp>
      <p:sp>
        <p:nvSpPr>
          <p:cNvPr id="2" name="Subtitle 1"/>
          <p:cNvSpPr>
            <a:spLocks noGrp="1"/>
          </p:cNvSpPr>
          <p:nvPr>
            <p:ph type="subTitle" idx="1"/>
          </p:nvPr>
        </p:nvSpPr>
        <p:spPr>
          <a:xfrm>
            <a:off x="7712032" y="804334"/>
            <a:ext cx="3675634" cy="5249332"/>
          </a:xfrm>
        </p:spPr>
        <p:txBody>
          <a:bodyPr anchor="ctr">
            <a:normAutofit/>
          </a:bodyPr>
          <a:lstStyle/>
          <a:p>
            <a:endParaRPr lang="en-US">
              <a:solidFill>
                <a:schemeClr val="tx1"/>
              </a:solidFill>
            </a:endParaRPr>
          </a:p>
        </p:txBody>
      </p:sp>
    </p:spTree>
    <p:extLst>
      <p:ext uri="{BB962C8B-B14F-4D97-AF65-F5344CB8AC3E}">
        <p14:creationId xmlns:p14="http://schemas.microsoft.com/office/powerpoint/2010/main" val="3318689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0" name="Rectangle 49">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A statue of a person&#10;&#10;Description automatically generated">
            <a:extLst>
              <a:ext uri="{FF2B5EF4-FFF2-40B4-BE49-F238E27FC236}">
                <a16:creationId xmlns:a16="http://schemas.microsoft.com/office/drawing/2014/main" id="{9FA90787-78F4-4EBA-8ABB-48A995086B3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0000"/>
          <a:stretch/>
        </p:blipFill>
        <p:spPr>
          <a:xfrm>
            <a:off x="8229598" y="10"/>
            <a:ext cx="3962401" cy="6857990"/>
          </a:xfrm>
          <a:prstGeom prst="rect">
            <a:avLst/>
          </a:prstGeom>
        </p:spPr>
      </p:pic>
      <p:sp>
        <p:nvSpPr>
          <p:cNvPr id="52"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Parmenides &amp; the Eleatic school</a:t>
            </a:r>
          </a:p>
        </p:txBody>
      </p:sp>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541866" y="2032000"/>
            <a:ext cx="7145867" cy="3879222"/>
          </a:xfrm>
        </p:spPr>
        <p:txBody>
          <a:bodyPr>
            <a:normAutofit/>
          </a:bodyPr>
          <a:lstStyle/>
          <a:p>
            <a:r>
              <a:rPr lang="en-US" dirty="0">
                <a:solidFill>
                  <a:srgbClr val="FEFFFF"/>
                </a:solidFill>
              </a:rPr>
              <a:t>Zeno of </a:t>
            </a:r>
            <a:r>
              <a:rPr lang="en-US" dirty="0" err="1">
                <a:solidFill>
                  <a:srgbClr val="FEFFFF"/>
                </a:solidFill>
              </a:rPr>
              <a:t>elea</a:t>
            </a:r>
            <a:endParaRPr lang="en-US" dirty="0">
              <a:solidFill>
                <a:srgbClr val="FEFFFF"/>
              </a:solidFill>
            </a:endParaRPr>
          </a:p>
          <a:p>
            <a:pPr lvl="1"/>
            <a:r>
              <a:rPr lang="en-US" dirty="0">
                <a:solidFill>
                  <a:srgbClr val="FEFFFF"/>
                </a:solidFill>
              </a:rPr>
              <a:t>Background (490-430 </a:t>
            </a:r>
            <a:r>
              <a:rPr lang="en-US" dirty="0" err="1">
                <a:solidFill>
                  <a:srgbClr val="FEFFFF"/>
                </a:solidFill>
              </a:rPr>
              <a:t>b.c.e.</a:t>
            </a:r>
            <a:r>
              <a:rPr lang="en-US" dirty="0">
                <a:solidFill>
                  <a:srgbClr val="FEFFFF"/>
                </a:solidFill>
              </a:rPr>
              <a:t>)</a:t>
            </a:r>
          </a:p>
          <a:p>
            <a:pPr lvl="1"/>
            <a:r>
              <a:rPr lang="en-US" dirty="0">
                <a:solidFill>
                  <a:srgbClr val="FEFFFF"/>
                </a:solidFill>
              </a:rPr>
              <a:t>Born in Elea</a:t>
            </a:r>
          </a:p>
          <a:p>
            <a:pPr lvl="1"/>
            <a:r>
              <a:rPr lang="en-US" dirty="0">
                <a:solidFill>
                  <a:srgbClr val="FEFFFF"/>
                </a:solidFill>
              </a:rPr>
              <a:t>Wrote a book of fifty arguments countering critics of his master.</a:t>
            </a:r>
          </a:p>
          <a:p>
            <a:pPr lvl="1"/>
            <a:r>
              <a:rPr lang="en-US" dirty="0">
                <a:solidFill>
                  <a:srgbClr val="FEFFFF"/>
                </a:solidFill>
              </a:rPr>
              <a:t>Made extensive use of the reduction ad absurdum 	</a:t>
            </a:r>
          </a:p>
          <a:p>
            <a:pPr lvl="2"/>
            <a:r>
              <a:rPr lang="en-US" dirty="0">
                <a:solidFill>
                  <a:srgbClr val="FEFFFF"/>
                </a:solidFill>
              </a:rPr>
              <a:t>Adopt the position of Parmenides’ critics and show the position leads to a contradiction or absurdity.</a:t>
            </a:r>
          </a:p>
          <a:p>
            <a:pPr lvl="2"/>
            <a:r>
              <a:rPr lang="en-US" dirty="0">
                <a:solidFill>
                  <a:srgbClr val="FEFFFF"/>
                </a:solidFill>
              </a:rPr>
              <a:t>Conclude that the critic was wrong, and Parmenides was right.</a:t>
            </a:r>
          </a:p>
          <a:p>
            <a:pPr lvl="1"/>
            <a:endParaRPr lang="en-US" dirty="0">
              <a:solidFill>
                <a:srgbClr val="FEFFFF"/>
              </a:solidFill>
            </a:endParaRPr>
          </a:p>
        </p:txBody>
      </p:sp>
      <p:sp>
        <p:nvSpPr>
          <p:cNvPr id="6" name="TextBox 5">
            <a:extLst>
              <a:ext uri="{FF2B5EF4-FFF2-40B4-BE49-F238E27FC236}">
                <a16:creationId xmlns:a16="http://schemas.microsoft.com/office/drawing/2014/main" id="{E2D2BFF6-9E74-43C5-B7F1-5739EBABC2C1}"/>
              </a:ext>
            </a:extLst>
          </p:cNvPr>
          <p:cNvSpPr txBox="1"/>
          <p:nvPr/>
        </p:nvSpPr>
        <p:spPr>
          <a:xfrm>
            <a:off x="9511457" y="6657945"/>
            <a:ext cx="268054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en.wikipedia.org/wiki/Zeno_of_Citium">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5192349"/>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6899D4F0-DFB7-B093-E27F-FFF8074A9F7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CECB72-9CD2-CB09-AA7C-51D5127A1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07AB9F67-5FEB-588C-3032-9BEBB4F3C2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E530BA10-3F55-864E-3E49-8B083756D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B1FE838F-A1DB-5F78-D035-9187FE61A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D916DC27-EB88-CB20-3FF9-F9B63A378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B36DAEDE-E312-7E76-EE7B-1B07C2EBB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11FB3560-9152-554E-2826-11D97D8D9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9F37FC0-82FB-FDD2-49EC-53A5B0D37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C650C2AB-48A3-B218-2C09-219775C85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DBE46310-2CF4-9C98-3B0B-EE0695463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8919C9CF-A302-D63B-2B89-193BFCB2F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2824ADE-DA8B-1087-2582-BB1F8C98A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F52FAD86-CEEC-1367-7720-8561A6F02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24AB741D-B00D-F710-AC79-D8F8EE637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1A013323-4201-2C0E-71AC-7F7BBF9299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8B5E2C2B-C008-BF0D-4795-B70B97CAF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157B25C4-AD93-D63B-856A-C6DF8656D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33B9D758-14D2-0CE8-CF5A-3EB4A40DD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4E364631-31DD-ABBD-F745-67CFC3EC1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20925A67-1319-3486-215A-0070A17401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5B31AE04-6E66-04BB-8D9D-2FC437F2B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5C5C9E78-46F5-9B80-9175-1542FAD09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7BFE1FBC-9875-EEA9-5F37-F08165E38E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2E081C2D-B398-A95F-8558-C4EB6D967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C68A6B57-FF67-D01C-023E-7920DC62A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5922F2F2-7140-7493-701B-BD6ED03CC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587DDC91-D0DF-C9D6-A9D2-2EDEFFA08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D7E90FC1-A3AB-67CD-BCB4-E604D6FA3331}"/>
              </a:ext>
            </a:extLst>
          </p:cNvPr>
          <p:cNvSpPr>
            <a:spLocks noGrp="1"/>
          </p:cNvSpPr>
          <p:nvPr>
            <p:ph type="title"/>
          </p:nvPr>
        </p:nvSpPr>
        <p:spPr>
          <a:xfrm>
            <a:off x="4659520" y="624110"/>
            <a:ext cx="6845092" cy="1280890"/>
          </a:xfrm>
        </p:spPr>
        <p:txBody>
          <a:bodyPr>
            <a:normAutofit/>
          </a:bodyPr>
          <a:lstStyle/>
          <a:p>
            <a:r>
              <a:rPr lang="en-US" dirty="0"/>
              <a:t>Parmenides &amp; the Eleatic school</a:t>
            </a:r>
          </a:p>
        </p:txBody>
      </p:sp>
      <p:sp>
        <p:nvSpPr>
          <p:cNvPr id="41" name="Rectangle 40">
            <a:extLst>
              <a:ext uri="{FF2B5EF4-FFF2-40B4-BE49-F238E27FC236}">
                <a16:creationId xmlns:a16="http://schemas.microsoft.com/office/drawing/2014/main" id="{83A88000-F67A-968D-B916-420E59F1B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03AF187E-61FF-F9D1-A6D6-24153729E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statue of a person&#10;&#10;Description automatically generated">
            <a:extLst>
              <a:ext uri="{FF2B5EF4-FFF2-40B4-BE49-F238E27FC236}">
                <a16:creationId xmlns:a16="http://schemas.microsoft.com/office/drawing/2014/main" id="{76837974-20C2-4E82-C26C-96C8EEC34A2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472" r="224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23C989B6-6FC3-2CD1-D994-B59A21397914}"/>
              </a:ext>
            </a:extLst>
          </p:cNvPr>
          <p:cNvSpPr>
            <a:spLocks noGrp="1"/>
          </p:cNvSpPr>
          <p:nvPr>
            <p:ph sz="quarter" idx="13"/>
          </p:nvPr>
        </p:nvSpPr>
        <p:spPr>
          <a:xfrm>
            <a:off x="4656667" y="2133600"/>
            <a:ext cx="6847944" cy="3777622"/>
          </a:xfrm>
        </p:spPr>
        <p:txBody>
          <a:bodyPr>
            <a:normAutofit/>
          </a:bodyPr>
          <a:lstStyle/>
          <a:p>
            <a:pPr>
              <a:lnSpc>
                <a:spcPct val="90000"/>
              </a:lnSpc>
            </a:pPr>
            <a:r>
              <a:rPr lang="en-US" dirty="0"/>
              <a:t>Arguments against the senses</a:t>
            </a:r>
          </a:p>
          <a:p>
            <a:pPr lvl="1">
              <a:lnSpc>
                <a:spcPct val="90000"/>
              </a:lnSpc>
            </a:pPr>
            <a:r>
              <a:rPr lang="en-US" dirty="0"/>
              <a:t>1. If a millet seed is dropped, it will make no noise.</a:t>
            </a:r>
          </a:p>
          <a:p>
            <a:pPr lvl="1">
              <a:lnSpc>
                <a:spcPct val="90000"/>
              </a:lnSpc>
            </a:pPr>
            <a:r>
              <a:rPr lang="en-US" dirty="0"/>
              <a:t>2. If a bushel of millet seeds is dropped, a noise will be heard.</a:t>
            </a:r>
          </a:p>
          <a:p>
            <a:pPr lvl="1">
              <a:lnSpc>
                <a:spcPct val="90000"/>
              </a:lnSpc>
            </a:pPr>
            <a:r>
              <a:rPr lang="en-US" dirty="0"/>
              <a:t>3. Either millet seeds make a sound when dropped or they do not.</a:t>
            </a:r>
          </a:p>
          <a:p>
            <a:pPr lvl="1">
              <a:lnSpc>
                <a:spcPct val="90000"/>
              </a:lnSpc>
            </a:pPr>
            <a:r>
              <a:rPr lang="en-US" dirty="0"/>
              <a:t>4. If they do not make a sound (premise 1), then our senses deceive us about premise 2.</a:t>
            </a:r>
          </a:p>
          <a:p>
            <a:pPr lvl="1">
              <a:lnSpc>
                <a:spcPct val="90000"/>
              </a:lnSpc>
            </a:pPr>
            <a:r>
              <a:rPr lang="en-US" dirty="0"/>
              <a:t>5. If they do make a sound (premise 2), the our senses deceive us about premise 1.</a:t>
            </a:r>
          </a:p>
          <a:p>
            <a:pPr lvl="1">
              <a:lnSpc>
                <a:spcPct val="90000"/>
              </a:lnSpc>
            </a:pPr>
            <a:r>
              <a:rPr lang="en-US" dirty="0"/>
              <a:t>6. Either way, the senses deceive us.</a:t>
            </a:r>
          </a:p>
        </p:txBody>
      </p:sp>
      <p:sp>
        <p:nvSpPr>
          <p:cNvPr id="6" name="TextBox 5">
            <a:extLst>
              <a:ext uri="{FF2B5EF4-FFF2-40B4-BE49-F238E27FC236}">
                <a16:creationId xmlns:a16="http://schemas.microsoft.com/office/drawing/2014/main" id="{B5817FC8-B11E-9469-CE5A-9593B2F3D761}"/>
              </a:ext>
            </a:extLst>
          </p:cNvPr>
          <p:cNvSpPr txBox="1"/>
          <p:nvPr/>
        </p:nvSpPr>
        <p:spPr>
          <a:xfrm>
            <a:off x="40002" y="6659675"/>
            <a:ext cx="268054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en.wikipedia.org/wiki/Zeno_of_Citium">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8160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6" name="Group 15">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7"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30" name="Group 29">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31"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4659520" y="624110"/>
            <a:ext cx="6845092" cy="1280890"/>
          </a:xfrm>
        </p:spPr>
        <p:txBody>
          <a:bodyPr>
            <a:normAutofit/>
          </a:bodyPr>
          <a:lstStyle/>
          <a:p>
            <a:r>
              <a:rPr lang="en-US" dirty="0"/>
              <a:t>Parmenides &amp; the Eleatic school</a:t>
            </a:r>
          </a:p>
        </p:txBody>
      </p:sp>
      <p:sp>
        <p:nvSpPr>
          <p:cNvPr id="44" name="Rectangle 43">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6"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8" name="Picture 7" descr="A sky filled with stars&#10;&#10;Description automatically generated">
            <a:extLst>
              <a:ext uri="{FF2B5EF4-FFF2-40B4-BE49-F238E27FC236}">
                <a16:creationId xmlns:a16="http://schemas.microsoft.com/office/drawing/2014/main" id="{3F6A89D7-243B-48F3-9461-126AE7D1F95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2752" r="34834"/>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4656667" y="2133600"/>
            <a:ext cx="6847944" cy="3777622"/>
          </a:xfrm>
        </p:spPr>
        <p:txBody>
          <a:bodyPr>
            <a:normAutofit/>
          </a:bodyPr>
          <a:lstStyle/>
          <a:p>
            <a:r>
              <a:rPr lang="en-US" dirty="0"/>
              <a:t>Arguments against plurality (40 argument)</a:t>
            </a:r>
          </a:p>
          <a:p>
            <a:pPr lvl="1"/>
            <a:r>
              <a:rPr lang="en-US" dirty="0"/>
              <a:t>1. Suppose many objects exist.</a:t>
            </a:r>
          </a:p>
          <a:p>
            <a:pPr lvl="1"/>
            <a:r>
              <a:rPr lang="en-US" dirty="0"/>
              <a:t>2. Each object must have a specific size.</a:t>
            </a:r>
          </a:p>
          <a:p>
            <a:pPr lvl="1"/>
            <a:r>
              <a:rPr lang="en-US" dirty="0"/>
              <a:t>3. Any object can be infinitely divided into multiple parts.</a:t>
            </a:r>
          </a:p>
          <a:p>
            <a:pPr lvl="1"/>
            <a:r>
              <a:rPr lang="en-US" dirty="0"/>
              <a:t>	a. An object can be cut in half and the halves can be cut in half and so on.</a:t>
            </a:r>
          </a:p>
          <a:p>
            <a:pPr lvl="1"/>
            <a:r>
              <a:rPr lang="en-US" dirty="0"/>
              <a:t>4. If an object is made of an infinite number of parts each with some size, then the object must be infinite.</a:t>
            </a:r>
          </a:p>
          <a:p>
            <a:pPr lvl="1"/>
            <a:r>
              <a:rPr lang="en-US" dirty="0"/>
              <a:t>5. This is absurd, so there can only be one infinite object.</a:t>
            </a:r>
          </a:p>
        </p:txBody>
      </p:sp>
      <p:sp>
        <p:nvSpPr>
          <p:cNvPr id="9" name="TextBox 8">
            <a:extLst>
              <a:ext uri="{FF2B5EF4-FFF2-40B4-BE49-F238E27FC236}">
                <a16:creationId xmlns:a16="http://schemas.microsoft.com/office/drawing/2014/main" id="{B4C90DBA-DE7D-4865-ACFA-6B0A29B92744}"/>
              </a:ext>
            </a:extLst>
          </p:cNvPr>
          <p:cNvSpPr txBox="1"/>
          <p:nvPr/>
        </p:nvSpPr>
        <p:spPr>
          <a:xfrm>
            <a:off x="9341540" y="6657945"/>
            <a:ext cx="2850460"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cuentos-cuanticos.com/2014/08/12/nuestro-imposible-universo/">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995926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0" name="Rectangle 39">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Parmenides &amp; the Eleatic school</a:t>
            </a:r>
          </a:p>
        </p:txBody>
      </p:sp>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541866" y="2032000"/>
            <a:ext cx="7145867" cy="3879222"/>
          </a:xfrm>
        </p:spPr>
        <p:txBody>
          <a:bodyPr>
            <a:normAutofit/>
          </a:bodyPr>
          <a:lstStyle/>
          <a:p>
            <a:pPr>
              <a:lnSpc>
                <a:spcPct val="90000"/>
              </a:lnSpc>
            </a:pPr>
            <a:r>
              <a:rPr lang="en-US">
                <a:solidFill>
                  <a:srgbClr val="FEFFFF"/>
                </a:solidFill>
              </a:rPr>
              <a:t>Paradoxes of motion</a:t>
            </a:r>
          </a:p>
          <a:p>
            <a:pPr lvl="1">
              <a:lnSpc>
                <a:spcPct val="90000"/>
              </a:lnSpc>
            </a:pPr>
            <a:r>
              <a:rPr lang="en-US">
                <a:solidFill>
                  <a:srgbClr val="FEFFFF"/>
                </a:solidFill>
              </a:rPr>
              <a:t>1. A runner is trying to run from starting point A to goal Z.</a:t>
            </a:r>
          </a:p>
          <a:p>
            <a:pPr lvl="1">
              <a:lnSpc>
                <a:spcPct val="90000"/>
              </a:lnSpc>
            </a:pPr>
            <a:r>
              <a:rPr lang="en-US">
                <a:solidFill>
                  <a:srgbClr val="FEFFFF"/>
                </a:solidFill>
              </a:rPr>
              <a:t>2. To get from A to Z she must first traverse half the distance from A to Z.</a:t>
            </a:r>
          </a:p>
          <a:p>
            <a:pPr lvl="1">
              <a:lnSpc>
                <a:spcPct val="90000"/>
              </a:lnSpc>
            </a:pPr>
            <a:r>
              <a:rPr lang="en-US">
                <a:solidFill>
                  <a:srgbClr val="FEFFFF"/>
                </a:solidFill>
              </a:rPr>
              <a:t>3. Before she can get to that halfway point, she must get halfway to the halfway point and so on.</a:t>
            </a:r>
          </a:p>
          <a:p>
            <a:pPr lvl="1">
              <a:lnSpc>
                <a:spcPct val="90000"/>
              </a:lnSpc>
            </a:pPr>
            <a:r>
              <a:rPr lang="en-US">
                <a:solidFill>
                  <a:srgbClr val="FEFFFF"/>
                </a:solidFill>
              </a:rPr>
              <a:t>4. At any point in the run, her goal is a distance that can be divided in half and this distance can be divided into an infinite </a:t>
            </a:r>
          </a:p>
          <a:p>
            <a:pPr lvl="1">
              <a:lnSpc>
                <a:spcPct val="90000"/>
              </a:lnSpc>
            </a:pPr>
            <a:r>
              <a:rPr lang="en-US">
                <a:solidFill>
                  <a:srgbClr val="FEFFFF"/>
                </a:solidFill>
              </a:rPr>
              <a:t>number of points.</a:t>
            </a:r>
          </a:p>
          <a:p>
            <a:pPr lvl="1">
              <a:lnSpc>
                <a:spcPct val="90000"/>
              </a:lnSpc>
            </a:pPr>
            <a:r>
              <a:rPr lang="en-US">
                <a:solidFill>
                  <a:srgbClr val="FEFFFF"/>
                </a:solidFill>
              </a:rPr>
              <a:t>5. If there is an infinite number of points to run, the runner will take an infinite amount of time to get to the goal.</a:t>
            </a:r>
          </a:p>
          <a:p>
            <a:pPr lvl="1">
              <a:lnSpc>
                <a:spcPct val="90000"/>
              </a:lnSpc>
            </a:pPr>
            <a:r>
              <a:rPr lang="en-US">
                <a:solidFill>
                  <a:srgbClr val="FEFFFF"/>
                </a:solidFill>
              </a:rPr>
              <a:t>6. This is impossible, hence motion is impossible.</a:t>
            </a:r>
          </a:p>
        </p:txBody>
      </p:sp>
      <p:pic>
        <p:nvPicPr>
          <p:cNvPr id="23" name="Picture 22" descr="A picture containing bird&#10;&#10;Description automatically generated">
            <a:extLst>
              <a:ext uri="{FF2B5EF4-FFF2-40B4-BE49-F238E27FC236}">
                <a16:creationId xmlns:a16="http://schemas.microsoft.com/office/drawing/2014/main" id="{DD036E5B-3E88-4052-8DAB-368D659292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13057" y="3248503"/>
            <a:ext cx="3001931" cy="1429490"/>
          </a:xfrm>
          <a:prstGeom prst="rect">
            <a:avLst/>
          </a:prstGeom>
          <a:scene3d>
            <a:camera prst="orthographicFront"/>
            <a:lightRig rig="threePt" dir="t">
              <a:rot lat="0" lon="0" rev="2700000"/>
            </a:lightRig>
          </a:scene3d>
          <a:sp3d contourW="6350">
            <a:bevelT h="38100"/>
            <a:contourClr>
              <a:srgbClr val="C0C0C0"/>
            </a:contourClr>
          </a:sp3d>
        </p:spPr>
      </p:pic>
      <p:sp>
        <p:nvSpPr>
          <p:cNvPr id="24" name="TextBox 23">
            <a:extLst>
              <a:ext uri="{FF2B5EF4-FFF2-40B4-BE49-F238E27FC236}">
                <a16:creationId xmlns:a16="http://schemas.microsoft.com/office/drawing/2014/main" id="{4F9FDD06-5FF3-43DE-9786-CDA19C2FC0EF}"/>
              </a:ext>
            </a:extLst>
          </p:cNvPr>
          <p:cNvSpPr txBox="1"/>
          <p:nvPr/>
        </p:nvSpPr>
        <p:spPr>
          <a:xfrm>
            <a:off x="9034446" y="4477938"/>
            <a:ext cx="268054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en.wikipedia.org/wiki/Zeno_of_Elea">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63481111"/>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1" name="Group 1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5" name="Group 2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8E4A92DA-486E-4381-8071-E8C79AE90C43}"/>
              </a:ext>
            </a:extLst>
          </p:cNvPr>
          <p:cNvSpPr>
            <a:spLocks noGrp="1"/>
          </p:cNvSpPr>
          <p:nvPr>
            <p:ph type="title"/>
          </p:nvPr>
        </p:nvSpPr>
        <p:spPr>
          <a:xfrm>
            <a:off x="4659520" y="624110"/>
            <a:ext cx="6845092" cy="1280890"/>
          </a:xfrm>
        </p:spPr>
        <p:txBody>
          <a:bodyPr>
            <a:normAutofit/>
          </a:bodyPr>
          <a:lstStyle/>
          <a:p>
            <a:r>
              <a:rPr lang="en-US" dirty="0"/>
              <a:t>Parmenides &amp; the Eleatic school</a:t>
            </a:r>
          </a:p>
        </p:txBody>
      </p:sp>
      <p:sp>
        <p:nvSpPr>
          <p:cNvPr id="39" name="Rectangle 38">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Complex math formulas on a blackboard">
            <a:extLst>
              <a:ext uri="{FF2B5EF4-FFF2-40B4-BE49-F238E27FC236}">
                <a16:creationId xmlns:a16="http://schemas.microsoft.com/office/drawing/2014/main" id="{ADFB0127-6852-9481-A061-C898468A843F}"/>
              </a:ext>
            </a:extLst>
          </p:cNvPr>
          <p:cNvPicPr>
            <a:picLocks noChangeAspect="1"/>
          </p:cNvPicPr>
          <p:nvPr/>
        </p:nvPicPr>
        <p:blipFill>
          <a:blip r:embed="rId3"/>
          <a:srcRect l="42482" r="28559" b="-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1AC9D2A1-D470-485B-85E5-E1E0DBE690E1}"/>
              </a:ext>
            </a:extLst>
          </p:cNvPr>
          <p:cNvSpPr>
            <a:spLocks noGrp="1"/>
          </p:cNvSpPr>
          <p:nvPr>
            <p:ph sz="quarter" idx="13"/>
          </p:nvPr>
        </p:nvSpPr>
        <p:spPr>
          <a:xfrm>
            <a:off x="4656667" y="2133600"/>
            <a:ext cx="6847944" cy="3777622"/>
          </a:xfrm>
        </p:spPr>
        <p:txBody>
          <a:bodyPr>
            <a:normAutofit fontScale="92500" lnSpcReduction="20000"/>
          </a:bodyPr>
          <a:lstStyle/>
          <a:p>
            <a:r>
              <a:rPr lang="en-US" dirty="0"/>
              <a:t>Importance of the Eleatic school</a:t>
            </a:r>
          </a:p>
          <a:p>
            <a:pPr lvl="1"/>
            <a:r>
              <a:rPr lang="en-US" dirty="0"/>
              <a:t>Developed a logical philosophical method</a:t>
            </a:r>
          </a:p>
          <a:p>
            <a:pPr lvl="1"/>
            <a:r>
              <a:rPr lang="en-US" dirty="0"/>
              <a:t>Contributed to the debate between reason and senses</a:t>
            </a:r>
          </a:p>
          <a:p>
            <a:pPr lvl="1"/>
            <a:r>
              <a:rPr lang="en-US" dirty="0"/>
              <a:t>Created logical and mathematical problems</a:t>
            </a:r>
          </a:p>
          <a:p>
            <a:pPr lvl="1"/>
            <a:r>
              <a:rPr lang="en-US" dirty="0"/>
              <a:t>They began the method of considering the logical implications of words and concepts.</a:t>
            </a:r>
          </a:p>
          <a:p>
            <a:pPr lvl="1"/>
            <a:r>
              <a:rPr lang="en-US" dirty="0"/>
              <a:t>Following arguments to their logical conclusion even when these conclusions seemed counterintuitive.</a:t>
            </a:r>
          </a:p>
          <a:p>
            <a:pPr lvl="1"/>
            <a:r>
              <a:rPr lang="en-US" dirty="0"/>
              <a:t>The quality of their arguments forced other philosophers to address these problems.</a:t>
            </a:r>
          </a:p>
          <a:p>
            <a:pPr lvl="1"/>
            <a:r>
              <a:rPr lang="en-US" dirty="0"/>
              <a:t>Later examination revealed the problem of making inferences from language to metaphysics</a:t>
            </a:r>
          </a:p>
          <a:p>
            <a:pPr lvl="2"/>
            <a:r>
              <a:rPr lang="en-US" dirty="0"/>
              <a:t>“is”: existence, identity, and predication. </a:t>
            </a:r>
          </a:p>
          <a:p>
            <a:pPr lvl="2"/>
            <a:r>
              <a:rPr lang="en-US" dirty="0"/>
              <a:t>Plato’s </a:t>
            </a:r>
            <a:r>
              <a:rPr lang="en-US" i="1" dirty="0"/>
              <a:t>Sophist</a:t>
            </a:r>
          </a:p>
        </p:txBody>
      </p:sp>
    </p:spTree>
    <p:extLst>
      <p:ext uri="{BB962C8B-B14F-4D97-AF65-F5344CB8AC3E}">
        <p14:creationId xmlns:p14="http://schemas.microsoft.com/office/powerpoint/2010/main" val="26311170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08ED74B-06F2-4BD5-838F-1AAD0033E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A glass of wine&#10;&#10;Description automatically generated">
            <a:extLst>
              <a:ext uri="{FF2B5EF4-FFF2-40B4-BE49-F238E27FC236}">
                <a16:creationId xmlns:a16="http://schemas.microsoft.com/office/drawing/2014/main" id="{A51B4E1F-D4FB-4912-BCB7-B7B5CA4948DE}"/>
              </a:ext>
            </a:extLst>
          </p:cNvPr>
          <p:cNvPicPr>
            <a:picLocks noChangeAspect="1"/>
          </p:cNvPicPr>
          <p:nvPr/>
        </p:nvPicPr>
        <p:blipFill rotWithShape="1">
          <a:blip r:embed="rId3">
            <a:duotone>
              <a:schemeClr val="bg2">
                <a:shade val="45000"/>
                <a:satMod val="135000"/>
              </a:schemeClr>
              <a:prstClr val="white"/>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154" b="12576"/>
          <a:stretch/>
        </p:blipFill>
        <p:spPr>
          <a:xfrm>
            <a:off x="20" y="10"/>
            <a:ext cx="12191980" cy="6857990"/>
          </a:xfrm>
          <a:prstGeom prst="rect">
            <a:avLst/>
          </a:prstGeom>
        </p:spPr>
      </p:pic>
      <p:grpSp>
        <p:nvGrpSpPr>
          <p:cNvPr id="13" name="Group 12">
            <a:extLst>
              <a:ext uri="{FF2B5EF4-FFF2-40B4-BE49-F238E27FC236}">
                <a16:creationId xmlns:a16="http://schemas.microsoft.com/office/drawing/2014/main" id="{E9F586E1-75B5-49B8-9A21-DD14CA0F69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8ECF1231-6B06-42A7-9653-F6A738AAC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DD0D424C-4930-4745-B075-4AF5691E3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8CD110D4-7970-4333-ACA2-F5A0DFCE9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94C2DE85-6DF9-48B6-AC63-963A5224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2B527314-243D-423D-9285-A30290D18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857798C9-0A62-400E-B105-429ABFC4D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40E214F1-D642-41FF-8FBB-F1484108E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24EBEFE9-8F4F-41C2-9022-FF9730C4E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89BEA2F-6457-431A-941E-840A670CA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D32D9258-EB54-414B-A2D5-458339569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495967EF-C4BF-4A5F-90E5-A603A6654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253675EB-03CE-4B59-BEBD-4D0D98710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37DC8249-F067-4B72-AA46-ABDFF7C69B17}"/>
              </a:ext>
            </a:extLst>
          </p:cNvPr>
          <p:cNvSpPr>
            <a:spLocks noGrp="1"/>
          </p:cNvSpPr>
          <p:nvPr>
            <p:ph type="title"/>
          </p:nvPr>
        </p:nvSpPr>
        <p:spPr>
          <a:xfrm>
            <a:off x="2592925" y="624110"/>
            <a:ext cx="8911687" cy="1280890"/>
          </a:xfrm>
        </p:spPr>
        <p:txBody>
          <a:bodyPr>
            <a:normAutofit/>
          </a:bodyPr>
          <a:lstStyle/>
          <a:p>
            <a:r>
              <a:rPr lang="en-US" dirty="0"/>
              <a:t>The Pluralists: Empedocles</a:t>
            </a:r>
          </a:p>
        </p:txBody>
      </p:sp>
      <p:grpSp>
        <p:nvGrpSpPr>
          <p:cNvPr id="27" name="Group 26">
            <a:extLst>
              <a:ext uri="{FF2B5EF4-FFF2-40B4-BE49-F238E27FC236}">
                <a16:creationId xmlns:a16="http://schemas.microsoft.com/office/drawing/2014/main" id="{F9CAF6A1-77C7-4ABC-9E4A-E74A8DB16D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8" name="Freeform 27">
              <a:extLst>
                <a:ext uri="{FF2B5EF4-FFF2-40B4-BE49-F238E27FC236}">
                  <a16:creationId xmlns:a16="http://schemas.microsoft.com/office/drawing/2014/main" id="{6B3F65AF-943F-4D0E-B890-AA058F48B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660B5807-5995-44AD-9E16-10337DC83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E80AC2A9-A86D-45A4-B218-B52F22B3E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2DB7D344-D8A0-46BE-8BD4-70DEC451E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90B7E18B-6B64-4711-94DE-715DE0CB7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7CCF1B9C-A47F-4AC1-8164-F13CD4288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A7694E0F-733F-4E78-A250-B7840DA0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7DE4B38A-BCE4-48FC-9109-41F73413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36605C57-20A9-46A2-A6DB-2EA83ADC9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23EFA4B2-9313-4409-9BAE-FC04D2AF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C8A794CC-8846-4A65-8227-1001468DB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87046215-2C6C-4EFD-9689-6EBF98CA9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1" name="Rectangle 40">
            <a:extLst>
              <a:ext uri="{FF2B5EF4-FFF2-40B4-BE49-F238E27FC236}">
                <a16:creationId xmlns:a16="http://schemas.microsoft.com/office/drawing/2014/main" id="{CC9387DA-2D8E-4E5D-BD65-274370B65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18BFC65B-9706-4EE1-8B75-FEEC1C530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56025C89-4179-4C90-BB47-D2DBC8CB47A6}"/>
              </a:ext>
            </a:extLst>
          </p:cNvPr>
          <p:cNvSpPr>
            <a:spLocks noGrp="1"/>
          </p:cNvSpPr>
          <p:nvPr>
            <p:ph sz="quarter" idx="13"/>
          </p:nvPr>
        </p:nvSpPr>
        <p:spPr>
          <a:xfrm>
            <a:off x="2589212" y="2133600"/>
            <a:ext cx="8915400" cy="3777622"/>
          </a:xfrm>
        </p:spPr>
        <p:txBody>
          <a:bodyPr>
            <a:normAutofit/>
          </a:bodyPr>
          <a:lstStyle/>
          <a:p>
            <a:r>
              <a:rPr lang="en-US" dirty="0"/>
              <a:t>Motivation</a:t>
            </a:r>
          </a:p>
          <a:p>
            <a:pPr lvl="1"/>
            <a:r>
              <a:rPr lang="en-US" dirty="0"/>
              <a:t> Problem</a:t>
            </a:r>
          </a:p>
          <a:p>
            <a:pPr lvl="1"/>
            <a:r>
              <a:rPr lang="en-US" dirty="0"/>
              <a:t>Parmenides showed  the assumption of a monistic world leads to an unchanging and that sense experience is an illusion.</a:t>
            </a:r>
          </a:p>
          <a:p>
            <a:pPr lvl="1"/>
            <a:r>
              <a:rPr lang="en-US" dirty="0"/>
              <a:t>Some philosophers rejected monism in favor of pluralism (the view that there is more than one kind).</a:t>
            </a:r>
          </a:p>
          <a:p>
            <a:r>
              <a:rPr lang="en-US" dirty="0"/>
              <a:t> Empedocles	</a:t>
            </a:r>
          </a:p>
          <a:p>
            <a:pPr lvl="1"/>
            <a:r>
              <a:rPr lang="en-US" dirty="0"/>
              <a:t>	Background</a:t>
            </a:r>
          </a:p>
          <a:p>
            <a:pPr lvl="2"/>
            <a:r>
              <a:rPr lang="en-US" dirty="0"/>
              <a:t>495-435 B.C.</a:t>
            </a:r>
          </a:p>
          <a:p>
            <a:pPr lvl="2"/>
            <a:r>
              <a:rPr lang="en-US" dirty="0"/>
              <a:t>Born in Sicily.</a:t>
            </a:r>
          </a:p>
          <a:p>
            <a:pPr marL="457200" lvl="1" indent="0">
              <a:buNone/>
            </a:pPr>
            <a:endParaRPr lang="en-US" dirty="0"/>
          </a:p>
        </p:txBody>
      </p:sp>
      <p:sp>
        <p:nvSpPr>
          <p:cNvPr id="6" name="TextBox 5">
            <a:extLst>
              <a:ext uri="{FF2B5EF4-FFF2-40B4-BE49-F238E27FC236}">
                <a16:creationId xmlns:a16="http://schemas.microsoft.com/office/drawing/2014/main" id="{C8C3A669-4938-4E20-819C-EC7BD1AE9C34}"/>
              </a:ext>
            </a:extLst>
          </p:cNvPr>
          <p:cNvSpPr txBox="1"/>
          <p:nvPr/>
        </p:nvSpPr>
        <p:spPr>
          <a:xfrm>
            <a:off x="9319098" y="6657945"/>
            <a:ext cx="287290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atardeceresbajounarbol.blogspot.com/2019/04/book-tag-portadas-elementales.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778527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Snow Globe art">
            <a:extLst>
              <a:ext uri="{FF2B5EF4-FFF2-40B4-BE49-F238E27FC236}">
                <a16:creationId xmlns:a16="http://schemas.microsoft.com/office/drawing/2014/main" id="{C497F1C7-3869-1EEB-DA38-3E31BC6CD960}"/>
              </a:ext>
            </a:extLst>
          </p:cNvPr>
          <p:cNvPicPr>
            <a:picLocks noChangeAspect="1"/>
          </p:cNvPicPr>
          <p:nvPr/>
        </p:nvPicPr>
        <p:blipFill>
          <a:blip r:embed="rId3"/>
          <a:srcRect l="22845" r="36711" b="1"/>
          <a:stretch/>
        </p:blipFill>
        <p:spPr>
          <a:xfrm>
            <a:off x="8229598" y="10"/>
            <a:ext cx="3962401" cy="6857990"/>
          </a:xfrm>
          <a:prstGeom prst="rect">
            <a:avLst/>
          </a:prstGeom>
        </p:spPr>
      </p:pic>
      <p:sp>
        <p:nvSpPr>
          <p:cNvPr id="13"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0C49BDB8-CA8A-D31F-DBD4-C1AAB476C3FB}"/>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The Pluralists: Empedocles</a:t>
            </a:r>
          </a:p>
        </p:txBody>
      </p:sp>
      <p:sp>
        <p:nvSpPr>
          <p:cNvPr id="3" name="Content Placeholder 2">
            <a:extLst>
              <a:ext uri="{FF2B5EF4-FFF2-40B4-BE49-F238E27FC236}">
                <a16:creationId xmlns:a16="http://schemas.microsoft.com/office/drawing/2014/main" id="{6F23440C-D558-EE0C-6A37-63D8ACEE3569}"/>
              </a:ext>
            </a:extLst>
          </p:cNvPr>
          <p:cNvSpPr>
            <a:spLocks noGrp="1"/>
          </p:cNvSpPr>
          <p:nvPr>
            <p:ph sz="quarter" idx="13"/>
          </p:nvPr>
        </p:nvSpPr>
        <p:spPr>
          <a:xfrm>
            <a:off x="541866" y="2032000"/>
            <a:ext cx="7145867" cy="3879222"/>
          </a:xfrm>
        </p:spPr>
        <p:txBody>
          <a:bodyPr>
            <a:normAutofit/>
          </a:bodyPr>
          <a:lstStyle/>
          <a:p>
            <a:pPr>
              <a:lnSpc>
                <a:spcPct val="90000"/>
              </a:lnSpc>
            </a:pPr>
            <a:r>
              <a:rPr lang="en-US" dirty="0">
                <a:solidFill>
                  <a:srgbClr val="FEFFFF"/>
                </a:solidFill>
              </a:rPr>
              <a:t>Change</a:t>
            </a:r>
          </a:p>
          <a:p>
            <a:pPr lvl="1">
              <a:lnSpc>
                <a:spcPct val="90000"/>
              </a:lnSpc>
            </a:pPr>
            <a:r>
              <a:rPr lang="en-US" dirty="0">
                <a:solidFill>
                  <a:srgbClr val="FEFFFF"/>
                </a:solidFill>
              </a:rPr>
              <a:t>There can be no absolute creation or destruction of the world.</a:t>
            </a:r>
          </a:p>
          <a:p>
            <a:pPr lvl="1">
              <a:lnSpc>
                <a:spcPct val="90000"/>
              </a:lnSpc>
            </a:pPr>
            <a:r>
              <a:rPr lang="en-US" dirty="0">
                <a:solidFill>
                  <a:srgbClr val="FEFFFF"/>
                </a:solidFill>
              </a:rPr>
              <a:t>Relative change is possible.</a:t>
            </a:r>
          </a:p>
          <a:p>
            <a:pPr lvl="1">
              <a:lnSpc>
                <a:spcPct val="90000"/>
              </a:lnSpc>
            </a:pPr>
            <a:r>
              <a:rPr lang="en-US" dirty="0">
                <a:solidFill>
                  <a:srgbClr val="FEFFFF"/>
                </a:solidFill>
              </a:rPr>
              <a:t>The four permanent things are: earth, air, fire and water.</a:t>
            </a:r>
          </a:p>
          <a:p>
            <a:pPr lvl="1">
              <a:lnSpc>
                <a:spcPct val="90000"/>
              </a:lnSpc>
            </a:pPr>
            <a:r>
              <a:rPr lang="en-US" dirty="0">
                <a:solidFill>
                  <a:srgbClr val="FEFFFF"/>
                </a:solidFill>
              </a:rPr>
              <a:t>All change is explained in terms of the combination and separation of these four elements.</a:t>
            </a:r>
          </a:p>
          <a:p>
            <a:pPr lvl="2">
              <a:lnSpc>
                <a:spcPct val="90000"/>
              </a:lnSpc>
            </a:pPr>
            <a:r>
              <a:rPr lang="en-US" dirty="0">
                <a:solidFill>
                  <a:srgbClr val="FEFFFF"/>
                </a:solidFill>
              </a:rPr>
              <a:t>Example: Bone is two parts each of earth and water plus four parts fire.</a:t>
            </a:r>
          </a:p>
          <a:p>
            <a:pPr>
              <a:lnSpc>
                <a:spcPct val="90000"/>
              </a:lnSpc>
            </a:pPr>
            <a:r>
              <a:rPr lang="en-US" dirty="0">
                <a:solidFill>
                  <a:srgbClr val="FEFFFF"/>
                </a:solidFill>
              </a:rPr>
              <a:t>Principle of Unification</a:t>
            </a:r>
          </a:p>
          <a:p>
            <a:pPr lvl="1">
              <a:lnSpc>
                <a:spcPct val="90000"/>
              </a:lnSpc>
            </a:pPr>
            <a:r>
              <a:rPr lang="en-US" dirty="0">
                <a:solidFill>
                  <a:srgbClr val="FEFFFF"/>
                </a:solidFill>
              </a:rPr>
              <a:t>This explains how individual elements combine to form unified objects.</a:t>
            </a:r>
          </a:p>
          <a:p>
            <a:pPr lvl="1">
              <a:lnSpc>
                <a:spcPct val="90000"/>
              </a:lnSpc>
            </a:pPr>
            <a:r>
              <a:rPr lang="en-US" dirty="0">
                <a:solidFill>
                  <a:srgbClr val="FEFFFF"/>
                </a:solidFill>
              </a:rPr>
              <a:t>Love is the principle of unity.</a:t>
            </a:r>
          </a:p>
          <a:p>
            <a:pPr>
              <a:lnSpc>
                <a:spcPct val="90000"/>
              </a:lnSpc>
            </a:pPr>
            <a:endParaRPr lang="en-US" dirty="0">
              <a:solidFill>
                <a:srgbClr val="FEFFFF"/>
              </a:solidFill>
            </a:endParaRPr>
          </a:p>
        </p:txBody>
      </p:sp>
    </p:spTree>
    <p:extLst>
      <p:ext uri="{BB962C8B-B14F-4D97-AF65-F5344CB8AC3E}">
        <p14:creationId xmlns:p14="http://schemas.microsoft.com/office/powerpoint/2010/main" val="3181174275"/>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6" name="Group 15">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7"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30" name="Group 29">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31"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37DC8249-F067-4B72-AA46-ABDFF7C69B17}"/>
              </a:ext>
            </a:extLst>
          </p:cNvPr>
          <p:cNvSpPr>
            <a:spLocks noGrp="1"/>
          </p:cNvSpPr>
          <p:nvPr>
            <p:ph type="title"/>
          </p:nvPr>
        </p:nvSpPr>
        <p:spPr>
          <a:xfrm>
            <a:off x="4659520" y="624110"/>
            <a:ext cx="6845092" cy="1280890"/>
          </a:xfrm>
        </p:spPr>
        <p:txBody>
          <a:bodyPr>
            <a:normAutofit/>
          </a:bodyPr>
          <a:lstStyle/>
          <a:p>
            <a:r>
              <a:rPr lang="en-US" dirty="0"/>
              <a:t>The Pluralists: Empedocles</a:t>
            </a:r>
          </a:p>
        </p:txBody>
      </p:sp>
      <p:sp>
        <p:nvSpPr>
          <p:cNvPr id="44" name="Rectangle 43">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6"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8" name="Picture 7" descr="A picture containing swimming&#10;&#10;Description automatically generated">
            <a:extLst>
              <a:ext uri="{FF2B5EF4-FFF2-40B4-BE49-F238E27FC236}">
                <a16:creationId xmlns:a16="http://schemas.microsoft.com/office/drawing/2014/main" id="{175C01C2-C203-4897-A151-9F7B1758FB0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643" r="13687"/>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56025C89-4179-4C90-BB47-D2DBC8CB47A6}"/>
              </a:ext>
            </a:extLst>
          </p:cNvPr>
          <p:cNvSpPr>
            <a:spLocks noGrp="1"/>
          </p:cNvSpPr>
          <p:nvPr>
            <p:ph sz="quarter" idx="13"/>
          </p:nvPr>
        </p:nvSpPr>
        <p:spPr>
          <a:xfrm>
            <a:off x="3632922" y="1410941"/>
            <a:ext cx="8287895" cy="5064113"/>
          </a:xfrm>
        </p:spPr>
        <p:txBody>
          <a:bodyPr>
            <a:normAutofit/>
          </a:bodyPr>
          <a:lstStyle/>
          <a:p>
            <a:pPr lvl="1"/>
            <a:r>
              <a:rPr lang="en-US" dirty="0"/>
              <a:t>Principle of Individuation</a:t>
            </a:r>
          </a:p>
          <a:p>
            <a:pPr lvl="2"/>
            <a:r>
              <a:rPr lang="en-US" dirty="0"/>
              <a:t>Explains distinct entities.</a:t>
            </a:r>
          </a:p>
          <a:p>
            <a:pPr lvl="2"/>
            <a:r>
              <a:rPr lang="en-US" dirty="0"/>
              <a:t>The world is not one single entity but composed of numerous individuals.</a:t>
            </a:r>
          </a:p>
          <a:p>
            <a:pPr lvl="2"/>
            <a:r>
              <a:rPr lang="en-US" dirty="0"/>
              <a:t>Strife is the principle of individuation.</a:t>
            </a:r>
          </a:p>
          <a:p>
            <a:pPr lvl="1"/>
            <a:r>
              <a:rPr lang="en-US" dirty="0"/>
              <a:t>More on change</a:t>
            </a:r>
          </a:p>
          <a:p>
            <a:pPr lvl="2"/>
            <a:r>
              <a:rPr lang="en-US" dirty="0"/>
              <a:t>The world is at intermediate stage between complete unity and total separation.</a:t>
            </a:r>
          </a:p>
          <a:p>
            <a:pPr lvl="1"/>
            <a:r>
              <a:rPr lang="en-US" dirty="0"/>
              <a:t>The world is heading towards strife: “Things are becoming worse.”</a:t>
            </a:r>
          </a:p>
          <a:p>
            <a:pPr lvl="1"/>
            <a:r>
              <a:rPr lang="en-US" dirty="0"/>
              <a:t>Though the forces are described as deities, they are also material forces that</a:t>
            </a:r>
          </a:p>
          <a:p>
            <a:pPr lvl="2"/>
            <a:r>
              <a:rPr lang="en-US" dirty="0"/>
              <a:t>“run through all things like quicksilver.”</a:t>
            </a:r>
          </a:p>
          <a:p>
            <a:pPr lvl="1"/>
            <a:endParaRPr lang="en-US" dirty="0"/>
          </a:p>
        </p:txBody>
      </p:sp>
      <p:sp>
        <p:nvSpPr>
          <p:cNvPr id="9" name="TextBox 8">
            <a:extLst>
              <a:ext uri="{FF2B5EF4-FFF2-40B4-BE49-F238E27FC236}">
                <a16:creationId xmlns:a16="http://schemas.microsoft.com/office/drawing/2014/main" id="{AC6FBEC9-FD0F-4550-9477-1D9E6443C007}"/>
              </a:ext>
            </a:extLst>
          </p:cNvPr>
          <p:cNvSpPr txBox="1"/>
          <p:nvPr/>
        </p:nvSpPr>
        <p:spPr>
          <a:xfrm>
            <a:off x="9341540" y="6657945"/>
            <a:ext cx="2850460"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www.whatsageek.com/movies/avengers-age-of-ultron-and-captain-america-3-rumors-reveal-major-shakeup">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025195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37DC8249-F067-4B72-AA46-ABDFF7C69B17}"/>
              </a:ext>
            </a:extLst>
          </p:cNvPr>
          <p:cNvSpPr>
            <a:spLocks noGrp="1"/>
          </p:cNvSpPr>
          <p:nvPr>
            <p:ph type="title"/>
          </p:nvPr>
        </p:nvSpPr>
        <p:spPr>
          <a:xfrm>
            <a:off x="4659520" y="624110"/>
            <a:ext cx="6845092" cy="1280890"/>
          </a:xfrm>
        </p:spPr>
        <p:txBody>
          <a:bodyPr>
            <a:normAutofit/>
          </a:bodyPr>
          <a:lstStyle/>
          <a:p>
            <a:r>
              <a:rPr lang="en-US" dirty="0"/>
              <a:t>The Pluralists: Empedocles</a:t>
            </a:r>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CAAEF0C8-87E0-4B80-8751-08727027059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4517" r="43483" b="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56025C89-4179-4C90-BB47-D2DBC8CB47A6}"/>
              </a:ext>
            </a:extLst>
          </p:cNvPr>
          <p:cNvSpPr>
            <a:spLocks noGrp="1"/>
          </p:cNvSpPr>
          <p:nvPr>
            <p:ph sz="quarter" idx="13"/>
          </p:nvPr>
        </p:nvSpPr>
        <p:spPr>
          <a:xfrm>
            <a:off x="4656667" y="2133600"/>
            <a:ext cx="6847944" cy="3777622"/>
          </a:xfrm>
        </p:spPr>
        <p:txBody>
          <a:bodyPr>
            <a:normAutofit/>
          </a:bodyPr>
          <a:lstStyle/>
          <a:p>
            <a:r>
              <a:rPr lang="en-US" dirty="0"/>
              <a:t>Other Views</a:t>
            </a:r>
          </a:p>
          <a:p>
            <a:pPr lvl="1"/>
            <a:r>
              <a:rPr lang="en-US" dirty="0"/>
              <a:t>Denial of Empty Space: Motion is one material object moving through others.</a:t>
            </a:r>
          </a:p>
          <a:p>
            <a:pPr lvl="1"/>
            <a:r>
              <a:rPr lang="en-US" dirty="0"/>
              <a:t>First theory of sense perception: </a:t>
            </a:r>
          </a:p>
          <a:p>
            <a:pPr lvl="2"/>
            <a:r>
              <a:rPr lang="en-US" dirty="0"/>
              <a:t>Perception occurs when particles of matter come from objects and strike the sense organs.</a:t>
            </a:r>
          </a:p>
          <a:p>
            <a:pPr lvl="1"/>
            <a:r>
              <a:rPr lang="en-US" dirty="0"/>
              <a:t>A theory of evolution: </a:t>
            </a:r>
          </a:p>
          <a:p>
            <a:pPr lvl="2"/>
            <a:r>
              <a:rPr lang="en-US" dirty="0"/>
              <a:t>Nature produced creatures randomly and those that failed died off and those that succeeded lived on.</a:t>
            </a:r>
          </a:p>
          <a:p>
            <a:pPr lvl="1"/>
            <a:endParaRPr lang="en-US" dirty="0"/>
          </a:p>
          <a:p>
            <a:pPr lvl="1"/>
            <a:endParaRPr lang="en-US" dirty="0"/>
          </a:p>
        </p:txBody>
      </p:sp>
      <p:sp>
        <p:nvSpPr>
          <p:cNvPr id="6" name="TextBox 5">
            <a:extLst>
              <a:ext uri="{FF2B5EF4-FFF2-40B4-BE49-F238E27FC236}">
                <a16:creationId xmlns:a16="http://schemas.microsoft.com/office/drawing/2014/main" id="{29922E33-A32F-432F-93EC-3A17F3A446CE}"/>
              </a:ext>
            </a:extLst>
          </p:cNvPr>
          <p:cNvSpPr txBox="1"/>
          <p:nvPr/>
        </p:nvSpPr>
        <p:spPr>
          <a:xfrm>
            <a:off x="181066" y="6659675"/>
            <a:ext cx="2539478"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elifesciences.org/subjects/evolutionary-biolog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144490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178E-BDF1-EFAE-90AA-6DB59E73EB97}"/>
              </a:ext>
            </a:extLst>
          </p:cNvPr>
          <p:cNvSpPr>
            <a:spLocks noGrp="1"/>
          </p:cNvSpPr>
          <p:nvPr>
            <p:ph type="title"/>
          </p:nvPr>
        </p:nvSpPr>
        <p:spPr/>
        <p:txBody>
          <a:bodyPr/>
          <a:lstStyle/>
          <a:p>
            <a:r>
              <a:rPr lang="en-US" dirty="0"/>
              <a:t>The </a:t>
            </a:r>
            <a:r>
              <a:rPr lang="en-US" dirty="0" err="1"/>
              <a:t>Pluralists:Anaxagoras</a:t>
            </a:r>
            <a:endParaRPr lang="en-US" dirty="0"/>
          </a:p>
        </p:txBody>
      </p:sp>
      <p:sp>
        <p:nvSpPr>
          <p:cNvPr id="3" name="Content Placeholder 2">
            <a:extLst>
              <a:ext uri="{FF2B5EF4-FFF2-40B4-BE49-F238E27FC236}">
                <a16:creationId xmlns:a16="http://schemas.microsoft.com/office/drawing/2014/main" id="{F4E7944A-E816-FD74-4928-4791E11C7CF0}"/>
              </a:ext>
            </a:extLst>
          </p:cNvPr>
          <p:cNvSpPr>
            <a:spLocks noGrp="1"/>
          </p:cNvSpPr>
          <p:nvPr>
            <p:ph sz="quarter" idx="13"/>
          </p:nvPr>
        </p:nvSpPr>
        <p:spPr/>
        <p:txBody>
          <a:bodyPr>
            <a:normAutofit/>
          </a:bodyPr>
          <a:lstStyle/>
          <a:p>
            <a:r>
              <a:rPr lang="en-US" dirty="0"/>
              <a:t>Background</a:t>
            </a:r>
          </a:p>
          <a:p>
            <a:pPr lvl="1"/>
            <a:r>
              <a:rPr lang="en-US" dirty="0"/>
              <a:t>500-428 B.C.</a:t>
            </a:r>
          </a:p>
          <a:p>
            <a:pPr lvl="1"/>
            <a:r>
              <a:rPr lang="en-US" dirty="0"/>
              <a:t>Born in Ionia, moved to Athens.</a:t>
            </a:r>
          </a:p>
          <a:p>
            <a:pPr lvl="1"/>
            <a:r>
              <a:rPr lang="en-US" dirty="0"/>
              <a:t>Joined the intellectual circle around the Athenian politician Pericles.</a:t>
            </a:r>
          </a:p>
          <a:p>
            <a:pPr lvl="1"/>
            <a:r>
              <a:rPr lang="en-US" dirty="0"/>
              <a:t>	Exiled for teaching the sun is a white hot stone and not a deity.</a:t>
            </a:r>
          </a:p>
          <a:p>
            <a:pPr lvl="1"/>
            <a:r>
              <a:rPr lang="en-US" dirty="0"/>
              <a:t>Dissected a one horned ram given to Pericles</a:t>
            </a:r>
          </a:p>
          <a:p>
            <a:endParaRPr lang="en-US" dirty="0"/>
          </a:p>
        </p:txBody>
      </p:sp>
    </p:spTree>
    <p:extLst>
      <p:ext uri="{BB962C8B-B14F-4D97-AF65-F5344CB8AC3E}">
        <p14:creationId xmlns:p14="http://schemas.microsoft.com/office/powerpoint/2010/main" val="4058272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360" y="1382486"/>
            <a:ext cx="2660686" cy="4093028"/>
          </a:xfrm>
        </p:spPr>
        <p:txBody>
          <a:bodyPr anchor="ctr">
            <a:normAutofit/>
          </a:bodyPr>
          <a:lstStyle/>
          <a:p>
            <a:r>
              <a:rPr lang="en-US" sz="3800"/>
              <a:t>The Origin of Western Philosophy</a:t>
            </a:r>
          </a:p>
        </p:txBody>
      </p:sp>
      <p:graphicFrame>
        <p:nvGraphicFramePr>
          <p:cNvPr id="26" name="Content Placeholder 2">
            <a:extLst>
              <a:ext uri="{FF2B5EF4-FFF2-40B4-BE49-F238E27FC236}">
                <a16:creationId xmlns:a16="http://schemas.microsoft.com/office/drawing/2014/main" id="{3C4BD010-78BE-4EB8-81E2-3886C446A702}"/>
              </a:ext>
            </a:extLst>
          </p:cNvPr>
          <p:cNvGraphicFramePr>
            <a:graphicFrameLocks noGrp="1"/>
          </p:cNvGraphicFramePr>
          <p:nvPr>
            <p:ph idx="1"/>
          </p:nvPr>
        </p:nvGraphicFramePr>
        <p:xfrm>
          <a:off x="5211415" y="944564"/>
          <a:ext cx="4971603"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87033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37DC8249-F067-4B72-AA46-ABDFF7C69B17}"/>
              </a:ext>
            </a:extLst>
          </p:cNvPr>
          <p:cNvSpPr>
            <a:spLocks noGrp="1"/>
          </p:cNvSpPr>
          <p:nvPr>
            <p:ph type="title"/>
          </p:nvPr>
        </p:nvSpPr>
        <p:spPr>
          <a:xfrm>
            <a:off x="4659520" y="624110"/>
            <a:ext cx="6845092" cy="1280890"/>
          </a:xfrm>
        </p:spPr>
        <p:txBody>
          <a:bodyPr>
            <a:normAutofit/>
          </a:bodyPr>
          <a:lstStyle/>
          <a:p>
            <a:r>
              <a:rPr lang="en-US" dirty="0"/>
              <a:t>The Pluralists: Anaxagoras</a:t>
            </a:r>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picture containing light, person, blue&#10;&#10;Description automatically generated">
            <a:extLst>
              <a:ext uri="{FF2B5EF4-FFF2-40B4-BE49-F238E27FC236}">
                <a16:creationId xmlns:a16="http://schemas.microsoft.com/office/drawing/2014/main" id="{1DC27CCB-7E93-4E2C-82C6-B369254F9E4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810" r="36810"/>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56025C89-4179-4C90-BB47-D2DBC8CB47A6}"/>
              </a:ext>
            </a:extLst>
          </p:cNvPr>
          <p:cNvSpPr>
            <a:spLocks noGrp="1"/>
          </p:cNvSpPr>
          <p:nvPr>
            <p:ph sz="quarter" idx="13"/>
          </p:nvPr>
        </p:nvSpPr>
        <p:spPr>
          <a:xfrm>
            <a:off x="4656667" y="2133600"/>
            <a:ext cx="6847944" cy="3777622"/>
          </a:xfrm>
        </p:spPr>
        <p:txBody>
          <a:bodyPr>
            <a:normAutofit fontScale="92500" lnSpcReduction="10000"/>
          </a:bodyPr>
          <a:lstStyle/>
          <a:p>
            <a:r>
              <a:rPr lang="en-US" dirty="0"/>
              <a:t>Elements</a:t>
            </a:r>
          </a:p>
          <a:p>
            <a:pPr lvl="1"/>
            <a:r>
              <a:rPr lang="en-US" dirty="0"/>
              <a:t>Every kind has its own element or seeds (</a:t>
            </a:r>
            <a:r>
              <a:rPr lang="en-US" dirty="0" err="1"/>
              <a:t>spermata</a:t>
            </a:r>
            <a:r>
              <a:rPr lang="en-US" dirty="0"/>
              <a:t>).</a:t>
            </a:r>
          </a:p>
          <a:p>
            <a:pPr lvl="1"/>
            <a:r>
              <a:rPr lang="en-US" dirty="0"/>
              <a:t>Everything is mixed with everything.</a:t>
            </a:r>
          </a:p>
          <a:p>
            <a:pPr lvl="1"/>
            <a:r>
              <a:rPr lang="en-US" dirty="0"/>
              <a:t> A thing is what it is because of a predominance of one element.</a:t>
            </a:r>
          </a:p>
          <a:p>
            <a:pPr lvl="1"/>
            <a:r>
              <a:rPr lang="en-US" dirty="0"/>
              <a:t>Food already contains the seeds of flesh, blood, bone and hair.</a:t>
            </a:r>
          </a:p>
          <a:p>
            <a:pPr lvl="1"/>
            <a:r>
              <a:rPr lang="en-US" dirty="0"/>
              <a:t>Grass already contains seeds of milk</a:t>
            </a:r>
          </a:p>
          <a:p>
            <a:r>
              <a:rPr lang="en-US" dirty="0"/>
              <a:t>Nous (mind)</a:t>
            </a:r>
          </a:p>
          <a:p>
            <a:pPr lvl="1"/>
            <a:r>
              <a:rPr lang="en-US" dirty="0"/>
              <a:t>Nous (mind) is the source of motion and the principle of order.</a:t>
            </a:r>
          </a:p>
          <a:p>
            <a:pPr lvl="1"/>
            <a:r>
              <a:rPr lang="en-US" dirty="0"/>
              <a:t>Nous did not create the world, but is free, spontaneous, active and all knowing.</a:t>
            </a:r>
          </a:p>
          <a:p>
            <a:pPr lvl="1"/>
            <a:r>
              <a:rPr lang="en-US" dirty="0"/>
              <a:t>Nous seems to be a form of rarefied matter.</a:t>
            </a:r>
          </a:p>
          <a:p>
            <a:pPr lvl="1"/>
            <a:endParaRPr lang="en-US" dirty="0"/>
          </a:p>
        </p:txBody>
      </p:sp>
      <p:sp>
        <p:nvSpPr>
          <p:cNvPr id="6" name="TextBox 5">
            <a:extLst>
              <a:ext uri="{FF2B5EF4-FFF2-40B4-BE49-F238E27FC236}">
                <a16:creationId xmlns:a16="http://schemas.microsoft.com/office/drawing/2014/main" id="{EE622B55-A8DE-4EA1-85C5-6349174763F4}"/>
              </a:ext>
            </a:extLst>
          </p:cNvPr>
          <p:cNvSpPr txBox="1"/>
          <p:nvPr/>
        </p:nvSpPr>
        <p:spPr>
          <a:xfrm>
            <a:off x="181066" y="6659675"/>
            <a:ext cx="2539478"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www.sagaciousnewsnetwork.com/mind-reading-technology-is-now-realit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389529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36C5-7F93-EB23-66B0-5D9395007836}"/>
              </a:ext>
            </a:extLst>
          </p:cNvPr>
          <p:cNvSpPr>
            <a:spLocks noGrp="1"/>
          </p:cNvSpPr>
          <p:nvPr>
            <p:ph type="title"/>
          </p:nvPr>
        </p:nvSpPr>
        <p:spPr/>
        <p:txBody>
          <a:bodyPr/>
          <a:lstStyle/>
          <a:p>
            <a:r>
              <a:rPr lang="en-US" dirty="0"/>
              <a:t>The Pluralists: Anaxagoras</a:t>
            </a:r>
          </a:p>
        </p:txBody>
      </p:sp>
      <p:sp>
        <p:nvSpPr>
          <p:cNvPr id="3" name="Content Placeholder 2">
            <a:extLst>
              <a:ext uri="{FF2B5EF4-FFF2-40B4-BE49-F238E27FC236}">
                <a16:creationId xmlns:a16="http://schemas.microsoft.com/office/drawing/2014/main" id="{D9A73617-69E4-5808-C38F-4DB8F7D67316}"/>
              </a:ext>
            </a:extLst>
          </p:cNvPr>
          <p:cNvSpPr>
            <a:spLocks noGrp="1"/>
          </p:cNvSpPr>
          <p:nvPr>
            <p:ph sz="quarter" idx="13"/>
          </p:nvPr>
        </p:nvSpPr>
        <p:spPr/>
        <p:txBody>
          <a:bodyPr/>
          <a:lstStyle/>
          <a:p>
            <a:r>
              <a:rPr lang="en-US" dirty="0"/>
              <a:t>Importance</a:t>
            </a:r>
          </a:p>
          <a:p>
            <a:pPr lvl="1"/>
            <a:r>
              <a:rPr lang="en-US" dirty="0"/>
              <a:t>His failure to present a unified account of reality lead others to do so.</a:t>
            </a:r>
          </a:p>
          <a:p>
            <a:pPr lvl="1"/>
            <a:r>
              <a:rPr lang="en-US" dirty="0"/>
              <a:t>His extreme pluralism lacks explanatory value.</a:t>
            </a:r>
          </a:p>
          <a:p>
            <a:pPr lvl="1"/>
            <a:r>
              <a:rPr lang="en-US" dirty="0"/>
              <a:t>An explanation is supposed to simplify and unify.</a:t>
            </a:r>
          </a:p>
          <a:p>
            <a:pPr lvl="1"/>
            <a:r>
              <a:rPr lang="en-US" dirty="0"/>
              <a:t>Nous lead to the question of whether matter would suffice.</a:t>
            </a:r>
          </a:p>
          <a:p>
            <a:pPr lvl="1"/>
            <a:r>
              <a:rPr lang="en-US" dirty="0"/>
              <a:t>Used nous as a deus ex to fill the gaps when mechanical explanations failed.</a:t>
            </a:r>
          </a:p>
          <a:p>
            <a:pPr lvl="1"/>
            <a:r>
              <a:rPr lang="en-US" dirty="0"/>
              <a:t>A precursor to God in the Gaps</a:t>
            </a:r>
          </a:p>
          <a:p>
            <a:endParaRPr lang="en-US" dirty="0"/>
          </a:p>
          <a:p>
            <a:endParaRPr lang="en-US" dirty="0"/>
          </a:p>
        </p:txBody>
      </p:sp>
    </p:spTree>
    <p:extLst>
      <p:ext uri="{BB962C8B-B14F-4D97-AF65-F5344CB8AC3E}">
        <p14:creationId xmlns:p14="http://schemas.microsoft.com/office/powerpoint/2010/main" val="22788587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8C152517-395A-486A-854D-8ACC0677325C}"/>
              </a:ext>
            </a:extLst>
          </p:cNvPr>
          <p:cNvSpPr>
            <a:spLocks noGrp="1"/>
          </p:cNvSpPr>
          <p:nvPr>
            <p:ph type="title"/>
          </p:nvPr>
        </p:nvSpPr>
        <p:spPr>
          <a:xfrm>
            <a:off x="4659520" y="624110"/>
            <a:ext cx="6845092" cy="1280890"/>
          </a:xfrm>
        </p:spPr>
        <p:txBody>
          <a:bodyPr>
            <a:normAutofit/>
          </a:bodyPr>
          <a:lstStyle/>
          <a:p>
            <a:r>
              <a:rPr lang="en-US" dirty="0"/>
              <a:t>Democritus &amp; the Atomists</a:t>
            </a:r>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picture containing light&#10;&#10;Description automatically generated">
            <a:extLst>
              <a:ext uri="{FF2B5EF4-FFF2-40B4-BE49-F238E27FC236}">
                <a16:creationId xmlns:a16="http://schemas.microsoft.com/office/drawing/2014/main" id="{768E0755-037F-41A5-80F1-C9E117EF979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817" r="29514"/>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6A71800-6BFA-4FFF-9922-8120C358E5B5}"/>
              </a:ext>
            </a:extLst>
          </p:cNvPr>
          <p:cNvSpPr>
            <a:spLocks noGrp="1"/>
          </p:cNvSpPr>
          <p:nvPr>
            <p:ph sz="quarter" idx="13"/>
          </p:nvPr>
        </p:nvSpPr>
        <p:spPr>
          <a:xfrm>
            <a:off x="4656667" y="2133600"/>
            <a:ext cx="6847944" cy="3777622"/>
          </a:xfrm>
        </p:spPr>
        <p:txBody>
          <a:bodyPr>
            <a:normAutofit/>
          </a:bodyPr>
          <a:lstStyle/>
          <a:p>
            <a:r>
              <a:rPr lang="en-US" dirty="0"/>
              <a:t>Leucippus</a:t>
            </a:r>
          </a:p>
          <a:p>
            <a:pPr lvl="1"/>
            <a:r>
              <a:rPr lang="en-US" dirty="0"/>
              <a:t>Founder of the Atomist movement.</a:t>
            </a:r>
          </a:p>
          <a:p>
            <a:pPr lvl="1"/>
            <a:r>
              <a:rPr lang="en-US" dirty="0"/>
              <a:t>Very little is known about him.</a:t>
            </a:r>
          </a:p>
          <a:p>
            <a:r>
              <a:rPr lang="en-US" dirty="0"/>
              <a:t>Democritus</a:t>
            </a:r>
          </a:p>
          <a:p>
            <a:pPr lvl="1"/>
            <a:r>
              <a:rPr lang="en-US" dirty="0"/>
              <a:t>Background</a:t>
            </a:r>
          </a:p>
          <a:p>
            <a:pPr lvl="1"/>
            <a:r>
              <a:rPr lang="en-US" dirty="0"/>
              <a:t>460-360 B.C.</a:t>
            </a:r>
          </a:p>
          <a:p>
            <a:pPr lvl="1"/>
            <a:r>
              <a:rPr lang="en-US" dirty="0"/>
              <a:t>Wrote on history, mathematics, epistemology, metaphysics, ethics and history.</a:t>
            </a:r>
          </a:p>
          <a:p>
            <a:pPr lvl="1"/>
            <a:endParaRPr lang="en-US" dirty="0"/>
          </a:p>
        </p:txBody>
      </p:sp>
      <p:sp>
        <p:nvSpPr>
          <p:cNvPr id="6" name="TextBox 5">
            <a:extLst>
              <a:ext uri="{FF2B5EF4-FFF2-40B4-BE49-F238E27FC236}">
                <a16:creationId xmlns:a16="http://schemas.microsoft.com/office/drawing/2014/main" id="{86480C7E-020F-43B4-8184-CE0F20AAB342}"/>
              </a:ext>
            </a:extLst>
          </p:cNvPr>
          <p:cNvSpPr txBox="1"/>
          <p:nvPr/>
        </p:nvSpPr>
        <p:spPr>
          <a:xfrm>
            <a:off x="11148" y="6659675"/>
            <a:ext cx="2709396"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mmmbitesizescience.com/2013/08/09/particle-accelerators-making-life-better-since-1932/">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903411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FC66-BCAB-F9EC-5431-2125D05C1B3F}"/>
              </a:ext>
            </a:extLst>
          </p:cNvPr>
          <p:cNvSpPr>
            <a:spLocks noGrp="1"/>
          </p:cNvSpPr>
          <p:nvPr>
            <p:ph type="title"/>
          </p:nvPr>
        </p:nvSpPr>
        <p:spPr/>
        <p:txBody>
          <a:bodyPr/>
          <a:lstStyle/>
          <a:p>
            <a:r>
              <a:rPr lang="en-US" dirty="0"/>
              <a:t>Democritus and the Atomists</a:t>
            </a:r>
          </a:p>
        </p:txBody>
      </p:sp>
      <p:sp>
        <p:nvSpPr>
          <p:cNvPr id="3" name="Content Placeholder 2">
            <a:extLst>
              <a:ext uri="{FF2B5EF4-FFF2-40B4-BE49-F238E27FC236}">
                <a16:creationId xmlns:a16="http://schemas.microsoft.com/office/drawing/2014/main" id="{64869590-1159-CAD3-D54A-767C6D90A161}"/>
              </a:ext>
            </a:extLst>
          </p:cNvPr>
          <p:cNvSpPr>
            <a:spLocks noGrp="1"/>
          </p:cNvSpPr>
          <p:nvPr>
            <p:ph sz="quarter" idx="13"/>
          </p:nvPr>
        </p:nvSpPr>
        <p:spPr/>
        <p:txBody>
          <a:bodyPr/>
          <a:lstStyle/>
          <a:p>
            <a:r>
              <a:rPr lang="en-US" dirty="0"/>
              <a:t>Being</a:t>
            </a:r>
          </a:p>
          <a:p>
            <a:pPr lvl="1"/>
            <a:r>
              <a:rPr lang="en-US" dirty="0"/>
              <a:t>Reality consists of atoms and the void.</a:t>
            </a:r>
          </a:p>
          <a:p>
            <a:pPr lvl="1"/>
            <a:r>
              <a:rPr lang="en-US" dirty="0"/>
              <a:t>The void is nothing, but part of their ontology.</a:t>
            </a:r>
          </a:p>
          <a:p>
            <a:r>
              <a:rPr lang="en-US" dirty="0"/>
              <a:t>Atoms have the following qualities:</a:t>
            </a:r>
          </a:p>
          <a:p>
            <a:pPr lvl="1"/>
            <a:r>
              <a:rPr lang="en-US" dirty="0"/>
              <a:t>Indivisible, eternal, unchanging.</a:t>
            </a:r>
          </a:p>
          <a:p>
            <a:pPr lvl="1"/>
            <a:r>
              <a:rPr lang="en-US" dirty="0"/>
              <a:t>Infinite in number.</a:t>
            </a:r>
          </a:p>
          <a:p>
            <a:pPr lvl="1"/>
            <a:r>
              <a:rPr lang="en-US" dirty="0"/>
              <a:t>Differ in size and shape.</a:t>
            </a:r>
          </a:p>
          <a:p>
            <a:pPr lvl="1"/>
            <a:r>
              <a:rPr lang="en-US" dirty="0"/>
              <a:t>Have no color, taste, temperature or smell.</a:t>
            </a:r>
          </a:p>
          <a:p>
            <a:endParaRPr lang="en-US" dirty="0"/>
          </a:p>
        </p:txBody>
      </p:sp>
    </p:spTree>
    <p:extLst>
      <p:ext uri="{BB962C8B-B14F-4D97-AF65-F5344CB8AC3E}">
        <p14:creationId xmlns:p14="http://schemas.microsoft.com/office/powerpoint/2010/main" val="36685471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8C152517-395A-486A-854D-8ACC0677325C}"/>
              </a:ext>
            </a:extLst>
          </p:cNvPr>
          <p:cNvSpPr>
            <a:spLocks noGrp="1"/>
          </p:cNvSpPr>
          <p:nvPr>
            <p:ph type="title"/>
          </p:nvPr>
        </p:nvSpPr>
        <p:spPr>
          <a:xfrm>
            <a:off x="4659520" y="624110"/>
            <a:ext cx="6845092" cy="1280890"/>
          </a:xfrm>
        </p:spPr>
        <p:txBody>
          <a:bodyPr>
            <a:normAutofit/>
          </a:bodyPr>
          <a:lstStyle/>
          <a:p>
            <a:r>
              <a:rPr lang="en-US" dirty="0"/>
              <a:t>Democritus &amp; the Atomists</a:t>
            </a:r>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close up of a clock&#10;&#10;Description automatically generated">
            <a:extLst>
              <a:ext uri="{FF2B5EF4-FFF2-40B4-BE49-F238E27FC236}">
                <a16:creationId xmlns:a16="http://schemas.microsoft.com/office/drawing/2014/main" id="{5907B5C7-A5A6-46EB-A9C5-8F1F5F7434B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448" r="29997" b="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6A71800-6BFA-4FFF-9922-8120C358E5B5}"/>
              </a:ext>
            </a:extLst>
          </p:cNvPr>
          <p:cNvSpPr>
            <a:spLocks noGrp="1"/>
          </p:cNvSpPr>
          <p:nvPr>
            <p:ph sz="quarter" idx="13"/>
          </p:nvPr>
        </p:nvSpPr>
        <p:spPr>
          <a:xfrm>
            <a:off x="4656667" y="2133600"/>
            <a:ext cx="6847944" cy="3777622"/>
          </a:xfrm>
        </p:spPr>
        <p:txBody>
          <a:bodyPr>
            <a:normAutofit/>
          </a:bodyPr>
          <a:lstStyle/>
          <a:p>
            <a:pPr lvl="1"/>
            <a:r>
              <a:rPr lang="en-US" dirty="0"/>
              <a:t>Change</a:t>
            </a:r>
          </a:p>
          <a:p>
            <a:pPr lvl="2"/>
            <a:r>
              <a:rPr lang="en-US" dirty="0"/>
              <a:t>Different relation between the atoms</a:t>
            </a:r>
          </a:p>
          <a:p>
            <a:pPr lvl="2"/>
            <a:r>
              <a:rPr lang="en-US" dirty="0"/>
              <a:t>Argument for change</a:t>
            </a:r>
          </a:p>
          <a:p>
            <a:pPr lvl="3"/>
            <a:r>
              <a:rPr lang="en-US" dirty="0"/>
              <a:t>There is no absolute up or down, hence motion is without direction.</a:t>
            </a:r>
            <a:endParaRPr lang="en-US"/>
          </a:p>
          <a:p>
            <a:pPr lvl="3"/>
            <a:r>
              <a:rPr lang="en-US" dirty="0"/>
              <a:t>Thus, atoms do not have weight in an absolute sense.</a:t>
            </a:r>
            <a:endParaRPr lang="en-US"/>
          </a:p>
          <a:p>
            <a:pPr lvl="3"/>
            <a:r>
              <a:rPr lang="en-US" dirty="0"/>
              <a:t>Since atoms lack a natural, final resting point, their motion is eternal.</a:t>
            </a:r>
          </a:p>
          <a:p>
            <a:pPr lvl="2"/>
            <a:r>
              <a:rPr lang="en-US" dirty="0"/>
              <a:t>Aristotle’s criticism</a:t>
            </a:r>
          </a:p>
          <a:p>
            <a:pPr lvl="3"/>
            <a:r>
              <a:rPr lang="en-US" dirty="0"/>
              <a:t>failed to address the matter of the origin of motion. </a:t>
            </a:r>
          </a:p>
          <a:p>
            <a:pPr lvl="2"/>
            <a:endParaRPr lang="en-US" dirty="0"/>
          </a:p>
          <a:p>
            <a:pPr lvl="3"/>
            <a:endParaRPr lang="en-US" dirty="0"/>
          </a:p>
          <a:p>
            <a:pPr lvl="1"/>
            <a:endParaRPr lang="en-US" dirty="0"/>
          </a:p>
        </p:txBody>
      </p:sp>
      <p:sp>
        <p:nvSpPr>
          <p:cNvPr id="6" name="TextBox 5">
            <a:extLst>
              <a:ext uri="{FF2B5EF4-FFF2-40B4-BE49-F238E27FC236}">
                <a16:creationId xmlns:a16="http://schemas.microsoft.com/office/drawing/2014/main" id="{311E5528-B062-4983-ADB6-24C7A228F77D}"/>
              </a:ext>
            </a:extLst>
          </p:cNvPr>
          <p:cNvSpPr txBox="1"/>
          <p:nvPr/>
        </p:nvSpPr>
        <p:spPr>
          <a:xfrm>
            <a:off x="9319098" y="6657945"/>
            <a:ext cx="287290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mennoknight.wordpress.com/2015/01/12/the-shack-up-part-2/">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02569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8C152517-395A-486A-854D-8ACC0677325C}"/>
              </a:ext>
            </a:extLst>
          </p:cNvPr>
          <p:cNvSpPr>
            <a:spLocks noGrp="1"/>
          </p:cNvSpPr>
          <p:nvPr>
            <p:ph type="title"/>
          </p:nvPr>
        </p:nvSpPr>
        <p:spPr>
          <a:xfrm>
            <a:off x="4659520" y="624110"/>
            <a:ext cx="6845092" cy="1280890"/>
          </a:xfrm>
        </p:spPr>
        <p:txBody>
          <a:bodyPr>
            <a:normAutofit/>
          </a:bodyPr>
          <a:lstStyle/>
          <a:p>
            <a:r>
              <a:rPr lang="en-US" dirty="0"/>
              <a:t>Democritus &amp; the Atomists</a:t>
            </a:r>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picture containing fireworks, object, star&#10;&#10;Description automatically generated">
            <a:extLst>
              <a:ext uri="{FF2B5EF4-FFF2-40B4-BE49-F238E27FC236}">
                <a16:creationId xmlns:a16="http://schemas.microsoft.com/office/drawing/2014/main" id="{41029833-3C50-4CA6-84EC-D687D1CB183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9075" r="38611"/>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06A71800-6BFA-4FFF-9922-8120C358E5B5}"/>
              </a:ext>
            </a:extLst>
          </p:cNvPr>
          <p:cNvSpPr>
            <a:spLocks noGrp="1"/>
          </p:cNvSpPr>
          <p:nvPr>
            <p:ph sz="quarter" idx="13"/>
          </p:nvPr>
        </p:nvSpPr>
        <p:spPr>
          <a:xfrm>
            <a:off x="4656667" y="2133600"/>
            <a:ext cx="6847944" cy="3777622"/>
          </a:xfrm>
        </p:spPr>
        <p:txBody>
          <a:bodyPr>
            <a:normAutofit/>
          </a:bodyPr>
          <a:lstStyle/>
          <a:p>
            <a:pPr lvl="1"/>
            <a:r>
              <a:rPr lang="en-US" dirty="0"/>
              <a:t>The world of appearance </a:t>
            </a:r>
          </a:p>
          <a:p>
            <a:pPr lvl="2"/>
            <a:r>
              <a:rPr lang="en-US" dirty="0"/>
              <a:t>Motions and shapes of atoms</a:t>
            </a:r>
          </a:p>
          <a:p>
            <a:pPr lvl="2"/>
            <a:r>
              <a:rPr lang="en-US" dirty="0"/>
              <a:t>Solid matter is produced by hooked or rough atoms.</a:t>
            </a:r>
            <a:endParaRPr lang="en-US"/>
          </a:p>
          <a:p>
            <a:pPr lvl="2"/>
            <a:r>
              <a:rPr lang="en-US" dirty="0"/>
              <a:t>Liquid is produced by smooth atoms.</a:t>
            </a:r>
            <a:endParaRPr lang="en-US"/>
          </a:p>
          <a:p>
            <a:pPr lvl="2"/>
            <a:r>
              <a:rPr lang="en-US" dirty="0"/>
              <a:t>Sweet things are made up of smooth atoms.</a:t>
            </a:r>
            <a:endParaRPr lang="en-US"/>
          </a:p>
          <a:p>
            <a:pPr lvl="2"/>
            <a:r>
              <a:rPr lang="en-US" dirty="0"/>
              <a:t>Bitter things are made up of sharp atoms.</a:t>
            </a:r>
            <a:endParaRPr lang="en-US"/>
          </a:p>
          <a:p>
            <a:pPr lvl="2"/>
            <a:r>
              <a:rPr lang="en-US" dirty="0"/>
              <a:t>There is no ordering principle beyond the properties of the atoms and random collisions from their motion.</a:t>
            </a:r>
          </a:p>
          <a:p>
            <a:pPr lvl="3"/>
            <a:endParaRPr lang="en-US" dirty="0"/>
          </a:p>
          <a:p>
            <a:pPr lvl="1"/>
            <a:endParaRPr lang="en-US" dirty="0"/>
          </a:p>
        </p:txBody>
      </p:sp>
      <p:sp>
        <p:nvSpPr>
          <p:cNvPr id="6" name="TextBox 5">
            <a:extLst>
              <a:ext uri="{FF2B5EF4-FFF2-40B4-BE49-F238E27FC236}">
                <a16:creationId xmlns:a16="http://schemas.microsoft.com/office/drawing/2014/main" id="{77D0861B-A998-409F-9466-1C41442543A3}"/>
              </a:ext>
            </a:extLst>
          </p:cNvPr>
          <p:cNvSpPr txBox="1"/>
          <p:nvPr/>
        </p:nvSpPr>
        <p:spPr>
          <a:xfrm>
            <a:off x="11148" y="6659675"/>
            <a:ext cx="2709396"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vimeo.com/17050004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259523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2CD85-852B-41E6-D226-5B7A68E0D89F}"/>
              </a:ext>
            </a:extLst>
          </p:cNvPr>
          <p:cNvSpPr>
            <a:spLocks noGrp="1"/>
          </p:cNvSpPr>
          <p:nvPr>
            <p:ph type="title"/>
          </p:nvPr>
        </p:nvSpPr>
        <p:spPr/>
        <p:txBody>
          <a:bodyPr/>
          <a:lstStyle/>
          <a:p>
            <a:r>
              <a:rPr lang="en-US" dirty="0"/>
              <a:t>Democritus &amp; the Atomists</a:t>
            </a:r>
          </a:p>
        </p:txBody>
      </p:sp>
      <p:sp>
        <p:nvSpPr>
          <p:cNvPr id="3" name="Content Placeholder 2">
            <a:extLst>
              <a:ext uri="{FF2B5EF4-FFF2-40B4-BE49-F238E27FC236}">
                <a16:creationId xmlns:a16="http://schemas.microsoft.com/office/drawing/2014/main" id="{86822812-E461-5815-85C5-5A393DA79E38}"/>
              </a:ext>
            </a:extLst>
          </p:cNvPr>
          <p:cNvSpPr>
            <a:spLocks noGrp="1"/>
          </p:cNvSpPr>
          <p:nvPr>
            <p:ph sz="quarter" idx="13"/>
          </p:nvPr>
        </p:nvSpPr>
        <p:spPr/>
        <p:txBody>
          <a:bodyPr>
            <a:normAutofit/>
          </a:bodyPr>
          <a:lstStyle/>
          <a:p>
            <a:r>
              <a:rPr lang="en-US" dirty="0"/>
              <a:t>Epistemology</a:t>
            </a:r>
          </a:p>
          <a:p>
            <a:r>
              <a:rPr lang="en-US" dirty="0"/>
              <a:t>Emanation theory of perception.</a:t>
            </a:r>
          </a:p>
          <a:p>
            <a:pPr lvl="1"/>
            <a:r>
              <a:rPr lang="en-US" dirty="0"/>
              <a:t>Atoms fly from objects and impact the sense organs.</a:t>
            </a:r>
          </a:p>
          <a:p>
            <a:pPr lvl="1"/>
            <a:r>
              <a:rPr lang="en-US" dirty="0"/>
              <a:t>Impact is transmitted to the atoms of the “soul, the perceiver experiences the image of the object.</a:t>
            </a:r>
          </a:p>
          <a:p>
            <a:pPr lvl="1"/>
            <a:r>
              <a:rPr lang="en-US" dirty="0"/>
              <a:t>Sense do not provide direct knowledge, but internal experiences.</a:t>
            </a:r>
          </a:p>
          <a:p>
            <a:pPr lvl="1"/>
            <a:r>
              <a:rPr lang="en-US" dirty="0"/>
              <a:t>Sense experience is subjective.</a:t>
            </a:r>
          </a:p>
          <a:p>
            <a:pPr lvl="1"/>
            <a:r>
              <a:rPr lang="en-US" dirty="0"/>
              <a:t>We do not experience the real qualities of objects.</a:t>
            </a:r>
          </a:p>
          <a:p>
            <a:pPr lvl="1"/>
            <a:r>
              <a:rPr lang="en-US" dirty="0"/>
              <a:t>Modern era: primary &amp; secondary qualities</a:t>
            </a:r>
          </a:p>
          <a:p>
            <a:endParaRPr lang="en-US" dirty="0"/>
          </a:p>
        </p:txBody>
      </p:sp>
    </p:spTree>
    <p:extLst>
      <p:ext uri="{BB962C8B-B14F-4D97-AF65-F5344CB8AC3E}">
        <p14:creationId xmlns:p14="http://schemas.microsoft.com/office/powerpoint/2010/main" val="25389822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8236CD2B-390C-6C1C-33E7-5BBC72C3470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7257-9BCA-DBCD-AADF-A36844250D5B}"/>
              </a:ext>
            </a:extLst>
          </p:cNvPr>
          <p:cNvSpPr>
            <a:spLocks noGrp="1"/>
          </p:cNvSpPr>
          <p:nvPr>
            <p:ph type="title"/>
          </p:nvPr>
        </p:nvSpPr>
        <p:spPr>
          <a:xfrm>
            <a:off x="649224" y="645106"/>
            <a:ext cx="6574536" cy="1259894"/>
          </a:xfrm>
        </p:spPr>
        <p:txBody>
          <a:bodyPr>
            <a:normAutofit/>
          </a:bodyPr>
          <a:lstStyle/>
          <a:p>
            <a:r>
              <a:rPr lang="en-US" dirty="0"/>
              <a:t>Democritus &amp; the Atomists</a:t>
            </a:r>
          </a:p>
        </p:txBody>
      </p:sp>
      <p:sp>
        <p:nvSpPr>
          <p:cNvPr id="11" name="Rectangle 10">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39B6E5A-D348-FDEA-7B27-2E11908CCDC8}"/>
              </a:ext>
            </a:extLst>
          </p:cNvPr>
          <p:cNvSpPr>
            <a:spLocks noGrp="1"/>
          </p:cNvSpPr>
          <p:nvPr>
            <p:ph sz="quarter" idx="13"/>
          </p:nvPr>
        </p:nvSpPr>
        <p:spPr>
          <a:xfrm>
            <a:off x="649224" y="2133600"/>
            <a:ext cx="6574535" cy="3759253"/>
          </a:xfrm>
        </p:spPr>
        <p:txBody>
          <a:bodyPr>
            <a:normAutofit/>
          </a:bodyPr>
          <a:lstStyle/>
          <a:p>
            <a:r>
              <a:rPr lang="en-US"/>
              <a:t>Types of Knowledge</a:t>
            </a:r>
          </a:p>
          <a:p>
            <a:pPr lvl="1"/>
            <a:r>
              <a:rPr lang="en-US"/>
              <a:t>To know the truth, reason must go beyond the senses.</a:t>
            </a:r>
          </a:p>
          <a:p>
            <a:pPr lvl="1"/>
            <a:r>
              <a:rPr lang="en-US"/>
              <a:t> The senses give us only appearance, </a:t>
            </a:r>
          </a:p>
          <a:p>
            <a:pPr lvl="1"/>
            <a:r>
              <a:rPr lang="en-US"/>
              <a:t> Reason has no material to work with beyond what is provided by the senses.</a:t>
            </a:r>
          </a:p>
          <a:p>
            <a:pPr lvl="1"/>
            <a:r>
              <a:rPr lang="en-US"/>
              <a:t>“Wretched mind, do you take your evidence from us and then throw us down? That throw is your overthrow.”</a:t>
            </a:r>
          </a:p>
          <a:p>
            <a:pPr lvl="1"/>
            <a:r>
              <a:rPr lang="en-US"/>
              <a:t>“In reality we know nothing, for the truth is in the depths.”</a:t>
            </a:r>
          </a:p>
          <a:p>
            <a:pPr marL="0" indent="0">
              <a:buNone/>
            </a:pPr>
            <a:r>
              <a:rPr lang="en-US"/>
              <a:t>			</a:t>
            </a:r>
          </a:p>
          <a:p>
            <a:endParaRPr lang="en-US" dirty="0"/>
          </a:p>
        </p:txBody>
      </p:sp>
      <p:sp>
        <p:nvSpPr>
          <p:cNvPr id="13"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9DFE2B2C-73C1-F2D4-606D-08CFEF76D231}"/>
              </a:ext>
            </a:extLst>
          </p:cNvPr>
          <p:cNvGraphicFramePr>
            <a:graphicFrameLocks noGrp="1"/>
          </p:cNvGraphicFramePr>
          <p:nvPr>
            <p:extLst>
              <p:ext uri="{D42A27DB-BD31-4B8C-83A1-F6EECF244321}">
                <p14:modId xmlns:p14="http://schemas.microsoft.com/office/powerpoint/2010/main" val="164722280"/>
              </p:ext>
            </p:extLst>
          </p:nvPr>
        </p:nvGraphicFramePr>
        <p:xfrm>
          <a:off x="7562088" y="1969948"/>
          <a:ext cx="3981455" cy="2598065"/>
        </p:xfrm>
        <a:graphic>
          <a:graphicData uri="http://schemas.openxmlformats.org/drawingml/2006/table">
            <a:tbl>
              <a:tblPr firstRow="1" bandRow="1">
                <a:tableStyleId>{5C22544A-7EE6-4342-B048-85BDC9FD1C3A}</a:tableStyleId>
              </a:tblPr>
              <a:tblGrid>
                <a:gridCol w="2057776">
                  <a:extLst>
                    <a:ext uri="{9D8B030D-6E8A-4147-A177-3AD203B41FA5}">
                      <a16:colId xmlns:a16="http://schemas.microsoft.com/office/drawing/2014/main" val="799439214"/>
                    </a:ext>
                  </a:extLst>
                </a:gridCol>
                <a:gridCol w="1923679">
                  <a:extLst>
                    <a:ext uri="{9D8B030D-6E8A-4147-A177-3AD203B41FA5}">
                      <a16:colId xmlns:a16="http://schemas.microsoft.com/office/drawing/2014/main" val="661687422"/>
                    </a:ext>
                  </a:extLst>
                </a:gridCol>
              </a:tblGrid>
              <a:tr h="649516">
                <a:tc>
                  <a:txBody>
                    <a:bodyPr/>
                    <a:lstStyle/>
                    <a:p>
                      <a:r>
                        <a:rPr lang="en-US" sz="1700"/>
                        <a:t>Trueborn</a:t>
                      </a:r>
                    </a:p>
                  </a:txBody>
                  <a:tcPr marL="87772" marR="87772" marT="43886" marB="43886"/>
                </a:tc>
                <a:tc>
                  <a:txBody>
                    <a:bodyPr/>
                    <a:lstStyle/>
                    <a:p>
                      <a:r>
                        <a:rPr lang="en-US" sz="1700"/>
                        <a:t>Bastard (Sense Experience)</a:t>
                      </a:r>
                    </a:p>
                  </a:txBody>
                  <a:tcPr marL="87772" marR="87772" marT="43886" marB="43886"/>
                </a:tc>
                <a:extLst>
                  <a:ext uri="{0D108BD9-81ED-4DB2-BD59-A6C34878D82A}">
                    <a16:rowId xmlns:a16="http://schemas.microsoft.com/office/drawing/2014/main" val="1572621878"/>
                  </a:ext>
                </a:extLst>
              </a:tr>
              <a:tr h="386199">
                <a:tc>
                  <a:txBody>
                    <a:bodyPr/>
                    <a:lstStyle/>
                    <a:p>
                      <a:r>
                        <a:rPr lang="en-US" sz="1700" kern="1200">
                          <a:solidFill>
                            <a:schemeClr val="dk1"/>
                          </a:solidFill>
                          <a:effectLst/>
                          <a:latin typeface="+mn-lt"/>
                          <a:ea typeface="+mn-ea"/>
                          <a:cs typeface="+mn-cs"/>
                        </a:rPr>
                        <a:t>Objective	</a:t>
                      </a:r>
                      <a:endParaRPr lang="en-US" sz="1700"/>
                    </a:p>
                  </a:txBody>
                  <a:tcPr marL="87772" marR="87772" marT="43886" marB="4388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700" kern="1200">
                          <a:solidFill>
                            <a:schemeClr val="dk1"/>
                          </a:solidFill>
                          <a:effectLst/>
                          <a:latin typeface="+mn-lt"/>
                          <a:ea typeface="+mn-ea"/>
                          <a:cs typeface="+mn-cs"/>
                        </a:rPr>
                        <a:t>Subjective</a:t>
                      </a:r>
                    </a:p>
                  </a:txBody>
                  <a:tcPr marL="87772" marR="87772" marT="43886" marB="43886"/>
                </a:tc>
                <a:extLst>
                  <a:ext uri="{0D108BD9-81ED-4DB2-BD59-A6C34878D82A}">
                    <a16:rowId xmlns:a16="http://schemas.microsoft.com/office/drawing/2014/main" val="4160853655"/>
                  </a:ext>
                </a:extLst>
              </a:tr>
              <a:tr h="649516">
                <a:tc>
                  <a:txBody>
                    <a:bodyPr/>
                    <a:lstStyle/>
                    <a:p>
                      <a:r>
                        <a:rPr lang="en-US" sz="1700" kern="1200">
                          <a:solidFill>
                            <a:schemeClr val="dk1"/>
                          </a:solidFill>
                          <a:effectLst/>
                          <a:latin typeface="+mn-lt"/>
                          <a:ea typeface="+mn-ea"/>
                          <a:cs typeface="+mn-cs"/>
                        </a:rPr>
                        <a:t>Things as they are</a:t>
                      </a:r>
                      <a:endParaRPr lang="en-US" sz="1700"/>
                    </a:p>
                  </a:txBody>
                  <a:tcPr marL="87772" marR="87772" marT="43886" marB="4388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700" kern="1200">
                          <a:solidFill>
                            <a:schemeClr val="dk1"/>
                          </a:solidFill>
                          <a:effectLst/>
                          <a:latin typeface="+mn-lt"/>
                          <a:ea typeface="+mn-ea"/>
                          <a:cs typeface="+mn-cs"/>
                        </a:rPr>
                        <a:t>Things as they appear</a:t>
                      </a:r>
                    </a:p>
                  </a:txBody>
                  <a:tcPr marL="87772" marR="87772" marT="43886" marB="43886"/>
                </a:tc>
                <a:extLst>
                  <a:ext uri="{0D108BD9-81ED-4DB2-BD59-A6C34878D82A}">
                    <a16:rowId xmlns:a16="http://schemas.microsoft.com/office/drawing/2014/main" val="4094418272"/>
                  </a:ext>
                </a:extLst>
              </a:tr>
              <a:tr h="912834">
                <a:tc>
                  <a:txBody>
                    <a:bodyPr/>
                    <a:lstStyle/>
                    <a:p>
                      <a:r>
                        <a:rPr lang="en-US" sz="1700" kern="1200">
                          <a:solidFill>
                            <a:schemeClr val="dk1"/>
                          </a:solidFill>
                          <a:effectLst/>
                          <a:latin typeface="+mn-lt"/>
                          <a:ea typeface="+mn-ea"/>
                          <a:cs typeface="+mn-cs"/>
                        </a:rPr>
                        <a:t>Atoms and	the void</a:t>
                      </a:r>
                      <a:endParaRPr lang="en-US" sz="1700"/>
                    </a:p>
                  </a:txBody>
                  <a:tcPr marL="87772" marR="87772" marT="43886" marB="43886"/>
                </a:tc>
                <a:tc>
                  <a:txBody>
                    <a:bodyPr/>
                    <a:lstStyle/>
                    <a:p>
                      <a:r>
                        <a:rPr lang="en-US" sz="1700" kern="1200">
                          <a:solidFill>
                            <a:schemeClr val="dk1"/>
                          </a:solidFill>
                          <a:effectLst/>
                          <a:latin typeface="+mn-lt"/>
                          <a:ea typeface="+mn-ea"/>
                          <a:cs typeface="+mn-cs"/>
                        </a:rPr>
                        <a:t>Qualities: colors, sounds, smells, tastes, textures</a:t>
                      </a:r>
                      <a:endParaRPr lang="en-US" sz="1700"/>
                    </a:p>
                  </a:txBody>
                  <a:tcPr marL="87772" marR="87772" marT="43886" marB="43886"/>
                </a:tc>
                <a:extLst>
                  <a:ext uri="{0D108BD9-81ED-4DB2-BD59-A6C34878D82A}">
                    <a16:rowId xmlns:a16="http://schemas.microsoft.com/office/drawing/2014/main" val="1940489655"/>
                  </a:ext>
                </a:extLst>
              </a:tr>
            </a:tbl>
          </a:graphicData>
        </a:graphic>
      </p:graphicFrame>
    </p:spTree>
    <p:extLst>
      <p:ext uri="{BB962C8B-B14F-4D97-AF65-F5344CB8AC3E}">
        <p14:creationId xmlns:p14="http://schemas.microsoft.com/office/powerpoint/2010/main" val="1039833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7269-66AB-9816-577D-1EEDD6E1A6D6}"/>
              </a:ext>
            </a:extLst>
          </p:cNvPr>
          <p:cNvSpPr>
            <a:spLocks noGrp="1"/>
          </p:cNvSpPr>
          <p:nvPr>
            <p:ph type="title"/>
          </p:nvPr>
        </p:nvSpPr>
        <p:spPr/>
        <p:txBody>
          <a:bodyPr/>
          <a:lstStyle/>
          <a:p>
            <a:r>
              <a:rPr lang="en-US" dirty="0"/>
              <a:t>Democritus &amp; the Atomists</a:t>
            </a:r>
          </a:p>
        </p:txBody>
      </p:sp>
      <p:sp>
        <p:nvSpPr>
          <p:cNvPr id="3" name="Content Placeholder 2">
            <a:extLst>
              <a:ext uri="{FF2B5EF4-FFF2-40B4-BE49-F238E27FC236}">
                <a16:creationId xmlns:a16="http://schemas.microsoft.com/office/drawing/2014/main" id="{50C6CECC-2296-A734-F1D7-6E3292EFFAF8}"/>
              </a:ext>
            </a:extLst>
          </p:cNvPr>
          <p:cNvSpPr>
            <a:spLocks noGrp="1"/>
          </p:cNvSpPr>
          <p:nvPr>
            <p:ph sz="quarter" idx="13"/>
          </p:nvPr>
        </p:nvSpPr>
        <p:spPr/>
        <p:txBody>
          <a:bodyPr>
            <a:normAutofit fontScale="92500" lnSpcReduction="10000"/>
          </a:bodyPr>
          <a:lstStyle/>
          <a:p>
            <a:r>
              <a:rPr lang="en-US" dirty="0"/>
              <a:t>Ethics</a:t>
            </a:r>
          </a:p>
          <a:p>
            <a:pPr lvl="1"/>
            <a:r>
              <a:rPr lang="en-US" dirty="0"/>
              <a:t>Science and metaphysics have implications for life.</a:t>
            </a:r>
          </a:p>
          <a:p>
            <a:pPr lvl="1"/>
            <a:r>
              <a:rPr lang="en-US" dirty="0"/>
              <a:t>Equanimity</a:t>
            </a:r>
          </a:p>
          <a:p>
            <a:pPr lvl="1"/>
            <a:r>
              <a:rPr lang="en-US" dirty="0"/>
              <a:t>Equanimity arises from proportionate pleasure and moderation.</a:t>
            </a:r>
          </a:p>
          <a:p>
            <a:pPr lvl="1"/>
            <a:r>
              <a:rPr lang="en-US" dirty="0"/>
              <a:t>Excess and deficiency change and disturb the soul.</a:t>
            </a:r>
          </a:p>
          <a:p>
            <a:pPr lvl="1"/>
            <a:r>
              <a:rPr lang="en-US" dirty="0"/>
              <a:t>Souls that are extensively moved lack stability and equanimity.</a:t>
            </a:r>
          </a:p>
          <a:p>
            <a:pPr lvl="1"/>
            <a:r>
              <a:rPr lang="en-US" dirty="0"/>
              <a:t>Assumptions</a:t>
            </a:r>
          </a:p>
          <a:p>
            <a:pPr lvl="2"/>
            <a:r>
              <a:rPr lang="en-US" dirty="0"/>
              <a:t>All experience arises from the movement of atoms.</a:t>
            </a:r>
          </a:p>
          <a:p>
            <a:pPr lvl="2"/>
            <a:r>
              <a:rPr lang="en-US" dirty="0"/>
              <a:t> The good life is one in which experience is pleasing.</a:t>
            </a:r>
          </a:p>
          <a:p>
            <a:pPr lvl="2"/>
            <a:r>
              <a:rPr lang="en-US" dirty="0"/>
              <a:t>Tranquility of the soul (= gentle motion) is more pleasing than all bodily pleasures (=large motions).</a:t>
            </a:r>
          </a:p>
          <a:p>
            <a:endParaRPr lang="en-US" dirty="0"/>
          </a:p>
        </p:txBody>
      </p:sp>
    </p:spTree>
    <p:extLst>
      <p:ext uri="{BB962C8B-B14F-4D97-AF65-F5344CB8AC3E}">
        <p14:creationId xmlns:p14="http://schemas.microsoft.com/office/powerpoint/2010/main" val="1235151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Military cemetery in twilight">
            <a:extLst>
              <a:ext uri="{FF2B5EF4-FFF2-40B4-BE49-F238E27FC236}">
                <a16:creationId xmlns:a16="http://schemas.microsoft.com/office/drawing/2014/main" id="{AC6AA62D-3DDC-042A-57ED-B25387BBE861}"/>
              </a:ext>
            </a:extLst>
          </p:cNvPr>
          <p:cNvPicPr>
            <a:picLocks noChangeAspect="1"/>
          </p:cNvPicPr>
          <p:nvPr/>
        </p:nvPicPr>
        <p:blipFill>
          <a:blip r:embed="rId3">
            <a:extLst>
              <a:ext uri="{28A0092B-C50C-407E-A947-70E740481C1C}">
                <a14:useLocalDpi xmlns:a14="http://schemas.microsoft.com/office/drawing/2010/main" val="0"/>
              </a:ext>
            </a:extLst>
          </a:blip>
          <a:srcRect l="27957" r="33475" b="-1"/>
          <a:stretch/>
        </p:blipFill>
        <p:spPr>
          <a:xfrm>
            <a:off x="8229598" y="10"/>
            <a:ext cx="3962401" cy="6857990"/>
          </a:xfrm>
          <a:prstGeom prst="rect">
            <a:avLst/>
          </a:prstGeom>
        </p:spPr>
      </p:pic>
      <p:sp>
        <p:nvSpPr>
          <p:cNvPr id="49"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6C5AAD7-FBE0-46B7-97E3-6B5330FF70FA}"/>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Democritus &amp; the Atomists</a:t>
            </a:r>
          </a:p>
        </p:txBody>
      </p:sp>
      <p:sp>
        <p:nvSpPr>
          <p:cNvPr id="3" name="Content Placeholder 2">
            <a:extLst>
              <a:ext uri="{FF2B5EF4-FFF2-40B4-BE49-F238E27FC236}">
                <a16:creationId xmlns:a16="http://schemas.microsoft.com/office/drawing/2014/main" id="{194AFE98-D5AF-C176-B56C-872934789AD5}"/>
              </a:ext>
            </a:extLst>
          </p:cNvPr>
          <p:cNvSpPr>
            <a:spLocks noGrp="1"/>
          </p:cNvSpPr>
          <p:nvPr>
            <p:ph sz="quarter" idx="13"/>
          </p:nvPr>
        </p:nvSpPr>
        <p:spPr>
          <a:xfrm>
            <a:off x="541866" y="2032000"/>
            <a:ext cx="7145867" cy="3879222"/>
          </a:xfrm>
        </p:spPr>
        <p:txBody>
          <a:bodyPr>
            <a:normAutofit/>
          </a:bodyPr>
          <a:lstStyle/>
          <a:p>
            <a:r>
              <a:rPr lang="en-US">
                <a:solidFill>
                  <a:srgbClr val="FEFFFF"/>
                </a:solidFill>
              </a:rPr>
              <a:t>Prudent Hedonism</a:t>
            </a:r>
          </a:p>
          <a:p>
            <a:pPr lvl="1"/>
            <a:r>
              <a:rPr lang="en-US">
                <a:solidFill>
                  <a:srgbClr val="FEFFFF"/>
                </a:solidFill>
              </a:rPr>
              <a:t>Hedonism: Pleasure is what is of value.</a:t>
            </a:r>
          </a:p>
          <a:p>
            <a:pPr lvl="1"/>
            <a:r>
              <a:rPr lang="en-US">
                <a:solidFill>
                  <a:srgbClr val="FEFFFF"/>
                </a:solidFill>
              </a:rPr>
              <a:t>Pleasure is defined as material, physiological motion.</a:t>
            </a:r>
          </a:p>
          <a:p>
            <a:pPr lvl="1"/>
            <a:r>
              <a:rPr lang="en-US">
                <a:solidFill>
                  <a:srgbClr val="FEFFFF"/>
                </a:solidFill>
              </a:rPr>
              <a:t>Prudent: Not all pleasures are worthy of pursuit.</a:t>
            </a:r>
          </a:p>
          <a:p>
            <a:pPr lvl="1"/>
            <a:r>
              <a:rPr lang="en-US">
                <a:solidFill>
                  <a:srgbClr val="FEFFFF"/>
                </a:solidFill>
              </a:rPr>
              <a:t>The soul is a bundle of fine atoms and falls apart at death-there is no personal immortality.</a:t>
            </a:r>
          </a:p>
          <a:p>
            <a:pPr lvl="1"/>
            <a:r>
              <a:rPr lang="en-US">
                <a:solidFill>
                  <a:srgbClr val="FEFFFF"/>
                </a:solidFill>
              </a:rPr>
              <a:t>We only need to worry about maximizing pleasure and minimizing pain now.</a:t>
            </a:r>
          </a:p>
          <a:p>
            <a:endParaRPr lang="en-US">
              <a:solidFill>
                <a:srgbClr val="FEFFFF"/>
              </a:solidFill>
            </a:endParaRPr>
          </a:p>
        </p:txBody>
      </p:sp>
    </p:spTree>
    <p:extLst>
      <p:ext uri="{BB962C8B-B14F-4D97-AF65-F5344CB8AC3E}">
        <p14:creationId xmlns:p14="http://schemas.microsoft.com/office/powerpoint/2010/main" val="372871962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a with air water bubbles">
            <a:extLst>
              <a:ext uri="{FF2B5EF4-FFF2-40B4-BE49-F238E27FC236}">
                <a16:creationId xmlns:a16="http://schemas.microsoft.com/office/drawing/2014/main" id="{DFD2EBF0-ED70-4972-830C-D509DDDF8227}"/>
              </a:ext>
            </a:extLst>
          </p:cNvPr>
          <p:cNvPicPr>
            <a:picLocks noChangeAspect="1"/>
          </p:cNvPicPr>
          <p:nvPr/>
        </p:nvPicPr>
        <p:blipFill rotWithShape="1">
          <a:blip r:embed="rId3">
            <a:extLst>
              <a:ext uri="{28A0092B-C50C-407E-A947-70E740481C1C}">
                <a14:useLocalDpi xmlns:a14="http://schemas.microsoft.com/office/drawing/2010/main" val="0"/>
              </a:ext>
            </a:extLst>
          </a:blip>
          <a:srcRect l="4699" r="866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fontScale="90000"/>
          </a:bodyPr>
          <a:lstStyle/>
          <a:p>
            <a:r>
              <a:rPr lang="en-US" sz="3300"/>
              <a:t>The Origin of Western Philosophy</a:t>
            </a:r>
          </a:p>
        </p:txBody>
      </p:sp>
      <p:graphicFrame>
        <p:nvGraphicFramePr>
          <p:cNvPr id="5" name="Content Placeholder 2">
            <a:extLst>
              <a:ext uri="{FF2B5EF4-FFF2-40B4-BE49-F238E27FC236}">
                <a16:creationId xmlns:a16="http://schemas.microsoft.com/office/drawing/2014/main" id="{F679171E-B143-44D8-B738-D9C88455EFC1}"/>
              </a:ext>
            </a:extLst>
          </p:cNvPr>
          <p:cNvGraphicFramePr>
            <a:graphicFrameLocks noGrp="1"/>
          </p:cNvGraphicFramePr>
          <p:nvPr>
            <p:ph idx="1"/>
          </p:nvPr>
        </p:nvGraphicFramePr>
        <p:xfrm>
          <a:off x="677334" y="2160589"/>
          <a:ext cx="3851122" cy="3880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740614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0495-F09C-0009-979F-8971342A9D74}"/>
              </a:ext>
            </a:extLst>
          </p:cNvPr>
          <p:cNvSpPr>
            <a:spLocks noGrp="1"/>
          </p:cNvSpPr>
          <p:nvPr>
            <p:ph type="title"/>
          </p:nvPr>
        </p:nvSpPr>
        <p:spPr/>
        <p:txBody>
          <a:bodyPr/>
          <a:lstStyle/>
          <a:p>
            <a:r>
              <a:rPr lang="en-US" dirty="0"/>
              <a:t>Democritus &amp; the Atomists</a:t>
            </a:r>
          </a:p>
        </p:txBody>
      </p:sp>
      <p:sp>
        <p:nvSpPr>
          <p:cNvPr id="3" name="Content Placeholder 2">
            <a:extLst>
              <a:ext uri="{FF2B5EF4-FFF2-40B4-BE49-F238E27FC236}">
                <a16:creationId xmlns:a16="http://schemas.microsoft.com/office/drawing/2014/main" id="{BD8092E3-2F0A-A1E4-28E8-20B4C3758445}"/>
              </a:ext>
            </a:extLst>
          </p:cNvPr>
          <p:cNvSpPr>
            <a:spLocks noGrp="1"/>
          </p:cNvSpPr>
          <p:nvPr>
            <p:ph sz="quarter" idx="13"/>
          </p:nvPr>
        </p:nvSpPr>
        <p:spPr>
          <a:xfrm>
            <a:off x="914087" y="2408421"/>
            <a:ext cx="10363826" cy="3866798"/>
          </a:xfrm>
        </p:spPr>
        <p:txBody>
          <a:bodyPr>
            <a:normAutofit lnSpcReduction="10000"/>
          </a:bodyPr>
          <a:lstStyle/>
          <a:p>
            <a:r>
              <a:rPr lang="en-US" dirty="0"/>
              <a:t>Importance</a:t>
            </a:r>
          </a:p>
          <a:p>
            <a:pPr lvl="1"/>
            <a:r>
              <a:rPr lang="en-US" dirty="0"/>
              <a:t>Influences</a:t>
            </a:r>
          </a:p>
          <a:p>
            <a:pPr lvl="2"/>
            <a:r>
              <a:rPr lang="en-US" dirty="0"/>
              <a:t>Plato ignored them.</a:t>
            </a:r>
          </a:p>
          <a:p>
            <a:pPr lvl="2"/>
            <a:r>
              <a:rPr lang="en-US" dirty="0"/>
              <a:t>Aristotle regarded their approach as inadequate.</a:t>
            </a:r>
          </a:p>
          <a:p>
            <a:pPr lvl="1"/>
            <a:r>
              <a:rPr lang="en-US" dirty="0"/>
              <a:t>The Epicureans revived their metaphysical and moral ideas.</a:t>
            </a:r>
          </a:p>
          <a:p>
            <a:pPr lvl="1"/>
            <a:r>
              <a:rPr lang="en-US" dirty="0"/>
              <a:t>Atomism became the dominant foundation for science in the 16th century and endured through the 19th. </a:t>
            </a:r>
          </a:p>
          <a:p>
            <a:pPr lvl="1"/>
            <a:r>
              <a:rPr lang="en-US" dirty="0"/>
              <a:t>The primary and secondary quality distinction.</a:t>
            </a:r>
          </a:p>
          <a:p>
            <a:pPr lvl="1"/>
            <a:r>
              <a:rPr lang="en-US" dirty="0"/>
              <a:t>That reason must go beyond the senses to reach the truth became a key aspect of philosophy,</a:t>
            </a:r>
          </a:p>
          <a:p>
            <a:pPr lvl="2"/>
            <a:r>
              <a:rPr lang="en-US" dirty="0"/>
              <a:t>Especially rationalism.</a:t>
            </a:r>
          </a:p>
          <a:p>
            <a:r>
              <a:rPr lang="en-US" dirty="0"/>
              <a:t>Influence on Thomas Hobbes.</a:t>
            </a:r>
          </a:p>
          <a:p>
            <a:endParaRPr lang="en-US" dirty="0"/>
          </a:p>
        </p:txBody>
      </p:sp>
    </p:spTree>
    <p:extLst>
      <p:ext uri="{BB962C8B-B14F-4D97-AF65-F5344CB8AC3E}">
        <p14:creationId xmlns:p14="http://schemas.microsoft.com/office/powerpoint/2010/main" val="17182639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7" name="Group 2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p:cNvSpPr>
            <a:spLocks noGrp="1"/>
          </p:cNvSpPr>
          <p:nvPr>
            <p:ph type="title"/>
          </p:nvPr>
        </p:nvSpPr>
        <p:spPr>
          <a:xfrm>
            <a:off x="4659520" y="624110"/>
            <a:ext cx="6845092" cy="1280890"/>
          </a:xfrm>
        </p:spPr>
        <p:txBody>
          <a:bodyPr>
            <a:normAutofit/>
          </a:bodyPr>
          <a:lstStyle/>
          <a:p>
            <a:r>
              <a:rPr lang="en-US" dirty="0"/>
              <a:t>The Sophists</a:t>
            </a:r>
          </a:p>
        </p:txBody>
      </p:sp>
      <p:sp>
        <p:nvSpPr>
          <p:cNvPr id="41" name="Rectangle 4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descr="A large stone building&#10;&#10;Description automatically generated">
            <a:extLst>
              <a:ext uri="{FF2B5EF4-FFF2-40B4-BE49-F238E27FC236}">
                <a16:creationId xmlns:a16="http://schemas.microsoft.com/office/drawing/2014/main" id="{5520AF14-FCF2-40A8-BFEF-B589C469683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4318" r="31484" b="2"/>
          <a:stretch/>
        </p:blipFill>
        <p:spPr>
          <a:xfrm>
            <a:off x="20" y="1730"/>
            <a:ext cx="2720524" cy="6858000"/>
          </a:xfrm>
          <a:prstGeom prst="rect">
            <a:avLst/>
          </a:prstGeom>
        </p:spPr>
      </p:pic>
      <p:sp>
        <p:nvSpPr>
          <p:cNvPr id="3" name="Content Placeholder 2"/>
          <p:cNvSpPr>
            <a:spLocks noGrp="1"/>
          </p:cNvSpPr>
          <p:nvPr>
            <p:ph idx="1"/>
          </p:nvPr>
        </p:nvSpPr>
        <p:spPr>
          <a:xfrm>
            <a:off x="4656667" y="2133600"/>
            <a:ext cx="6847944" cy="3777622"/>
          </a:xfrm>
        </p:spPr>
        <p:txBody>
          <a:bodyPr>
            <a:normAutofit/>
          </a:bodyPr>
          <a:lstStyle/>
          <a:p>
            <a:r>
              <a:rPr lang="en-US" dirty="0"/>
              <a:t>Historical Background 5th century B.C.</a:t>
            </a:r>
          </a:p>
          <a:p>
            <a:pPr lvl="1"/>
            <a:r>
              <a:rPr lang="en-US" dirty="0"/>
              <a:t>An Age of Gold </a:t>
            </a:r>
          </a:p>
          <a:p>
            <a:pPr lvl="2"/>
            <a:r>
              <a:rPr lang="en-US" dirty="0"/>
              <a:t>Athens was a center of culture and commerce.</a:t>
            </a:r>
          </a:p>
          <a:p>
            <a:pPr lvl="2"/>
            <a:r>
              <a:rPr lang="en-US" dirty="0"/>
              <a:t>Advances in the arts, philosophy and science.</a:t>
            </a:r>
          </a:p>
          <a:p>
            <a:pPr lvl="2"/>
            <a:r>
              <a:rPr lang="en-US" dirty="0"/>
              <a:t>Athens was (at times) a democracy.</a:t>
            </a:r>
          </a:p>
          <a:p>
            <a:pPr lvl="1"/>
            <a:r>
              <a:rPr lang="en-US" dirty="0"/>
              <a:t>An Age of Irony</a:t>
            </a:r>
          </a:p>
          <a:p>
            <a:pPr lvl="1"/>
            <a:r>
              <a:rPr lang="en-US" dirty="0"/>
              <a:t>A moral and cultural malaise was in effect.</a:t>
            </a:r>
          </a:p>
          <a:p>
            <a:pPr lvl="1"/>
            <a:r>
              <a:rPr lang="en-US" dirty="0"/>
              <a:t>Respect for the ideals, laws, religion and custom began to fall apart.</a:t>
            </a:r>
          </a:p>
        </p:txBody>
      </p:sp>
      <p:sp>
        <p:nvSpPr>
          <p:cNvPr id="6" name="TextBox 5">
            <a:extLst>
              <a:ext uri="{FF2B5EF4-FFF2-40B4-BE49-F238E27FC236}">
                <a16:creationId xmlns:a16="http://schemas.microsoft.com/office/drawing/2014/main" id="{13A911CB-0D93-4EE9-BBE2-50FD1670C3C4}"/>
              </a:ext>
            </a:extLst>
          </p:cNvPr>
          <p:cNvSpPr txBox="1"/>
          <p:nvPr/>
        </p:nvSpPr>
        <p:spPr>
          <a:xfrm>
            <a:off x="40002" y="6659675"/>
            <a:ext cx="268054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en.wikipedia.org/wiki/File:Acropolis_of_Athens_01361.JPG">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179621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CBB02-340E-31DB-3BF9-BDDFF86560CE}"/>
              </a:ext>
            </a:extLst>
          </p:cNvPr>
          <p:cNvSpPr>
            <a:spLocks noGrp="1"/>
          </p:cNvSpPr>
          <p:nvPr>
            <p:ph type="title"/>
          </p:nvPr>
        </p:nvSpPr>
        <p:spPr/>
        <p:txBody>
          <a:bodyPr/>
          <a:lstStyle/>
          <a:p>
            <a:r>
              <a:rPr lang="en-US" dirty="0"/>
              <a:t>The Sophists</a:t>
            </a:r>
          </a:p>
        </p:txBody>
      </p:sp>
      <p:sp>
        <p:nvSpPr>
          <p:cNvPr id="3" name="Content Placeholder 2">
            <a:extLst>
              <a:ext uri="{FF2B5EF4-FFF2-40B4-BE49-F238E27FC236}">
                <a16:creationId xmlns:a16="http://schemas.microsoft.com/office/drawing/2014/main" id="{7CD0ABBA-2D0D-68C7-5E7C-DFDBB5CD5C85}"/>
              </a:ext>
            </a:extLst>
          </p:cNvPr>
          <p:cNvSpPr>
            <a:spLocks noGrp="1"/>
          </p:cNvSpPr>
          <p:nvPr>
            <p:ph idx="1"/>
          </p:nvPr>
        </p:nvSpPr>
        <p:spPr/>
        <p:txBody>
          <a:bodyPr>
            <a:normAutofit/>
          </a:bodyPr>
          <a:lstStyle/>
          <a:p>
            <a:r>
              <a:rPr lang="en-US" dirty="0"/>
              <a:t>Causal Factors</a:t>
            </a:r>
          </a:p>
          <a:p>
            <a:pPr lvl="1"/>
            <a:r>
              <a:rPr lang="en-US" dirty="0"/>
              <a:t>Decline in the respect for traditional secular and theological authorities.</a:t>
            </a:r>
          </a:p>
          <a:p>
            <a:pPr lvl="1"/>
            <a:r>
              <a:rPr lang="en-US" dirty="0"/>
              <a:t>Contact with other cultures lead to the acceptance of relativism.</a:t>
            </a:r>
          </a:p>
          <a:p>
            <a:pPr lvl="1"/>
            <a:r>
              <a:rPr lang="en-US" dirty="0"/>
              <a:t>Herodotus declared “custom was king.”</a:t>
            </a:r>
          </a:p>
          <a:p>
            <a:pPr lvl="1"/>
            <a:r>
              <a:rPr lang="en-US" dirty="0"/>
              <a:t>Democracy led to increased individualism and opened avenues of advancement.</a:t>
            </a:r>
          </a:p>
          <a:p>
            <a:pPr lvl="1"/>
            <a:r>
              <a:rPr lang="en-US" dirty="0"/>
              <a:t>Disagreement among philosophers and scientists lead to skepticism about metaphysics.</a:t>
            </a:r>
          </a:p>
          <a:p>
            <a:pPr lvl="1"/>
            <a:r>
              <a:rPr lang="en-US" dirty="0"/>
              <a:t>Increased focus on practical matters such as success and power.</a:t>
            </a:r>
          </a:p>
          <a:p>
            <a:pPr lvl="1"/>
            <a:r>
              <a:rPr lang="en-US" dirty="0"/>
              <a:t>Political power was no longer based primarily on birth but on the ability to sway the masses.</a:t>
            </a:r>
          </a:p>
          <a:p>
            <a:endParaRPr lang="en-US" dirty="0"/>
          </a:p>
        </p:txBody>
      </p:sp>
    </p:spTree>
    <p:extLst>
      <p:ext uri="{BB962C8B-B14F-4D97-AF65-F5344CB8AC3E}">
        <p14:creationId xmlns:p14="http://schemas.microsoft.com/office/powerpoint/2010/main" val="1541754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918C-693F-A0BD-05EA-4C8CA55AB7BA}"/>
              </a:ext>
            </a:extLst>
          </p:cNvPr>
          <p:cNvSpPr>
            <a:spLocks noGrp="1"/>
          </p:cNvSpPr>
          <p:nvPr>
            <p:ph type="title"/>
          </p:nvPr>
        </p:nvSpPr>
        <p:spPr/>
        <p:txBody>
          <a:bodyPr/>
          <a:lstStyle/>
          <a:p>
            <a:r>
              <a:rPr lang="en-US" dirty="0"/>
              <a:t>The Sophists</a:t>
            </a:r>
          </a:p>
        </p:txBody>
      </p:sp>
      <p:sp>
        <p:nvSpPr>
          <p:cNvPr id="3" name="Content Placeholder 2">
            <a:extLst>
              <a:ext uri="{FF2B5EF4-FFF2-40B4-BE49-F238E27FC236}">
                <a16:creationId xmlns:a16="http://schemas.microsoft.com/office/drawing/2014/main" id="{796A7859-D22B-56CF-9F12-D541B4E261B8}"/>
              </a:ext>
            </a:extLst>
          </p:cNvPr>
          <p:cNvSpPr>
            <a:spLocks noGrp="1"/>
          </p:cNvSpPr>
          <p:nvPr>
            <p:ph idx="1"/>
          </p:nvPr>
        </p:nvSpPr>
        <p:spPr/>
        <p:txBody>
          <a:bodyPr>
            <a:normAutofit/>
          </a:bodyPr>
          <a:lstStyle/>
          <a:p>
            <a:r>
              <a:rPr lang="en-US" dirty="0"/>
              <a:t>The Rise of the Sophists</a:t>
            </a:r>
          </a:p>
          <a:p>
            <a:pPr lvl="1"/>
            <a:r>
              <a:rPr lang="en-US" dirty="0"/>
              <a:t>Stepped in to address the practical matters.</a:t>
            </a:r>
          </a:p>
          <a:p>
            <a:pPr lvl="1"/>
            <a:r>
              <a:rPr lang="en-US" dirty="0"/>
              <a:t>Offered training in swaying the masses to gain influence and power.</a:t>
            </a:r>
          </a:p>
          <a:p>
            <a:pPr lvl="1"/>
            <a:r>
              <a:rPr lang="en-US" dirty="0"/>
              <a:t>Protagoras claimed he would teach men to order their affairs and those of the state, enabling success.</a:t>
            </a:r>
          </a:p>
          <a:p>
            <a:r>
              <a:rPr lang="en-US" dirty="0"/>
              <a:t>Sophia</a:t>
            </a:r>
          </a:p>
          <a:p>
            <a:pPr lvl="1"/>
            <a:r>
              <a:rPr lang="en-US" dirty="0"/>
              <a:t>“Sophist” is from “Sophia”, which means “wisdom.”</a:t>
            </a:r>
          </a:p>
          <a:p>
            <a:pPr lvl="1"/>
            <a:r>
              <a:rPr lang="en-US" dirty="0"/>
              <a:t>Due to Socrates, Plato and Aristotle, sophists are presented as frauds and cast in a negative light.</a:t>
            </a:r>
          </a:p>
          <a:p>
            <a:pPr marL="0" indent="0">
              <a:buNone/>
            </a:pPr>
            <a:endParaRPr lang="en-US" dirty="0"/>
          </a:p>
          <a:p>
            <a:endParaRPr lang="en-US" dirty="0"/>
          </a:p>
        </p:txBody>
      </p:sp>
    </p:spTree>
    <p:extLst>
      <p:ext uri="{BB962C8B-B14F-4D97-AF65-F5344CB8AC3E}">
        <p14:creationId xmlns:p14="http://schemas.microsoft.com/office/powerpoint/2010/main" val="2151827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BEAC-915C-7214-AF99-C3CC8968ED52}"/>
              </a:ext>
            </a:extLst>
          </p:cNvPr>
          <p:cNvSpPr>
            <a:spLocks noGrp="1"/>
          </p:cNvSpPr>
          <p:nvPr>
            <p:ph type="title"/>
          </p:nvPr>
        </p:nvSpPr>
        <p:spPr/>
        <p:txBody>
          <a:bodyPr/>
          <a:lstStyle/>
          <a:p>
            <a:r>
              <a:rPr lang="en-US" dirty="0"/>
              <a:t>The Sophists</a:t>
            </a:r>
          </a:p>
        </p:txBody>
      </p:sp>
      <p:sp>
        <p:nvSpPr>
          <p:cNvPr id="3" name="Content Placeholder 2">
            <a:extLst>
              <a:ext uri="{FF2B5EF4-FFF2-40B4-BE49-F238E27FC236}">
                <a16:creationId xmlns:a16="http://schemas.microsoft.com/office/drawing/2014/main" id="{51D20FF0-1D98-99A1-A23B-169FED3A68CE}"/>
              </a:ext>
            </a:extLst>
          </p:cNvPr>
          <p:cNvSpPr>
            <a:spLocks noGrp="1"/>
          </p:cNvSpPr>
          <p:nvPr>
            <p:ph idx="1"/>
          </p:nvPr>
        </p:nvSpPr>
        <p:spPr/>
        <p:txBody>
          <a:bodyPr/>
          <a:lstStyle/>
          <a:p>
            <a:r>
              <a:rPr lang="en-US" dirty="0"/>
              <a:t>Skepticism, Relativism and Success</a:t>
            </a:r>
          </a:p>
          <a:p>
            <a:pPr lvl="1"/>
            <a:r>
              <a:rPr lang="en-US" dirty="0"/>
              <a:t>Disagreements among  pre-Socratic philosophers resulted in sophists accepting skepticism.</a:t>
            </a:r>
          </a:p>
          <a:p>
            <a:pPr lvl="1"/>
            <a:r>
              <a:rPr lang="en-US" dirty="0"/>
              <a:t>Skepticism contributed to relativism</a:t>
            </a:r>
          </a:p>
          <a:p>
            <a:pPr lvl="2"/>
            <a:r>
              <a:rPr lang="en-US" dirty="0"/>
              <a:t>Truth, especially moral truth, is relative.</a:t>
            </a:r>
          </a:p>
          <a:p>
            <a:pPr lvl="1"/>
            <a:r>
              <a:rPr lang="en-US" dirty="0"/>
              <a:t>Skepticism and relativism lead to the view that success is what matters.</a:t>
            </a:r>
          </a:p>
          <a:p>
            <a:pPr lvl="1"/>
            <a:r>
              <a:rPr lang="en-US" dirty="0"/>
              <a:t>Turned from the search for truth to marketing their ideas.</a:t>
            </a:r>
          </a:p>
          <a:p>
            <a:pPr lvl="1"/>
            <a:r>
              <a:rPr lang="en-US" dirty="0"/>
              <a:t>Turned from the desire to be morally right to the desire to succeed.</a:t>
            </a:r>
          </a:p>
          <a:p>
            <a:endParaRPr lang="en-US" dirty="0"/>
          </a:p>
        </p:txBody>
      </p:sp>
    </p:spTree>
    <p:extLst>
      <p:ext uri="{BB962C8B-B14F-4D97-AF65-F5344CB8AC3E}">
        <p14:creationId xmlns:p14="http://schemas.microsoft.com/office/powerpoint/2010/main" val="21380346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 name="Group 11">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3"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6"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6" name="Group 25">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7"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C5EE0AD5-93F3-2FF9-B2D4-ED325A15C27A}"/>
              </a:ext>
            </a:extLst>
          </p:cNvPr>
          <p:cNvSpPr>
            <a:spLocks noGrp="1"/>
          </p:cNvSpPr>
          <p:nvPr>
            <p:ph type="title"/>
          </p:nvPr>
        </p:nvSpPr>
        <p:spPr>
          <a:xfrm>
            <a:off x="4659520" y="624110"/>
            <a:ext cx="6845092" cy="1280890"/>
          </a:xfrm>
        </p:spPr>
        <p:txBody>
          <a:bodyPr>
            <a:normAutofit/>
          </a:bodyPr>
          <a:lstStyle/>
          <a:p>
            <a:r>
              <a:rPr lang="en-US" dirty="0"/>
              <a:t>The Sophists</a:t>
            </a:r>
          </a:p>
        </p:txBody>
      </p:sp>
      <p:sp>
        <p:nvSpPr>
          <p:cNvPr id="40" name="Rectangle 39">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5" name="Picture 4" descr="A calculus formula">
            <a:extLst>
              <a:ext uri="{FF2B5EF4-FFF2-40B4-BE49-F238E27FC236}">
                <a16:creationId xmlns:a16="http://schemas.microsoft.com/office/drawing/2014/main" id="{67BFD3A5-C8B0-7C97-DEC5-B85402E7B080}"/>
              </a:ext>
            </a:extLst>
          </p:cNvPr>
          <p:cNvPicPr>
            <a:picLocks noChangeAspect="1"/>
          </p:cNvPicPr>
          <p:nvPr/>
        </p:nvPicPr>
        <p:blipFill>
          <a:blip r:embed="rId3">
            <a:extLst>
              <a:ext uri="{28A0092B-C50C-407E-A947-70E740481C1C}">
                <a14:useLocalDpi xmlns:a14="http://schemas.microsoft.com/office/drawing/2010/main" val="0"/>
              </a:ext>
            </a:extLst>
          </a:blip>
          <a:srcRect l="33456" r="40064" b="-2"/>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FF398534-47A8-5BE9-F77A-100FE6942307}"/>
              </a:ext>
            </a:extLst>
          </p:cNvPr>
          <p:cNvSpPr>
            <a:spLocks noGrp="1"/>
          </p:cNvSpPr>
          <p:nvPr>
            <p:ph idx="1"/>
          </p:nvPr>
        </p:nvSpPr>
        <p:spPr>
          <a:xfrm>
            <a:off x="4656667" y="2133600"/>
            <a:ext cx="6847944" cy="3777622"/>
          </a:xfrm>
        </p:spPr>
        <p:txBody>
          <a:bodyPr>
            <a:normAutofit/>
          </a:bodyPr>
          <a:lstStyle/>
          <a:p>
            <a:r>
              <a:rPr lang="en-US" dirty="0"/>
              <a:t>Nomos vs. Physis</a:t>
            </a:r>
          </a:p>
          <a:p>
            <a:pPr lvl="1"/>
            <a:r>
              <a:rPr lang="en-US" dirty="0"/>
              <a:t>Physis: nature, the aspects of reality that are objective.</a:t>
            </a:r>
          </a:p>
          <a:p>
            <a:pPr lvl="1"/>
            <a:r>
              <a:rPr lang="en-US" dirty="0"/>
              <a:t>Nomos: the subjective/relative that is based on human convention.</a:t>
            </a:r>
          </a:p>
          <a:p>
            <a:pPr lvl="1"/>
            <a:r>
              <a:rPr lang="en-US" dirty="0"/>
              <a:t>For sophists ethics is nomos.</a:t>
            </a:r>
          </a:p>
          <a:p>
            <a:pPr lvl="1"/>
            <a:r>
              <a:rPr lang="en-US" dirty="0"/>
              <a:t>Some advocated gaining success by following the morality of society.</a:t>
            </a:r>
          </a:p>
          <a:p>
            <a:pPr lvl="1"/>
            <a:r>
              <a:rPr lang="en-US" dirty="0"/>
              <a:t>Others endorsed appearing moral while acting in anyway that lead to success. </a:t>
            </a:r>
          </a:p>
          <a:p>
            <a:endParaRPr lang="en-US" dirty="0"/>
          </a:p>
        </p:txBody>
      </p:sp>
    </p:spTree>
    <p:extLst>
      <p:ext uri="{BB962C8B-B14F-4D97-AF65-F5344CB8AC3E}">
        <p14:creationId xmlns:p14="http://schemas.microsoft.com/office/powerpoint/2010/main" val="21385277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B9DE8-E5EF-9936-5497-40E3AEB2FABF}"/>
              </a:ext>
            </a:extLst>
          </p:cNvPr>
          <p:cNvSpPr>
            <a:spLocks noGrp="1"/>
          </p:cNvSpPr>
          <p:nvPr>
            <p:ph type="title"/>
          </p:nvPr>
        </p:nvSpPr>
        <p:spPr/>
        <p:txBody>
          <a:bodyPr/>
          <a:lstStyle/>
          <a:p>
            <a:r>
              <a:rPr lang="en-US" dirty="0"/>
              <a:t>The Sophists: Protagoras</a:t>
            </a:r>
          </a:p>
        </p:txBody>
      </p:sp>
      <p:sp>
        <p:nvSpPr>
          <p:cNvPr id="3" name="Content Placeholder 2">
            <a:extLst>
              <a:ext uri="{FF2B5EF4-FFF2-40B4-BE49-F238E27FC236}">
                <a16:creationId xmlns:a16="http://schemas.microsoft.com/office/drawing/2014/main" id="{934F2F35-5B3C-6321-8C18-8300A863BFBD}"/>
              </a:ext>
            </a:extLst>
          </p:cNvPr>
          <p:cNvSpPr>
            <a:spLocks noGrp="1"/>
          </p:cNvSpPr>
          <p:nvPr>
            <p:ph idx="1"/>
          </p:nvPr>
        </p:nvSpPr>
        <p:spPr/>
        <p:txBody>
          <a:bodyPr>
            <a:normAutofit lnSpcReduction="10000"/>
          </a:bodyPr>
          <a:lstStyle/>
          <a:p>
            <a:r>
              <a:rPr lang="en-US" dirty="0"/>
              <a:t>Background</a:t>
            </a:r>
          </a:p>
          <a:p>
            <a:pPr lvl="1"/>
            <a:r>
              <a:rPr lang="en-US" dirty="0"/>
              <a:t>Approximately 490-420 B.C.</a:t>
            </a:r>
          </a:p>
          <a:p>
            <a:r>
              <a:rPr lang="en-US" dirty="0"/>
              <a:t>Man is the Measure</a:t>
            </a:r>
          </a:p>
          <a:p>
            <a:pPr lvl="1"/>
            <a:r>
              <a:rPr lang="en-US" dirty="0"/>
              <a:t>“Man is the measure of all things, of those that are that they are, of those that are not that they are not.”</a:t>
            </a:r>
          </a:p>
          <a:p>
            <a:pPr lvl="1"/>
            <a:r>
              <a:rPr lang="en-US" dirty="0"/>
              <a:t> One interpretation is subjectivism</a:t>
            </a:r>
          </a:p>
          <a:p>
            <a:pPr lvl="2"/>
            <a:r>
              <a:rPr lang="en-US" dirty="0"/>
              <a:t>All things are relative to the individual who sets the standards.</a:t>
            </a:r>
          </a:p>
          <a:p>
            <a:pPr lvl="2"/>
            <a:r>
              <a:rPr lang="en-US" dirty="0"/>
              <a:t>Accepted perceptual subjectivity.</a:t>
            </a:r>
          </a:p>
          <a:p>
            <a:pPr lvl="1"/>
            <a:r>
              <a:rPr lang="en-US" dirty="0"/>
              <a:t>Another interpretation is relativism</a:t>
            </a:r>
          </a:p>
          <a:p>
            <a:pPr lvl="2"/>
            <a:r>
              <a:rPr lang="en-US" dirty="0"/>
              <a:t>All things are relative to humans.</a:t>
            </a:r>
          </a:p>
          <a:p>
            <a:pPr lvl="2"/>
            <a:r>
              <a:rPr lang="en-US" dirty="0"/>
              <a:t>accepted ethical relativism (morality is determined by society).</a:t>
            </a:r>
          </a:p>
          <a:p>
            <a:endParaRPr lang="en-US" dirty="0"/>
          </a:p>
        </p:txBody>
      </p:sp>
    </p:spTree>
    <p:extLst>
      <p:ext uri="{BB962C8B-B14F-4D97-AF65-F5344CB8AC3E}">
        <p14:creationId xmlns:p14="http://schemas.microsoft.com/office/powerpoint/2010/main" val="28245597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8607-F2AA-1F97-3C3F-5DE9CA748787}"/>
              </a:ext>
            </a:extLst>
          </p:cNvPr>
          <p:cNvSpPr>
            <a:spLocks noGrp="1"/>
          </p:cNvSpPr>
          <p:nvPr>
            <p:ph type="title"/>
          </p:nvPr>
        </p:nvSpPr>
        <p:spPr/>
        <p:txBody>
          <a:bodyPr/>
          <a:lstStyle/>
          <a:p>
            <a:r>
              <a:rPr lang="en-US" dirty="0"/>
              <a:t>The Sophists: Protagoras</a:t>
            </a:r>
          </a:p>
        </p:txBody>
      </p:sp>
      <p:sp>
        <p:nvSpPr>
          <p:cNvPr id="3" name="Content Placeholder 2">
            <a:extLst>
              <a:ext uri="{FF2B5EF4-FFF2-40B4-BE49-F238E27FC236}">
                <a16:creationId xmlns:a16="http://schemas.microsoft.com/office/drawing/2014/main" id="{630730C8-E66A-08D2-2E51-32AB8D8845B2}"/>
              </a:ext>
            </a:extLst>
          </p:cNvPr>
          <p:cNvSpPr>
            <a:spLocks noGrp="1"/>
          </p:cNvSpPr>
          <p:nvPr>
            <p:ph idx="1"/>
          </p:nvPr>
        </p:nvSpPr>
        <p:spPr/>
        <p:txBody>
          <a:bodyPr/>
          <a:lstStyle/>
          <a:p>
            <a:r>
              <a:rPr lang="en-US" dirty="0"/>
              <a:t>Perceptual Subjectivity</a:t>
            </a:r>
          </a:p>
          <a:p>
            <a:pPr lvl="1"/>
            <a:r>
              <a:rPr lang="en-US" dirty="0"/>
              <a:t>Empiricism-our only source of information is via sense perception.</a:t>
            </a:r>
          </a:p>
          <a:p>
            <a:pPr lvl="1"/>
            <a:r>
              <a:rPr lang="en-US" dirty="0"/>
              <a:t>Perception is relative to the individual.</a:t>
            </a:r>
          </a:p>
          <a:p>
            <a:pPr lvl="2"/>
            <a:r>
              <a:rPr lang="en-US" dirty="0"/>
              <a:t>What seems warm to one seems cold to another.</a:t>
            </a:r>
          </a:p>
          <a:p>
            <a:pPr lvl="1"/>
            <a:r>
              <a:rPr lang="en-US" dirty="0"/>
              <a:t>There is no correct or incorrect: only appearance.</a:t>
            </a:r>
          </a:p>
          <a:p>
            <a:pPr lvl="2"/>
            <a:r>
              <a:rPr lang="en-US" dirty="0"/>
              <a:t>What seems X to you is X.</a:t>
            </a:r>
          </a:p>
          <a:p>
            <a:pPr lvl="1"/>
            <a:r>
              <a:rPr lang="en-US" dirty="0"/>
              <a:t>Objective reality is rejected.</a:t>
            </a:r>
          </a:p>
          <a:p>
            <a:pPr lvl="1"/>
            <a:r>
              <a:rPr lang="en-US" dirty="0"/>
              <a:t>There is only appearance and opinion without knowledge.</a:t>
            </a:r>
          </a:p>
          <a:p>
            <a:endParaRPr lang="en-US" dirty="0"/>
          </a:p>
        </p:txBody>
      </p:sp>
    </p:spTree>
    <p:extLst>
      <p:ext uri="{BB962C8B-B14F-4D97-AF65-F5344CB8AC3E}">
        <p14:creationId xmlns:p14="http://schemas.microsoft.com/office/powerpoint/2010/main" val="15983055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53B8A-6043-1126-AD52-6DCD8ACDE5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08165-219F-6239-A2D9-46BCCD69D2EC}"/>
              </a:ext>
            </a:extLst>
          </p:cNvPr>
          <p:cNvSpPr>
            <a:spLocks noGrp="1"/>
          </p:cNvSpPr>
          <p:nvPr>
            <p:ph type="title"/>
          </p:nvPr>
        </p:nvSpPr>
        <p:spPr/>
        <p:txBody>
          <a:bodyPr/>
          <a:lstStyle/>
          <a:p>
            <a:r>
              <a:rPr lang="en-US" dirty="0"/>
              <a:t>The Sophists: Protagoras</a:t>
            </a:r>
          </a:p>
        </p:txBody>
      </p:sp>
      <p:sp>
        <p:nvSpPr>
          <p:cNvPr id="3" name="Content Placeholder 2">
            <a:extLst>
              <a:ext uri="{FF2B5EF4-FFF2-40B4-BE49-F238E27FC236}">
                <a16:creationId xmlns:a16="http://schemas.microsoft.com/office/drawing/2014/main" id="{6C8B36D9-76AD-13B4-3FA9-BC3D3BA8A096}"/>
              </a:ext>
            </a:extLst>
          </p:cNvPr>
          <p:cNvSpPr>
            <a:spLocks noGrp="1"/>
          </p:cNvSpPr>
          <p:nvPr>
            <p:ph idx="1"/>
          </p:nvPr>
        </p:nvSpPr>
        <p:spPr/>
        <p:txBody>
          <a:bodyPr>
            <a:normAutofit/>
          </a:bodyPr>
          <a:lstStyle/>
          <a:p>
            <a:r>
              <a:rPr lang="en-US" dirty="0"/>
              <a:t>Pragmatic Ethical Relativism</a:t>
            </a:r>
          </a:p>
          <a:p>
            <a:pPr lvl="1"/>
            <a:r>
              <a:rPr lang="en-US" dirty="0"/>
              <a:t>Moral judgments are relative.</a:t>
            </a:r>
          </a:p>
          <a:p>
            <a:pPr lvl="1"/>
            <a:r>
              <a:rPr lang="en-US" dirty="0"/>
              <a:t>Existing laws and morality are as good as any.</a:t>
            </a:r>
          </a:p>
          <a:p>
            <a:pPr lvl="1"/>
            <a:r>
              <a:rPr lang="en-US" dirty="0"/>
              <a:t>Assumes a peaceful and orderly society is pragmatically good</a:t>
            </a:r>
          </a:p>
          <a:p>
            <a:pPr lvl="1"/>
            <a:r>
              <a:rPr lang="en-US" dirty="0"/>
              <a:t>Existing laws and morality should be followed on pragmatic grounds.</a:t>
            </a:r>
          </a:p>
          <a:p>
            <a:pPr lvl="1"/>
            <a:r>
              <a:rPr lang="en-US" dirty="0"/>
              <a:t> I should accept the morality and laws of society because doing so leads to my individual good.</a:t>
            </a:r>
          </a:p>
          <a:p>
            <a:r>
              <a:rPr lang="en-US" dirty="0"/>
              <a:t>Philosophy of Religion</a:t>
            </a:r>
          </a:p>
          <a:p>
            <a:pPr lvl="1"/>
            <a:r>
              <a:rPr lang="en-US" dirty="0"/>
              <a:t>A skeptical approach to religion.</a:t>
            </a:r>
          </a:p>
          <a:p>
            <a:pPr lvl="1"/>
            <a:r>
              <a:rPr lang="en-US" dirty="0"/>
              <a:t>Endorsed religion on pragmatic grounds as an essential part of social order.</a:t>
            </a:r>
          </a:p>
          <a:p>
            <a:endParaRPr lang="en-US" dirty="0"/>
          </a:p>
        </p:txBody>
      </p:sp>
    </p:spTree>
    <p:extLst>
      <p:ext uri="{BB962C8B-B14F-4D97-AF65-F5344CB8AC3E}">
        <p14:creationId xmlns:p14="http://schemas.microsoft.com/office/powerpoint/2010/main" val="20747804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146A5-BF13-35E5-0AEF-71039219B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481CB-6ACC-EC53-7FA2-13AE9A9C7F8F}"/>
              </a:ext>
            </a:extLst>
          </p:cNvPr>
          <p:cNvSpPr>
            <a:spLocks noGrp="1"/>
          </p:cNvSpPr>
          <p:nvPr>
            <p:ph type="title"/>
          </p:nvPr>
        </p:nvSpPr>
        <p:spPr/>
        <p:txBody>
          <a:bodyPr/>
          <a:lstStyle/>
          <a:p>
            <a:r>
              <a:rPr lang="en-US" dirty="0"/>
              <a:t>The Sophists: Gorgias</a:t>
            </a:r>
          </a:p>
        </p:txBody>
      </p:sp>
      <p:sp>
        <p:nvSpPr>
          <p:cNvPr id="3" name="Content Placeholder 2">
            <a:extLst>
              <a:ext uri="{FF2B5EF4-FFF2-40B4-BE49-F238E27FC236}">
                <a16:creationId xmlns:a16="http://schemas.microsoft.com/office/drawing/2014/main" id="{2D588AD9-8614-E99B-2E6A-8D436940BA39}"/>
              </a:ext>
            </a:extLst>
          </p:cNvPr>
          <p:cNvSpPr>
            <a:spLocks noGrp="1"/>
          </p:cNvSpPr>
          <p:nvPr>
            <p:ph idx="1"/>
          </p:nvPr>
        </p:nvSpPr>
        <p:spPr/>
        <p:txBody>
          <a:bodyPr>
            <a:normAutofit/>
          </a:bodyPr>
          <a:lstStyle/>
          <a:p>
            <a:r>
              <a:rPr lang="en-US" dirty="0"/>
              <a:t>Background</a:t>
            </a:r>
          </a:p>
          <a:p>
            <a:pPr lvl="1"/>
            <a:r>
              <a:rPr lang="en-US" dirty="0"/>
              <a:t>Approximately 483-375 B.C.</a:t>
            </a:r>
          </a:p>
          <a:p>
            <a:pPr lvl="1"/>
            <a:r>
              <a:rPr lang="en-US" dirty="0"/>
              <a:t>Became a skeptic because of Zeno’s arguments.</a:t>
            </a:r>
          </a:p>
          <a:p>
            <a:pPr lvl="1"/>
            <a:r>
              <a:rPr lang="en-US" dirty="0"/>
              <a:t>Abandoned philosophy to tech rhetoric.</a:t>
            </a:r>
          </a:p>
          <a:p>
            <a:r>
              <a:rPr lang="en-US" dirty="0"/>
              <a:t>Wrote </a:t>
            </a:r>
            <a:r>
              <a:rPr lang="en-US" i="1" dirty="0"/>
              <a:t>On the Non-Existent or</a:t>
            </a:r>
            <a:r>
              <a:rPr lang="en-US" dirty="0"/>
              <a:t> </a:t>
            </a:r>
            <a:r>
              <a:rPr lang="en-US" i="1" dirty="0"/>
              <a:t>On Nature</a:t>
            </a:r>
            <a:r>
              <a:rPr lang="en-US" dirty="0"/>
              <a:t>,</a:t>
            </a:r>
          </a:p>
          <a:p>
            <a:pPr lvl="1"/>
            <a:r>
              <a:rPr lang="en-US" dirty="0"/>
              <a:t>Mocking Parmenides’ book </a:t>
            </a:r>
            <a:r>
              <a:rPr lang="en-US" i="1" dirty="0"/>
              <a:t>On Nature or the Existent</a:t>
            </a:r>
            <a:r>
              <a:rPr lang="en-US" dirty="0"/>
              <a:t>.</a:t>
            </a:r>
          </a:p>
          <a:p>
            <a:pPr lvl="1"/>
            <a:r>
              <a:rPr lang="en-US" dirty="0"/>
              <a:t>Recommended that his students “destroy an opponent’s seriousness by laughter.”</a:t>
            </a:r>
          </a:p>
          <a:p>
            <a:endParaRPr lang="en-US" dirty="0"/>
          </a:p>
        </p:txBody>
      </p:sp>
    </p:spTree>
    <p:extLst>
      <p:ext uri="{BB962C8B-B14F-4D97-AF65-F5344CB8AC3E}">
        <p14:creationId xmlns:p14="http://schemas.microsoft.com/office/powerpoint/2010/main" val="274331959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TotalTime>
  <Words>25072</Words>
  <Application>Microsoft Office PowerPoint</Application>
  <PresentationFormat>Widescreen</PresentationFormat>
  <Paragraphs>2338</Paragraphs>
  <Slides>105</Slides>
  <Notes>98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105</vt:i4>
      </vt:variant>
    </vt:vector>
  </HeadingPairs>
  <TitlesOfParts>
    <vt:vector size="113" baseType="lpstr">
      <vt:lpstr>Aptos</vt:lpstr>
      <vt:lpstr>Arial</vt:lpstr>
      <vt:lpstr>Calibri</vt:lpstr>
      <vt:lpstr>Calibri Light</vt:lpstr>
      <vt:lpstr>Century Gothic</vt:lpstr>
      <vt:lpstr>Times New Roman</vt:lpstr>
      <vt:lpstr>Wingdings 3</vt:lpstr>
      <vt:lpstr>Wisp</vt:lpstr>
      <vt:lpstr>Ancient &amp; Medieval Philosophy</vt:lpstr>
      <vt:lpstr>The Nature of Philosophy</vt:lpstr>
      <vt:lpstr>The Nature of Philosophy</vt:lpstr>
      <vt:lpstr>The Nature of Philosophy</vt:lpstr>
      <vt:lpstr>The Nature of Philosophy</vt:lpstr>
      <vt:lpstr>Value of Studying Ancient &amp; Medieval Philosophy </vt:lpstr>
      <vt:lpstr>The Origin of Western Philosophy</vt:lpstr>
      <vt:lpstr>The Origin of Western Philosophy</vt:lpstr>
      <vt:lpstr>The Origin of Western Philosophy</vt:lpstr>
      <vt:lpstr>Philosophy Timeline with Examples </vt:lpstr>
      <vt:lpstr>Philosophy Timeline with Examples </vt:lpstr>
      <vt:lpstr>Argument Basics</vt:lpstr>
      <vt:lpstr>Argument Basics</vt:lpstr>
      <vt:lpstr>Argument Basics</vt:lpstr>
      <vt:lpstr>Deductive arguments</vt:lpstr>
      <vt:lpstr>Deductive arguments</vt:lpstr>
      <vt:lpstr>Deductive arguments</vt:lpstr>
      <vt:lpstr>Inductive arguments</vt:lpstr>
      <vt:lpstr>Inductive arguments: analogical argument</vt:lpstr>
      <vt:lpstr>Inductive arguments: analogical argument</vt:lpstr>
      <vt:lpstr>Argument from/by Example</vt:lpstr>
      <vt:lpstr>Argument from/by Example</vt:lpstr>
      <vt:lpstr>Argument from Authority</vt:lpstr>
      <vt:lpstr>Argument from Authority</vt:lpstr>
      <vt:lpstr>Inductive arguments: appeal to intuition</vt:lpstr>
      <vt:lpstr>Pre-Socratic Philosophers</vt:lpstr>
      <vt:lpstr>The pre-Socratics: the Milesians: Thales</vt:lpstr>
      <vt:lpstr>The pre-Socratics: the Milesians: Thales</vt:lpstr>
      <vt:lpstr>The pre-Socratics: the Milesians: Thales</vt:lpstr>
      <vt:lpstr>The pre-Socratics: the Milesians: Thales</vt:lpstr>
      <vt:lpstr>The pre-Socratics: the Milesians: Anaximander</vt:lpstr>
      <vt:lpstr>The pre-Socratics: the Milesians: Anaximander</vt:lpstr>
      <vt:lpstr>The pre-Socratics: the Milesians: Anaximander</vt:lpstr>
      <vt:lpstr>The pre-Socratics: the Milesians: Anaximander</vt:lpstr>
      <vt:lpstr>The Pre-Socratics: the Milesians: Anaximander</vt:lpstr>
      <vt:lpstr>The Pre-Socratics: the Milesians: Anaximander</vt:lpstr>
      <vt:lpstr>The pre-Socratics: the Milesians: Anaximemes </vt:lpstr>
      <vt:lpstr>The pre-Socratics: the Milesians: Anaximemes</vt:lpstr>
      <vt:lpstr>The pre-Socratics: the Milesians: Anaximemes</vt:lpstr>
      <vt:lpstr>The pre-Socratics: the Milesians: Anaximemes</vt:lpstr>
      <vt:lpstr>The pre-Socratics: the Milesians</vt:lpstr>
      <vt:lpstr>The pre-Socratics: the Milesians</vt:lpstr>
      <vt:lpstr>Pythagoras &amp; Pythagoreans</vt:lpstr>
      <vt:lpstr>Pythagoras</vt:lpstr>
      <vt:lpstr>Pythagoras &amp; Pythagoreans</vt:lpstr>
      <vt:lpstr>Pythagoras &amp; Pythagoreans</vt:lpstr>
      <vt:lpstr>Pythagoras &amp; Pythagoreans</vt:lpstr>
      <vt:lpstr>Xenophanes</vt:lpstr>
      <vt:lpstr>Xenophanes</vt:lpstr>
      <vt:lpstr>Xenophanes</vt:lpstr>
      <vt:lpstr>Xenophanes</vt:lpstr>
      <vt:lpstr>Xenophanes</vt:lpstr>
      <vt:lpstr>Heraclitus</vt:lpstr>
      <vt:lpstr>Heraclitus</vt:lpstr>
      <vt:lpstr>Heraclitus</vt:lpstr>
      <vt:lpstr>Heraclitus</vt:lpstr>
      <vt:lpstr>Heraclitus</vt:lpstr>
      <vt:lpstr>Heraclitus</vt:lpstr>
      <vt:lpstr>Heraclitus</vt:lpstr>
      <vt:lpstr>Heraclitus</vt:lpstr>
      <vt:lpstr>Parmenides &amp; the Eleatic school</vt:lpstr>
      <vt:lpstr>Parmenides &amp; the Eleatic school</vt:lpstr>
      <vt:lpstr>Parmenides &amp; the Eleatic school</vt:lpstr>
      <vt:lpstr>Parmenides &amp; the Eleatic school</vt:lpstr>
      <vt:lpstr>Parmenides &amp; the Eleatic school</vt:lpstr>
      <vt:lpstr>Parmenides &amp; the Eleatic school</vt:lpstr>
      <vt:lpstr>Parmenides &amp; the Eleatic school</vt:lpstr>
      <vt:lpstr>Parmenides &amp; the Eleatic school</vt:lpstr>
      <vt:lpstr>Parmenides &amp; the Eleatic school</vt:lpstr>
      <vt:lpstr>Parmenides &amp; the Eleatic school</vt:lpstr>
      <vt:lpstr>Parmenides &amp; the Eleatic school</vt:lpstr>
      <vt:lpstr>Parmenides &amp; the Eleatic school</vt:lpstr>
      <vt:lpstr>Parmenides &amp; the Eleatic school</vt:lpstr>
      <vt:lpstr>Parmenides &amp; the Eleatic school</vt:lpstr>
      <vt:lpstr>The Pluralists: Empedocles</vt:lpstr>
      <vt:lpstr>The Pluralists: Empedocles</vt:lpstr>
      <vt:lpstr>The Pluralists: Empedocles</vt:lpstr>
      <vt:lpstr>The Pluralists: Empedocles</vt:lpstr>
      <vt:lpstr>The Pluralists:Anaxagoras</vt:lpstr>
      <vt:lpstr>The Pluralists: Anaxagoras</vt:lpstr>
      <vt:lpstr>The Pluralists: Anaxagoras</vt:lpstr>
      <vt:lpstr>Democritus &amp; the Atomists</vt:lpstr>
      <vt:lpstr>Democritus and the Atomists</vt:lpstr>
      <vt:lpstr>Democritus &amp; the Atomists</vt:lpstr>
      <vt:lpstr>Democritus &amp; the Atomists</vt:lpstr>
      <vt:lpstr>Democritus &amp; the Atomists</vt:lpstr>
      <vt:lpstr>Democritus &amp; the Atomists</vt:lpstr>
      <vt:lpstr>Democritus &amp; the Atomists</vt:lpstr>
      <vt:lpstr>Democritus &amp; the Atomists</vt:lpstr>
      <vt:lpstr>Democritus &amp; the Atomists</vt:lpstr>
      <vt:lpstr>The Sophists</vt:lpstr>
      <vt:lpstr>The Sophists</vt:lpstr>
      <vt:lpstr>The Sophists</vt:lpstr>
      <vt:lpstr>The Sophists</vt:lpstr>
      <vt:lpstr>The Sophists</vt:lpstr>
      <vt:lpstr>The Sophists: Protagoras</vt:lpstr>
      <vt:lpstr>The Sophists: Protagoras</vt:lpstr>
      <vt:lpstr>The Sophists: Protagoras</vt:lpstr>
      <vt:lpstr>The Sophists: Gorgias</vt:lpstr>
      <vt:lpstr>The Sophists: Gorgias</vt:lpstr>
      <vt:lpstr>The Sophists: Gorgias</vt:lpstr>
      <vt:lpstr>The Later Sophists</vt:lpstr>
      <vt:lpstr>The Later Sophists</vt:lpstr>
      <vt:lpstr>Importance of the Sophists</vt:lpstr>
      <vt:lpstr>Importance of the Sophists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 LaBossiere</dc:creator>
  <cp:lastModifiedBy>Michael C LaBossiere</cp:lastModifiedBy>
  <cp:revision>7</cp:revision>
  <dcterms:created xsi:type="dcterms:W3CDTF">2025-05-01T21:07:45Z</dcterms:created>
  <dcterms:modified xsi:type="dcterms:W3CDTF">2025-05-01T21:56:36Z</dcterms:modified>
</cp:coreProperties>
</file>