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32"/>
  </p:notesMasterIdLst>
  <p:sldIdLst>
    <p:sldId id="256" r:id="rId2"/>
    <p:sldId id="331" r:id="rId3"/>
    <p:sldId id="332" r:id="rId4"/>
    <p:sldId id="399" r:id="rId5"/>
    <p:sldId id="400" r:id="rId6"/>
    <p:sldId id="401" r:id="rId7"/>
    <p:sldId id="402" r:id="rId8"/>
    <p:sldId id="334" r:id="rId9"/>
    <p:sldId id="335" r:id="rId10"/>
    <p:sldId id="336" r:id="rId11"/>
    <p:sldId id="337" r:id="rId12"/>
    <p:sldId id="403" r:id="rId13"/>
    <p:sldId id="405" r:id="rId14"/>
    <p:sldId id="404" r:id="rId15"/>
    <p:sldId id="406" r:id="rId16"/>
    <p:sldId id="338" r:id="rId17"/>
    <p:sldId id="339" r:id="rId18"/>
    <p:sldId id="340" r:id="rId19"/>
    <p:sldId id="341" r:id="rId20"/>
    <p:sldId id="342" r:id="rId21"/>
    <p:sldId id="343" r:id="rId22"/>
    <p:sldId id="370" r:id="rId23"/>
    <p:sldId id="344" r:id="rId24"/>
    <p:sldId id="345" r:id="rId25"/>
    <p:sldId id="371" r:id="rId26"/>
    <p:sldId id="346" r:id="rId27"/>
    <p:sldId id="372" r:id="rId28"/>
    <p:sldId id="347" r:id="rId29"/>
    <p:sldId id="373" r:id="rId30"/>
    <p:sldId id="348" r:id="rId31"/>
    <p:sldId id="407" r:id="rId32"/>
    <p:sldId id="349" r:id="rId33"/>
    <p:sldId id="350" r:id="rId34"/>
    <p:sldId id="363" r:id="rId35"/>
    <p:sldId id="351" r:id="rId36"/>
    <p:sldId id="352" r:id="rId37"/>
    <p:sldId id="353" r:id="rId38"/>
    <p:sldId id="408" r:id="rId39"/>
    <p:sldId id="411" r:id="rId40"/>
    <p:sldId id="412" r:id="rId41"/>
    <p:sldId id="413" r:id="rId42"/>
    <p:sldId id="414" r:id="rId43"/>
    <p:sldId id="267" r:id="rId44"/>
    <p:sldId id="368" r:id="rId45"/>
    <p:sldId id="369" r:id="rId46"/>
    <p:sldId id="394" r:id="rId47"/>
    <p:sldId id="268" r:id="rId48"/>
    <p:sldId id="395" r:id="rId49"/>
    <p:sldId id="374" r:id="rId50"/>
    <p:sldId id="375" r:id="rId51"/>
    <p:sldId id="376" r:id="rId52"/>
    <p:sldId id="377" r:id="rId53"/>
    <p:sldId id="378" r:id="rId54"/>
    <p:sldId id="379" r:id="rId55"/>
    <p:sldId id="270" r:id="rId56"/>
    <p:sldId id="381" r:id="rId57"/>
    <p:sldId id="382" r:id="rId58"/>
    <p:sldId id="383" r:id="rId59"/>
    <p:sldId id="384" r:id="rId60"/>
    <p:sldId id="271" r:id="rId61"/>
    <p:sldId id="409" r:id="rId62"/>
    <p:sldId id="385" r:id="rId63"/>
    <p:sldId id="396" r:id="rId64"/>
    <p:sldId id="397" r:id="rId65"/>
    <p:sldId id="410" r:id="rId66"/>
    <p:sldId id="415" r:id="rId67"/>
    <p:sldId id="265" r:id="rId68"/>
    <p:sldId id="442" r:id="rId69"/>
    <p:sldId id="266" r:id="rId70"/>
    <p:sldId id="444" r:id="rId71"/>
    <p:sldId id="443" r:id="rId72"/>
    <p:sldId id="445" r:id="rId73"/>
    <p:sldId id="446" r:id="rId74"/>
    <p:sldId id="447" r:id="rId75"/>
    <p:sldId id="448" r:id="rId76"/>
    <p:sldId id="449" r:id="rId77"/>
    <p:sldId id="450" r:id="rId78"/>
    <p:sldId id="269" r:id="rId79"/>
    <p:sldId id="451" r:id="rId80"/>
    <p:sldId id="452" r:id="rId81"/>
    <p:sldId id="453" r:id="rId82"/>
    <p:sldId id="454" r:id="rId83"/>
    <p:sldId id="455" r:id="rId84"/>
    <p:sldId id="456" r:id="rId85"/>
    <p:sldId id="457" r:id="rId86"/>
    <p:sldId id="458" r:id="rId87"/>
    <p:sldId id="459" r:id="rId88"/>
    <p:sldId id="460" r:id="rId89"/>
    <p:sldId id="461" r:id="rId90"/>
    <p:sldId id="462" r:id="rId91"/>
    <p:sldId id="463" r:id="rId92"/>
    <p:sldId id="464" r:id="rId93"/>
    <p:sldId id="465" r:id="rId94"/>
    <p:sldId id="466" r:id="rId95"/>
    <p:sldId id="467" r:id="rId96"/>
    <p:sldId id="468" r:id="rId97"/>
    <p:sldId id="470" r:id="rId98"/>
    <p:sldId id="469" r:id="rId99"/>
    <p:sldId id="471" r:id="rId100"/>
    <p:sldId id="472" r:id="rId101"/>
    <p:sldId id="473" r:id="rId102"/>
    <p:sldId id="474" r:id="rId103"/>
    <p:sldId id="475" r:id="rId104"/>
    <p:sldId id="477" r:id="rId105"/>
    <p:sldId id="479" r:id="rId106"/>
    <p:sldId id="481" r:id="rId107"/>
    <p:sldId id="482" r:id="rId108"/>
    <p:sldId id="476" r:id="rId109"/>
    <p:sldId id="484" r:id="rId110"/>
    <p:sldId id="483" r:id="rId111"/>
    <p:sldId id="486" r:id="rId112"/>
    <p:sldId id="487" r:id="rId113"/>
    <p:sldId id="488" r:id="rId114"/>
    <p:sldId id="489" r:id="rId115"/>
    <p:sldId id="490" r:id="rId116"/>
    <p:sldId id="491" r:id="rId117"/>
    <p:sldId id="485" r:id="rId118"/>
    <p:sldId id="492" r:id="rId119"/>
    <p:sldId id="493" r:id="rId120"/>
    <p:sldId id="494" r:id="rId121"/>
    <p:sldId id="495" r:id="rId122"/>
    <p:sldId id="496" r:id="rId123"/>
    <p:sldId id="497" r:id="rId124"/>
    <p:sldId id="499" r:id="rId125"/>
    <p:sldId id="498" r:id="rId126"/>
    <p:sldId id="502" r:id="rId127"/>
    <p:sldId id="503" r:id="rId128"/>
    <p:sldId id="501" r:id="rId129"/>
    <p:sldId id="504" r:id="rId130"/>
    <p:sldId id="292" r:id="rId131"/>
    <p:sldId id="294" r:id="rId132"/>
    <p:sldId id="295" r:id="rId133"/>
    <p:sldId id="389" r:id="rId134"/>
    <p:sldId id="388" r:id="rId135"/>
    <p:sldId id="296" r:id="rId136"/>
    <p:sldId id="297" r:id="rId137"/>
    <p:sldId id="298" r:id="rId138"/>
    <p:sldId id="390" r:id="rId139"/>
    <p:sldId id="299" r:id="rId140"/>
    <p:sldId id="391" r:id="rId141"/>
    <p:sldId id="300" r:id="rId142"/>
    <p:sldId id="392" r:id="rId143"/>
    <p:sldId id="301" r:id="rId144"/>
    <p:sldId id="393" r:id="rId145"/>
    <p:sldId id="302" r:id="rId146"/>
    <p:sldId id="303" r:id="rId147"/>
    <p:sldId id="505" r:id="rId148"/>
    <p:sldId id="506" r:id="rId149"/>
    <p:sldId id="507" r:id="rId150"/>
    <p:sldId id="508" r:id="rId151"/>
    <p:sldId id="509" r:id="rId152"/>
    <p:sldId id="510" r:id="rId153"/>
    <p:sldId id="511" r:id="rId154"/>
    <p:sldId id="513" r:id="rId155"/>
    <p:sldId id="512" r:id="rId156"/>
    <p:sldId id="514" r:id="rId157"/>
    <p:sldId id="515" r:id="rId158"/>
    <p:sldId id="516" r:id="rId159"/>
    <p:sldId id="517" r:id="rId160"/>
    <p:sldId id="518" r:id="rId161"/>
    <p:sldId id="519" r:id="rId162"/>
    <p:sldId id="520" r:id="rId163"/>
    <p:sldId id="521" r:id="rId164"/>
    <p:sldId id="522" r:id="rId165"/>
    <p:sldId id="523" r:id="rId166"/>
    <p:sldId id="524" r:id="rId167"/>
    <p:sldId id="525" r:id="rId168"/>
    <p:sldId id="526" r:id="rId169"/>
    <p:sldId id="527" r:id="rId170"/>
    <p:sldId id="528" r:id="rId171"/>
    <p:sldId id="529" r:id="rId172"/>
    <p:sldId id="530" r:id="rId173"/>
    <p:sldId id="532" r:id="rId174"/>
    <p:sldId id="531" r:id="rId175"/>
    <p:sldId id="533" r:id="rId176"/>
    <p:sldId id="534" r:id="rId177"/>
    <p:sldId id="535" r:id="rId178"/>
    <p:sldId id="536" r:id="rId179"/>
    <p:sldId id="537" r:id="rId180"/>
    <p:sldId id="539" r:id="rId181"/>
    <p:sldId id="538" r:id="rId182"/>
    <p:sldId id="540" r:id="rId183"/>
    <p:sldId id="541" r:id="rId184"/>
    <p:sldId id="542" r:id="rId185"/>
    <p:sldId id="544" r:id="rId186"/>
    <p:sldId id="545" r:id="rId187"/>
    <p:sldId id="546" r:id="rId188"/>
    <p:sldId id="547" r:id="rId189"/>
    <p:sldId id="548" r:id="rId190"/>
    <p:sldId id="549" r:id="rId191"/>
    <p:sldId id="543" r:id="rId192"/>
    <p:sldId id="550" r:id="rId193"/>
    <p:sldId id="551" r:id="rId194"/>
    <p:sldId id="553" r:id="rId195"/>
    <p:sldId id="552" r:id="rId196"/>
    <p:sldId id="555" r:id="rId197"/>
    <p:sldId id="554" r:id="rId198"/>
    <p:sldId id="556" r:id="rId199"/>
    <p:sldId id="557" r:id="rId200"/>
    <p:sldId id="558" r:id="rId201"/>
    <p:sldId id="559" r:id="rId202"/>
    <p:sldId id="561" r:id="rId203"/>
    <p:sldId id="562" r:id="rId204"/>
    <p:sldId id="563" r:id="rId205"/>
    <p:sldId id="564" r:id="rId206"/>
    <p:sldId id="565" r:id="rId207"/>
    <p:sldId id="566" r:id="rId208"/>
    <p:sldId id="569" r:id="rId209"/>
    <p:sldId id="568" r:id="rId210"/>
    <p:sldId id="570" r:id="rId211"/>
    <p:sldId id="571" r:id="rId212"/>
    <p:sldId id="572" r:id="rId213"/>
    <p:sldId id="573" r:id="rId214"/>
    <p:sldId id="574" r:id="rId215"/>
    <p:sldId id="575" r:id="rId216"/>
    <p:sldId id="576" r:id="rId217"/>
    <p:sldId id="577" r:id="rId218"/>
    <p:sldId id="579" r:id="rId219"/>
    <p:sldId id="591" r:id="rId220"/>
    <p:sldId id="581" r:id="rId221"/>
    <p:sldId id="582" r:id="rId222"/>
    <p:sldId id="583" r:id="rId223"/>
    <p:sldId id="592" r:id="rId224"/>
    <p:sldId id="584" r:id="rId225"/>
    <p:sldId id="585" r:id="rId226"/>
    <p:sldId id="586" r:id="rId227"/>
    <p:sldId id="587" r:id="rId228"/>
    <p:sldId id="589" r:id="rId229"/>
    <p:sldId id="590" r:id="rId230"/>
    <p:sldId id="588" r:id="rId2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6" autoAdjust="0"/>
    <p:restoredTop sz="71578" autoAdjust="0"/>
  </p:normalViewPr>
  <p:slideViewPr>
    <p:cSldViewPr snapToGrid="0">
      <p:cViewPr varScale="1">
        <p:scale>
          <a:sx n="103" d="100"/>
          <a:sy n="103" d="100"/>
        </p:scale>
        <p:origin x="93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39A3B-4F8D-4B81-8F84-7B0EF3AC820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7644C4A-E120-41E1-852F-E5E8816EF9C4}">
      <dgm:prSet/>
      <dgm:spPr/>
      <dgm:t>
        <a:bodyPr/>
        <a:lstStyle/>
        <a:p>
          <a:r>
            <a:rPr lang="en-US"/>
            <a:t>Categorical Logic</a:t>
          </a:r>
        </a:p>
      </dgm:t>
    </dgm:pt>
    <dgm:pt modelId="{96C24BF2-A71C-493E-9AD6-21144FAD8BD9}" type="parTrans" cxnId="{6D662137-3780-4DCD-A32B-AB7EF08BCD34}">
      <dgm:prSet/>
      <dgm:spPr/>
      <dgm:t>
        <a:bodyPr/>
        <a:lstStyle/>
        <a:p>
          <a:endParaRPr lang="en-US"/>
        </a:p>
      </dgm:t>
    </dgm:pt>
    <dgm:pt modelId="{3079A065-A449-4B45-8123-59628F0CF053}" type="sibTrans" cxnId="{6D662137-3780-4DCD-A32B-AB7EF08BCD34}">
      <dgm:prSet/>
      <dgm:spPr/>
      <dgm:t>
        <a:bodyPr/>
        <a:lstStyle/>
        <a:p>
          <a:endParaRPr lang="en-US"/>
        </a:p>
      </dgm:t>
    </dgm:pt>
    <dgm:pt modelId="{76E07252-6681-4674-90F1-AEFED6E34EA9}">
      <dgm:prSet/>
      <dgm:spPr/>
      <dgm:t>
        <a:bodyPr/>
        <a:lstStyle/>
        <a:p>
          <a:r>
            <a:rPr lang="en-US"/>
            <a:t>Four Types of Sentences</a:t>
          </a:r>
        </a:p>
      </dgm:t>
    </dgm:pt>
    <dgm:pt modelId="{D6C4B9BB-DDC3-4259-BE25-0F629718BC6F}" type="parTrans" cxnId="{45D396EC-245E-47D0-A0C2-23EB1C47BFB2}">
      <dgm:prSet/>
      <dgm:spPr/>
      <dgm:t>
        <a:bodyPr/>
        <a:lstStyle/>
        <a:p>
          <a:endParaRPr lang="en-US"/>
        </a:p>
      </dgm:t>
    </dgm:pt>
    <dgm:pt modelId="{CCC1B03C-DB20-4E97-B9A9-249D52E5ED8F}" type="sibTrans" cxnId="{45D396EC-245E-47D0-A0C2-23EB1C47BFB2}">
      <dgm:prSet/>
      <dgm:spPr/>
      <dgm:t>
        <a:bodyPr/>
        <a:lstStyle/>
        <a:p>
          <a:endParaRPr lang="en-US"/>
        </a:p>
      </dgm:t>
    </dgm:pt>
    <dgm:pt modelId="{7CF2875B-23BD-47CE-B066-89E9C3F27D07}">
      <dgm:prSet/>
      <dgm:spPr/>
      <dgm:t>
        <a:bodyPr/>
        <a:lstStyle/>
        <a:p>
          <a:r>
            <a:rPr lang="en-US"/>
            <a:t>All S are P</a:t>
          </a:r>
        </a:p>
      </dgm:t>
    </dgm:pt>
    <dgm:pt modelId="{EF73D25E-D1B3-42DD-8143-70F17B5358A7}" type="parTrans" cxnId="{17C4AABB-C7BB-4022-813B-201047659707}">
      <dgm:prSet/>
      <dgm:spPr/>
      <dgm:t>
        <a:bodyPr/>
        <a:lstStyle/>
        <a:p>
          <a:endParaRPr lang="en-US"/>
        </a:p>
      </dgm:t>
    </dgm:pt>
    <dgm:pt modelId="{522C798F-118E-438A-8915-AE7ED547A24C}" type="sibTrans" cxnId="{17C4AABB-C7BB-4022-813B-201047659707}">
      <dgm:prSet/>
      <dgm:spPr/>
      <dgm:t>
        <a:bodyPr/>
        <a:lstStyle/>
        <a:p>
          <a:endParaRPr lang="en-US"/>
        </a:p>
      </dgm:t>
    </dgm:pt>
    <dgm:pt modelId="{ABB0776B-F635-46E8-B711-C15BE0A1F15A}">
      <dgm:prSet/>
      <dgm:spPr/>
      <dgm:t>
        <a:bodyPr/>
        <a:lstStyle/>
        <a:p>
          <a:r>
            <a:rPr lang="en-US"/>
            <a:t>No S are P</a:t>
          </a:r>
        </a:p>
      </dgm:t>
    </dgm:pt>
    <dgm:pt modelId="{F2A6DABE-0EF2-4946-B117-6DC4B254990A}" type="parTrans" cxnId="{AB0A053D-02C6-45BD-B6C9-0B8049043B63}">
      <dgm:prSet/>
      <dgm:spPr/>
      <dgm:t>
        <a:bodyPr/>
        <a:lstStyle/>
        <a:p>
          <a:endParaRPr lang="en-US"/>
        </a:p>
      </dgm:t>
    </dgm:pt>
    <dgm:pt modelId="{3E866002-7D19-4653-80CF-81C465249022}" type="sibTrans" cxnId="{AB0A053D-02C6-45BD-B6C9-0B8049043B63}">
      <dgm:prSet/>
      <dgm:spPr/>
      <dgm:t>
        <a:bodyPr/>
        <a:lstStyle/>
        <a:p>
          <a:endParaRPr lang="en-US"/>
        </a:p>
      </dgm:t>
    </dgm:pt>
    <dgm:pt modelId="{A40DE94A-A7A1-4210-9C52-AED5013C6758}">
      <dgm:prSet/>
      <dgm:spPr/>
      <dgm:t>
        <a:bodyPr/>
        <a:lstStyle/>
        <a:p>
          <a:r>
            <a:rPr lang="en-US"/>
            <a:t>Some S are P</a:t>
          </a:r>
        </a:p>
      </dgm:t>
    </dgm:pt>
    <dgm:pt modelId="{7A73F118-89CD-4147-85DF-6A50F68524F8}" type="parTrans" cxnId="{CE4CADBD-7C4E-4D35-B631-4B89E0FF1031}">
      <dgm:prSet/>
      <dgm:spPr/>
      <dgm:t>
        <a:bodyPr/>
        <a:lstStyle/>
        <a:p>
          <a:endParaRPr lang="en-US"/>
        </a:p>
      </dgm:t>
    </dgm:pt>
    <dgm:pt modelId="{A5422459-5EA4-47DE-9BB4-3A367CE736DD}" type="sibTrans" cxnId="{CE4CADBD-7C4E-4D35-B631-4B89E0FF1031}">
      <dgm:prSet/>
      <dgm:spPr/>
      <dgm:t>
        <a:bodyPr/>
        <a:lstStyle/>
        <a:p>
          <a:endParaRPr lang="en-US"/>
        </a:p>
      </dgm:t>
    </dgm:pt>
    <dgm:pt modelId="{813EAB78-15E6-4B49-B463-DD5212B1744F}">
      <dgm:prSet/>
      <dgm:spPr/>
      <dgm:t>
        <a:bodyPr/>
        <a:lstStyle/>
        <a:p>
          <a:r>
            <a:rPr lang="en-US"/>
            <a:t>Some S are not P</a:t>
          </a:r>
        </a:p>
      </dgm:t>
    </dgm:pt>
    <dgm:pt modelId="{197D718F-AC57-437F-846F-FAF58768D877}" type="parTrans" cxnId="{37FB0501-20D4-4729-B84F-B8FFC130CBEF}">
      <dgm:prSet/>
      <dgm:spPr/>
      <dgm:t>
        <a:bodyPr/>
        <a:lstStyle/>
        <a:p>
          <a:endParaRPr lang="en-US"/>
        </a:p>
      </dgm:t>
    </dgm:pt>
    <dgm:pt modelId="{FE09D0AD-5750-4746-9A01-B39DB1E53121}" type="sibTrans" cxnId="{37FB0501-20D4-4729-B84F-B8FFC130CBEF}">
      <dgm:prSet/>
      <dgm:spPr/>
      <dgm:t>
        <a:bodyPr/>
        <a:lstStyle/>
        <a:p>
          <a:endParaRPr lang="en-US"/>
        </a:p>
      </dgm:t>
    </dgm:pt>
    <dgm:pt modelId="{0ED55928-5700-4F65-AC08-6E31922C5B97}" type="pres">
      <dgm:prSet presAssocID="{36F39A3B-4F8D-4B81-8F84-7B0EF3AC8209}" presName="hierChild1" presStyleCnt="0">
        <dgm:presLayoutVars>
          <dgm:chPref val="1"/>
          <dgm:dir/>
          <dgm:animOne val="branch"/>
          <dgm:animLvl val="lvl"/>
          <dgm:resizeHandles/>
        </dgm:presLayoutVars>
      </dgm:prSet>
      <dgm:spPr/>
    </dgm:pt>
    <dgm:pt modelId="{107DB822-C631-4AC4-AE75-2CBE16BA4443}" type="pres">
      <dgm:prSet presAssocID="{97644C4A-E120-41E1-852F-E5E8816EF9C4}" presName="hierRoot1" presStyleCnt="0"/>
      <dgm:spPr/>
    </dgm:pt>
    <dgm:pt modelId="{76DA2FAA-057A-45E0-8288-864458130040}" type="pres">
      <dgm:prSet presAssocID="{97644C4A-E120-41E1-852F-E5E8816EF9C4}" presName="composite" presStyleCnt="0"/>
      <dgm:spPr/>
    </dgm:pt>
    <dgm:pt modelId="{9B266FB1-7D6E-44B4-93E4-F091AA596E26}" type="pres">
      <dgm:prSet presAssocID="{97644C4A-E120-41E1-852F-E5E8816EF9C4}" presName="background" presStyleLbl="node0" presStyleIdx="0" presStyleCnt="2"/>
      <dgm:spPr/>
    </dgm:pt>
    <dgm:pt modelId="{962658E1-A969-4054-AA5D-453E16DEB735}" type="pres">
      <dgm:prSet presAssocID="{97644C4A-E120-41E1-852F-E5E8816EF9C4}" presName="text" presStyleLbl="fgAcc0" presStyleIdx="0" presStyleCnt="2">
        <dgm:presLayoutVars>
          <dgm:chPref val="3"/>
        </dgm:presLayoutVars>
      </dgm:prSet>
      <dgm:spPr/>
    </dgm:pt>
    <dgm:pt modelId="{439B7260-1337-4911-BDBE-144411324CAA}" type="pres">
      <dgm:prSet presAssocID="{97644C4A-E120-41E1-852F-E5E8816EF9C4}" presName="hierChild2" presStyleCnt="0"/>
      <dgm:spPr/>
    </dgm:pt>
    <dgm:pt modelId="{47396225-F112-4119-88D8-58CF57F6D5F8}" type="pres">
      <dgm:prSet presAssocID="{76E07252-6681-4674-90F1-AEFED6E34EA9}" presName="hierRoot1" presStyleCnt="0"/>
      <dgm:spPr/>
    </dgm:pt>
    <dgm:pt modelId="{FA78E886-3EFB-43D0-955B-BED48D22AE99}" type="pres">
      <dgm:prSet presAssocID="{76E07252-6681-4674-90F1-AEFED6E34EA9}" presName="composite" presStyleCnt="0"/>
      <dgm:spPr/>
    </dgm:pt>
    <dgm:pt modelId="{B21C2561-BD75-4140-B369-CCFDC6C99C28}" type="pres">
      <dgm:prSet presAssocID="{76E07252-6681-4674-90F1-AEFED6E34EA9}" presName="background" presStyleLbl="node0" presStyleIdx="1" presStyleCnt="2"/>
      <dgm:spPr/>
    </dgm:pt>
    <dgm:pt modelId="{9CF478F4-E11D-4B32-B1E2-861D1F1E3013}" type="pres">
      <dgm:prSet presAssocID="{76E07252-6681-4674-90F1-AEFED6E34EA9}" presName="text" presStyleLbl="fgAcc0" presStyleIdx="1" presStyleCnt="2">
        <dgm:presLayoutVars>
          <dgm:chPref val="3"/>
        </dgm:presLayoutVars>
      </dgm:prSet>
      <dgm:spPr/>
    </dgm:pt>
    <dgm:pt modelId="{DEA611AF-2030-41B0-BB11-B88C2D8690F5}" type="pres">
      <dgm:prSet presAssocID="{76E07252-6681-4674-90F1-AEFED6E34EA9}" presName="hierChild2" presStyleCnt="0"/>
      <dgm:spPr/>
    </dgm:pt>
    <dgm:pt modelId="{57A2F9F8-7362-4284-B1C8-E53C119B8975}" type="pres">
      <dgm:prSet presAssocID="{EF73D25E-D1B3-42DD-8143-70F17B5358A7}" presName="Name10" presStyleLbl="parChTrans1D2" presStyleIdx="0" presStyleCnt="4"/>
      <dgm:spPr/>
    </dgm:pt>
    <dgm:pt modelId="{ADF9C420-AD2B-4A26-A364-CC6A7BC76106}" type="pres">
      <dgm:prSet presAssocID="{7CF2875B-23BD-47CE-B066-89E9C3F27D07}" presName="hierRoot2" presStyleCnt="0"/>
      <dgm:spPr/>
    </dgm:pt>
    <dgm:pt modelId="{BA240724-7C7A-44ED-8D5A-828EC8C0E099}" type="pres">
      <dgm:prSet presAssocID="{7CF2875B-23BD-47CE-B066-89E9C3F27D07}" presName="composite2" presStyleCnt="0"/>
      <dgm:spPr/>
    </dgm:pt>
    <dgm:pt modelId="{E7C40A1F-DE7B-4D0B-A5E9-4F0889AFE866}" type="pres">
      <dgm:prSet presAssocID="{7CF2875B-23BD-47CE-B066-89E9C3F27D07}" presName="background2" presStyleLbl="node2" presStyleIdx="0" presStyleCnt="4"/>
      <dgm:spPr/>
    </dgm:pt>
    <dgm:pt modelId="{0B26DE4C-0FF7-4A87-8803-D1E7F8BB6A02}" type="pres">
      <dgm:prSet presAssocID="{7CF2875B-23BD-47CE-B066-89E9C3F27D07}" presName="text2" presStyleLbl="fgAcc2" presStyleIdx="0" presStyleCnt="4">
        <dgm:presLayoutVars>
          <dgm:chPref val="3"/>
        </dgm:presLayoutVars>
      </dgm:prSet>
      <dgm:spPr/>
    </dgm:pt>
    <dgm:pt modelId="{53FCABE9-1B3B-4575-BECE-1EC3012D7033}" type="pres">
      <dgm:prSet presAssocID="{7CF2875B-23BD-47CE-B066-89E9C3F27D07}" presName="hierChild3" presStyleCnt="0"/>
      <dgm:spPr/>
    </dgm:pt>
    <dgm:pt modelId="{C3ACC4A4-F84A-4178-877D-354D444731CA}" type="pres">
      <dgm:prSet presAssocID="{F2A6DABE-0EF2-4946-B117-6DC4B254990A}" presName="Name10" presStyleLbl="parChTrans1D2" presStyleIdx="1" presStyleCnt="4"/>
      <dgm:spPr/>
    </dgm:pt>
    <dgm:pt modelId="{F7FAADB9-DE0A-4209-9F7B-67225EEB91EB}" type="pres">
      <dgm:prSet presAssocID="{ABB0776B-F635-46E8-B711-C15BE0A1F15A}" presName="hierRoot2" presStyleCnt="0"/>
      <dgm:spPr/>
    </dgm:pt>
    <dgm:pt modelId="{E1ADE601-C138-4422-BC7E-3506F95FFDDA}" type="pres">
      <dgm:prSet presAssocID="{ABB0776B-F635-46E8-B711-C15BE0A1F15A}" presName="composite2" presStyleCnt="0"/>
      <dgm:spPr/>
    </dgm:pt>
    <dgm:pt modelId="{726EB17A-768B-44C8-8F55-EF28D17DA1B8}" type="pres">
      <dgm:prSet presAssocID="{ABB0776B-F635-46E8-B711-C15BE0A1F15A}" presName="background2" presStyleLbl="node2" presStyleIdx="1" presStyleCnt="4"/>
      <dgm:spPr/>
    </dgm:pt>
    <dgm:pt modelId="{7CE7B6F9-B4D0-46AA-97BA-E96A509C0514}" type="pres">
      <dgm:prSet presAssocID="{ABB0776B-F635-46E8-B711-C15BE0A1F15A}" presName="text2" presStyleLbl="fgAcc2" presStyleIdx="1" presStyleCnt="4">
        <dgm:presLayoutVars>
          <dgm:chPref val="3"/>
        </dgm:presLayoutVars>
      </dgm:prSet>
      <dgm:spPr/>
    </dgm:pt>
    <dgm:pt modelId="{F82F1C5E-0AF0-4F6C-A11C-01399C049496}" type="pres">
      <dgm:prSet presAssocID="{ABB0776B-F635-46E8-B711-C15BE0A1F15A}" presName="hierChild3" presStyleCnt="0"/>
      <dgm:spPr/>
    </dgm:pt>
    <dgm:pt modelId="{F1D71D1B-F6E7-4A4B-ABC5-B69E1D8F7DAC}" type="pres">
      <dgm:prSet presAssocID="{7A73F118-89CD-4147-85DF-6A50F68524F8}" presName="Name10" presStyleLbl="parChTrans1D2" presStyleIdx="2" presStyleCnt="4"/>
      <dgm:spPr/>
    </dgm:pt>
    <dgm:pt modelId="{37BB598E-44C0-4B58-91A8-2EF7E7DCE1EB}" type="pres">
      <dgm:prSet presAssocID="{A40DE94A-A7A1-4210-9C52-AED5013C6758}" presName="hierRoot2" presStyleCnt="0"/>
      <dgm:spPr/>
    </dgm:pt>
    <dgm:pt modelId="{74A7A18F-963E-49A5-8E48-7FACC4213680}" type="pres">
      <dgm:prSet presAssocID="{A40DE94A-A7A1-4210-9C52-AED5013C6758}" presName="composite2" presStyleCnt="0"/>
      <dgm:spPr/>
    </dgm:pt>
    <dgm:pt modelId="{6492BFE6-F233-4A7F-8B37-BB35BF4DA2BB}" type="pres">
      <dgm:prSet presAssocID="{A40DE94A-A7A1-4210-9C52-AED5013C6758}" presName="background2" presStyleLbl="node2" presStyleIdx="2" presStyleCnt="4"/>
      <dgm:spPr/>
    </dgm:pt>
    <dgm:pt modelId="{154596F2-E0F5-4BB7-8DFA-076B540F3CFC}" type="pres">
      <dgm:prSet presAssocID="{A40DE94A-A7A1-4210-9C52-AED5013C6758}" presName="text2" presStyleLbl="fgAcc2" presStyleIdx="2" presStyleCnt="4">
        <dgm:presLayoutVars>
          <dgm:chPref val="3"/>
        </dgm:presLayoutVars>
      </dgm:prSet>
      <dgm:spPr/>
    </dgm:pt>
    <dgm:pt modelId="{4105F864-8F71-4E11-A6AC-347BA3B6A3AD}" type="pres">
      <dgm:prSet presAssocID="{A40DE94A-A7A1-4210-9C52-AED5013C6758}" presName="hierChild3" presStyleCnt="0"/>
      <dgm:spPr/>
    </dgm:pt>
    <dgm:pt modelId="{8F940332-65CE-47C5-AF56-90772B3CFFEF}" type="pres">
      <dgm:prSet presAssocID="{197D718F-AC57-437F-846F-FAF58768D877}" presName="Name10" presStyleLbl="parChTrans1D2" presStyleIdx="3" presStyleCnt="4"/>
      <dgm:spPr/>
    </dgm:pt>
    <dgm:pt modelId="{4A832111-17EB-4BAC-AE58-627535AA0F42}" type="pres">
      <dgm:prSet presAssocID="{813EAB78-15E6-4B49-B463-DD5212B1744F}" presName="hierRoot2" presStyleCnt="0"/>
      <dgm:spPr/>
    </dgm:pt>
    <dgm:pt modelId="{994073FA-2998-44A4-B3BF-1A73D6734D3C}" type="pres">
      <dgm:prSet presAssocID="{813EAB78-15E6-4B49-B463-DD5212B1744F}" presName="composite2" presStyleCnt="0"/>
      <dgm:spPr/>
    </dgm:pt>
    <dgm:pt modelId="{7FD0DDB3-705B-4E8D-B6D0-21E76238674E}" type="pres">
      <dgm:prSet presAssocID="{813EAB78-15E6-4B49-B463-DD5212B1744F}" presName="background2" presStyleLbl="node2" presStyleIdx="3" presStyleCnt="4"/>
      <dgm:spPr/>
    </dgm:pt>
    <dgm:pt modelId="{6929C574-27E4-4CEA-8A22-FDDFABC9D169}" type="pres">
      <dgm:prSet presAssocID="{813EAB78-15E6-4B49-B463-DD5212B1744F}" presName="text2" presStyleLbl="fgAcc2" presStyleIdx="3" presStyleCnt="4">
        <dgm:presLayoutVars>
          <dgm:chPref val="3"/>
        </dgm:presLayoutVars>
      </dgm:prSet>
      <dgm:spPr/>
    </dgm:pt>
    <dgm:pt modelId="{2372A5B8-4804-4FB0-8011-BD01CBA17C5A}" type="pres">
      <dgm:prSet presAssocID="{813EAB78-15E6-4B49-B463-DD5212B1744F}" presName="hierChild3" presStyleCnt="0"/>
      <dgm:spPr/>
    </dgm:pt>
  </dgm:ptLst>
  <dgm:cxnLst>
    <dgm:cxn modelId="{37FB0501-20D4-4729-B84F-B8FFC130CBEF}" srcId="{76E07252-6681-4674-90F1-AEFED6E34EA9}" destId="{813EAB78-15E6-4B49-B463-DD5212B1744F}" srcOrd="3" destOrd="0" parTransId="{197D718F-AC57-437F-846F-FAF58768D877}" sibTransId="{FE09D0AD-5750-4746-9A01-B39DB1E53121}"/>
    <dgm:cxn modelId="{7D60E426-1750-47D0-B92D-D90901864793}" type="presOf" srcId="{197D718F-AC57-437F-846F-FAF58768D877}" destId="{8F940332-65CE-47C5-AF56-90772B3CFFEF}" srcOrd="0" destOrd="0" presId="urn:microsoft.com/office/officeart/2005/8/layout/hierarchy1"/>
    <dgm:cxn modelId="{CB0E4234-6627-48C2-A0D7-BD1BCE2C3F8F}" type="presOf" srcId="{76E07252-6681-4674-90F1-AEFED6E34EA9}" destId="{9CF478F4-E11D-4B32-B1E2-861D1F1E3013}" srcOrd="0" destOrd="0" presId="urn:microsoft.com/office/officeart/2005/8/layout/hierarchy1"/>
    <dgm:cxn modelId="{6D662137-3780-4DCD-A32B-AB7EF08BCD34}" srcId="{36F39A3B-4F8D-4B81-8F84-7B0EF3AC8209}" destId="{97644C4A-E120-41E1-852F-E5E8816EF9C4}" srcOrd="0" destOrd="0" parTransId="{96C24BF2-A71C-493E-9AD6-21144FAD8BD9}" sibTransId="{3079A065-A449-4B45-8123-59628F0CF053}"/>
    <dgm:cxn modelId="{AB0A053D-02C6-45BD-B6C9-0B8049043B63}" srcId="{76E07252-6681-4674-90F1-AEFED6E34EA9}" destId="{ABB0776B-F635-46E8-B711-C15BE0A1F15A}" srcOrd="1" destOrd="0" parTransId="{F2A6DABE-0EF2-4946-B117-6DC4B254990A}" sibTransId="{3E866002-7D19-4653-80CF-81C465249022}"/>
    <dgm:cxn modelId="{716D746B-E404-4552-AEDC-CBFFB16830BE}" type="presOf" srcId="{97644C4A-E120-41E1-852F-E5E8816EF9C4}" destId="{962658E1-A969-4054-AA5D-453E16DEB735}" srcOrd="0" destOrd="0" presId="urn:microsoft.com/office/officeart/2005/8/layout/hierarchy1"/>
    <dgm:cxn modelId="{0C012F7C-2F9F-4CBD-BB24-886634BE4D57}" type="presOf" srcId="{7A73F118-89CD-4147-85DF-6A50F68524F8}" destId="{F1D71D1B-F6E7-4A4B-ABC5-B69E1D8F7DAC}" srcOrd="0" destOrd="0" presId="urn:microsoft.com/office/officeart/2005/8/layout/hierarchy1"/>
    <dgm:cxn modelId="{0B761680-72D5-46F4-B551-304DAA92713B}" type="presOf" srcId="{A40DE94A-A7A1-4210-9C52-AED5013C6758}" destId="{154596F2-E0F5-4BB7-8DFA-076B540F3CFC}" srcOrd="0" destOrd="0" presId="urn:microsoft.com/office/officeart/2005/8/layout/hierarchy1"/>
    <dgm:cxn modelId="{17C4AABB-C7BB-4022-813B-201047659707}" srcId="{76E07252-6681-4674-90F1-AEFED6E34EA9}" destId="{7CF2875B-23BD-47CE-B066-89E9C3F27D07}" srcOrd="0" destOrd="0" parTransId="{EF73D25E-D1B3-42DD-8143-70F17B5358A7}" sibTransId="{522C798F-118E-438A-8915-AE7ED547A24C}"/>
    <dgm:cxn modelId="{CE4CADBD-7C4E-4D35-B631-4B89E0FF1031}" srcId="{76E07252-6681-4674-90F1-AEFED6E34EA9}" destId="{A40DE94A-A7A1-4210-9C52-AED5013C6758}" srcOrd="2" destOrd="0" parTransId="{7A73F118-89CD-4147-85DF-6A50F68524F8}" sibTransId="{A5422459-5EA4-47DE-9BB4-3A367CE736DD}"/>
    <dgm:cxn modelId="{6071F9CB-1004-4C50-B780-A903DB11CC22}" type="presOf" srcId="{7CF2875B-23BD-47CE-B066-89E9C3F27D07}" destId="{0B26DE4C-0FF7-4A87-8803-D1E7F8BB6A02}" srcOrd="0" destOrd="0" presId="urn:microsoft.com/office/officeart/2005/8/layout/hierarchy1"/>
    <dgm:cxn modelId="{572D75DD-F538-4367-A502-51525C0DD82A}" type="presOf" srcId="{ABB0776B-F635-46E8-B711-C15BE0A1F15A}" destId="{7CE7B6F9-B4D0-46AA-97BA-E96A509C0514}" srcOrd="0" destOrd="0" presId="urn:microsoft.com/office/officeart/2005/8/layout/hierarchy1"/>
    <dgm:cxn modelId="{8A2841DF-C96A-4901-B429-ED7EEF702F50}" type="presOf" srcId="{F2A6DABE-0EF2-4946-B117-6DC4B254990A}" destId="{C3ACC4A4-F84A-4178-877D-354D444731CA}" srcOrd="0" destOrd="0" presId="urn:microsoft.com/office/officeart/2005/8/layout/hierarchy1"/>
    <dgm:cxn modelId="{06DF30E0-B954-4207-8F0A-01E9589CF51C}" type="presOf" srcId="{EF73D25E-D1B3-42DD-8143-70F17B5358A7}" destId="{57A2F9F8-7362-4284-B1C8-E53C119B8975}" srcOrd="0" destOrd="0" presId="urn:microsoft.com/office/officeart/2005/8/layout/hierarchy1"/>
    <dgm:cxn modelId="{37A94FE3-4EE9-4DB0-9BCE-204C46E8EB8A}" type="presOf" srcId="{36F39A3B-4F8D-4B81-8F84-7B0EF3AC8209}" destId="{0ED55928-5700-4F65-AC08-6E31922C5B97}" srcOrd="0" destOrd="0" presId="urn:microsoft.com/office/officeart/2005/8/layout/hierarchy1"/>
    <dgm:cxn modelId="{45D396EC-245E-47D0-A0C2-23EB1C47BFB2}" srcId="{36F39A3B-4F8D-4B81-8F84-7B0EF3AC8209}" destId="{76E07252-6681-4674-90F1-AEFED6E34EA9}" srcOrd="1" destOrd="0" parTransId="{D6C4B9BB-DDC3-4259-BE25-0F629718BC6F}" sibTransId="{CCC1B03C-DB20-4E97-B9A9-249D52E5ED8F}"/>
    <dgm:cxn modelId="{0268D6ED-0058-4A2A-B8C6-9A747E5E6B15}" type="presOf" srcId="{813EAB78-15E6-4B49-B463-DD5212B1744F}" destId="{6929C574-27E4-4CEA-8A22-FDDFABC9D169}" srcOrd="0" destOrd="0" presId="urn:microsoft.com/office/officeart/2005/8/layout/hierarchy1"/>
    <dgm:cxn modelId="{E6763F62-712D-414F-A319-99799002DD3B}" type="presParOf" srcId="{0ED55928-5700-4F65-AC08-6E31922C5B97}" destId="{107DB822-C631-4AC4-AE75-2CBE16BA4443}" srcOrd="0" destOrd="0" presId="urn:microsoft.com/office/officeart/2005/8/layout/hierarchy1"/>
    <dgm:cxn modelId="{E12E5929-1704-4425-89ED-26D689005F85}" type="presParOf" srcId="{107DB822-C631-4AC4-AE75-2CBE16BA4443}" destId="{76DA2FAA-057A-45E0-8288-864458130040}" srcOrd="0" destOrd="0" presId="urn:microsoft.com/office/officeart/2005/8/layout/hierarchy1"/>
    <dgm:cxn modelId="{26AF3C41-91AF-4843-9E83-30B203BFACD1}" type="presParOf" srcId="{76DA2FAA-057A-45E0-8288-864458130040}" destId="{9B266FB1-7D6E-44B4-93E4-F091AA596E26}" srcOrd="0" destOrd="0" presId="urn:microsoft.com/office/officeart/2005/8/layout/hierarchy1"/>
    <dgm:cxn modelId="{EF550319-D99E-46E8-9F73-B01165550397}" type="presParOf" srcId="{76DA2FAA-057A-45E0-8288-864458130040}" destId="{962658E1-A969-4054-AA5D-453E16DEB735}" srcOrd="1" destOrd="0" presId="urn:microsoft.com/office/officeart/2005/8/layout/hierarchy1"/>
    <dgm:cxn modelId="{73A94CDA-A4CC-4A8E-A0CD-1605903ECBE7}" type="presParOf" srcId="{107DB822-C631-4AC4-AE75-2CBE16BA4443}" destId="{439B7260-1337-4911-BDBE-144411324CAA}" srcOrd="1" destOrd="0" presId="urn:microsoft.com/office/officeart/2005/8/layout/hierarchy1"/>
    <dgm:cxn modelId="{420F94B4-D6FD-44A9-BAC3-9BF2DD15EEFF}" type="presParOf" srcId="{0ED55928-5700-4F65-AC08-6E31922C5B97}" destId="{47396225-F112-4119-88D8-58CF57F6D5F8}" srcOrd="1" destOrd="0" presId="urn:microsoft.com/office/officeart/2005/8/layout/hierarchy1"/>
    <dgm:cxn modelId="{27EA84E0-058D-4BFA-9D06-5112AE8278C8}" type="presParOf" srcId="{47396225-F112-4119-88D8-58CF57F6D5F8}" destId="{FA78E886-3EFB-43D0-955B-BED48D22AE99}" srcOrd="0" destOrd="0" presId="urn:microsoft.com/office/officeart/2005/8/layout/hierarchy1"/>
    <dgm:cxn modelId="{C3C5D9CE-465B-42EB-BD97-679C87E812FD}" type="presParOf" srcId="{FA78E886-3EFB-43D0-955B-BED48D22AE99}" destId="{B21C2561-BD75-4140-B369-CCFDC6C99C28}" srcOrd="0" destOrd="0" presId="urn:microsoft.com/office/officeart/2005/8/layout/hierarchy1"/>
    <dgm:cxn modelId="{E6073C95-31DA-4F74-9691-9EAEB5DC02FD}" type="presParOf" srcId="{FA78E886-3EFB-43D0-955B-BED48D22AE99}" destId="{9CF478F4-E11D-4B32-B1E2-861D1F1E3013}" srcOrd="1" destOrd="0" presId="urn:microsoft.com/office/officeart/2005/8/layout/hierarchy1"/>
    <dgm:cxn modelId="{E2AB3837-B5E6-4643-B2DC-BD842212B07A}" type="presParOf" srcId="{47396225-F112-4119-88D8-58CF57F6D5F8}" destId="{DEA611AF-2030-41B0-BB11-B88C2D8690F5}" srcOrd="1" destOrd="0" presId="urn:microsoft.com/office/officeart/2005/8/layout/hierarchy1"/>
    <dgm:cxn modelId="{EFC6DB41-284D-40E5-94C0-5471FC818B34}" type="presParOf" srcId="{DEA611AF-2030-41B0-BB11-B88C2D8690F5}" destId="{57A2F9F8-7362-4284-B1C8-E53C119B8975}" srcOrd="0" destOrd="0" presId="urn:microsoft.com/office/officeart/2005/8/layout/hierarchy1"/>
    <dgm:cxn modelId="{EFBEECE3-8B7F-4424-AD27-67A9E21E8ACE}" type="presParOf" srcId="{DEA611AF-2030-41B0-BB11-B88C2D8690F5}" destId="{ADF9C420-AD2B-4A26-A364-CC6A7BC76106}" srcOrd="1" destOrd="0" presId="urn:microsoft.com/office/officeart/2005/8/layout/hierarchy1"/>
    <dgm:cxn modelId="{B9FA94D5-A6B9-4109-8C7A-4F1BD58FCD35}" type="presParOf" srcId="{ADF9C420-AD2B-4A26-A364-CC6A7BC76106}" destId="{BA240724-7C7A-44ED-8D5A-828EC8C0E099}" srcOrd="0" destOrd="0" presId="urn:microsoft.com/office/officeart/2005/8/layout/hierarchy1"/>
    <dgm:cxn modelId="{47C4902E-DDBB-495D-AADF-E3529946DDC7}" type="presParOf" srcId="{BA240724-7C7A-44ED-8D5A-828EC8C0E099}" destId="{E7C40A1F-DE7B-4D0B-A5E9-4F0889AFE866}" srcOrd="0" destOrd="0" presId="urn:microsoft.com/office/officeart/2005/8/layout/hierarchy1"/>
    <dgm:cxn modelId="{265F59FB-28E5-47E4-BA90-A091C80ADDCC}" type="presParOf" srcId="{BA240724-7C7A-44ED-8D5A-828EC8C0E099}" destId="{0B26DE4C-0FF7-4A87-8803-D1E7F8BB6A02}" srcOrd="1" destOrd="0" presId="urn:microsoft.com/office/officeart/2005/8/layout/hierarchy1"/>
    <dgm:cxn modelId="{96C502C1-E46D-4685-97EE-C55D7FCCFA06}" type="presParOf" srcId="{ADF9C420-AD2B-4A26-A364-CC6A7BC76106}" destId="{53FCABE9-1B3B-4575-BECE-1EC3012D7033}" srcOrd="1" destOrd="0" presId="urn:microsoft.com/office/officeart/2005/8/layout/hierarchy1"/>
    <dgm:cxn modelId="{FAE5880B-AE8A-488E-99C0-79E2A6ED43F8}" type="presParOf" srcId="{DEA611AF-2030-41B0-BB11-B88C2D8690F5}" destId="{C3ACC4A4-F84A-4178-877D-354D444731CA}" srcOrd="2" destOrd="0" presId="urn:microsoft.com/office/officeart/2005/8/layout/hierarchy1"/>
    <dgm:cxn modelId="{8A8A3A99-6E2A-47B7-AEA4-D6E7F3A5E479}" type="presParOf" srcId="{DEA611AF-2030-41B0-BB11-B88C2D8690F5}" destId="{F7FAADB9-DE0A-4209-9F7B-67225EEB91EB}" srcOrd="3" destOrd="0" presId="urn:microsoft.com/office/officeart/2005/8/layout/hierarchy1"/>
    <dgm:cxn modelId="{FBFFBFA9-5BEB-4922-BE4B-807ACF9F1DC6}" type="presParOf" srcId="{F7FAADB9-DE0A-4209-9F7B-67225EEB91EB}" destId="{E1ADE601-C138-4422-BC7E-3506F95FFDDA}" srcOrd="0" destOrd="0" presId="urn:microsoft.com/office/officeart/2005/8/layout/hierarchy1"/>
    <dgm:cxn modelId="{0FBD0B4B-E1DB-44FC-9F1A-A52B746C7AA2}" type="presParOf" srcId="{E1ADE601-C138-4422-BC7E-3506F95FFDDA}" destId="{726EB17A-768B-44C8-8F55-EF28D17DA1B8}" srcOrd="0" destOrd="0" presId="urn:microsoft.com/office/officeart/2005/8/layout/hierarchy1"/>
    <dgm:cxn modelId="{4CDD217B-6CDD-4B1B-9DEF-8C715AB9697B}" type="presParOf" srcId="{E1ADE601-C138-4422-BC7E-3506F95FFDDA}" destId="{7CE7B6F9-B4D0-46AA-97BA-E96A509C0514}" srcOrd="1" destOrd="0" presId="urn:microsoft.com/office/officeart/2005/8/layout/hierarchy1"/>
    <dgm:cxn modelId="{E1309D8E-618C-4E86-BDE8-1880487A62C3}" type="presParOf" srcId="{F7FAADB9-DE0A-4209-9F7B-67225EEB91EB}" destId="{F82F1C5E-0AF0-4F6C-A11C-01399C049496}" srcOrd="1" destOrd="0" presId="urn:microsoft.com/office/officeart/2005/8/layout/hierarchy1"/>
    <dgm:cxn modelId="{6D4222F4-EC3F-4626-9A56-6E11AA22A836}" type="presParOf" srcId="{DEA611AF-2030-41B0-BB11-B88C2D8690F5}" destId="{F1D71D1B-F6E7-4A4B-ABC5-B69E1D8F7DAC}" srcOrd="4" destOrd="0" presId="urn:microsoft.com/office/officeart/2005/8/layout/hierarchy1"/>
    <dgm:cxn modelId="{A1ADC02C-7F65-4820-BF45-FC12A2A94996}" type="presParOf" srcId="{DEA611AF-2030-41B0-BB11-B88C2D8690F5}" destId="{37BB598E-44C0-4B58-91A8-2EF7E7DCE1EB}" srcOrd="5" destOrd="0" presId="urn:microsoft.com/office/officeart/2005/8/layout/hierarchy1"/>
    <dgm:cxn modelId="{F63194EA-D875-4E25-86B9-277BC6276354}" type="presParOf" srcId="{37BB598E-44C0-4B58-91A8-2EF7E7DCE1EB}" destId="{74A7A18F-963E-49A5-8E48-7FACC4213680}" srcOrd="0" destOrd="0" presId="urn:microsoft.com/office/officeart/2005/8/layout/hierarchy1"/>
    <dgm:cxn modelId="{9F07712F-82CC-444F-B27B-64C8F33899B3}" type="presParOf" srcId="{74A7A18F-963E-49A5-8E48-7FACC4213680}" destId="{6492BFE6-F233-4A7F-8B37-BB35BF4DA2BB}" srcOrd="0" destOrd="0" presId="urn:microsoft.com/office/officeart/2005/8/layout/hierarchy1"/>
    <dgm:cxn modelId="{3CBE27BD-DCAF-4FA9-9744-954B870CBF24}" type="presParOf" srcId="{74A7A18F-963E-49A5-8E48-7FACC4213680}" destId="{154596F2-E0F5-4BB7-8DFA-076B540F3CFC}" srcOrd="1" destOrd="0" presId="urn:microsoft.com/office/officeart/2005/8/layout/hierarchy1"/>
    <dgm:cxn modelId="{FFEF9FDA-7BED-450E-8877-A5D99889C691}" type="presParOf" srcId="{37BB598E-44C0-4B58-91A8-2EF7E7DCE1EB}" destId="{4105F864-8F71-4E11-A6AC-347BA3B6A3AD}" srcOrd="1" destOrd="0" presId="urn:microsoft.com/office/officeart/2005/8/layout/hierarchy1"/>
    <dgm:cxn modelId="{CFB82E00-7412-475E-9E27-F8E0EA62F274}" type="presParOf" srcId="{DEA611AF-2030-41B0-BB11-B88C2D8690F5}" destId="{8F940332-65CE-47C5-AF56-90772B3CFFEF}" srcOrd="6" destOrd="0" presId="urn:microsoft.com/office/officeart/2005/8/layout/hierarchy1"/>
    <dgm:cxn modelId="{AFC6C3A2-7A15-43CB-BD08-9F59BF10C098}" type="presParOf" srcId="{DEA611AF-2030-41B0-BB11-B88C2D8690F5}" destId="{4A832111-17EB-4BAC-AE58-627535AA0F42}" srcOrd="7" destOrd="0" presId="urn:microsoft.com/office/officeart/2005/8/layout/hierarchy1"/>
    <dgm:cxn modelId="{EB5DDD9E-5875-4DA0-A2E6-9AAB5DCD4972}" type="presParOf" srcId="{4A832111-17EB-4BAC-AE58-627535AA0F42}" destId="{994073FA-2998-44A4-B3BF-1A73D6734D3C}" srcOrd="0" destOrd="0" presId="urn:microsoft.com/office/officeart/2005/8/layout/hierarchy1"/>
    <dgm:cxn modelId="{0AA828AF-3269-4371-86ED-BC1A023F6B9F}" type="presParOf" srcId="{994073FA-2998-44A4-B3BF-1A73D6734D3C}" destId="{7FD0DDB3-705B-4E8D-B6D0-21E76238674E}" srcOrd="0" destOrd="0" presId="urn:microsoft.com/office/officeart/2005/8/layout/hierarchy1"/>
    <dgm:cxn modelId="{07B9618E-9BE1-47AE-8F74-DA3A39A093C0}" type="presParOf" srcId="{994073FA-2998-44A4-B3BF-1A73D6734D3C}" destId="{6929C574-27E4-4CEA-8A22-FDDFABC9D169}" srcOrd="1" destOrd="0" presId="urn:microsoft.com/office/officeart/2005/8/layout/hierarchy1"/>
    <dgm:cxn modelId="{27777E2A-1187-4579-A040-0AADAF5872B4}" type="presParOf" srcId="{4A832111-17EB-4BAC-AE58-627535AA0F42}" destId="{2372A5B8-4804-4FB0-8011-BD01CBA17C5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B5B3FB-EB88-4C5B-BCCE-85D59EE551DF}"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BE0F8A-D167-44EB-93CC-3340E2F42D70}">
      <dgm:prSet/>
      <dgm:spPr/>
      <dgm:t>
        <a:bodyPr/>
        <a:lstStyle/>
        <a:p>
          <a:pPr>
            <a:defRPr b="1"/>
          </a:pPr>
          <a:r>
            <a:rPr lang="en-US"/>
            <a:t>Argument</a:t>
          </a:r>
        </a:p>
      </dgm:t>
    </dgm:pt>
    <dgm:pt modelId="{7FBE6A04-92B1-4878-A86C-82D52B6B94AA}" type="parTrans" cxnId="{10D8BA30-162D-46B7-AC90-D1C9A8B7B8D4}">
      <dgm:prSet/>
      <dgm:spPr/>
      <dgm:t>
        <a:bodyPr/>
        <a:lstStyle/>
        <a:p>
          <a:endParaRPr lang="en-US"/>
        </a:p>
      </dgm:t>
    </dgm:pt>
    <dgm:pt modelId="{EB1E1985-7684-4780-B582-6CDA78940DBB}" type="sibTrans" cxnId="{10D8BA30-162D-46B7-AC90-D1C9A8B7B8D4}">
      <dgm:prSet/>
      <dgm:spPr/>
      <dgm:t>
        <a:bodyPr/>
        <a:lstStyle/>
        <a:p>
          <a:endParaRPr lang="en-US"/>
        </a:p>
      </dgm:t>
    </dgm:pt>
    <dgm:pt modelId="{3E8A40E3-D02C-472D-A9DE-6EA9204790DE}">
      <dgm:prSet/>
      <dgm:spPr/>
      <dgm:t>
        <a:bodyPr/>
        <a:lstStyle/>
        <a:p>
          <a:r>
            <a:rPr lang="en-US"/>
            <a:t>Premises: evidence or reasons.</a:t>
          </a:r>
        </a:p>
      </dgm:t>
    </dgm:pt>
    <dgm:pt modelId="{176FF144-08EE-40B2-91EA-B70B2B5E06AD}" type="parTrans" cxnId="{90C0E140-042F-49F5-B70F-ACB72F1C405C}">
      <dgm:prSet/>
      <dgm:spPr/>
      <dgm:t>
        <a:bodyPr/>
        <a:lstStyle/>
        <a:p>
          <a:endParaRPr lang="en-US"/>
        </a:p>
      </dgm:t>
    </dgm:pt>
    <dgm:pt modelId="{C902F164-082E-40CF-AF07-79626AC1092A}" type="sibTrans" cxnId="{90C0E140-042F-49F5-B70F-ACB72F1C405C}">
      <dgm:prSet/>
      <dgm:spPr/>
      <dgm:t>
        <a:bodyPr/>
        <a:lstStyle/>
        <a:p>
          <a:endParaRPr lang="en-US"/>
        </a:p>
      </dgm:t>
    </dgm:pt>
    <dgm:pt modelId="{081A7A51-A946-42AF-AD58-A8DDBE4834E1}">
      <dgm:prSet/>
      <dgm:spPr/>
      <dgm:t>
        <a:bodyPr/>
        <a:lstStyle/>
        <a:p>
          <a:r>
            <a:rPr lang="en-US"/>
            <a:t>Conclusion: the claim supported by the premises.</a:t>
          </a:r>
        </a:p>
      </dgm:t>
    </dgm:pt>
    <dgm:pt modelId="{A5E77656-9CBA-4A81-AEB5-C6E69C4FA2AC}" type="parTrans" cxnId="{DCCD2796-35D9-4F4A-997E-0347CED02F3C}">
      <dgm:prSet/>
      <dgm:spPr/>
      <dgm:t>
        <a:bodyPr/>
        <a:lstStyle/>
        <a:p>
          <a:endParaRPr lang="en-US"/>
        </a:p>
      </dgm:t>
    </dgm:pt>
    <dgm:pt modelId="{9DA50583-1743-4317-A499-76F5B50C8674}" type="sibTrans" cxnId="{DCCD2796-35D9-4F4A-997E-0347CED02F3C}">
      <dgm:prSet/>
      <dgm:spPr/>
      <dgm:t>
        <a:bodyPr/>
        <a:lstStyle/>
        <a:p>
          <a:endParaRPr lang="en-US"/>
        </a:p>
      </dgm:t>
    </dgm:pt>
    <dgm:pt modelId="{7AB59562-9C46-4E31-A96B-D8742C7F111F}">
      <dgm:prSet/>
      <dgm:spPr/>
      <dgm:t>
        <a:bodyPr/>
        <a:lstStyle/>
        <a:p>
          <a:pPr>
            <a:defRPr b="1"/>
          </a:pPr>
          <a:r>
            <a:rPr lang="en-US"/>
            <a:t>Syllogism: an argument with two premises and one conclusion.</a:t>
          </a:r>
        </a:p>
      </dgm:t>
    </dgm:pt>
    <dgm:pt modelId="{CFBD2805-44F9-4A7E-AD04-D77A43A067FA}" type="parTrans" cxnId="{27E98619-2BDE-4935-A558-6FCA56A9FFF6}">
      <dgm:prSet/>
      <dgm:spPr/>
      <dgm:t>
        <a:bodyPr/>
        <a:lstStyle/>
        <a:p>
          <a:endParaRPr lang="en-US"/>
        </a:p>
      </dgm:t>
    </dgm:pt>
    <dgm:pt modelId="{37879206-D260-4D01-9162-5A2405105E7A}" type="sibTrans" cxnId="{27E98619-2BDE-4935-A558-6FCA56A9FFF6}">
      <dgm:prSet/>
      <dgm:spPr/>
      <dgm:t>
        <a:bodyPr/>
        <a:lstStyle/>
        <a:p>
          <a:endParaRPr lang="en-US"/>
        </a:p>
      </dgm:t>
    </dgm:pt>
    <dgm:pt modelId="{27695D38-FBB7-44E1-9A26-AB62CD24BEA3}">
      <dgm:prSet/>
      <dgm:spPr/>
      <dgm:t>
        <a:bodyPr/>
        <a:lstStyle/>
        <a:p>
          <a:r>
            <a:rPr lang="en-US"/>
            <a:t>Example</a:t>
          </a:r>
        </a:p>
      </dgm:t>
    </dgm:pt>
    <dgm:pt modelId="{8ED80B94-0E6A-4241-86E6-D54524339021}" type="parTrans" cxnId="{9DC2D649-147A-49FE-88DB-D535BD6F20B5}">
      <dgm:prSet/>
      <dgm:spPr/>
      <dgm:t>
        <a:bodyPr/>
        <a:lstStyle/>
        <a:p>
          <a:endParaRPr lang="en-US"/>
        </a:p>
      </dgm:t>
    </dgm:pt>
    <dgm:pt modelId="{30810472-2EDC-425C-BB01-691D56DCA486}" type="sibTrans" cxnId="{9DC2D649-147A-49FE-88DB-D535BD6F20B5}">
      <dgm:prSet/>
      <dgm:spPr/>
      <dgm:t>
        <a:bodyPr/>
        <a:lstStyle/>
        <a:p>
          <a:endParaRPr lang="en-US"/>
        </a:p>
      </dgm:t>
    </dgm:pt>
    <dgm:pt modelId="{EA623A98-D055-4D47-B0CD-04F7AF8A28D2}">
      <dgm:prSet/>
      <dgm:spPr/>
      <dgm:t>
        <a:bodyPr/>
        <a:lstStyle/>
        <a:p>
          <a:r>
            <a:rPr lang="en-US"/>
            <a:t>All Men are Mortal</a:t>
          </a:r>
        </a:p>
      </dgm:t>
    </dgm:pt>
    <dgm:pt modelId="{3345E8BD-640B-41D3-9D06-34784CCEE6D7}" type="parTrans" cxnId="{9701A80A-B81E-477A-9558-80BF2058E9C2}">
      <dgm:prSet/>
      <dgm:spPr/>
      <dgm:t>
        <a:bodyPr/>
        <a:lstStyle/>
        <a:p>
          <a:endParaRPr lang="en-US"/>
        </a:p>
      </dgm:t>
    </dgm:pt>
    <dgm:pt modelId="{5A28ABC2-824C-4006-B90E-8953D5540A47}" type="sibTrans" cxnId="{9701A80A-B81E-477A-9558-80BF2058E9C2}">
      <dgm:prSet/>
      <dgm:spPr/>
      <dgm:t>
        <a:bodyPr/>
        <a:lstStyle/>
        <a:p>
          <a:endParaRPr lang="en-US"/>
        </a:p>
      </dgm:t>
    </dgm:pt>
    <dgm:pt modelId="{0EE8461F-BF00-466F-BEC8-FF0285225388}">
      <dgm:prSet/>
      <dgm:spPr/>
      <dgm:t>
        <a:bodyPr/>
        <a:lstStyle/>
        <a:p>
          <a:r>
            <a:rPr lang="en-US"/>
            <a:t>Socrates is a man.</a:t>
          </a:r>
        </a:p>
      </dgm:t>
    </dgm:pt>
    <dgm:pt modelId="{1B108144-5114-4CBE-89EE-5F6ED61B231C}" type="parTrans" cxnId="{623B22CC-5216-4243-A6F9-A97266D911B5}">
      <dgm:prSet/>
      <dgm:spPr/>
      <dgm:t>
        <a:bodyPr/>
        <a:lstStyle/>
        <a:p>
          <a:endParaRPr lang="en-US"/>
        </a:p>
      </dgm:t>
    </dgm:pt>
    <dgm:pt modelId="{4EDDA5C7-D01B-4BC4-BE94-6050B658E82D}" type="sibTrans" cxnId="{623B22CC-5216-4243-A6F9-A97266D911B5}">
      <dgm:prSet/>
      <dgm:spPr/>
      <dgm:t>
        <a:bodyPr/>
        <a:lstStyle/>
        <a:p>
          <a:endParaRPr lang="en-US"/>
        </a:p>
      </dgm:t>
    </dgm:pt>
    <dgm:pt modelId="{684AB442-13B7-4FEF-93BA-71DC76158ADF}">
      <dgm:prSet/>
      <dgm:spPr/>
      <dgm:t>
        <a:bodyPr/>
        <a:lstStyle/>
        <a:p>
          <a:r>
            <a:rPr lang="en-US"/>
            <a:t>Socrates is mortal.</a:t>
          </a:r>
        </a:p>
      </dgm:t>
    </dgm:pt>
    <dgm:pt modelId="{D440306B-FF71-4DF0-852B-92733E0629A4}" type="parTrans" cxnId="{CE550FE2-562F-4F35-B688-17E98D178342}">
      <dgm:prSet/>
      <dgm:spPr/>
      <dgm:t>
        <a:bodyPr/>
        <a:lstStyle/>
        <a:p>
          <a:endParaRPr lang="en-US"/>
        </a:p>
      </dgm:t>
    </dgm:pt>
    <dgm:pt modelId="{4B675069-9DF0-476E-B1AE-BDA558AA2140}" type="sibTrans" cxnId="{CE550FE2-562F-4F35-B688-17E98D178342}">
      <dgm:prSet/>
      <dgm:spPr/>
      <dgm:t>
        <a:bodyPr/>
        <a:lstStyle/>
        <a:p>
          <a:endParaRPr lang="en-US"/>
        </a:p>
      </dgm:t>
    </dgm:pt>
    <dgm:pt modelId="{4286CFF0-3466-4A91-8A83-1D9F9E14017C}" type="pres">
      <dgm:prSet presAssocID="{6FB5B3FB-EB88-4C5B-BCCE-85D59EE551DF}" presName="root" presStyleCnt="0">
        <dgm:presLayoutVars>
          <dgm:dir/>
          <dgm:resizeHandles val="exact"/>
        </dgm:presLayoutVars>
      </dgm:prSet>
      <dgm:spPr/>
    </dgm:pt>
    <dgm:pt modelId="{9BCC3CC9-827F-4282-8BF4-ACD793AA8155}" type="pres">
      <dgm:prSet presAssocID="{82BE0F8A-D167-44EB-93CC-3340E2F42D70}" presName="compNode" presStyleCnt="0"/>
      <dgm:spPr/>
    </dgm:pt>
    <dgm:pt modelId="{D3E8A4FF-F4BC-463E-9A86-754B23329DEA}" type="pres">
      <dgm:prSet presAssocID="{82BE0F8A-D167-44EB-93CC-3340E2F42D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4B38C8D6-7A29-4201-9DC8-FA8419F69EDB}" type="pres">
      <dgm:prSet presAssocID="{82BE0F8A-D167-44EB-93CC-3340E2F42D70}" presName="iconSpace" presStyleCnt="0"/>
      <dgm:spPr/>
    </dgm:pt>
    <dgm:pt modelId="{E9B29154-1304-4633-B75A-E9B8D5A8ACC6}" type="pres">
      <dgm:prSet presAssocID="{82BE0F8A-D167-44EB-93CC-3340E2F42D70}" presName="parTx" presStyleLbl="revTx" presStyleIdx="0" presStyleCnt="4">
        <dgm:presLayoutVars>
          <dgm:chMax val="0"/>
          <dgm:chPref val="0"/>
        </dgm:presLayoutVars>
      </dgm:prSet>
      <dgm:spPr/>
    </dgm:pt>
    <dgm:pt modelId="{4BEF14C5-9722-478F-81BA-D4018334CD04}" type="pres">
      <dgm:prSet presAssocID="{82BE0F8A-D167-44EB-93CC-3340E2F42D70}" presName="txSpace" presStyleCnt="0"/>
      <dgm:spPr/>
    </dgm:pt>
    <dgm:pt modelId="{CF18DC17-36B1-40D2-9A32-D61BD2AD4A30}" type="pres">
      <dgm:prSet presAssocID="{82BE0F8A-D167-44EB-93CC-3340E2F42D70}" presName="desTx" presStyleLbl="revTx" presStyleIdx="1" presStyleCnt="4">
        <dgm:presLayoutVars/>
      </dgm:prSet>
      <dgm:spPr/>
    </dgm:pt>
    <dgm:pt modelId="{64252881-C2C4-4707-9B96-F528EE61E6B5}" type="pres">
      <dgm:prSet presAssocID="{EB1E1985-7684-4780-B582-6CDA78940DBB}" presName="sibTrans" presStyleCnt="0"/>
      <dgm:spPr/>
    </dgm:pt>
    <dgm:pt modelId="{12FDB6D2-A2E1-4A5C-A5AB-879451A64E8A}" type="pres">
      <dgm:prSet presAssocID="{7AB59562-9C46-4E31-A96B-D8742C7F111F}" presName="compNode" presStyleCnt="0"/>
      <dgm:spPr/>
    </dgm:pt>
    <dgm:pt modelId="{1541C78D-C2F5-4603-A138-401A07D94562}" type="pres">
      <dgm:prSet presAssocID="{7AB59562-9C46-4E31-A96B-D8742C7F11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stle scene"/>
        </a:ext>
      </dgm:extLst>
    </dgm:pt>
    <dgm:pt modelId="{AE51F683-DCDD-4B2B-9C07-F21976B00A3D}" type="pres">
      <dgm:prSet presAssocID="{7AB59562-9C46-4E31-A96B-D8742C7F111F}" presName="iconSpace" presStyleCnt="0"/>
      <dgm:spPr/>
    </dgm:pt>
    <dgm:pt modelId="{4FCBCAE0-CA99-4AB2-BDFE-0027443852C5}" type="pres">
      <dgm:prSet presAssocID="{7AB59562-9C46-4E31-A96B-D8742C7F111F}" presName="parTx" presStyleLbl="revTx" presStyleIdx="2" presStyleCnt="4">
        <dgm:presLayoutVars>
          <dgm:chMax val="0"/>
          <dgm:chPref val="0"/>
        </dgm:presLayoutVars>
      </dgm:prSet>
      <dgm:spPr/>
    </dgm:pt>
    <dgm:pt modelId="{52A88EAF-7C89-48CF-843E-BA0CE8D5E4AE}" type="pres">
      <dgm:prSet presAssocID="{7AB59562-9C46-4E31-A96B-D8742C7F111F}" presName="txSpace" presStyleCnt="0"/>
      <dgm:spPr/>
    </dgm:pt>
    <dgm:pt modelId="{4FA2FB37-1EEB-48E9-80E3-9B3E62C7EAAB}" type="pres">
      <dgm:prSet presAssocID="{7AB59562-9C46-4E31-A96B-D8742C7F111F}" presName="desTx" presStyleLbl="revTx" presStyleIdx="3" presStyleCnt="4">
        <dgm:presLayoutVars/>
      </dgm:prSet>
      <dgm:spPr/>
    </dgm:pt>
  </dgm:ptLst>
  <dgm:cxnLst>
    <dgm:cxn modelId="{B3354508-3CF4-4C4E-8446-DFB2460F18C4}" type="presOf" srcId="{081A7A51-A946-42AF-AD58-A8DDBE4834E1}" destId="{CF18DC17-36B1-40D2-9A32-D61BD2AD4A30}" srcOrd="0" destOrd="1" presId="urn:microsoft.com/office/officeart/2018/5/layout/CenteredIconLabelDescriptionList"/>
    <dgm:cxn modelId="{9701A80A-B81E-477A-9558-80BF2058E9C2}" srcId="{27695D38-FBB7-44E1-9A26-AB62CD24BEA3}" destId="{EA623A98-D055-4D47-B0CD-04F7AF8A28D2}" srcOrd="0" destOrd="0" parTransId="{3345E8BD-640B-41D3-9D06-34784CCEE6D7}" sibTransId="{5A28ABC2-824C-4006-B90E-8953D5540A47}"/>
    <dgm:cxn modelId="{CB5BD40A-BB4B-471B-B214-E02C8F0344DC}" type="presOf" srcId="{82BE0F8A-D167-44EB-93CC-3340E2F42D70}" destId="{E9B29154-1304-4633-B75A-E9B8D5A8ACC6}" srcOrd="0" destOrd="0" presId="urn:microsoft.com/office/officeart/2018/5/layout/CenteredIconLabelDescriptionList"/>
    <dgm:cxn modelId="{88562E11-751C-4A13-928F-EEE017CA547D}" type="presOf" srcId="{EA623A98-D055-4D47-B0CD-04F7AF8A28D2}" destId="{4FA2FB37-1EEB-48E9-80E3-9B3E62C7EAAB}" srcOrd="0" destOrd="1" presId="urn:microsoft.com/office/officeart/2018/5/layout/CenteredIconLabelDescriptionList"/>
    <dgm:cxn modelId="{27E98619-2BDE-4935-A558-6FCA56A9FFF6}" srcId="{6FB5B3FB-EB88-4C5B-BCCE-85D59EE551DF}" destId="{7AB59562-9C46-4E31-A96B-D8742C7F111F}" srcOrd="1" destOrd="0" parTransId="{CFBD2805-44F9-4A7E-AD04-D77A43A067FA}" sibTransId="{37879206-D260-4D01-9162-5A2405105E7A}"/>
    <dgm:cxn modelId="{10D8BA30-162D-46B7-AC90-D1C9A8B7B8D4}" srcId="{6FB5B3FB-EB88-4C5B-BCCE-85D59EE551DF}" destId="{82BE0F8A-D167-44EB-93CC-3340E2F42D70}" srcOrd="0" destOrd="0" parTransId="{7FBE6A04-92B1-4878-A86C-82D52B6B94AA}" sibTransId="{EB1E1985-7684-4780-B582-6CDA78940DBB}"/>
    <dgm:cxn modelId="{90C0E140-042F-49F5-B70F-ACB72F1C405C}" srcId="{82BE0F8A-D167-44EB-93CC-3340E2F42D70}" destId="{3E8A40E3-D02C-472D-A9DE-6EA9204790DE}" srcOrd="0" destOrd="0" parTransId="{176FF144-08EE-40B2-91EA-B70B2B5E06AD}" sibTransId="{C902F164-082E-40CF-AF07-79626AC1092A}"/>
    <dgm:cxn modelId="{9DC2D649-147A-49FE-88DB-D535BD6F20B5}" srcId="{7AB59562-9C46-4E31-A96B-D8742C7F111F}" destId="{27695D38-FBB7-44E1-9A26-AB62CD24BEA3}" srcOrd="0" destOrd="0" parTransId="{8ED80B94-0E6A-4241-86E6-D54524339021}" sibTransId="{30810472-2EDC-425C-BB01-691D56DCA486}"/>
    <dgm:cxn modelId="{0398F17A-E23A-48AC-9B39-92A88A17B9BE}" type="presOf" srcId="{27695D38-FBB7-44E1-9A26-AB62CD24BEA3}" destId="{4FA2FB37-1EEB-48E9-80E3-9B3E62C7EAAB}" srcOrd="0" destOrd="0" presId="urn:microsoft.com/office/officeart/2018/5/layout/CenteredIconLabelDescriptionList"/>
    <dgm:cxn modelId="{12D21A7F-173D-41D1-8E2A-D699E04E6C43}" type="presOf" srcId="{3E8A40E3-D02C-472D-A9DE-6EA9204790DE}" destId="{CF18DC17-36B1-40D2-9A32-D61BD2AD4A30}" srcOrd="0" destOrd="0" presId="urn:microsoft.com/office/officeart/2018/5/layout/CenteredIconLabelDescriptionList"/>
    <dgm:cxn modelId="{6D18577F-32F5-4618-AF47-8B75E1D467FE}" type="presOf" srcId="{684AB442-13B7-4FEF-93BA-71DC76158ADF}" destId="{4FA2FB37-1EEB-48E9-80E3-9B3E62C7EAAB}" srcOrd="0" destOrd="3" presId="urn:microsoft.com/office/officeart/2018/5/layout/CenteredIconLabelDescriptionList"/>
    <dgm:cxn modelId="{DCCD2796-35D9-4F4A-997E-0347CED02F3C}" srcId="{82BE0F8A-D167-44EB-93CC-3340E2F42D70}" destId="{081A7A51-A946-42AF-AD58-A8DDBE4834E1}" srcOrd="1" destOrd="0" parTransId="{A5E77656-9CBA-4A81-AEB5-C6E69C4FA2AC}" sibTransId="{9DA50583-1743-4317-A499-76F5B50C8674}"/>
    <dgm:cxn modelId="{473E9FAC-ECA5-4817-B5D7-1BCB9D22B870}" type="presOf" srcId="{7AB59562-9C46-4E31-A96B-D8742C7F111F}" destId="{4FCBCAE0-CA99-4AB2-BDFE-0027443852C5}" srcOrd="0" destOrd="0" presId="urn:microsoft.com/office/officeart/2018/5/layout/CenteredIconLabelDescriptionList"/>
    <dgm:cxn modelId="{F2258EC8-8645-4446-9FF2-023F6FF9BF70}" type="presOf" srcId="{6FB5B3FB-EB88-4C5B-BCCE-85D59EE551DF}" destId="{4286CFF0-3466-4A91-8A83-1D9F9E14017C}" srcOrd="0" destOrd="0" presId="urn:microsoft.com/office/officeart/2018/5/layout/CenteredIconLabelDescriptionList"/>
    <dgm:cxn modelId="{623B22CC-5216-4243-A6F9-A97266D911B5}" srcId="{27695D38-FBB7-44E1-9A26-AB62CD24BEA3}" destId="{0EE8461F-BF00-466F-BEC8-FF0285225388}" srcOrd="1" destOrd="0" parTransId="{1B108144-5114-4CBE-89EE-5F6ED61B231C}" sibTransId="{4EDDA5C7-D01B-4BC4-BE94-6050B658E82D}"/>
    <dgm:cxn modelId="{CE550FE2-562F-4F35-B688-17E98D178342}" srcId="{27695D38-FBB7-44E1-9A26-AB62CD24BEA3}" destId="{684AB442-13B7-4FEF-93BA-71DC76158ADF}" srcOrd="2" destOrd="0" parTransId="{D440306B-FF71-4DF0-852B-92733E0629A4}" sibTransId="{4B675069-9DF0-476E-B1AE-BDA558AA2140}"/>
    <dgm:cxn modelId="{AF9C7DE6-C6EB-4AD3-938E-A1E14A510F81}" type="presOf" srcId="{0EE8461F-BF00-466F-BEC8-FF0285225388}" destId="{4FA2FB37-1EEB-48E9-80E3-9B3E62C7EAAB}" srcOrd="0" destOrd="2" presId="urn:microsoft.com/office/officeart/2018/5/layout/CenteredIconLabelDescriptionList"/>
    <dgm:cxn modelId="{F16A7B39-BAC3-493C-B6A5-91677E982F4C}" type="presParOf" srcId="{4286CFF0-3466-4A91-8A83-1D9F9E14017C}" destId="{9BCC3CC9-827F-4282-8BF4-ACD793AA8155}" srcOrd="0" destOrd="0" presId="urn:microsoft.com/office/officeart/2018/5/layout/CenteredIconLabelDescriptionList"/>
    <dgm:cxn modelId="{E490EDB7-4C0E-4815-BA66-DCF851025569}" type="presParOf" srcId="{9BCC3CC9-827F-4282-8BF4-ACD793AA8155}" destId="{D3E8A4FF-F4BC-463E-9A86-754B23329DEA}" srcOrd="0" destOrd="0" presId="urn:microsoft.com/office/officeart/2018/5/layout/CenteredIconLabelDescriptionList"/>
    <dgm:cxn modelId="{25D051C9-A216-450E-BE54-40431C370A6D}" type="presParOf" srcId="{9BCC3CC9-827F-4282-8BF4-ACD793AA8155}" destId="{4B38C8D6-7A29-4201-9DC8-FA8419F69EDB}" srcOrd="1" destOrd="0" presId="urn:microsoft.com/office/officeart/2018/5/layout/CenteredIconLabelDescriptionList"/>
    <dgm:cxn modelId="{49FE38C6-506D-4DD2-8084-2CB5247351F5}" type="presParOf" srcId="{9BCC3CC9-827F-4282-8BF4-ACD793AA8155}" destId="{E9B29154-1304-4633-B75A-E9B8D5A8ACC6}" srcOrd="2" destOrd="0" presId="urn:microsoft.com/office/officeart/2018/5/layout/CenteredIconLabelDescriptionList"/>
    <dgm:cxn modelId="{2F9F3BA3-9A9D-403B-8DE8-7D30F0050384}" type="presParOf" srcId="{9BCC3CC9-827F-4282-8BF4-ACD793AA8155}" destId="{4BEF14C5-9722-478F-81BA-D4018334CD04}" srcOrd="3" destOrd="0" presId="urn:microsoft.com/office/officeart/2018/5/layout/CenteredIconLabelDescriptionList"/>
    <dgm:cxn modelId="{8A2B5936-7907-4B8F-A188-E49C617525BC}" type="presParOf" srcId="{9BCC3CC9-827F-4282-8BF4-ACD793AA8155}" destId="{CF18DC17-36B1-40D2-9A32-D61BD2AD4A30}" srcOrd="4" destOrd="0" presId="urn:microsoft.com/office/officeart/2018/5/layout/CenteredIconLabelDescriptionList"/>
    <dgm:cxn modelId="{C6D54AD3-69FA-4EC1-9F62-C1A8F1069F26}" type="presParOf" srcId="{4286CFF0-3466-4A91-8A83-1D9F9E14017C}" destId="{64252881-C2C4-4707-9B96-F528EE61E6B5}" srcOrd="1" destOrd="0" presId="urn:microsoft.com/office/officeart/2018/5/layout/CenteredIconLabelDescriptionList"/>
    <dgm:cxn modelId="{1C08FAF1-4364-4438-BAC8-C33B45902263}" type="presParOf" srcId="{4286CFF0-3466-4A91-8A83-1D9F9E14017C}" destId="{12FDB6D2-A2E1-4A5C-A5AB-879451A64E8A}" srcOrd="2" destOrd="0" presId="urn:microsoft.com/office/officeart/2018/5/layout/CenteredIconLabelDescriptionList"/>
    <dgm:cxn modelId="{D35F0BC7-9332-4E07-AC61-B5A2B8C54ED6}" type="presParOf" srcId="{12FDB6D2-A2E1-4A5C-A5AB-879451A64E8A}" destId="{1541C78D-C2F5-4603-A138-401A07D94562}" srcOrd="0" destOrd="0" presId="urn:microsoft.com/office/officeart/2018/5/layout/CenteredIconLabelDescriptionList"/>
    <dgm:cxn modelId="{E1BD55E8-704B-4F82-8380-BF434B7C31CD}" type="presParOf" srcId="{12FDB6D2-A2E1-4A5C-A5AB-879451A64E8A}" destId="{AE51F683-DCDD-4B2B-9C07-F21976B00A3D}" srcOrd="1" destOrd="0" presId="urn:microsoft.com/office/officeart/2018/5/layout/CenteredIconLabelDescriptionList"/>
    <dgm:cxn modelId="{C0EC52FD-56AB-407D-B49B-52668FCA6912}" type="presParOf" srcId="{12FDB6D2-A2E1-4A5C-A5AB-879451A64E8A}" destId="{4FCBCAE0-CA99-4AB2-BDFE-0027443852C5}" srcOrd="2" destOrd="0" presId="urn:microsoft.com/office/officeart/2018/5/layout/CenteredIconLabelDescriptionList"/>
    <dgm:cxn modelId="{C107247A-4EF3-4CAC-87AC-73D6B2FB2538}" type="presParOf" srcId="{12FDB6D2-A2E1-4A5C-A5AB-879451A64E8A}" destId="{52A88EAF-7C89-48CF-843E-BA0CE8D5E4AE}" srcOrd="3" destOrd="0" presId="urn:microsoft.com/office/officeart/2018/5/layout/CenteredIconLabelDescriptionList"/>
    <dgm:cxn modelId="{2862BED2-CAA4-45A6-A67B-B3AE91DC662F}" type="presParOf" srcId="{12FDB6D2-A2E1-4A5C-A5AB-879451A64E8A}" destId="{4FA2FB37-1EEB-48E9-80E3-9B3E62C7EAA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12509A-FA17-412A-BF1A-FC914E1276A3}"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CEB0F590-FCBB-441F-A1DD-6C37FDFAFED2}">
      <dgm:prSet/>
      <dgm:spPr/>
      <dgm:t>
        <a:bodyPr/>
        <a:lstStyle/>
        <a:p>
          <a:r>
            <a:rPr lang="en-US" baseline="0"/>
            <a:t>Substance</a:t>
          </a:r>
          <a:endParaRPr lang="en-US"/>
        </a:p>
      </dgm:t>
    </dgm:pt>
    <dgm:pt modelId="{FDF242EB-28DE-4A9E-A0CC-823F8B859C90}" type="parTrans" cxnId="{82145D37-8BD1-4344-99C9-385B3DFE2A32}">
      <dgm:prSet/>
      <dgm:spPr/>
      <dgm:t>
        <a:bodyPr/>
        <a:lstStyle/>
        <a:p>
          <a:endParaRPr lang="en-US"/>
        </a:p>
      </dgm:t>
    </dgm:pt>
    <dgm:pt modelId="{F50BDF41-E578-4485-BBE4-16B242BD0317}" type="sibTrans" cxnId="{82145D37-8BD1-4344-99C9-385B3DFE2A32}">
      <dgm:prSet/>
      <dgm:spPr/>
      <dgm:t>
        <a:bodyPr/>
        <a:lstStyle/>
        <a:p>
          <a:endParaRPr lang="en-US"/>
        </a:p>
      </dgm:t>
    </dgm:pt>
    <dgm:pt modelId="{C13277B4-3149-4DB4-9323-4F9BDD90AF79}">
      <dgm:prSet/>
      <dgm:spPr/>
      <dgm:t>
        <a:bodyPr/>
        <a:lstStyle/>
        <a:p>
          <a:r>
            <a:rPr lang="en-US" baseline="0"/>
            <a:t>Being separate from the particulars, the Forms cannot be their essence or substance.</a:t>
          </a:r>
          <a:endParaRPr lang="en-US"/>
        </a:p>
      </dgm:t>
    </dgm:pt>
    <dgm:pt modelId="{384DA760-FACE-486B-8A24-A43E8B131AED}" type="parTrans" cxnId="{DA277F65-6EBE-4F6D-9867-F6D2604E32F8}">
      <dgm:prSet/>
      <dgm:spPr/>
      <dgm:t>
        <a:bodyPr/>
        <a:lstStyle/>
        <a:p>
          <a:endParaRPr lang="en-US"/>
        </a:p>
      </dgm:t>
    </dgm:pt>
    <dgm:pt modelId="{F9E46762-5438-40CC-A130-21061B3CF30E}" type="sibTrans" cxnId="{DA277F65-6EBE-4F6D-9867-F6D2604E32F8}">
      <dgm:prSet/>
      <dgm:spPr/>
      <dgm:t>
        <a:bodyPr/>
        <a:lstStyle/>
        <a:p>
          <a:endParaRPr lang="en-US"/>
        </a:p>
      </dgm:t>
    </dgm:pt>
    <dgm:pt modelId="{60F6E4BD-AAA2-4058-87A3-F51699E008B3}">
      <dgm:prSet/>
      <dgm:spPr/>
      <dgm:t>
        <a:bodyPr/>
        <a:lstStyle/>
        <a:p>
          <a:r>
            <a:rPr lang="en-US" baseline="0"/>
            <a:t>Participation</a:t>
          </a:r>
          <a:endParaRPr lang="en-US"/>
        </a:p>
      </dgm:t>
    </dgm:pt>
    <dgm:pt modelId="{D2DE9D6B-84E5-4C2F-BC4E-BE9261704405}" type="parTrans" cxnId="{C2B1C321-D94C-43B9-857E-3886EF1A2DD0}">
      <dgm:prSet/>
      <dgm:spPr/>
      <dgm:t>
        <a:bodyPr/>
        <a:lstStyle/>
        <a:p>
          <a:endParaRPr lang="en-US"/>
        </a:p>
      </dgm:t>
    </dgm:pt>
    <dgm:pt modelId="{D3BBD5E5-64E5-485E-8B23-AE8ED8CB1DEA}" type="sibTrans" cxnId="{C2B1C321-D94C-43B9-857E-3886EF1A2DD0}">
      <dgm:prSet/>
      <dgm:spPr/>
      <dgm:t>
        <a:bodyPr/>
        <a:lstStyle/>
        <a:p>
          <a:endParaRPr lang="en-US"/>
        </a:p>
      </dgm:t>
    </dgm:pt>
    <dgm:pt modelId="{6ABA3707-686A-4B8D-A1AA-1FEF45BE6B1A}">
      <dgm:prSet/>
      <dgm:spPr/>
      <dgm:t>
        <a:bodyPr/>
        <a:lstStyle/>
        <a:p>
          <a:r>
            <a:rPr lang="en-US" baseline="0" dirty="0"/>
            <a:t>Participation is a mystery.</a:t>
          </a:r>
          <a:endParaRPr lang="en-US" dirty="0"/>
        </a:p>
      </dgm:t>
    </dgm:pt>
    <dgm:pt modelId="{EB99D203-843B-4009-B6A1-6E1C9289A447}" type="parTrans" cxnId="{BD84F8F6-3CE4-4BA6-A5F5-EC3359C558AA}">
      <dgm:prSet/>
      <dgm:spPr/>
      <dgm:t>
        <a:bodyPr/>
        <a:lstStyle/>
        <a:p>
          <a:endParaRPr lang="en-US"/>
        </a:p>
      </dgm:t>
    </dgm:pt>
    <dgm:pt modelId="{3BEB229F-7852-47F8-8F87-533024E97BEE}" type="sibTrans" cxnId="{BD84F8F6-3CE4-4BA6-A5F5-EC3359C558AA}">
      <dgm:prSet/>
      <dgm:spPr/>
      <dgm:t>
        <a:bodyPr/>
        <a:lstStyle/>
        <a:p>
          <a:endParaRPr lang="en-US"/>
        </a:p>
      </dgm:t>
    </dgm:pt>
    <dgm:pt modelId="{4F7592E3-B9C9-4F62-83F6-2F4456F1B356}">
      <dgm:prSet/>
      <dgm:spPr/>
      <dgm:t>
        <a:bodyPr/>
        <a:lstStyle/>
        <a:p>
          <a:r>
            <a:rPr lang="en-US" baseline="0" dirty="0"/>
            <a:t>Talk of participation “is to use empty words and poetical metaphors.”</a:t>
          </a:r>
          <a:endParaRPr lang="en-US" dirty="0"/>
        </a:p>
      </dgm:t>
    </dgm:pt>
    <dgm:pt modelId="{6A4665A2-0716-4E39-9328-AB10271E4CC2}" type="parTrans" cxnId="{043EB755-4D4E-45A2-AD74-F0052EE819E9}">
      <dgm:prSet/>
      <dgm:spPr/>
      <dgm:t>
        <a:bodyPr/>
        <a:lstStyle/>
        <a:p>
          <a:endParaRPr lang="en-US"/>
        </a:p>
      </dgm:t>
    </dgm:pt>
    <dgm:pt modelId="{3917A44F-6123-4801-BDCA-6CE51A21BACE}" type="sibTrans" cxnId="{043EB755-4D4E-45A2-AD74-F0052EE819E9}">
      <dgm:prSet/>
      <dgm:spPr/>
      <dgm:t>
        <a:bodyPr/>
        <a:lstStyle/>
        <a:p>
          <a:endParaRPr lang="en-US"/>
        </a:p>
      </dgm:t>
    </dgm:pt>
    <dgm:pt modelId="{A4578F6D-EE1F-4811-B053-1200ADCBF9AE}">
      <dgm:prSet/>
      <dgm:spPr/>
      <dgm:t>
        <a:bodyPr/>
        <a:lstStyle/>
        <a:p>
          <a:r>
            <a:rPr lang="en-US" baseline="0" dirty="0"/>
            <a:t>The Third Man Argument </a:t>
          </a:r>
          <a:endParaRPr lang="en-US" dirty="0"/>
        </a:p>
      </dgm:t>
    </dgm:pt>
    <dgm:pt modelId="{FC335D04-1FCD-471D-941B-4BAD9B2B590D}" type="parTrans" cxnId="{21EB1ABD-BF36-4B31-8539-2E1C898C99AC}">
      <dgm:prSet/>
      <dgm:spPr/>
      <dgm:t>
        <a:bodyPr/>
        <a:lstStyle/>
        <a:p>
          <a:endParaRPr lang="en-US"/>
        </a:p>
      </dgm:t>
    </dgm:pt>
    <dgm:pt modelId="{569447ED-7A04-4043-88D0-47CF1AC14735}" type="sibTrans" cxnId="{21EB1ABD-BF36-4B31-8539-2E1C898C99AC}">
      <dgm:prSet/>
      <dgm:spPr/>
      <dgm:t>
        <a:bodyPr/>
        <a:lstStyle/>
        <a:p>
          <a:endParaRPr lang="en-US"/>
        </a:p>
      </dgm:t>
    </dgm:pt>
    <dgm:pt modelId="{9324A488-6FCE-4A3C-AB9D-5C4AC677AF47}" type="pres">
      <dgm:prSet presAssocID="{AE12509A-FA17-412A-BF1A-FC914E1276A3}" presName="linear" presStyleCnt="0">
        <dgm:presLayoutVars>
          <dgm:dir/>
          <dgm:animLvl val="lvl"/>
          <dgm:resizeHandles val="exact"/>
        </dgm:presLayoutVars>
      </dgm:prSet>
      <dgm:spPr/>
    </dgm:pt>
    <dgm:pt modelId="{5C35CC33-53ED-470B-B272-644F5D594B55}" type="pres">
      <dgm:prSet presAssocID="{CEB0F590-FCBB-441F-A1DD-6C37FDFAFED2}" presName="parentLin" presStyleCnt="0"/>
      <dgm:spPr/>
    </dgm:pt>
    <dgm:pt modelId="{BCB82B29-FBA6-4EBB-A26F-71E6C1C2BEE8}" type="pres">
      <dgm:prSet presAssocID="{CEB0F590-FCBB-441F-A1DD-6C37FDFAFED2}" presName="parentLeftMargin" presStyleLbl="node1" presStyleIdx="0" presStyleCnt="3"/>
      <dgm:spPr/>
    </dgm:pt>
    <dgm:pt modelId="{7E8C652C-7618-4BC0-87F4-AD6B42A4FB87}" type="pres">
      <dgm:prSet presAssocID="{CEB0F590-FCBB-441F-A1DD-6C37FDFAFED2}" presName="parentText" presStyleLbl="node1" presStyleIdx="0" presStyleCnt="3">
        <dgm:presLayoutVars>
          <dgm:chMax val="0"/>
          <dgm:bulletEnabled val="1"/>
        </dgm:presLayoutVars>
      </dgm:prSet>
      <dgm:spPr/>
    </dgm:pt>
    <dgm:pt modelId="{50582EDF-E249-4AF1-85CB-61EC0AEC7949}" type="pres">
      <dgm:prSet presAssocID="{CEB0F590-FCBB-441F-A1DD-6C37FDFAFED2}" presName="negativeSpace" presStyleCnt="0"/>
      <dgm:spPr/>
    </dgm:pt>
    <dgm:pt modelId="{9291EA45-5242-4CEC-AF7A-DE9422346536}" type="pres">
      <dgm:prSet presAssocID="{CEB0F590-FCBB-441F-A1DD-6C37FDFAFED2}" presName="childText" presStyleLbl="conFgAcc1" presStyleIdx="0" presStyleCnt="3">
        <dgm:presLayoutVars>
          <dgm:bulletEnabled val="1"/>
        </dgm:presLayoutVars>
      </dgm:prSet>
      <dgm:spPr/>
    </dgm:pt>
    <dgm:pt modelId="{B6D9EDD9-1ED0-4BD1-9F92-DDFDB140C1AC}" type="pres">
      <dgm:prSet presAssocID="{F50BDF41-E578-4485-BBE4-16B242BD0317}" presName="spaceBetweenRectangles" presStyleCnt="0"/>
      <dgm:spPr/>
    </dgm:pt>
    <dgm:pt modelId="{941C5666-C54A-473B-AB7B-3014C0BCEEE6}" type="pres">
      <dgm:prSet presAssocID="{60F6E4BD-AAA2-4058-87A3-F51699E008B3}" presName="parentLin" presStyleCnt="0"/>
      <dgm:spPr/>
    </dgm:pt>
    <dgm:pt modelId="{A6BB76D0-45CC-4B66-9111-08061279DAF1}" type="pres">
      <dgm:prSet presAssocID="{60F6E4BD-AAA2-4058-87A3-F51699E008B3}" presName="parentLeftMargin" presStyleLbl="node1" presStyleIdx="0" presStyleCnt="3"/>
      <dgm:spPr/>
    </dgm:pt>
    <dgm:pt modelId="{62EF61AD-68BD-4438-B73C-897C2A999DB6}" type="pres">
      <dgm:prSet presAssocID="{60F6E4BD-AAA2-4058-87A3-F51699E008B3}" presName="parentText" presStyleLbl="node1" presStyleIdx="1" presStyleCnt="3">
        <dgm:presLayoutVars>
          <dgm:chMax val="0"/>
          <dgm:bulletEnabled val="1"/>
        </dgm:presLayoutVars>
      </dgm:prSet>
      <dgm:spPr/>
    </dgm:pt>
    <dgm:pt modelId="{4892076B-2740-4994-A2D6-A195C8235D95}" type="pres">
      <dgm:prSet presAssocID="{60F6E4BD-AAA2-4058-87A3-F51699E008B3}" presName="negativeSpace" presStyleCnt="0"/>
      <dgm:spPr/>
    </dgm:pt>
    <dgm:pt modelId="{78BC6492-77DC-4088-AF19-1A00BF888103}" type="pres">
      <dgm:prSet presAssocID="{60F6E4BD-AAA2-4058-87A3-F51699E008B3}" presName="childText" presStyleLbl="conFgAcc1" presStyleIdx="1" presStyleCnt="3">
        <dgm:presLayoutVars>
          <dgm:bulletEnabled val="1"/>
        </dgm:presLayoutVars>
      </dgm:prSet>
      <dgm:spPr/>
    </dgm:pt>
    <dgm:pt modelId="{83235DB7-6260-4EFB-B74A-0E65604B1057}" type="pres">
      <dgm:prSet presAssocID="{D3BBD5E5-64E5-485E-8B23-AE8ED8CB1DEA}" presName="spaceBetweenRectangles" presStyleCnt="0"/>
      <dgm:spPr/>
    </dgm:pt>
    <dgm:pt modelId="{AE15C40B-7DC7-45A1-A9F5-9B05055B352B}" type="pres">
      <dgm:prSet presAssocID="{A4578F6D-EE1F-4811-B053-1200ADCBF9AE}" presName="parentLin" presStyleCnt="0"/>
      <dgm:spPr/>
    </dgm:pt>
    <dgm:pt modelId="{1E76707B-6CE9-4132-AF02-261EBD740D7B}" type="pres">
      <dgm:prSet presAssocID="{A4578F6D-EE1F-4811-B053-1200ADCBF9AE}" presName="parentLeftMargin" presStyleLbl="node1" presStyleIdx="1" presStyleCnt="3"/>
      <dgm:spPr/>
    </dgm:pt>
    <dgm:pt modelId="{6EE3054F-DE0B-4C2B-A766-2E1BF18CA08C}" type="pres">
      <dgm:prSet presAssocID="{A4578F6D-EE1F-4811-B053-1200ADCBF9AE}" presName="parentText" presStyleLbl="node1" presStyleIdx="2" presStyleCnt="3">
        <dgm:presLayoutVars>
          <dgm:chMax val="0"/>
          <dgm:bulletEnabled val="1"/>
        </dgm:presLayoutVars>
      </dgm:prSet>
      <dgm:spPr/>
    </dgm:pt>
    <dgm:pt modelId="{CAB67F34-6A77-479C-8181-56239385C6B7}" type="pres">
      <dgm:prSet presAssocID="{A4578F6D-EE1F-4811-B053-1200ADCBF9AE}" presName="negativeSpace" presStyleCnt="0"/>
      <dgm:spPr/>
    </dgm:pt>
    <dgm:pt modelId="{D0FA8B95-BB5D-4DD6-8653-9E92D3BBBC60}" type="pres">
      <dgm:prSet presAssocID="{A4578F6D-EE1F-4811-B053-1200ADCBF9AE}" presName="childText" presStyleLbl="conFgAcc1" presStyleIdx="2" presStyleCnt="3">
        <dgm:presLayoutVars>
          <dgm:bulletEnabled val="1"/>
        </dgm:presLayoutVars>
      </dgm:prSet>
      <dgm:spPr/>
    </dgm:pt>
  </dgm:ptLst>
  <dgm:cxnLst>
    <dgm:cxn modelId="{95977F1D-07A9-4027-9A97-BD9BFC768482}" type="presOf" srcId="{AE12509A-FA17-412A-BF1A-FC914E1276A3}" destId="{9324A488-6FCE-4A3C-AB9D-5C4AC677AF47}" srcOrd="0" destOrd="0" presId="urn:microsoft.com/office/officeart/2005/8/layout/list1"/>
    <dgm:cxn modelId="{C2B1C321-D94C-43B9-857E-3886EF1A2DD0}" srcId="{AE12509A-FA17-412A-BF1A-FC914E1276A3}" destId="{60F6E4BD-AAA2-4058-87A3-F51699E008B3}" srcOrd="1" destOrd="0" parTransId="{D2DE9D6B-84E5-4C2F-BC4E-BE9261704405}" sibTransId="{D3BBD5E5-64E5-485E-8B23-AE8ED8CB1DEA}"/>
    <dgm:cxn modelId="{82145D37-8BD1-4344-99C9-385B3DFE2A32}" srcId="{AE12509A-FA17-412A-BF1A-FC914E1276A3}" destId="{CEB0F590-FCBB-441F-A1DD-6C37FDFAFED2}" srcOrd="0" destOrd="0" parTransId="{FDF242EB-28DE-4A9E-A0CC-823F8B859C90}" sibTransId="{F50BDF41-E578-4485-BBE4-16B242BD0317}"/>
    <dgm:cxn modelId="{40F56164-8166-4A33-8DDF-3C91DFF53B9E}" type="presOf" srcId="{A4578F6D-EE1F-4811-B053-1200ADCBF9AE}" destId="{1E76707B-6CE9-4132-AF02-261EBD740D7B}" srcOrd="0" destOrd="0" presId="urn:microsoft.com/office/officeart/2005/8/layout/list1"/>
    <dgm:cxn modelId="{DA277F65-6EBE-4F6D-9867-F6D2604E32F8}" srcId="{CEB0F590-FCBB-441F-A1DD-6C37FDFAFED2}" destId="{C13277B4-3149-4DB4-9323-4F9BDD90AF79}" srcOrd="0" destOrd="0" parTransId="{384DA760-FACE-486B-8A24-A43E8B131AED}" sibTransId="{F9E46762-5438-40CC-A130-21061B3CF30E}"/>
    <dgm:cxn modelId="{26E1954A-0E9F-49E1-9ADD-2A875D101CB4}" type="presOf" srcId="{60F6E4BD-AAA2-4058-87A3-F51699E008B3}" destId="{A6BB76D0-45CC-4B66-9111-08061279DAF1}" srcOrd="0" destOrd="0" presId="urn:microsoft.com/office/officeart/2005/8/layout/list1"/>
    <dgm:cxn modelId="{FDC27752-931F-445E-9390-F7534C380171}" type="presOf" srcId="{60F6E4BD-AAA2-4058-87A3-F51699E008B3}" destId="{62EF61AD-68BD-4438-B73C-897C2A999DB6}" srcOrd="1" destOrd="0" presId="urn:microsoft.com/office/officeart/2005/8/layout/list1"/>
    <dgm:cxn modelId="{043EB755-4D4E-45A2-AD74-F0052EE819E9}" srcId="{60F6E4BD-AAA2-4058-87A3-F51699E008B3}" destId="{4F7592E3-B9C9-4F62-83F6-2F4456F1B356}" srcOrd="1" destOrd="0" parTransId="{6A4665A2-0716-4E39-9328-AB10271E4CC2}" sibTransId="{3917A44F-6123-4801-BDCA-6CE51A21BACE}"/>
    <dgm:cxn modelId="{AFF47056-F237-44C5-A538-F355736D9100}" type="presOf" srcId="{C13277B4-3149-4DB4-9323-4F9BDD90AF79}" destId="{9291EA45-5242-4CEC-AF7A-DE9422346536}" srcOrd="0" destOrd="0" presId="urn:microsoft.com/office/officeart/2005/8/layout/list1"/>
    <dgm:cxn modelId="{923DF29E-D203-40A6-97ED-2430E75A9E2C}" type="presOf" srcId="{4F7592E3-B9C9-4F62-83F6-2F4456F1B356}" destId="{78BC6492-77DC-4088-AF19-1A00BF888103}" srcOrd="0" destOrd="1" presId="urn:microsoft.com/office/officeart/2005/8/layout/list1"/>
    <dgm:cxn modelId="{B5389EA4-4D0F-4078-8E39-FA13A2AD7BBC}" type="presOf" srcId="{CEB0F590-FCBB-441F-A1DD-6C37FDFAFED2}" destId="{7E8C652C-7618-4BC0-87F4-AD6B42A4FB87}" srcOrd="1" destOrd="0" presId="urn:microsoft.com/office/officeart/2005/8/layout/list1"/>
    <dgm:cxn modelId="{095C9EB7-E5E5-4776-AC5F-F5D49BB7FD79}" type="presOf" srcId="{6ABA3707-686A-4B8D-A1AA-1FEF45BE6B1A}" destId="{78BC6492-77DC-4088-AF19-1A00BF888103}" srcOrd="0" destOrd="0" presId="urn:microsoft.com/office/officeart/2005/8/layout/list1"/>
    <dgm:cxn modelId="{152F5DBC-F129-4505-9674-BFF696A7D50D}" type="presOf" srcId="{CEB0F590-FCBB-441F-A1DD-6C37FDFAFED2}" destId="{BCB82B29-FBA6-4EBB-A26F-71E6C1C2BEE8}" srcOrd="0" destOrd="0" presId="urn:microsoft.com/office/officeart/2005/8/layout/list1"/>
    <dgm:cxn modelId="{21EB1ABD-BF36-4B31-8539-2E1C898C99AC}" srcId="{AE12509A-FA17-412A-BF1A-FC914E1276A3}" destId="{A4578F6D-EE1F-4811-B053-1200ADCBF9AE}" srcOrd="2" destOrd="0" parTransId="{FC335D04-1FCD-471D-941B-4BAD9B2B590D}" sibTransId="{569447ED-7A04-4043-88D0-47CF1AC14735}"/>
    <dgm:cxn modelId="{D514FED3-E020-4967-9922-FAE84559D6E1}" type="presOf" srcId="{A4578F6D-EE1F-4811-B053-1200ADCBF9AE}" destId="{6EE3054F-DE0B-4C2B-A766-2E1BF18CA08C}" srcOrd="1" destOrd="0" presId="urn:microsoft.com/office/officeart/2005/8/layout/list1"/>
    <dgm:cxn modelId="{BD84F8F6-3CE4-4BA6-A5F5-EC3359C558AA}" srcId="{60F6E4BD-AAA2-4058-87A3-F51699E008B3}" destId="{6ABA3707-686A-4B8D-A1AA-1FEF45BE6B1A}" srcOrd="0" destOrd="0" parTransId="{EB99D203-843B-4009-B6A1-6E1C9289A447}" sibTransId="{3BEB229F-7852-47F8-8F87-533024E97BEE}"/>
    <dgm:cxn modelId="{6BB13575-2358-449E-9182-89A56DF2D0F3}" type="presParOf" srcId="{9324A488-6FCE-4A3C-AB9D-5C4AC677AF47}" destId="{5C35CC33-53ED-470B-B272-644F5D594B55}" srcOrd="0" destOrd="0" presId="urn:microsoft.com/office/officeart/2005/8/layout/list1"/>
    <dgm:cxn modelId="{34D7483B-5E0E-4CD8-8387-0F64820A2D1E}" type="presParOf" srcId="{5C35CC33-53ED-470B-B272-644F5D594B55}" destId="{BCB82B29-FBA6-4EBB-A26F-71E6C1C2BEE8}" srcOrd="0" destOrd="0" presId="urn:microsoft.com/office/officeart/2005/8/layout/list1"/>
    <dgm:cxn modelId="{0F2EA180-673B-4BAC-8491-6181A277B0A7}" type="presParOf" srcId="{5C35CC33-53ED-470B-B272-644F5D594B55}" destId="{7E8C652C-7618-4BC0-87F4-AD6B42A4FB87}" srcOrd="1" destOrd="0" presId="urn:microsoft.com/office/officeart/2005/8/layout/list1"/>
    <dgm:cxn modelId="{9A9937AF-FB37-4FA7-B545-2E8296004E65}" type="presParOf" srcId="{9324A488-6FCE-4A3C-AB9D-5C4AC677AF47}" destId="{50582EDF-E249-4AF1-85CB-61EC0AEC7949}" srcOrd="1" destOrd="0" presId="urn:microsoft.com/office/officeart/2005/8/layout/list1"/>
    <dgm:cxn modelId="{6605650C-7454-4405-B144-588D739C01D6}" type="presParOf" srcId="{9324A488-6FCE-4A3C-AB9D-5C4AC677AF47}" destId="{9291EA45-5242-4CEC-AF7A-DE9422346536}" srcOrd="2" destOrd="0" presId="urn:microsoft.com/office/officeart/2005/8/layout/list1"/>
    <dgm:cxn modelId="{E9B73904-5590-42E3-8F81-885D21F77773}" type="presParOf" srcId="{9324A488-6FCE-4A3C-AB9D-5C4AC677AF47}" destId="{B6D9EDD9-1ED0-4BD1-9F92-DDFDB140C1AC}" srcOrd="3" destOrd="0" presId="urn:microsoft.com/office/officeart/2005/8/layout/list1"/>
    <dgm:cxn modelId="{A7F3B3B5-AF7A-49DA-9E39-7916DFDFDFAD}" type="presParOf" srcId="{9324A488-6FCE-4A3C-AB9D-5C4AC677AF47}" destId="{941C5666-C54A-473B-AB7B-3014C0BCEEE6}" srcOrd="4" destOrd="0" presId="urn:microsoft.com/office/officeart/2005/8/layout/list1"/>
    <dgm:cxn modelId="{29340C15-D096-4307-BB5E-EE7C5A2916E5}" type="presParOf" srcId="{941C5666-C54A-473B-AB7B-3014C0BCEEE6}" destId="{A6BB76D0-45CC-4B66-9111-08061279DAF1}" srcOrd="0" destOrd="0" presId="urn:microsoft.com/office/officeart/2005/8/layout/list1"/>
    <dgm:cxn modelId="{8C79E635-D35E-4611-B500-D6CADAA9F448}" type="presParOf" srcId="{941C5666-C54A-473B-AB7B-3014C0BCEEE6}" destId="{62EF61AD-68BD-4438-B73C-897C2A999DB6}" srcOrd="1" destOrd="0" presId="urn:microsoft.com/office/officeart/2005/8/layout/list1"/>
    <dgm:cxn modelId="{8A8C2113-6CC1-4820-926D-879026205B11}" type="presParOf" srcId="{9324A488-6FCE-4A3C-AB9D-5C4AC677AF47}" destId="{4892076B-2740-4994-A2D6-A195C8235D95}" srcOrd="5" destOrd="0" presId="urn:microsoft.com/office/officeart/2005/8/layout/list1"/>
    <dgm:cxn modelId="{AE3D6B33-4A5B-45DA-BBDD-8075C9E1198C}" type="presParOf" srcId="{9324A488-6FCE-4A3C-AB9D-5C4AC677AF47}" destId="{78BC6492-77DC-4088-AF19-1A00BF888103}" srcOrd="6" destOrd="0" presId="urn:microsoft.com/office/officeart/2005/8/layout/list1"/>
    <dgm:cxn modelId="{20B2F508-EA35-4DB9-B4D3-80ACEEA2719E}" type="presParOf" srcId="{9324A488-6FCE-4A3C-AB9D-5C4AC677AF47}" destId="{83235DB7-6260-4EFB-B74A-0E65604B1057}" srcOrd="7" destOrd="0" presId="urn:microsoft.com/office/officeart/2005/8/layout/list1"/>
    <dgm:cxn modelId="{E50507DB-E052-441E-87FF-0068A07F4740}" type="presParOf" srcId="{9324A488-6FCE-4A3C-AB9D-5C4AC677AF47}" destId="{AE15C40B-7DC7-45A1-A9F5-9B05055B352B}" srcOrd="8" destOrd="0" presId="urn:microsoft.com/office/officeart/2005/8/layout/list1"/>
    <dgm:cxn modelId="{70C987C1-2122-4F59-B82F-D0E82CC195E4}" type="presParOf" srcId="{AE15C40B-7DC7-45A1-A9F5-9B05055B352B}" destId="{1E76707B-6CE9-4132-AF02-261EBD740D7B}" srcOrd="0" destOrd="0" presId="urn:microsoft.com/office/officeart/2005/8/layout/list1"/>
    <dgm:cxn modelId="{B868F03A-8FC4-45B0-9A9C-EC3BB9F09304}" type="presParOf" srcId="{AE15C40B-7DC7-45A1-A9F5-9B05055B352B}" destId="{6EE3054F-DE0B-4C2B-A766-2E1BF18CA08C}" srcOrd="1" destOrd="0" presId="urn:microsoft.com/office/officeart/2005/8/layout/list1"/>
    <dgm:cxn modelId="{7D0F6527-BF28-4FA6-83D1-6703A2FD4E7E}" type="presParOf" srcId="{9324A488-6FCE-4A3C-AB9D-5C4AC677AF47}" destId="{CAB67F34-6A77-479C-8181-56239385C6B7}" srcOrd="9" destOrd="0" presId="urn:microsoft.com/office/officeart/2005/8/layout/list1"/>
    <dgm:cxn modelId="{0B60DAA3-6219-4800-8D47-893A47E4DB1E}" type="presParOf" srcId="{9324A488-6FCE-4A3C-AB9D-5C4AC677AF47}" destId="{D0FA8B95-BB5D-4DD6-8653-9E92D3BBBC6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933AB6-333A-4D3B-BE56-104F85C2B351}"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40EFEADF-F9A5-4214-A4BD-A8E5A4A8EACD}">
      <dgm:prSet/>
      <dgm:spPr/>
      <dgm:t>
        <a:bodyPr/>
        <a:lstStyle/>
        <a:p>
          <a:r>
            <a:rPr lang="en-US"/>
            <a:t>Latter Skeptics: Two Theses</a:t>
          </a:r>
        </a:p>
      </dgm:t>
    </dgm:pt>
    <dgm:pt modelId="{E9E1BDAF-79F2-4C75-B25D-58C079EC0794}" type="parTrans" cxnId="{64F36D9D-E467-43E5-A3A3-A269EE1F73AE}">
      <dgm:prSet/>
      <dgm:spPr/>
      <dgm:t>
        <a:bodyPr/>
        <a:lstStyle/>
        <a:p>
          <a:endParaRPr lang="en-US"/>
        </a:p>
      </dgm:t>
    </dgm:pt>
    <dgm:pt modelId="{04F54D40-BAF5-40BF-B0F2-364EF1DC0C88}" type="sibTrans" cxnId="{64F36D9D-E467-43E5-A3A3-A269EE1F73AE}">
      <dgm:prSet/>
      <dgm:spPr/>
      <dgm:t>
        <a:bodyPr/>
        <a:lstStyle/>
        <a:p>
          <a:endParaRPr lang="en-US"/>
        </a:p>
      </dgm:t>
    </dgm:pt>
    <dgm:pt modelId="{1CA81E89-A47C-4418-B949-5BE8EF1AC6B9}">
      <dgm:prSet/>
      <dgm:spPr/>
      <dgm:t>
        <a:bodyPr/>
        <a:lstStyle/>
        <a:p>
          <a:r>
            <a:rPr lang="en-US"/>
            <a:t>Nothing is self-evident</a:t>
          </a:r>
        </a:p>
      </dgm:t>
    </dgm:pt>
    <dgm:pt modelId="{3567C336-037C-4403-846F-911C8BF54874}" type="parTrans" cxnId="{61D6FB33-0DC9-49A3-ADB2-BC2BDDB34D81}">
      <dgm:prSet/>
      <dgm:spPr/>
      <dgm:t>
        <a:bodyPr/>
        <a:lstStyle/>
        <a:p>
          <a:endParaRPr lang="en-US"/>
        </a:p>
      </dgm:t>
    </dgm:pt>
    <dgm:pt modelId="{E7997F41-7C6E-49E5-B69C-58D1C92FD4BD}" type="sibTrans" cxnId="{61D6FB33-0DC9-49A3-ADB2-BC2BDDB34D81}">
      <dgm:prSet/>
      <dgm:spPr/>
      <dgm:t>
        <a:bodyPr/>
        <a:lstStyle/>
        <a:p>
          <a:endParaRPr lang="en-US"/>
        </a:p>
      </dgm:t>
    </dgm:pt>
    <dgm:pt modelId="{B3483797-E539-4F85-95A1-D5361CB76091}">
      <dgm:prSet/>
      <dgm:spPr/>
      <dgm:t>
        <a:bodyPr/>
        <a:lstStyle/>
        <a:p>
          <a:r>
            <a:rPr lang="en-US"/>
            <a:t>Nothing can be proven</a:t>
          </a:r>
        </a:p>
      </dgm:t>
    </dgm:pt>
    <dgm:pt modelId="{320B136F-15BE-4C89-8D07-896ED72CD1BF}" type="parTrans" cxnId="{97866F3D-702E-4AD4-A0CC-6347F74459C1}">
      <dgm:prSet/>
      <dgm:spPr/>
      <dgm:t>
        <a:bodyPr/>
        <a:lstStyle/>
        <a:p>
          <a:endParaRPr lang="en-US"/>
        </a:p>
      </dgm:t>
    </dgm:pt>
    <dgm:pt modelId="{FE52F85E-7ECF-4D14-A7F4-EA16FD947A75}" type="sibTrans" cxnId="{97866F3D-702E-4AD4-A0CC-6347F74459C1}">
      <dgm:prSet/>
      <dgm:spPr/>
      <dgm:t>
        <a:bodyPr/>
        <a:lstStyle/>
        <a:p>
          <a:endParaRPr lang="en-US"/>
        </a:p>
      </dgm:t>
    </dgm:pt>
    <dgm:pt modelId="{89F719E1-EB73-4B71-B196-8C560AFB5E1A}">
      <dgm:prSet/>
      <dgm:spPr/>
      <dgm:t>
        <a:bodyPr/>
        <a:lstStyle/>
        <a:p>
          <a:r>
            <a:rPr lang="en-US"/>
            <a:t>Skeptic’s Goal</a:t>
          </a:r>
        </a:p>
      </dgm:t>
    </dgm:pt>
    <dgm:pt modelId="{87720097-B296-4E7F-9A8F-3E3536F4EAF9}" type="parTrans" cxnId="{3E78CDE8-8649-4EA5-98B6-8CF9D9167D5A}">
      <dgm:prSet/>
      <dgm:spPr/>
      <dgm:t>
        <a:bodyPr/>
        <a:lstStyle/>
        <a:p>
          <a:endParaRPr lang="en-US"/>
        </a:p>
      </dgm:t>
    </dgm:pt>
    <dgm:pt modelId="{0336228E-6FC1-43BA-91A6-9C0DE5EB2541}" type="sibTrans" cxnId="{3E78CDE8-8649-4EA5-98B6-8CF9D9167D5A}">
      <dgm:prSet/>
      <dgm:spPr/>
      <dgm:t>
        <a:bodyPr/>
        <a:lstStyle/>
        <a:p>
          <a:endParaRPr lang="en-US"/>
        </a:p>
      </dgm:t>
    </dgm:pt>
    <dgm:pt modelId="{AA746EAE-F7FC-47F2-867C-008185993D14}">
      <dgm:prSet/>
      <dgm:spPr/>
      <dgm:t>
        <a:bodyPr/>
        <a:lstStyle/>
        <a:p>
          <a:r>
            <a:rPr lang="en-US"/>
            <a:t>Personal peace</a:t>
          </a:r>
        </a:p>
      </dgm:t>
    </dgm:pt>
    <dgm:pt modelId="{35C544A6-1E04-41B6-AE74-D90DBD65D0DE}" type="parTrans" cxnId="{DFCD7739-5AF9-4AF9-8C1E-9514AD90C875}">
      <dgm:prSet/>
      <dgm:spPr/>
      <dgm:t>
        <a:bodyPr/>
        <a:lstStyle/>
        <a:p>
          <a:endParaRPr lang="en-US"/>
        </a:p>
      </dgm:t>
    </dgm:pt>
    <dgm:pt modelId="{0ADDA0EF-7AA0-4891-834F-855D3A00D0B5}" type="sibTrans" cxnId="{DFCD7739-5AF9-4AF9-8C1E-9514AD90C875}">
      <dgm:prSet/>
      <dgm:spPr/>
      <dgm:t>
        <a:bodyPr/>
        <a:lstStyle/>
        <a:p>
          <a:endParaRPr lang="en-US"/>
        </a:p>
      </dgm:t>
    </dgm:pt>
    <dgm:pt modelId="{C395AAC9-12C2-443C-9DE7-515BF33E306C}">
      <dgm:prSet/>
      <dgm:spPr/>
      <dgm:t>
        <a:bodyPr/>
        <a:lstStyle/>
        <a:p>
          <a:r>
            <a:rPr lang="en-US"/>
            <a:t>If one cannot know, there is no reason to worry.</a:t>
          </a:r>
        </a:p>
      </dgm:t>
    </dgm:pt>
    <dgm:pt modelId="{7EB0BEF1-C2ED-46B1-B81C-1EAA31921851}" type="parTrans" cxnId="{9F0B1219-8585-4A50-861F-03F98B77C2D1}">
      <dgm:prSet/>
      <dgm:spPr/>
      <dgm:t>
        <a:bodyPr/>
        <a:lstStyle/>
        <a:p>
          <a:endParaRPr lang="en-US"/>
        </a:p>
      </dgm:t>
    </dgm:pt>
    <dgm:pt modelId="{15132F86-046D-40D7-8A5A-A7667B4C712A}" type="sibTrans" cxnId="{9F0B1219-8585-4A50-861F-03F98B77C2D1}">
      <dgm:prSet/>
      <dgm:spPr/>
      <dgm:t>
        <a:bodyPr/>
        <a:lstStyle/>
        <a:p>
          <a:endParaRPr lang="en-US"/>
        </a:p>
      </dgm:t>
    </dgm:pt>
    <dgm:pt modelId="{06DAD787-99DC-4B21-AB15-68CE7BEDFC31}">
      <dgm:prSet/>
      <dgm:spPr/>
      <dgm:t>
        <a:bodyPr/>
        <a:lstStyle/>
        <a:p>
          <a:r>
            <a:rPr lang="en-US"/>
            <a:t>Accept what appears to be and follow existing customs and laws.</a:t>
          </a:r>
        </a:p>
      </dgm:t>
    </dgm:pt>
    <dgm:pt modelId="{33AFCCC3-CF81-491F-9E82-C2F6C7B80A2C}" type="parTrans" cxnId="{94D4DFB5-B73B-459C-9045-D392D49E5B9B}">
      <dgm:prSet/>
      <dgm:spPr/>
      <dgm:t>
        <a:bodyPr/>
        <a:lstStyle/>
        <a:p>
          <a:endParaRPr lang="en-US"/>
        </a:p>
      </dgm:t>
    </dgm:pt>
    <dgm:pt modelId="{81C69687-C1E8-4763-93FB-7245AD569E46}" type="sibTrans" cxnId="{94D4DFB5-B73B-459C-9045-D392D49E5B9B}">
      <dgm:prSet/>
      <dgm:spPr/>
      <dgm:t>
        <a:bodyPr/>
        <a:lstStyle/>
        <a:p>
          <a:endParaRPr lang="en-US"/>
        </a:p>
      </dgm:t>
    </dgm:pt>
    <dgm:pt modelId="{D81BCEF2-6B12-472B-97DE-597348CCA871}">
      <dgm:prSet/>
      <dgm:spPr/>
      <dgm:t>
        <a:bodyPr/>
        <a:lstStyle/>
        <a:p>
          <a:r>
            <a:rPr lang="en-US"/>
            <a:t>Sextus Empiricus (3</a:t>
          </a:r>
          <a:r>
            <a:rPr lang="en-US" baseline="30000"/>
            <a:t>rd</a:t>
          </a:r>
          <a:r>
            <a:rPr lang="en-US"/>
            <a:t> Century AD)</a:t>
          </a:r>
        </a:p>
      </dgm:t>
    </dgm:pt>
    <dgm:pt modelId="{E85C38DB-057F-4FC4-B27A-507D1CB3FE1B}" type="parTrans" cxnId="{FF0AE7E4-2F61-4479-A549-FFB12BA11889}">
      <dgm:prSet/>
      <dgm:spPr/>
      <dgm:t>
        <a:bodyPr/>
        <a:lstStyle/>
        <a:p>
          <a:endParaRPr lang="en-US"/>
        </a:p>
      </dgm:t>
    </dgm:pt>
    <dgm:pt modelId="{6CF84AA6-8C8E-45AB-BBE5-85E28AC87947}" type="sibTrans" cxnId="{FF0AE7E4-2F61-4479-A549-FFB12BA11889}">
      <dgm:prSet/>
      <dgm:spPr/>
      <dgm:t>
        <a:bodyPr/>
        <a:lstStyle/>
        <a:p>
          <a:endParaRPr lang="en-US"/>
        </a:p>
      </dgm:t>
    </dgm:pt>
    <dgm:pt modelId="{5CBA4521-9360-4211-82E9-A0DBEBE16B76}" type="pres">
      <dgm:prSet presAssocID="{A3933AB6-333A-4D3B-BE56-104F85C2B351}" presName="linear" presStyleCnt="0">
        <dgm:presLayoutVars>
          <dgm:dir/>
          <dgm:animLvl val="lvl"/>
          <dgm:resizeHandles val="exact"/>
        </dgm:presLayoutVars>
      </dgm:prSet>
      <dgm:spPr/>
    </dgm:pt>
    <dgm:pt modelId="{33A957A8-B6CA-457A-8C41-0B5BFF33A8AE}" type="pres">
      <dgm:prSet presAssocID="{40EFEADF-F9A5-4214-A4BD-A8E5A4A8EACD}" presName="parentLin" presStyleCnt="0"/>
      <dgm:spPr/>
    </dgm:pt>
    <dgm:pt modelId="{6FB11C0E-B1D9-420D-BEC9-0E5C262EC243}" type="pres">
      <dgm:prSet presAssocID="{40EFEADF-F9A5-4214-A4BD-A8E5A4A8EACD}" presName="parentLeftMargin" presStyleLbl="node1" presStyleIdx="0" presStyleCnt="2"/>
      <dgm:spPr/>
    </dgm:pt>
    <dgm:pt modelId="{B54CD520-5367-4CD3-B77D-D8B512BE89BE}" type="pres">
      <dgm:prSet presAssocID="{40EFEADF-F9A5-4214-A4BD-A8E5A4A8EACD}" presName="parentText" presStyleLbl="node1" presStyleIdx="0" presStyleCnt="2">
        <dgm:presLayoutVars>
          <dgm:chMax val="0"/>
          <dgm:bulletEnabled val="1"/>
        </dgm:presLayoutVars>
      </dgm:prSet>
      <dgm:spPr/>
    </dgm:pt>
    <dgm:pt modelId="{1790024B-CB07-4062-A0E1-70BD55C9B87B}" type="pres">
      <dgm:prSet presAssocID="{40EFEADF-F9A5-4214-A4BD-A8E5A4A8EACD}" presName="negativeSpace" presStyleCnt="0"/>
      <dgm:spPr/>
    </dgm:pt>
    <dgm:pt modelId="{2754F3ED-030C-4988-A8AD-3D1ECBF0874E}" type="pres">
      <dgm:prSet presAssocID="{40EFEADF-F9A5-4214-A4BD-A8E5A4A8EACD}" presName="childText" presStyleLbl="conFgAcc1" presStyleIdx="0" presStyleCnt="2">
        <dgm:presLayoutVars>
          <dgm:bulletEnabled val="1"/>
        </dgm:presLayoutVars>
      </dgm:prSet>
      <dgm:spPr/>
    </dgm:pt>
    <dgm:pt modelId="{D1EC213A-54F6-456E-BCAF-8096AAD043F1}" type="pres">
      <dgm:prSet presAssocID="{04F54D40-BAF5-40BF-B0F2-364EF1DC0C88}" presName="spaceBetweenRectangles" presStyleCnt="0"/>
      <dgm:spPr/>
    </dgm:pt>
    <dgm:pt modelId="{9649B0FE-E285-417F-822B-8015148B3E89}" type="pres">
      <dgm:prSet presAssocID="{89F719E1-EB73-4B71-B196-8C560AFB5E1A}" presName="parentLin" presStyleCnt="0"/>
      <dgm:spPr/>
    </dgm:pt>
    <dgm:pt modelId="{48B4EFF9-00EC-4F59-88A9-7BB85A1488EF}" type="pres">
      <dgm:prSet presAssocID="{89F719E1-EB73-4B71-B196-8C560AFB5E1A}" presName="parentLeftMargin" presStyleLbl="node1" presStyleIdx="0" presStyleCnt="2"/>
      <dgm:spPr/>
    </dgm:pt>
    <dgm:pt modelId="{3DE4C348-561B-4193-930D-BAA2C7D717AA}" type="pres">
      <dgm:prSet presAssocID="{89F719E1-EB73-4B71-B196-8C560AFB5E1A}" presName="parentText" presStyleLbl="node1" presStyleIdx="1" presStyleCnt="2">
        <dgm:presLayoutVars>
          <dgm:chMax val="0"/>
          <dgm:bulletEnabled val="1"/>
        </dgm:presLayoutVars>
      </dgm:prSet>
      <dgm:spPr/>
    </dgm:pt>
    <dgm:pt modelId="{30F2BF24-1F1A-461B-AB49-A758488B272F}" type="pres">
      <dgm:prSet presAssocID="{89F719E1-EB73-4B71-B196-8C560AFB5E1A}" presName="negativeSpace" presStyleCnt="0"/>
      <dgm:spPr/>
    </dgm:pt>
    <dgm:pt modelId="{637C3F85-9BC3-4065-91A9-0D238B8D82F2}" type="pres">
      <dgm:prSet presAssocID="{89F719E1-EB73-4B71-B196-8C560AFB5E1A}" presName="childText" presStyleLbl="conFgAcc1" presStyleIdx="1" presStyleCnt="2">
        <dgm:presLayoutVars>
          <dgm:bulletEnabled val="1"/>
        </dgm:presLayoutVars>
      </dgm:prSet>
      <dgm:spPr/>
    </dgm:pt>
  </dgm:ptLst>
  <dgm:cxnLst>
    <dgm:cxn modelId="{9F0B1219-8585-4A50-861F-03F98B77C2D1}" srcId="{89F719E1-EB73-4B71-B196-8C560AFB5E1A}" destId="{C395AAC9-12C2-443C-9DE7-515BF33E306C}" srcOrd="1" destOrd="0" parTransId="{7EB0BEF1-C2ED-46B1-B81C-1EAA31921851}" sibTransId="{15132F86-046D-40D7-8A5A-A7667B4C712A}"/>
    <dgm:cxn modelId="{B422DE1D-B189-4AB2-9ACA-EE8253882021}" type="presOf" srcId="{06DAD787-99DC-4B21-AB15-68CE7BEDFC31}" destId="{637C3F85-9BC3-4065-91A9-0D238B8D82F2}" srcOrd="0" destOrd="2" presId="urn:microsoft.com/office/officeart/2005/8/layout/list1"/>
    <dgm:cxn modelId="{29DD671F-1D9D-49E3-AC08-B90FF53B1A9B}" type="presOf" srcId="{40EFEADF-F9A5-4214-A4BD-A8E5A4A8EACD}" destId="{B54CD520-5367-4CD3-B77D-D8B512BE89BE}" srcOrd="1" destOrd="0" presId="urn:microsoft.com/office/officeart/2005/8/layout/list1"/>
    <dgm:cxn modelId="{61D6FB33-0DC9-49A3-ADB2-BC2BDDB34D81}" srcId="{40EFEADF-F9A5-4214-A4BD-A8E5A4A8EACD}" destId="{1CA81E89-A47C-4418-B949-5BE8EF1AC6B9}" srcOrd="0" destOrd="0" parTransId="{3567C336-037C-4403-846F-911C8BF54874}" sibTransId="{E7997F41-7C6E-49E5-B69C-58D1C92FD4BD}"/>
    <dgm:cxn modelId="{7378BE38-10EF-4D58-BE0C-FCCC9A98F585}" type="presOf" srcId="{C395AAC9-12C2-443C-9DE7-515BF33E306C}" destId="{637C3F85-9BC3-4065-91A9-0D238B8D82F2}" srcOrd="0" destOrd="1" presId="urn:microsoft.com/office/officeart/2005/8/layout/list1"/>
    <dgm:cxn modelId="{DFCD7739-5AF9-4AF9-8C1E-9514AD90C875}" srcId="{89F719E1-EB73-4B71-B196-8C560AFB5E1A}" destId="{AA746EAE-F7FC-47F2-867C-008185993D14}" srcOrd="0" destOrd="0" parTransId="{35C544A6-1E04-41B6-AE74-D90DBD65D0DE}" sibTransId="{0ADDA0EF-7AA0-4891-834F-855D3A00D0B5}"/>
    <dgm:cxn modelId="{97866F3D-702E-4AD4-A0CC-6347F74459C1}" srcId="{40EFEADF-F9A5-4214-A4BD-A8E5A4A8EACD}" destId="{B3483797-E539-4F85-95A1-D5361CB76091}" srcOrd="1" destOrd="0" parTransId="{320B136F-15BE-4C89-8D07-896ED72CD1BF}" sibTransId="{FE52F85E-7ECF-4D14-A7F4-EA16FD947A75}"/>
    <dgm:cxn modelId="{54A11B51-816E-4502-AA5E-EC28A7AA3F50}" type="presOf" srcId="{AA746EAE-F7FC-47F2-867C-008185993D14}" destId="{637C3F85-9BC3-4065-91A9-0D238B8D82F2}" srcOrd="0" destOrd="0" presId="urn:microsoft.com/office/officeart/2005/8/layout/list1"/>
    <dgm:cxn modelId="{C2C98A9B-723B-4426-A350-0F5C046A5979}" type="presOf" srcId="{B3483797-E539-4F85-95A1-D5361CB76091}" destId="{2754F3ED-030C-4988-A8AD-3D1ECBF0874E}" srcOrd="0" destOrd="1" presId="urn:microsoft.com/office/officeart/2005/8/layout/list1"/>
    <dgm:cxn modelId="{64F36D9D-E467-43E5-A3A3-A269EE1F73AE}" srcId="{A3933AB6-333A-4D3B-BE56-104F85C2B351}" destId="{40EFEADF-F9A5-4214-A4BD-A8E5A4A8EACD}" srcOrd="0" destOrd="0" parTransId="{E9E1BDAF-79F2-4C75-B25D-58C079EC0794}" sibTransId="{04F54D40-BAF5-40BF-B0F2-364EF1DC0C88}"/>
    <dgm:cxn modelId="{3C67EEB2-FBCD-4A57-A065-90B89F6E2396}" type="presOf" srcId="{89F719E1-EB73-4B71-B196-8C560AFB5E1A}" destId="{48B4EFF9-00EC-4F59-88A9-7BB85A1488EF}" srcOrd="0" destOrd="0" presId="urn:microsoft.com/office/officeart/2005/8/layout/list1"/>
    <dgm:cxn modelId="{94D4DFB5-B73B-459C-9045-D392D49E5B9B}" srcId="{89F719E1-EB73-4B71-B196-8C560AFB5E1A}" destId="{06DAD787-99DC-4B21-AB15-68CE7BEDFC31}" srcOrd="2" destOrd="0" parTransId="{33AFCCC3-CF81-491F-9E82-C2F6C7B80A2C}" sibTransId="{81C69687-C1E8-4763-93FB-7245AD569E46}"/>
    <dgm:cxn modelId="{140660C8-F7C1-41BD-A9A8-E841D49592DF}" type="presOf" srcId="{D81BCEF2-6B12-472B-97DE-597348CCA871}" destId="{637C3F85-9BC3-4065-91A9-0D238B8D82F2}" srcOrd="0" destOrd="3" presId="urn:microsoft.com/office/officeart/2005/8/layout/list1"/>
    <dgm:cxn modelId="{ACDB69D3-FF4C-42B6-AF6A-BC51C9353782}" type="presOf" srcId="{89F719E1-EB73-4B71-B196-8C560AFB5E1A}" destId="{3DE4C348-561B-4193-930D-BAA2C7D717AA}" srcOrd="1" destOrd="0" presId="urn:microsoft.com/office/officeart/2005/8/layout/list1"/>
    <dgm:cxn modelId="{BD851CDB-AC38-4D21-AE03-D5511F6E3BC7}" type="presOf" srcId="{1CA81E89-A47C-4418-B949-5BE8EF1AC6B9}" destId="{2754F3ED-030C-4988-A8AD-3D1ECBF0874E}" srcOrd="0" destOrd="0" presId="urn:microsoft.com/office/officeart/2005/8/layout/list1"/>
    <dgm:cxn modelId="{FF0AE7E4-2F61-4479-A549-FFB12BA11889}" srcId="{89F719E1-EB73-4B71-B196-8C560AFB5E1A}" destId="{D81BCEF2-6B12-472B-97DE-597348CCA871}" srcOrd="3" destOrd="0" parTransId="{E85C38DB-057F-4FC4-B27A-507D1CB3FE1B}" sibTransId="{6CF84AA6-8C8E-45AB-BBE5-85E28AC87947}"/>
    <dgm:cxn modelId="{3E78CDE8-8649-4EA5-98B6-8CF9D9167D5A}" srcId="{A3933AB6-333A-4D3B-BE56-104F85C2B351}" destId="{89F719E1-EB73-4B71-B196-8C560AFB5E1A}" srcOrd="1" destOrd="0" parTransId="{87720097-B296-4E7F-9A8F-3E3536F4EAF9}" sibTransId="{0336228E-6FC1-43BA-91A6-9C0DE5EB2541}"/>
    <dgm:cxn modelId="{1767A8ED-E808-4C2E-B265-3A26DFD84E74}" type="presOf" srcId="{A3933AB6-333A-4D3B-BE56-104F85C2B351}" destId="{5CBA4521-9360-4211-82E9-A0DBEBE16B76}" srcOrd="0" destOrd="0" presId="urn:microsoft.com/office/officeart/2005/8/layout/list1"/>
    <dgm:cxn modelId="{3BC087EE-97B4-44A7-BFD7-5C20FB79D0CF}" type="presOf" srcId="{40EFEADF-F9A5-4214-A4BD-A8E5A4A8EACD}" destId="{6FB11C0E-B1D9-420D-BEC9-0E5C262EC243}" srcOrd="0" destOrd="0" presId="urn:microsoft.com/office/officeart/2005/8/layout/list1"/>
    <dgm:cxn modelId="{31BE75FC-BA5C-4ACE-B5D4-3201394F3233}" type="presParOf" srcId="{5CBA4521-9360-4211-82E9-A0DBEBE16B76}" destId="{33A957A8-B6CA-457A-8C41-0B5BFF33A8AE}" srcOrd="0" destOrd="0" presId="urn:microsoft.com/office/officeart/2005/8/layout/list1"/>
    <dgm:cxn modelId="{06B68656-C8A5-4847-8E2B-2B56D82C3915}" type="presParOf" srcId="{33A957A8-B6CA-457A-8C41-0B5BFF33A8AE}" destId="{6FB11C0E-B1D9-420D-BEC9-0E5C262EC243}" srcOrd="0" destOrd="0" presId="urn:microsoft.com/office/officeart/2005/8/layout/list1"/>
    <dgm:cxn modelId="{36CC5F34-28D1-4E49-95B6-0AE08352D1BA}" type="presParOf" srcId="{33A957A8-B6CA-457A-8C41-0B5BFF33A8AE}" destId="{B54CD520-5367-4CD3-B77D-D8B512BE89BE}" srcOrd="1" destOrd="0" presId="urn:microsoft.com/office/officeart/2005/8/layout/list1"/>
    <dgm:cxn modelId="{9ED75852-680F-4C7C-9846-763DB3E6C1EA}" type="presParOf" srcId="{5CBA4521-9360-4211-82E9-A0DBEBE16B76}" destId="{1790024B-CB07-4062-A0E1-70BD55C9B87B}" srcOrd="1" destOrd="0" presId="urn:microsoft.com/office/officeart/2005/8/layout/list1"/>
    <dgm:cxn modelId="{B3EA45FD-146F-4465-A847-6C680CC4E3CF}" type="presParOf" srcId="{5CBA4521-9360-4211-82E9-A0DBEBE16B76}" destId="{2754F3ED-030C-4988-A8AD-3D1ECBF0874E}" srcOrd="2" destOrd="0" presId="urn:microsoft.com/office/officeart/2005/8/layout/list1"/>
    <dgm:cxn modelId="{F080BD95-052F-4B39-8A1E-D71D72966551}" type="presParOf" srcId="{5CBA4521-9360-4211-82E9-A0DBEBE16B76}" destId="{D1EC213A-54F6-456E-BCAF-8096AAD043F1}" srcOrd="3" destOrd="0" presId="urn:microsoft.com/office/officeart/2005/8/layout/list1"/>
    <dgm:cxn modelId="{7EC0C7EE-D880-4FE3-A881-CA4857B0A60D}" type="presParOf" srcId="{5CBA4521-9360-4211-82E9-A0DBEBE16B76}" destId="{9649B0FE-E285-417F-822B-8015148B3E89}" srcOrd="4" destOrd="0" presId="urn:microsoft.com/office/officeart/2005/8/layout/list1"/>
    <dgm:cxn modelId="{E20C5987-E482-4655-A381-C2617992CE8E}" type="presParOf" srcId="{9649B0FE-E285-417F-822B-8015148B3E89}" destId="{48B4EFF9-00EC-4F59-88A9-7BB85A1488EF}" srcOrd="0" destOrd="0" presId="urn:microsoft.com/office/officeart/2005/8/layout/list1"/>
    <dgm:cxn modelId="{828282A9-469B-4190-81C4-BB06BC2A344B}" type="presParOf" srcId="{9649B0FE-E285-417F-822B-8015148B3E89}" destId="{3DE4C348-561B-4193-930D-BAA2C7D717AA}" srcOrd="1" destOrd="0" presId="urn:microsoft.com/office/officeart/2005/8/layout/list1"/>
    <dgm:cxn modelId="{B4375C91-2C0D-469A-9F41-ABFB9B566951}" type="presParOf" srcId="{5CBA4521-9360-4211-82E9-A0DBEBE16B76}" destId="{30F2BF24-1F1A-461B-AB49-A758488B272F}" srcOrd="5" destOrd="0" presId="urn:microsoft.com/office/officeart/2005/8/layout/list1"/>
    <dgm:cxn modelId="{E73F511F-FFD6-4AA5-B896-E428397A5CC1}" type="presParOf" srcId="{5CBA4521-9360-4211-82E9-A0DBEBE16B76}" destId="{637C3F85-9BC3-4065-91A9-0D238B8D82F2}"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40332-65CE-47C5-AF56-90772B3CFFEF}">
      <dsp:nvSpPr>
        <dsp:cNvPr id="0" name=""/>
        <dsp:cNvSpPr/>
      </dsp:nvSpPr>
      <dsp:spPr>
        <a:xfrm>
          <a:off x="4697293" y="1647990"/>
          <a:ext cx="3688516" cy="585132"/>
        </a:xfrm>
        <a:custGeom>
          <a:avLst/>
          <a:gdLst/>
          <a:ahLst/>
          <a:cxnLst/>
          <a:rect l="0" t="0" r="0" b="0"/>
          <a:pathLst>
            <a:path>
              <a:moveTo>
                <a:pt x="0" y="0"/>
              </a:moveTo>
              <a:lnTo>
                <a:pt x="0" y="398750"/>
              </a:lnTo>
              <a:lnTo>
                <a:pt x="3688516" y="398750"/>
              </a:lnTo>
              <a:lnTo>
                <a:pt x="3688516" y="58513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D71D1B-F6E7-4A4B-ABC5-B69E1D8F7DAC}">
      <dsp:nvSpPr>
        <dsp:cNvPr id="0" name=""/>
        <dsp:cNvSpPr/>
      </dsp:nvSpPr>
      <dsp:spPr>
        <a:xfrm>
          <a:off x="4697293" y="1647990"/>
          <a:ext cx="1229505" cy="585132"/>
        </a:xfrm>
        <a:custGeom>
          <a:avLst/>
          <a:gdLst/>
          <a:ahLst/>
          <a:cxnLst/>
          <a:rect l="0" t="0" r="0" b="0"/>
          <a:pathLst>
            <a:path>
              <a:moveTo>
                <a:pt x="0" y="0"/>
              </a:moveTo>
              <a:lnTo>
                <a:pt x="0" y="398750"/>
              </a:lnTo>
              <a:lnTo>
                <a:pt x="1229505" y="398750"/>
              </a:lnTo>
              <a:lnTo>
                <a:pt x="1229505" y="58513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ACC4A4-F84A-4178-877D-354D444731CA}">
      <dsp:nvSpPr>
        <dsp:cNvPr id="0" name=""/>
        <dsp:cNvSpPr/>
      </dsp:nvSpPr>
      <dsp:spPr>
        <a:xfrm>
          <a:off x="3467787" y="1647990"/>
          <a:ext cx="1229505" cy="585132"/>
        </a:xfrm>
        <a:custGeom>
          <a:avLst/>
          <a:gdLst/>
          <a:ahLst/>
          <a:cxnLst/>
          <a:rect l="0" t="0" r="0" b="0"/>
          <a:pathLst>
            <a:path>
              <a:moveTo>
                <a:pt x="1229505" y="0"/>
              </a:moveTo>
              <a:lnTo>
                <a:pt x="1229505" y="398750"/>
              </a:lnTo>
              <a:lnTo>
                <a:pt x="0" y="398750"/>
              </a:lnTo>
              <a:lnTo>
                <a:pt x="0" y="58513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2F9F8-7362-4284-B1C8-E53C119B8975}">
      <dsp:nvSpPr>
        <dsp:cNvPr id="0" name=""/>
        <dsp:cNvSpPr/>
      </dsp:nvSpPr>
      <dsp:spPr>
        <a:xfrm>
          <a:off x="1008776" y="1647990"/>
          <a:ext cx="3688516" cy="585132"/>
        </a:xfrm>
        <a:custGeom>
          <a:avLst/>
          <a:gdLst/>
          <a:ahLst/>
          <a:cxnLst/>
          <a:rect l="0" t="0" r="0" b="0"/>
          <a:pathLst>
            <a:path>
              <a:moveTo>
                <a:pt x="3688516" y="0"/>
              </a:moveTo>
              <a:lnTo>
                <a:pt x="3688516" y="398750"/>
              </a:lnTo>
              <a:lnTo>
                <a:pt x="0" y="398750"/>
              </a:lnTo>
              <a:lnTo>
                <a:pt x="0" y="58513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266FB1-7D6E-44B4-93E4-F091AA596E26}">
      <dsp:nvSpPr>
        <dsp:cNvPr id="0" name=""/>
        <dsp:cNvSpPr/>
      </dsp:nvSpPr>
      <dsp:spPr>
        <a:xfrm>
          <a:off x="1232323" y="370422"/>
          <a:ext cx="2011918" cy="12775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2658E1-A969-4054-AA5D-453E16DEB735}">
      <dsp:nvSpPr>
        <dsp:cNvPr id="0" name=""/>
        <dsp:cNvSpPr/>
      </dsp:nvSpPr>
      <dsp:spPr>
        <a:xfrm>
          <a:off x="1455869" y="582791"/>
          <a:ext cx="2011918" cy="12775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Categorical Logic</a:t>
          </a:r>
        </a:p>
      </dsp:txBody>
      <dsp:txXfrm>
        <a:off x="1493288" y="620210"/>
        <a:ext cx="1937080" cy="1202729"/>
      </dsp:txXfrm>
    </dsp:sp>
    <dsp:sp modelId="{B21C2561-BD75-4140-B369-CCFDC6C99C28}">
      <dsp:nvSpPr>
        <dsp:cNvPr id="0" name=""/>
        <dsp:cNvSpPr/>
      </dsp:nvSpPr>
      <dsp:spPr>
        <a:xfrm>
          <a:off x="3691334" y="370422"/>
          <a:ext cx="2011918" cy="12775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478F4-E11D-4B32-B1E2-861D1F1E3013}">
      <dsp:nvSpPr>
        <dsp:cNvPr id="0" name=""/>
        <dsp:cNvSpPr/>
      </dsp:nvSpPr>
      <dsp:spPr>
        <a:xfrm>
          <a:off x="3914880" y="582791"/>
          <a:ext cx="2011918" cy="12775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Four Types of Sentences</a:t>
          </a:r>
        </a:p>
      </dsp:txBody>
      <dsp:txXfrm>
        <a:off x="3952299" y="620210"/>
        <a:ext cx="1937080" cy="1202729"/>
      </dsp:txXfrm>
    </dsp:sp>
    <dsp:sp modelId="{E7C40A1F-DE7B-4D0B-A5E9-4F0889AFE866}">
      <dsp:nvSpPr>
        <dsp:cNvPr id="0" name=""/>
        <dsp:cNvSpPr/>
      </dsp:nvSpPr>
      <dsp:spPr>
        <a:xfrm>
          <a:off x="2817" y="2233122"/>
          <a:ext cx="2011918" cy="127756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26DE4C-0FF7-4A87-8803-D1E7F8BB6A02}">
      <dsp:nvSpPr>
        <dsp:cNvPr id="0" name=""/>
        <dsp:cNvSpPr/>
      </dsp:nvSpPr>
      <dsp:spPr>
        <a:xfrm>
          <a:off x="226364" y="2445491"/>
          <a:ext cx="2011918" cy="1277567"/>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All S are P</a:t>
          </a:r>
        </a:p>
      </dsp:txBody>
      <dsp:txXfrm>
        <a:off x="263783" y="2482910"/>
        <a:ext cx="1937080" cy="1202729"/>
      </dsp:txXfrm>
    </dsp:sp>
    <dsp:sp modelId="{726EB17A-768B-44C8-8F55-EF28D17DA1B8}">
      <dsp:nvSpPr>
        <dsp:cNvPr id="0" name=""/>
        <dsp:cNvSpPr/>
      </dsp:nvSpPr>
      <dsp:spPr>
        <a:xfrm>
          <a:off x="2461828" y="2233122"/>
          <a:ext cx="2011918" cy="127756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7B6F9-B4D0-46AA-97BA-E96A509C0514}">
      <dsp:nvSpPr>
        <dsp:cNvPr id="0" name=""/>
        <dsp:cNvSpPr/>
      </dsp:nvSpPr>
      <dsp:spPr>
        <a:xfrm>
          <a:off x="2685375" y="2445491"/>
          <a:ext cx="2011918" cy="1277567"/>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No S are P</a:t>
          </a:r>
        </a:p>
      </dsp:txBody>
      <dsp:txXfrm>
        <a:off x="2722794" y="2482910"/>
        <a:ext cx="1937080" cy="1202729"/>
      </dsp:txXfrm>
    </dsp:sp>
    <dsp:sp modelId="{6492BFE6-F233-4A7F-8B37-BB35BF4DA2BB}">
      <dsp:nvSpPr>
        <dsp:cNvPr id="0" name=""/>
        <dsp:cNvSpPr/>
      </dsp:nvSpPr>
      <dsp:spPr>
        <a:xfrm>
          <a:off x="4920839" y="2233122"/>
          <a:ext cx="2011918" cy="127756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596F2-E0F5-4BB7-8DFA-076B540F3CFC}">
      <dsp:nvSpPr>
        <dsp:cNvPr id="0" name=""/>
        <dsp:cNvSpPr/>
      </dsp:nvSpPr>
      <dsp:spPr>
        <a:xfrm>
          <a:off x="5144386" y="2445491"/>
          <a:ext cx="2011918" cy="1277567"/>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Some S are P</a:t>
          </a:r>
        </a:p>
      </dsp:txBody>
      <dsp:txXfrm>
        <a:off x="5181805" y="2482910"/>
        <a:ext cx="1937080" cy="1202729"/>
      </dsp:txXfrm>
    </dsp:sp>
    <dsp:sp modelId="{7FD0DDB3-705B-4E8D-B6D0-21E76238674E}">
      <dsp:nvSpPr>
        <dsp:cNvPr id="0" name=""/>
        <dsp:cNvSpPr/>
      </dsp:nvSpPr>
      <dsp:spPr>
        <a:xfrm>
          <a:off x="7379850" y="2233122"/>
          <a:ext cx="2011918" cy="127756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29C574-27E4-4CEA-8A22-FDDFABC9D169}">
      <dsp:nvSpPr>
        <dsp:cNvPr id="0" name=""/>
        <dsp:cNvSpPr/>
      </dsp:nvSpPr>
      <dsp:spPr>
        <a:xfrm>
          <a:off x="7603397" y="2445491"/>
          <a:ext cx="2011918" cy="1277567"/>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Some S are not P</a:t>
          </a:r>
        </a:p>
      </dsp:txBody>
      <dsp:txXfrm>
        <a:off x="7640816" y="2482910"/>
        <a:ext cx="1937080" cy="12027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8A4FF-F4BC-463E-9A86-754B23329DEA}">
      <dsp:nvSpPr>
        <dsp:cNvPr id="0" name=""/>
        <dsp:cNvSpPr/>
      </dsp:nvSpPr>
      <dsp:spPr>
        <a:xfrm>
          <a:off x="1515066" y="32310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B29154-1304-4633-B75A-E9B8D5A8ACC6}">
      <dsp:nvSpPr>
        <dsp:cNvPr id="0" name=""/>
        <dsp:cNvSpPr/>
      </dsp:nvSpPr>
      <dsp:spPr>
        <a:xfrm>
          <a:off x="111066" y="19833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kern="1200"/>
            <a:t>Argument</a:t>
          </a:r>
        </a:p>
      </dsp:txBody>
      <dsp:txXfrm>
        <a:off x="111066" y="1983334"/>
        <a:ext cx="4320000" cy="648000"/>
      </dsp:txXfrm>
    </dsp:sp>
    <dsp:sp modelId="{CF18DC17-36B1-40D2-9A32-D61BD2AD4A30}">
      <dsp:nvSpPr>
        <dsp:cNvPr id="0" name=""/>
        <dsp:cNvSpPr/>
      </dsp:nvSpPr>
      <dsp:spPr>
        <a:xfrm>
          <a:off x="111066" y="2700280"/>
          <a:ext cx="4320000" cy="107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Premises: evidence or reasons.</a:t>
          </a:r>
        </a:p>
        <a:p>
          <a:pPr marL="0" lvl="0" indent="0" algn="ctr" defTabSz="755650">
            <a:lnSpc>
              <a:spcPct val="90000"/>
            </a:lnSpc>
            <a:spcBef>
              <a:spcPct val="0"/>
            </a:spcBef>
            <a:spcAft>
              <a:spcPct val="35000"/>
            </a:spcAft>
            <a:buNone/>
          </a:pPr>
          <a:r>
            <a:rPr lang="en-US" sz="1700" kern="1200"/>
            <a:t>Conclusion: the claim supported by the premises.</a:t>
          </a:r>
        </a:p>
      </dsp:txBody>
      <dsp:txXfrm>
        <a:off x="111066" y="2700280"/>
        <a:ext cx="4320000" cy="1070099"/>
      </dsp:txXfrm>
    </dsp:sp>
    <dsp:sp modelId="{1541C78D-C2F5-4603-A138-401A07D94562}">
      <dsp:nvSpPr>
        <dsp:cNvPr id="0" name=""/>
        <dsp:cNvSpPr/>
      </dsp:nvSpPr>
      <dsp:spPr>
        <a:xfrm>
          <a:off x="6591066" y="32310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FCBCAE0-CA99-4AB2-BDFE-0027443852C5}">
      <dsp:nvSpPr>
        <dsp:cNvPr id="0" name=""/>
        <dsp:cNvSpPr/>
      </dsp:nvSpPr>
      <dsp:spPr>
        <a:xfrm>
          <a:off x="5187066" y="19833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kern="1200"/>
            <a:t>Syllogism: an argument with two premises and one conclusion.</a:t>
          </a:r>
        </a:p>
      </dsp:txBody>
      <dsp:txXfrm>
        <a:off x="5187066" y="1983334"/>
        <a:ext cx="4320000" cy="648000"/>
      </dsp:txXfrm>
    </dsp:sp>
    <dsp:sp modelId="{4FA2FB37-1EEB-48E9-80E3-9B3E62C7EAAB}">
      <dsp:nvSpPr>
        <dsp:cNvPr id="0" name=""/>
        <dsp:cNvSpPr/>
      </dsp:nvSpPr>
      <dsp:spPr>
        <a:xfrm>
          <a:off x="5187066" y="2700280"/>
          <a:ext cx="4320000" cy="107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Example</a:t>
          </a:r>
        </a:p>
        <a:p>
          <a:pPr marL="171450" lvl="1" indent="-171450" algn="l" defTabSz="755650">
            <a:lnSpc>
              <a:spcPct val="90000"/>
            </a:lnSpc>
            <a:spcBef>
              <a:spcPct val="0"/>
            </a:spcBef>
            <a:spcAft>
              <a:spcPct val="15000"/>
            </a:spcAft>
            <a:buChar char="•"/>
          </a:pPr>
          <a:r>
            <a:rPr lang="en-US" sz="1700" kern="1200"/>
            <a:t>All Men are Mortal</a:t>
          </a:r>
        </a:p>
        <a:p>
          <a:pPr marL="171450" lvl="1" indent="-171450" algn="l" defTabSz="755650">
            <a:lnSpc>
              <a:spcPct val="90000"/>
            </a:lnSpc>
            <a:spcBef>
              <a:spcPct val="0"/>
            </a:spcBef>
            <a:spcAft>
              <a:spcPct val="15000"/>
            </a:spcAft>
            <a:buChar char="•"/>
          </a:pPr>
          <a:r>
            <a:rPr lang="en-US" sz="1700" kern="1200"/>
            <a:t>Socrates is a man.</a:t>
          </a:r>
        </a:p>
        <a:p>
          <a:pPr marL="171450" lvl="1" indent="-171450" algn="l" defTabSz="755650">
            <a:lnSpc>
              <a:spcPct val="90000"/>
            </a:lnSpc>
            <a:spcBef>
              <a:spcPct val="0"/>
            </a:spcBef>
            <a:spcAft>
              <a:spcPct val="15000"/>
            </a:spcAft>
            <a:buChar char="•"/>
          </a:pPr>
          <a:r>
            <a:rPr lang="en-US" sz="1700" kern="1200"/>
            <a:t>Socrates is mortal.</a:t>
          </a:r>
        </a:p>
      </dsp:txBody>
      <dsp:txXfrm>
        <a:off x="5187066" y="2700280"/>
        <a:ext cx="4320000" cy="1070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1EA45-5242-4CEC-AF7A-DE9422346536}">
      <dsp:nvSpPr>
        <dsp:cNvPr id="0" name=""/>
        <dsp:cNvSpPr/>
      </dsp:nvSpPr>
      <dsp:spPr>
        <a:xfrm>
          <a:off x="0" y="447482"/>
          <a:ext cx="6683374" cy="1157625"/>
        </a:xfrm>
        <a:prstGeom prst="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04" tIns="437388" rIns="51870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baseline="0"/>
            <a:t>Being separate from the particulars, the Forms cannot be their essence or substance.</a:t>
          </a:r>
          <a:endParaRPr lang="en-US" sz="2100" kern="1200"/>
        </a:p>
      </dsp:txBody>
      <dsp:txXfrm>
        <a:off x="0" y="447482"/>
        <a:ext cx="6683374" cy="1157625"/>
      </dsp:txXfrm>
    </dsp:sp>
    <dsp:sp modelId="{7E8C652C-7618-4BC0-87F4-AD6B42A4FB87}">
      <dsp:nvSpPr>
        <dsp:cNvPr id="0" name=""/>
        <dsp:cNvSpPr/>
      </dsp:nvSpPr>
      <dsp:spPr>
        <a:xfrm>
          <a:off x="334168" y="137522"/>
          <a:ext cx="4678362" cy="619920"/>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831" tIns="0" rIns="176831" bIns="0" numCol="1" spcCol="1270" anchor="ctr" anchorCtr="0">
          <a:noAutofit/>
        </a:bodyPr>
        <a:lstStyle/>
        <a:p>
          <a:pPr marL="0" lvl="0" indent="0" algn="l" defTabSz="933450">
            <a:lnSpc>
              <a:spcPct val="90000"/>
            </a:lnSpc>
            <a:spcBef>
              <a:spcPct val="0"/>
            </a:spcBef>
            <a:spcAft>
              <a:spcPct val="35000"/>
            </a:spcAft>
            <a:buNone/>
          </a:pPr>
          <a:r>
            <a:rPr lang="en-US" sz="2100" kern="1200" baseline="0"/>
            <a:t>Substance</a:t>
          </a:r>
          <a:endParaRPr lang="en-US" sz="2100" kern="1200"/>
        </a:p>
      </dsp:txBody>
      <dsp:txXfrm>
        <a:off x="364430" y="167784"/>
        <a:ext cx="4617838" cy="559396"/>
      </dsp:txXfrm>
    </dsp:sp>
    <dsp:sp modelId="{78BC6492-77DC-4088-AF19-1A00BF888103}">
      <dsp:nvSpPr>
        <dsp:cNvPr id="0" name=""/>
        <dsp:cNvSpPr/>
      </dsp:nvSpPr>
      <dsp:spPr>
        <a:xfrm>
          <a:off x="0" y="2028467"/>
          <a:ext cx="6683374" cy="1488374"/>
        </a:xfrm>
        <a:prstGeom prst="rect">
          <a:avLst/>
        </a:prstGeom>
        <a:solidFill>
          <a:schemeClr val="lt1">
            <a:alpha val="90000"/>
            <a:hueOff val="0"/>
            <a:satOff val="0"/>
            <a:lumOff val="0"/>
            <a:alphaOff val="0"/>
          </a:schemeClr>
        </a:solidFill>
        <a:ln w="12700" cap="rnd" cmpd="sng" algn="ctr">
          <a:solidFill>
            <a:schemeClr val="accent5">
              <a:hueOff val="1247628"/>
              <a:satOff val="-25244"/>
              <a:lumOff val="7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04" tIns="437388" rIns="51870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baseline="0" dirty="0"/>
            <a:t>Participation is a mystery.</a:t>
          </a:r>
          <a:endParaRPr lang="en-US" sz="2100" kern="1200" dirty="0"/>
        </a:p>
        <a:p>
          <a:pPr marL="228600" lvl="1" indent="-228600" algn="l" defTabSz="933450">
            <a:lnSpc>
              <a:spcPct val="90000"/>
            </a:lnSpc>
            <a:spcBef>
              <a:spcPct val="0"/>
            </a:spcBef>
            <a:spcAft>
              <a:spcPct val="15000"/>
            </a:spcAft>
            <a:buChar char="•"/>
          </a:pPr>
          <a:r>
            <a:rPr lang="en-US" sz="2100" kern="1200" baseline="0" dirty="0"/>
            <a:t>Talk of participation “is to use empty words and poetical metaphors.”</a:t>
          </a:r>
          <a:endParaRPr lang="en-US" sz="2100" kern="1200" dirty="0"/>
        </a:p>
      </dsp:txBody>
      <dsp:txXfrm>
        <a:off x="0" y="2028467"/>
        <a:ext cx="6683374" cy="1488374"/>
      </dsp:txXfrm>
    </dsp:sp>
    <dsp:sp modelId="{62EF61AD-68BD-4438-B73C-897C2A999DB6}">
      <dsp:nvSpPr>
        <dsp:cNvPr id="0" name=""/>
        <dsp:cNvSpPr/>
      </dsp:nvSpPr>
      <dsp:spPr>
        <a:xfrm>
          <a:off x="334168" y="1718507"/>
          <a:ext cx="4678362" cy="619920"/>
        </a:xfrm>
        <a:prstGeom prst="roundRect">
          <a:avLst/>
        </a:prstGeom>
        <a:gradFill rotWithShape="0">
          <a:gsLst>
            <a:gs pos="0">
              <a:schemeClr val="accent5">
                <a:hueOff val="1247628"/>
                <a:satOff val="-25244"/>
                <a:lumOff val="784"/>
                <a:alphaOff val="0"/>
                <a:tint val="96000"/>
                <a:lumMod val="100000"/>
              </a:schemeClr>
            </a:gs>
            <a:gs pos="78000">
              <a:schemeClr val="accent5">
                <a:hueOff val="1247628"/>
                <a:satOff val="-25244"/>
                <a:lumOff val="7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831" tIns="0" rIns="176831" bIns="0" numCol="1" spcCol="1270" anchor="ctr" anchorCtr="0">
          <a:noAutofit/>
        </a:bodyPr>
        <a:lstStyle/>
        <a:p>
          <a:pPr marL="0" lvl="0" indent="0" algn="l" defTabSz="933450">
            <a:lnSpc>
              <a:spcPct val="90000"/>
            </a:lnSpc>
            <a:spcBef>
              <a:spcPct val="0"/>
            </a:spcBef>
            <a:spcAft>
              <a:spcPct val="35000"/>
            </a:spcAft>
            <a:buNone/>
          </a:pPr>
          <a:r>
            <a:rPr lang="en-US" sz="2100" kern="1200" baseline="0"/>
            <a:t>Participation</a:t>
          </a:r>
          <a:endParaRPr lang="en-US" sz="2100" kern="1200"/>
        </a:p>
      </dsp:txBody>
      <dsp:txXfrm>
        <a:off x="364430" y="1748769"/>
        <a:ext cx="4617838" cy="559396"/>
      </dsp:txXfrm>
    </dsp:sp>
    <dsp:sp modelId="{D0FA8B95-BB5D-4DD6-8653-9E92D3BBBC60}">
      <dsp:nvSpPr>
        <dsp:cNvPr id="0" name=""/>
        <dsp:cNvSpPr/>
      </dsp:nvSpPr>
      <dsp:spPr>
        <a:xfrm>
          <a:off x="0" y="3940202"/>
          <a:ext cx="6683374" cy="529200"/>
        </a:xfrm>
        <a:prstGeom prst="rect">
          <a:avLst/>
        </a:prstGeom>
        <a:solidFill>
          <a:schemeClr val="lt1">
            <a:alpha val="90000"/>
            <a:hueOff val="0"/>
            <a:satOff val="0"/>
            <a:lumOff val="0"/>
            <a:alphaOff val="0"/>
          </a:schemeClr>
        </a:solidFill>
        <a:ln w="12700" cap="rnd" cmpd="sng" algn="ctr">
          <a:solidFill>
            <a:schemeClr val="accent5">
              <a:hueOff val="2495256"/>
              <a:satOff val="-50489"/>
              <a:lumOff val="1569"/>
              <a:alphaOff val="0"/>
            </a:schemeClr>
          </a:solidFill>
          <a:prstDash val="solid"/>
        </a:ln>
        <a:effectLst/>
      </dsp:spPr>
      <dsp:style>
        <a:lnRef idx="1">
          <a:scrgbClr r="0" g="0" b="0"/>
        </a:lnRef>
        <a:fillRef idx="1">
          <a:scrgbClr r="0" g="0" b="0"/>
        </a:fillRef>
        <a:effectRef idx="0">
          <a:scrgbClr r="0" g="0" b="0"/>
        </a:effectRef>
        <a:fontRef idx="minor"/>
      </dsp:style>
    </dsp:sp>
    <dsp:sp modelId="{6EE3054F-DE0B-4C2B-A766-2E1BF18CA08C}">
      <dsp:nvSpPr>
        <dsp:cNvPr id="0" name=""/>
        <dsp:cNvSpPr/>
      </dsp:nvSpPr>
      <dsp:spPr>
        <a:xfrm>
          <a:off x="334168" y="3630242"/>
          <a:ext cx="4678362" cy="619920"/>
        </a:xfrm>
        <a:prstGeom prst="roundRect">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831" tIns="0" rIns="176831" bIns="0" numCol="1" spcCol="1270" anchor="ctr" anchorCtr="0">
          <a:noAutofit/>
        </a:bodyPr>
        <a:lstStyle/>
        <a:p>
          <a:pPr marL="0" lvl="0" indent="0" algn="l" defTabSz="933450">
            <a:lnSpc>
              <a:spcPct val="90000"/>
            </a:lnSpc>
            <a:spcBef>
              <a:spcPct val="0"/>
            </a:spcBef>
            <a:spcAft>
              <a:spcPct val="35000"/>
            </a:spcAft>
            <a:buNone/>
          </a:pPr>
          <a:r>
            <a:rPr lang="en-US" sz="2100" kern="1200" baseline="0" dirty="0"/>
            <a:t>The Third Man Argument </a:t>
          </a:r>
          <a:endParaRPr lang="en-US" sz="2100" kern="1200" dirty="0"/>
        </a:p>
      </dsp:txBody>
      <dsp:txXfrm>
        <a:off x="364430" y="3660504"/>
        <a:ext cx="4617838"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4F3ED-030C-4988-A8AD-3D1ECBF0874E}">
      <dsp:nvSpPr>
        <dsp:cNvPr id="0" name=""/>
        <dsp:cNvSpPr/>
      </dsp:nvSpPr>
      <dsp:spPr>
        <a:xfrm>
          <a:off x="0" y="276406"/>
          <a:ext cx="6078452" cy="1020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1755" tIns="374904" rIns="47175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Nothing is self-evident</a:t>
          </a:r>
        </a:p>
        <a:p>
          <a:pPr marL="171450" lvl="1" indent="-171450" algn="l" defTabSz="800100">
            <a:lnSpc>
              <a:spcPct val="90000"/>
            </a:lnSpc>
            <a:spcBef>
              <a:spcPct val="0"/>
            </a:spcBef>
            <a:spcAft>
              <a:spcPct val="15000"/>
            </a:spcAft>
            <a:buChar char="•"/>
          </a:pPr>
          <a:r>
            <a:rPr lang="en-US" sz="1800" kern="1200"/>
            <a:t>Nothing can be proven</a:t>
          </a:r>
        </a:p>
      </dsp:txBody>
      <dsp:txXfrm>
        <a:off x="0" y="276406"/>
        <a:ext cx="6078452" cy="1020600"/>
      </dsp:txXfrm>
    </dsp:sp>
    <dsp:sp modelId="{B54CD520-5367-4CD3-B77D-D8B512BE89BE}">
      <dsp:nvSpPr>
        <dsp:cNvPr id="0" name=""/>
        <dsp:cNvSpPr/>
      </dsp:nvSpPr>
      <dsp:spPr>
        <a:xfrm>
          <a:off x="303922" y="10726"/>
          <a:ext cx="4254917" cy="5313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826" tIns="0" rIns="160826" bIns="0" numCol="1" spcCol="1270" anchor="ctr" anchorCtr="0">
          <a:noAutofit/>
        </a:bodyPr>
        <a:lstStyle/>
        <a:p>
          <a:pPr marL="0" lvl="0" indent="0" algn="l" defTabSz="800100">
            <a:lnSpc>
              <a:spcPct val="90000"/>
            </a:lnSpc>
            <a:spcBef>
              <a:spcPct val="0"/>
            </a:spcBef>
            <a:spcAft>
              <a:spcPct val="35000"/>
            </a:spcAft>
            <a:buNone/>
          </a:pPr>
          <a:r>
            <a:rPr lang="en-US" sz="1800" kern="1200"/>
            <a:t>Latter Skeptics: Two Theses</a:t>
          </a:r>
        </a:p>
      </dsp:txBody>
      <dsp:txXfrm>
        <a:off x="329861" y="36665"/>
        <a:ext cx="4203039" cy="479482"/>
      </dsp:txXfrm>
    </dsp:sp>
    <dsp:sp modelId="{637C3F85-9BC3-4065-91A9-0D238B8D82F2}">
      <dsp:nvSpPr>
        <dsp:cNvPr id="0" name=""/>
        <dsp:cNvSpPr/>
      </dsp:nvSpPr>
      <dsp:spPr>
        <a:xfrm>
          <a:off x="0" y="1659887"/>
          <a:ext cx="6078452" cy="18711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1755" tIns="374904" rIns="47175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Personal peace</a:t>
          </a:r>
        </a:p>
        <a:p>
          <a:pPr marL="171450" lvl="1" indent="-171450" algn="l" defTabSz="800100">
            <a:lnSpc>
              <a:spcPct val="90000"/>
            </a:lnSpc>
            <a:spcBef>
              <a:spcPct val="0"/>
            </a:spcBef>
            <a:spcAft>
              <a:spcPct val="15000"/>
            </a:spcAft>
            <a:buChar char="•"/>
          </a:pPr>
          <a:r>
            <a:rPr lang="en-US" sz="1800" kern="1200"/>
            <a:t>If one cannot know, there is no reason to worry.</a:t>
          </a:r>
        </a:p>
        <a:p>
          <a:pPr marL="171450" lvl="1" indent="-171450" algn="l" defTabSz="800100">
            <a:lnSpc>
              <a:spcPct val="90000"/>
            </a:lnSpc>
            <a:spcBef>
              <a:spcPct val="0"/>
            </a:spcBef>
            <a:spcAft>
              <a:spcPct val="15000"/>
            </a:spcAft>
            <a:buChar char="•"/>
          </a:pPr>
          <a:r>
            <a:rPr lang="en-US" sz="1800" kern="1200"/>
            <a:t>Accept what appears to be and follow existing customs and laws.</a:t>
          </a:r>
        </a:p>
        <a:p>
          <a:pPr marL="171450" lvl="1" indent="-171450" algn="l" defTabSz="800100">
            <a:lnSpc>
              <a:spcPct val="90000"/>
            </a:lnSpc>
            <a:spcBef>
              <a:spcPct val="0"/>
            </a:spcBef>
            <a:spcAft>
              <a:spcPct val="15000"/>
            </a:spcAft>
            <a:buChar char="•"/>
          </a:pPr>
          <a:r>
            <a:rPr lang="en-US" sz="1800" kern="1200"/>
            <a:t>Sextus Empiricus (3</a:t>
          </a:r>
          <a:r>
            <a:rPr lang="en-US" sz="1800" kern="1200" baseline="30000"/>
            <a:t>rd</a:t>
          </a:r>
          <a:r>
            <a:rPr lang="en-US" sz="1800" kern="1200"/>
            <a:t> Century AD)</a:t>
          </a:r>
        </a:p>
      </dsp:txBody>
      <dsp:txXfrm>
        <a:off x="0" y="1659887"/>
        <a:ext cx="6078452" cy="1871100"/>
      </dsp:txXfrm>
    </dsp:sp>
    <dsp:sp modelId="{3DE4C348-561B-4193-930D-BAA2C7D717AA}">
      <dsp:nvSpPr>
        <dsp:cNvPr id="0" name=""/>
        <dsp:cNvSpPr/>
      </dsp:nvSpPr>
      <dsp:spPr>
        <a:xfrm>
          <a:off x="303922" y="1394207"/>
          <a:ext cx="4254917" cy="5313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826" tIns="0" rIns="160826" bIns="0" numCol="1" spcCol="1270" anchor="ctr" anchorCtr="0">
          <a:noAutofit/>
        </a:bodyPr>
        <a:lstStyle/>
        <a:p>
          <a:pPr marL="0" lvl="0" indent="0" algn="l" defTabSz="800100">
            <a:lnSpc>
              <a:spcPct val="90000"/>
            </a:lnSpc>
            <a:spcBef>
              <a:spcPct val="0"/>
            </a:spcBef>
            <a:spcAft>
              <a:spcPct val="35000"/>
            </a:spcAft>
            <a:buNone/>
          </a:pPr>
          <a:r>
            <a:rPr lang="en-US" sz="1800" kern="1200"/>
            <a:t>Skeptic’s Goal</a:t>
          </a:r>
        </a:p>
      </dsp:txBody>
      <dsp:txXfrm>
        <a:off x="329861" y="1420146"/>
        <a:ext cx="4203039"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91BF8-0521-4FC3-9867-5BF4E145FD12}"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E7054-7CEA-48DC-AFFB-C78BCDB1D25B}" type="slidenum">
              <a:rPr lang="en-US" smtClean="0"/>
              <a:t>‹#›</a:t>
            </a:fld>
            <a:endParaRPr lang="en-US"/>
          </a:p>
        </p:txBody>
      </p:sp>
    </p:spTree>
    <p:extLst>
      <p:ext uri="{BB962C8B-B14F-4D97-AF65-F5344CB8AC3E}">
        <p14:creationId xmlns:p14="http://schemas.microsoft.com/office/powerpoint/2010/main" val="122712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History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Athens &amp; Macedonia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Athens lost the Peloponnesian war to Sparta in 404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Greek city states were conquered by Philip of Macedonia in 338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Aristotle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Born 384 B.C. in Stagira, Macedonia.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His father,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Nichomachus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was the doctor of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Amyntus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II, the ruler of Macedonia.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Studied at the academy when he was 18 until Plato’s death in 348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academy was taken over by Plato’s nephew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Speusippos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Aristotle left the academy, perhaps because of anti-Macedonian sentiments, and traveled the Greek islands investigating the sea life.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Philip called him back to Macedonia in 342 B.C. to serve as the tutor to his son Alexander.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In 335 he returned to Athens to found the Lyceum, a rival school to the Academy.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Located near the temple of Apollo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Lyceus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8. Alexander died in 323 B.C. releasing a surge in anti-Macedonian sentiment and Aristotle’s flight from the city.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“lest the Athenians should sin twice against philosophy.”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9. Died in 322 B.C.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His will reflected his generous and affectionate nature-he provided generously for his family and servants.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He requested that he be buried next to his first wife, Pythias, although he did express affection for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Herpyllis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his second wife.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a:t>
            </a:fld>
            <a:endParaRPr lang="en-US"/>
          </a:p>
        </p:txBody>
      </p:sp>
    </p:spTree>
    <p:extLst>
      <p:ext uri="{BB962C8B-B14F-4D97-AF65-F5344CB8AC3E}">
        <p14:creationId xmlns:p14="http://schemas.microsoft.com/office/powerpoint/2010/main" val="414132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Science and Logic</a:t>
            </a:r>
          </a:p>
          <a:p>
            <a:r>
              <a:rPr lang="en-US" sz="1200" kern="1200" dirty="0">
                <a:solidFill>
                  <a:schemeClr val="tx1"/>
                </a:solidFill>
                <a:effectLst/>
                <a:latin typeface="+mn-lt"/>
                <a:ea typeface="+mn-ea"/>
                <a:cs typeface="+mn-cs"/>
              </a:rPr>
              <a:t>		1. To go beyond being a mere list of facts, science requires the application of reasoning.</a:t>
            </a:r>
          </a:p>
          <a:p>
            <a:r>
              <a:rPr lang="en-US" sz="1200" kern="1200" dirty="0">
                <a:solidFill>
                  <a:schemeClr val="tx1"/>
                </a:solidFill>
                <a:effectLst/>
                <a:latin typeface="+mn-lt"/>
                <a:ea typeface="+mn-ea"/>
                <a:cs typeface="+mn-cs"/>
              </a:rPr>
              <a:t>		2. Effective reasoning requires a procedure that reliably yields truth.</a:t>
            </a:r>
          </a:p>
          <a:p>
            <a:r>
              <a:rPr lang="en-US" sz="1200" kern="1200" dirty="0">
                <a:solidFill>
                  <a:schemeClr val="tx1"/>
                </a:solidFill>
                <a:effectLst/>
                <a:latin typeface="+mn-lt"/>
                <a:ea typeface="+mn-ea"/>
                <a:cs typeface="+mn-cs"/>
              </a:rPr>
              <a:t>		3. Aristotle is credited with the development of logic.</a:t>
            </a:r>
          </a:p>
          <a:p>
            <a:r>
              <a:rPr lang="en-US" sz="1200" kern="1200" dirty="0">
                <a:solidFill>
                  <a:schemeClr val="tx1"/>
                </a:solidFill>
                <a:effectLst/>
                <a:latin typeface="+mn-lt"/>
                <a:ea typeface="+mn-ea"/>
                <a:cs typeface="+mn-cs"/>
              </a:rPr>
              <a:t>			a. He did such an extraordinary job that until the 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few modifications were made to it.</a:t>
            </a:r>
          </a:p>
          <a:p>
            <a:r>
              <a:rPr lang="en-US" sz="1200" kern="1200" dirty="0">
                <a:solidFill>
                  <a:schemeClr val="tx1"/>
                </a:solidFill>
                <a:effectLst/>
                <a:latin typeface="+mn-lt"/>
                <a:ea typeface="+mn-ea"/>
                <a:cs typeface="+mn-cs"/>
              </a:rPr>
              <a:t>			b. Parts of his system of logic persist to this day.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a:t>
            </a:fld>
            <a:endParaRPr lang="en-US"/>
          </a:p>
        </p:txBody>
      </p:sp>
    </p:spTree>
    <p:extLst>
      <p:ext uri="{BB962C8B-B14F-4D97-AF65-F5344CB8AC3E}">
        <p14:creationId xmlns:p14="http://schemas.microsoft.com/office/powerpoint/2010/main" val="19931890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0916-01CB-2F16-6155-52B7A7F81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ED6FC-A6A9-CFFE-733A-8B780C7C3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7AD17-5B08-9600-5368-478D793057C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B. Death	</a:t>
            </a:r>
          </a:p>
          <a:p>
            <a:r>
              <a:rPr lang="en-US" sz="1200" kern="1200" dirty="0">
                <a:solidFill>
                  <a:schemeClr val="tx1"/>
                </a:solidFill>
                <a:effectLst/>
                <a:latin typeface="+mn-lt"/>
                <a:ea typeface="+mn-ea"/>
                <a:cs typeface="+mn-cs"/>
              </a:rPr>
              <a:t>		1. If we exist, then death does not.</a:t>
            </a:r>
          </a:p>
          <a:p>
            <a:r>
              <a:rPr lang="en-US" sz="1200" kern="1200" dirty="0">
                <a:solidFill>
                  <a:schemeClr val="tx1"/>
                </a:solidFill>
                <a:effectLst/>
                <a:latin typeface="+mn-lt"/>
                <a:ea typeface="+mn-ea"/>
                <a:cs typeface="+mn-cs"/>
              </a:rPr>
              <a:t>		2. If death exists, then we do not.</a:t>
            </a:r>
          </a:p>
          <a:p>
            <a:r>
              <a:rPr lang="en-US" sz="1200" kern="1200" dirty="0">
                <a:solidFill>
                  <a:schemeClr val="tx1"/>
                </a:solidFill>
                <a:effectLst/>
                <a:latin typeface="+mn-lt"/>
                <a:ea typeface="+mn-ea"/>
                <a:cs typeface="+mn-cs"/>
              </a:rPr>
              <a:t>3. We will never experience death because death is when the soul atoms disperse with the last breath, ending our ability to experience pain and pleasure.</a:t>
            </a:r>
          </a:p>
          <a:p>
            <a:r>
              <a:rPr lang="en-US" sz="1200" kern="1200" dirty="0">
                <a:solidFill>
                  <a:schemeClr val="tx1"/>
                </a:solidFill>
                <a:effectLst/>
                <a:latin typeface="+mn-lt"/>
                <a:ea typeface="+mn-ea"/>
                <a:cs typeface="+mn-cs"/>
              </a:rPr>
              <a:t>4. All good and bad lies in sense-experience and death is the cessation of this experience.</a:t>
            </a:r>
          </a:p>
          <a:p>
            <a:r>
              <a:rPr lang="en-US" sz="1200" kern="1200" dirty="0">
                <a:solidFill>
                  <a:schemeClr val="tx1"/>
                </a:solidFill>
                <a:effectLst/>
                <a:latin typeface="+mn-lt"/>
                <a:ea typeface="+mn-ea"/>
                <a:cs typeface="+mn-cs"/>
              </a:rPr>
              <a:t>5. Knowing this makes mortality a matter of contentment “not by adding a limitless time to life but by removing the longing for immortality.”</a:t>
            </a:r>
          </a:p>
          <a:p>
            <a:endParaRPr lang="en-US" dirty="0"/>
          </a:p>
        </p:txBody>
      </p:sp>
      <p:sp>
        <p:nvSpPr>
          <p:cNvPr id="4" name="Slide Number Placeholder 3">
            <a:extLst>
              <a:ext uri="{FF2B5EF4-FFF2-40B4-BE49-F238E27FC236}">
                <a16:creationId xmlns:a16="http://schemas.microsoft.com/office/drawing/2014/main" id="{8E47C715-62D9-D668-114B-7EEE3416A9FE}"/>
              </a:ext>
            </a:extLst>
          </p:cNvPr>
          <p:cNvSpPr>
            <a:spLocks noGrp="1"/>
          </p:cNvSpPr>
          <p:nvPr>
            <p:ph type="sldNum" sz="quarter" idx="5"/>
          </p:nvPr>
        </p:nvSpPr>
        <p:spPr/>
        <p:txBody>
          <a:bodyPr/>
          <a:lstStyle/>
          <a:p>
            <a:fld id="{159E7054-7CEA-48DC-AFFB-C78BCDB1D25B}" type="slidenum">
              <a:rPr lang="en-US" smtClean="0"/>
              <a:t>104</a:t>
            </a:fld>
            <a:endParaRPr lang="en-US"/>
          </a:p>
        </p:txBody>
      </p:sp>
    </p:spTree>
    <p:extLst>
      <p:ext uri="{BB962C8B-B14F-4D97-AF65-F5344CB8AC3E}">
        <p14:creationId xmlns:p14="http://schemas.microsoft.com/office/powerpoint/2010/main" val="23189937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D4C6-787A-F003-9F22-52B5F6832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F40F9-910B-27E4-B72E-086BF2FDB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22E05-D372-0DD6-B074-37700BD48F6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Virtue</a:t>
            </a:r>
          </a:p>
          <a:p>
            <a:r>
              <a:rPr lang="en-US" sz="1200" kern="1200" dirty="0">
                <a:solidFill>
                  <a:schemeClr val="tx1"/>
                </a:solidFill>
                <a:effectLst/>
                <a:latin typeface="+mn-lt"/>
                <a:ea typeface="+mn-ea"/>
                <a:cs typeface="+mn-cs"/>
              </a:rPr>
              <a:t>		1. Epicureans lived virtuously but only because virtue was valued only for its egoistic consequences.</a:t>
            </a:r>
          </a:p>
          <a:p>
            <a:r>
              <a:rPr lang="en-US" sz="1200" kern="1200" dirty="0">
                <a:solidFill>
                  <a:schemeClr val="tx1"/>
                </a:solidFill>
                <a:effectLst/>
                <a:latin typeface="+mn-lt"/>
                <a:ea typeface="+mn-ea"/>
                <a:cs typeface="+mn-cs"/>
              </a:rPr>
              <a:t>		2. The reason to be moral is that doing so is advantageous-it makes life more pleasant.</a:t>
            </a:r>
          </a:p>
          <a:p>
            <a:r>
              <a:rPr lang="en-US" sz="1200" kern="1200" dirty="0">
                <a:solidFill>
                  <a:schemeClr val="tx1"/>
                </a:solidFill>
                <a:effectLst/>
                <a:latin typeface="+mn-lt"/>
                <a:ea typeface="+mn-ea"/>
                <a:cs typeface="+mn-cs"/>
              </a:rPr>
              <a:t>		3. One should be just to avoid the consequences resulting from the exposure of one’s injustices.</a:t>
            </a:r>
          </a:p>
          <a:p>
            <a:r>
              <a:rPr lang="en-US" sz="1200" kern="1200" dirty="0">
                <a:solidFill>
                  <a:schemeClr val="tx1"/>
                </a:solidFill>
                <a:effectLst/>
                <a:latin typeface="+mn-lt"/>
                <a:ea typeface="+mn-ea"/>
                <a:cs typeface="+mn-cs"/>
              </a:rPr>
              <a:t>4. The Epicureans seems to have no grounds for criticizing someone who takes the pleasures of being unjust to outweigh the pains-assuming the pleasure really did outweigh the pain.</a:t>
            </a:r>
          </a:p>
          <a:p>
            <a:endParaRPr lang="en-US" dirty="0"/>
          </a:p>
        </p:txBody>
      </p:sp>
      <p:sp>
        <p:nvSpPr>
          <p:cNvPr id="4" name="Slide Number Placeholder 3">
            <a:extLst>
              <a:ext uri="{FF2B5EF4-FFF2-40B4-BE49-F238E27FC236}">
                <a16:creationId xmlns:a16="http://schemas.microsoft.com/office/drawing/2014/main" id="{C0F6214E-468E-C570-B2AC-FAD2DEBF05FF}"/>
              </a:ext>
            </a:extLst>
          </p:cNvPr>
          <p:cNvSpPr>
            <a:spLocks noGrp="1"/>
          </p:cNvSpPr>
          <p:nvPr>
            <p:ph type="sldNum" sz="quarter" idx="5"/>
          </p:nvPr>
        </p:nvSpPr>
        <p:spPr/>
        <p:txBody>
          <a:bodyPr/>
          <a:lstStyle/>
          <a:p>
            <a:fld id="{159E7054-7CEA-48DC-AFFB-C78BCDB1D25B}" type="slidenum">
              <a:rPr lang="en-US" smtClean="0"/>
              <a:t>105</a:t>
            </a:fld>
            <a:endParaRPr lang="en-US"/>
          </a:p>
        </p:txBody>
      </p:sp>
    </p:spTree>
    <p:extLst>
      <p:ext uri="{BB962C8B-B14F-4D97-AF65-F5344CB8AC3E}">
        <p14:creationId xmlns:p14="http://schemas.microsoft.com/office/powerpoint/2010/main" val="25161781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2CAAC-8317-B48A-C605-2EF3ABEC3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23E9B-DF6B-8453-6261-453ED2A62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B5401-E8C0-462D-232C-E0566E5E549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Friendship</a:t>
            </a:r>
          </a:p>
          <a:p>
            <a:r>
              <a:rPr lang="en-US" sz="1200" kern="1200" dirty="0">
                <a:solidFill>
                  <a:schemeClr val="tx1"/>
                </a:solidFill>
                <a:effectLst/>
                <a:latin typeface="+mn-lt"/>
                <a:ea typeface="+mn-ea"/>
                <a:cs typeface="+mn-cs"/>
              </a:rPr>
              <a:t>		1. “Friendship comes to be because of its utility.”</a:t>
            </a:r>
          </a:p>
          <a:p>
            <a:r>
              <a:rPr lang="en-US" sz="1200" kern="1200" dirty="0">
                <a:solidFill>
                  <a:schemeClr val="tx1"/>
                </a:solidFill>
                <a:effectLst/>
                <a:latin typeface="+mn-lt"/>
                <a:ea typeface="+mn-ea"/>
                <a:cs typeface="+mn-cs"/>
              </a:rPr>
              <a:t>		2. This makes it seem that friendship is chosen by self-serving opportunist as the result of calculated scheming.</a:t>
            </a:r>
          </a:p>
          <a:p>
            <a:r>
              <a:rPr lang="en-US" sz="1200" kern="1200" dirty="0">
                <a:solidFill>
                  <a:schemeClr val="tx1"/>
                </a:solidFill>
                <a:effectLst/>
                <a:latin typeface="+mn-lt"/>
                <a:ea typeface="+mn-ea"/>
                <a:cs typeface="+mn-cs"/>
              </a:rPr>
              <a:t>		3. Epicurus himself seemed to have been better than the implications of his philosophy.</a:t>
            </a:r>
          </a:p>
          <a:p>
            <a:r>
              <a:rPr lang="en-US" sz="1200" kern="1200" dirty="0">
                <a:solidFill>
                  <a:schemeClr val="tx1"/>
                </a:solidFill>
                <a:effectLst/>
                <a:latin typeface="+mn-lt"/>
                <a:ea typeface="+mn-ea"/>
                <a:cs typeface="+mn-cs"/>
              </a:rPr>
              <a:t>			a. He claimed that friendship might require sacrificing one’s life for a friend.</a:t>
            </a:r>
          </a:p>
          <a:p>
            <a:r>
              <a:rPr lang="en-US" sz="1200" kern="1200" dirty="0">
                <a:solidFill>
                  <a:schemeClr val="tx1"/>
                </a:solidFill>
                <a:effectLst/>
                <a:latin typeface="+mn-lt"/>
                <a:ea typeface="+mn-ea"/>
                <a:cs typeface="+mn-cs"/>
              </a:rPr>
              <a:t>			b. He also claimed that “every friendship is worth choosing for its own sake.”</a:t>
            </a:r>
          </a:p>
          <a:p>
            <a:r>
              <a:rPr lang="en-US" sz="1200" kern="1200" dirty="0">
                <a:solidFill>
                  <a:schemeClr val="tx1"/>
                </a:solidFill>
                <a:effectLst/>
                <a:latin typeface="+mn-lt"/>
                <a:ea typeface="+mn-ea"/>
                <a:cs typeface="+mn-cs"/>
              </a:rPr>
              <a:t>		4. His theory entails that friendship has mere extrinsic value in terms of the pleasure the person gets from his friendships.</a:t>
            </a:r>
          </a:p>
        </p:txBody>
      </p:sp>
      <p:sp>
        <p:nvSpPr>
          <p:cNvPr id="4" name="Slide Number Placeholder 3">
            <a:extLst>
              <a:ext uri="{FF2B5EF4-FFF2-40B4-BE49-F238E27FC236}">
                <a16:creationId xmlns:a16="http://schemas.microsoft.com/office/drawing/2014/main" id="{92B8EA36-2ED8-16F3-D959-3C34D35DB8AC}"/>
              </a:ext>
            </a:extLst>
          </p:cNvPr>
          <p:cNvSpPr>
            <a:spLocks noGrp="1"/>
          </p:cNvSpPr>
          <p:nvPr>
            <p:ph type="sldNum" sz="quarter" idx="5"/>
          </p:nvPr>
        </p:nvSpPr>
        <p:spPr/>
        <p:txBody>
          <a:bodyPr/>
          <a:lstStyle/>
          <a:p>
            <a:fld id="{159E7054-7CEA-48DC-AFFB-C78BCDB1D25B}" type="slidenum">
              <a:rPr lang="en-US" smtClean="0"/>
              <a:t>106</a:t>
            </a:fld>
            <a:endParaRPr lang="en-US"/>
          </a:p>
        </p:txBody>
      </p:sp>
    </p:spTree>
    <p:extLst>
      <p:ext uri="{BB962C8B-B14F-4D97-AF65-F5344CB8AC3E}">
        <p14:creationId xmlns:p14="http://schemas.microsoft.com/office/powerpoint/2010/main" val="40703500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C514C-F99F-15D7-6348-65792B6B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ADC16-6C3F-E8CD-F0FE-79EC08A54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BF4B5-C2B4-E5E0-C748-0CEC9173A24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Social Involvement</a:t>
            </a:r>
          </a:p>
          <a:p>
            <a:r>
              <a:rPr lang="en-US" sz="1200" kern="1200" dirty="0">
                <a:solidFill>
                  <a:schemeClr val="tx1"/>
                </a:solidFill>
                <a:effectLst/>
                <a:latin typeface="+mn-lt"/>
                <a:ea typeface="+mn-ea"/>
                <a:cs typeface="+mn-cs"/>
              </a:rPr>
              <a:t>		1. The individualism and withdrawal inherent to Epicureanism characterized the Hellenistic era.</a:t>
            </a:r>
          </a:p>
          <a:p>
            <a:r>
              <a:rPr lang="en-US" sz="1200" kern="1200" dirty="0">
                <a:solidFill>
                  <a:schemeClr val="tx1"/>
                </a:solidFill>
                <a:effectLst/>
                <a:latin typeface="+mn-lt"/>
                <a:ea typeface="+mn-ea"/>
                <a:cs typeface="+mn-cs"/>
              </a:rPr>
              <a:t>2. His views contrasted starkly with the social philosophies of Plato and Aristotle who regarded the importance of the political life for goodness and the importance of improving the state.</a:t>
            </a:r>
          </a:p>
          <a:p>
            <a:r>
              <a:rPr lang="en-US" sz="1200" kern="1200" dirty="0">
                <a:solidFill>
                  <a:schemeClr val="tx1"/>
                </a:solidFill>
                <a:effectLst/>
                <a:latin typeface="+mn-lt"/>
                <a:ea typeface="+mn-ea"/>
                <a:cs typeface="+mn-cs"/>
              </a:rPr>
              <a:t>3. The Epicureans held that it was not possible to have a meaningful engagement with society beyond a circle of friends.</a:t>
            </a:r>
          </a:p>
          <a:p>
            <a:r>
              <a:rPr lang="en-US" sz="1200" kern="1200" dirty="0">
                <a:solidFill>
                  <a:schemeClr val="tx1"/>
                </a:solidFill>
                <a:effectLst/>
                <a:latin typeface="+mn-lt"/>
                <a:ea typeface="+mn-ea"/>
                <a:cs typeface="+mn-cs"/>
              </a:rPr>
              <a:t>4. The philosophy was successful-it spread rapidly and far; it also endured until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A.D. </a:t>
            </a:r>
          </a:p>
        </p:txBody>
      </p:sp>
      <p:sp>
        <p:nvSpPr>
          <p:cNvPr id="4" name="Slide Number Placeholder 3">
            <a:extLst>
              <a:ext uri="{FF2B5EF4-FFF2-40B4-BE49-F238E27FC236}">
                <a16:creationId xmlns:a16="http://schemas.microsoft.com/office/drawing/2014/main" id="{54CDEDBE-CE73-E118-758D-A98011A7359B}"/>
              </a:ext>
            </a:extLst>
          </p:cNvPr>
          <p:cNvSpPr>
            <a:spLocks noGrp="1"/>
          </p:cNvSpPr>
          <p:nvPr>
            <p:ph type="sldNum" sz="quarter" idx="5"/>
          </p:nvPr>
        </p:nvSpPr>
        <p:spPr/>
        <p:txBody>
          <a:bodyPr/>
          <a:lstStyle/>
          <a:p>
            <a:fld id="{159E7054-7CEA-48DC-AFFB-C78BCDB1D25B}" type="slidenum">
              <a:rPr lang="en-US" smtClean="0"/>
              <a:t>107</a:t>
            </a:fld>
            <a:endParaRPr lang="en-US"/>
          </a:p>
        </p:txBody>
      </p:sp>
    </p:spTree>
    <p:extLst>
      <p:ext uri="{BB962C8B-B14F-4D97-AF65-F5344CB8AC3E}">
        <p14:creationId xmlns:p14="http://schemas.microsoft.com/office/powerpoint/2010/main" val="32873151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Rivalry with Epicureanism</a:t>
            </a:r>
          </a:p>
          <a:p>
            <a:r>
              <a:rPr lang="en-US" sz="1200" kern="1200" dirty="0">
                <a:solidFill>
                  <a:schemeClr val="tx1"/>
                </a:solidFill>
                <a:effectLst/>
                <a:latin typeface="+mn-lt"/>
                <a:ea typeface="+mn-ea"/>
                <a:cs typeface="+mn-cs"/>
              </a:rPr>
              <a:t>		1. Stoicism arose contemporaneously with Epicureanism.</a:t>
            </a:r>
          </a:p>
          <a:p>
            <a:r>
              <a:rPr lang="en-US" sz="1200" kern="1200" dirty="0">
                <a:solidFill>
                  <a:schemeClr val="tx1"/>
                </a:solidFill>
                <a:effectLst/>
                <a:latin typeface="+mn-lt"/>
                <a:ea typeface="+mn-ea"/>
                <a:cs typeface="+mn-cs"/>
              </a:rPr>
              <a:t>		2. Stoicism was successful and rivaled Epicureanism.</a:t>
            </a:r>
          </a:p>
          <a:p>
            <a:r>
              <a:rPr lang="en-US" sz="1200" kern="1200" dirty="0">
                <a:solidFill>
                  <a:schemeClr val="tx1"/>
                </a:solidFill>
                <a:effectLst/>
                <a:latin typeface="+mn-lt"/>
                <a:ea typeface="+mn-ea"/>
                <a:cs typeface="+mn-cs"/>
              </a:rPr>
              <a:t>		3. Both endured into the Christian era-Paul spoke before both groups in Athens (Acts 17).</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108</a:t>
            </a:fld>
            <a:endParaRPr lang="en-US"/>
          </a:p>
        </p:txBody>
      </p:sp>
    </p:spTree>
    <p:extLst>
      <p:ext uri="{BB962C8B-B14F-4D97-AF65-F5344CB8AC3E}">
        <p14:creationId xmlns:p14="http://schemas.microsoft.com/office/powerpoint/2010/main" val="12092314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Zeno</a:t>
            </a:r>
          </a:p>
          <a:p>
            <a:r>
              <a:rPr lang="en-US" sz="1200" kern="1200" dirty="0">
                <a:solidFill>
                  <a:schemeClr val="tx1"/>
                </a:solidFill>
                <a:effectLst/>
                <a:latin typeface="+mn-lt"/>
                <a:ea typeface="+mn-ea"/>
                <a:cs typeface="+mn-cs"/>
              </a:rPr>
              <a:t>		1. Lived 336-264 B.C.</a:t>
            </a:r>
          </a:p>
          <a:p>
            <a:r>
              <a:rPr lang="en-US" sz="1200" kern="1200" dirty="0">
                <a:solidFill>
                  <a:schemeClr val="tx1"/>
                </a:solidFill>
                <a:effectLst/>
                <a:latin typeface="+mn-lt"/>
                <a:ea typeface="+mn-ea"/>
                <a:cs typeface="+mn-cs"/>
              </a:rPr>
              <a:t>		2. Not to be confused with the Zeno who was a student of Parmenides.</a:t>
            </a:r>
          </a:p>
          <a:p>
            <a:r>
              <a:rPr lang="en-US" sz="1200" kern="1200" dirty="0">
                <a:solidFill>
                  <a:schemeClr val="tx1"/>
                </a:solidFill>
                <a:effectLst/>
                <a:latin typeface="+mn-lt"/>
                <a:ea typeface="+mn-ea"/>
                <a:cs typeface="+mn-cs"/>
              </a:rPr>
              <a:t>		3. From Citium in Cyprus.</a:t>
            </a:r>
          </a:p>
          <a:p>
            <a:r>
              <a:rPr lang="en-US" sz="1200" kern="1200" dirty="0">
                <a:solidFill>
                  <a:schemeClr val="tx1"/>
                </a:solidFill>
                <a:effectLst/>
                <a:latin typeface="+mn-lt"/>
                <a:ea typeface="+mn-ea"/>
                <a:cs typeface="+mn-cs"/>
              </a:rPr>
              <a:t>		4. Founded a school in Athens.</a:t>
            </a:r>
          </a:p>
          <a:p>
            <a:r>
              <a:rPr lang="en-US" sz="1200" kern="1200" dirty="0">
                <a:solidFill>
                  <a:schemeClr val="tx1"/>
                </a:solidFill>
                <a:effectLst/>
                <a:latin typeface="+mn-lt"/>
                <a:ea typeface="+mn-ea"/>
                <a:cs typeface="+mn-cs"/>
              </a:rPr>
              <a:t>		5. He taught from a porch, which is stoa in Greek-hence the name “stoicism.”</a:t>
            </a:r>
          </a:p>
          <a:p>
            <a:r>
              <a:rPr lang="en-US" sz="1200" kern="1200" dirty="0">
                <a:solidFill>
                  <a:schemeClr val="tx1"/>
                </a:solidFill>
                <a:effectLst/>
                <a:latin typeface="+mn-lt"/>
                <a:ea typeface="+mn-ea"/>
                <a:cs typeface="+mn-cs"/>
              </a:rPr>
              <a:t>		6. His teachings attracted many followers.</a:t>
            </a:r>
          </a:p>
          <a:p>
            <a:r>
              <a:rPr lang="en-US" sz="1200" kern="1200" dirty="0">
                <a:solidFill>
                  <a:schemeClr val="tx1"/>
                </a:solidFill>
                <a:effectLst/>
                <a:latin typeface="+mn-lt"/>
                <a:ea typeface="+mn-ea"/>
                <a:cs typeface="+mn-cs"/>
              </a:rPr>
              <a:t>		7. He was admired and officially honored by Athens.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109</a:t>
            </a:fld>
            <a:endParaRPr lang="en-US"/>
          </a:p>
        </p:txBody>
      </p:sp>
    </p:spTree>
    <p:extLst>
      <p:ext uri="{BB962C8B-B14F-4D97-AF65-F5344CB8AC3E}">
        <p14:creationId xmlns:p14="http://schemas.microsoft.com/office/powerpoint/2010/main" val="7252337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Similarities</a:t>
            </a:r>
          </a:p>
          <a:p>
            <a:r>
              <a:rPr lang="en-US" sz="1200" kern="1200" dirty="0">
                <a:solidFill>
                  <a:schemeClr val="tx1"/>
                </a:solidFill>
                <a:effectLst/>
                <a:latin typeface="+mn-lt"/>
                <a:ea typeface="+mn-ea"/>
                <a:cs typeface="+mn-cs"/>
              </a:rPr>
              <a:t>		1. Both philosophies were popular while still remaining philosophy-they presented rational arguments for their views.</a:t>
            </a:r>
          </a:p>
          <a:p>
            <a:r>
              <a:rPr lang="en-US" sz="1200" kern="1200" dirty="0">
                <a:solidFill>
                  <a:schemeClr val="tx1"/>
                </a:solidFill>
                <a:effectLst/>
                <a:latin typeface="+mn-lt"/>
                <a:ea typeface="+mn-ea"/>
                <a:cs typeface="+mn-cs"/>
              </a:rPr>
              <a:t>		2. Both dealt with logic and physics, but focused on their application to applied ethics.</a:t>
            </a:r>
          </a:p>
          <a:p>
            <a:r>
              <a:rPr lang="en-US" sz="1200" kern="1200" dirty="0">
                <a:solidFill>
                  <a:schemeClr val="tx1"/>
                </a:solidFill>
                <a:effectLst/>
                <a:latin typeface="+mn-lt"/>
                <a:ea typeface="+mn-ea"/>
                <a:cs typeface="+mn-cs"/>
              </a:rPr>
              <a:t>		3. Both accepted physicalism and empiricism.</a:t>
            </a:r>
          </a:p>
          <a:p>
            <a:r>
              <a:rPr lang="en-US" sz="1200" kern="1200" dirty="0">
                <a:solidFill>
                  <a:schemeClr val="tx1"/>
                </a:solidFill>
                <a:effectLst/>
                <a:latin typeface="+mn-lt"/>
                <a:ea typeface="+mn-ea"/>
                <a:cs typeface="+mn-cs"/>
              </a:rPr>
              <a:t>		4. Both encouraged people to act in accord with nature.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110</a:t>
            </a:fld>
            <a:endParaRPr lang="en-US"/>
          </a:p>
        </p:txBody>
      </p:sp>
    </p:spTree>
    <p:extLst>
      <p:ext uri="{BB962C8B-B14F-4D97-AF65-F5344CB8AC3E}">
        <p14:creationId xmlns:p14="http://schemas.microsoft.com/office/powerpoint/2010/main" val="39792029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Differences</a:t>
            </a:r>
          </a:p>
          <a:p>
            <a:r>
              <a:rPr lang="en-US" sz="1200" kern="1200" dirty="0">
                <a:solidFill>
                  <a:schemeClr val="tx1"/>
                </a:solidFill>
                <a:effectLst/>
                <a:latin typeface="+mn-lt"/>
                <a:ea typeface="+mn-ea"/>
                <a:cs typeface="+mn-cs"/>
              </a:rPr>
              <a:t>		1. Epicureans: the material universe is one of blind chance, with a small element of free will.</a:t>
            </a:r>
          </a:p>
          <a:p>
            <a:r>
              <a:rPr lang="en-US" sz="1200" kern="1200" dirty="0">
                <a:solidFill>
                  <a:schemeClr val="tx1"/>
                </a:solidFill>
                <a:effectLst/>
                <a:latin typeface="+mn-lt"/>
                <a:ea typeface="+mn-ea"/>
                <a:cs typeface="+mn-cs"/>
              </a:rPr>
              <a:t>		2. Stoics: the material universe is run by a benevolent, divine plan.</a:t>
            </a:r>
          </a:p>
          <a:p>
            <a:r>
              <a:rPr lang="en-US" sz="1200" kern="1200" dirty="0">
                <a:solidFill>
                  <a:schemeClr val="tx1"/>
                </a:solidFill>
                <a:effectLst/>
                <a:latin typeface="+mn-lt"/>
                <a:ea typeface="+mn-ea"/>
                <a:cs typeface="+mn-cs"/>
              </a:rPr>
              <a:t>		3. Epicureans: Humans are pleasure seekers and pleasure is the highest good.</a:t>
            </a:r>
          </a:p>
          <a:p>
            <a:r>
              <a:rPr lang="en-US" sz="1200" kern="1200" dirty="0">
                <a:solidFill>
                  <a:schemeClr val="tx1"/>
                </a:solidFill>
                <a:effectLst/>
                <a:latin typeface="+mn-lt"/>
                <a:ea typeface="+mn-ea"/>
                <a:cs typeface="+mn-cs"/>
              </a:rPr>
              <a:t>			a. Virtue has instrumental value.</a:t>
            </a:r>
          </a:p>
          <a:p>
            <a:r>
              <a:rPr lang="en-US" sz="1200" kern="1200" dirty="0">
                <a:solidFill>
                  <a:schemeClr val="tx1"/>
                </a:solidFill>
                <a:effectLst/>
                <a:latin typeface="+mn-lt"/>
                <a:ea typeface="+mn-ea"/>
                <a:cs typeface="+mn-cs"/>
              </a:rPr>
              <a:t>		4. Stoics: Virtue, duty, character and self-discipline have intrinsic value.</a:t>
            </a:r>
          </a:p>
          <a:p>
            <a:r>
              <a:rPr lang="en-US" sz="1200" kern="1200" dirty="0">
                <a:solidFill>
                  <a:schemeClr val="tx1"/>
                </a:solidFill>
                <a:effectLst/>
                <a:latin typeface="+mn-lt"/>
                <a:ea typeface="+mn-ea"/>
                <a:cs typeface="+mn-cs"/>
              </a:rPr>
              <a:t>			a. Based on Socrates’ view that no real harm can befall a person who is virtuous.</a:t>
            </a:r>
          </a:p>
          <a:p>
            <a:r>
              <a:rPr lang="en-US" sz="1200" kern="1200" dirty="0">
                <a:solidFill>
                  <a:schemeClr val="tx1"/>
                </a:solidFill>
                <a:effectLst/>
                <a:latin typeface="+mn-lt"/>
                <a:ea typeface="+mn-ea"/>
                <a:cs typeface="+mn-cs"/>
              </a:rPr>
              <a:t>5. Epicureans: Their social philosophy is based on enlightened self-interest and they looked down on social involvement beyond that of one’s circle of friends.</a:t>
            </a:r>
          </a:p>
          <a:p>
            <a:r>
              <a:rPr lang="en-US" sz="1200" kern="1200" dirty="0">
                <a:solidFill>
                  <a:schemeClr val="tx1"/>
                </a:solidFill>
                <a:effectLst/>
                <a:latin typeface="+mn-lt"/>
                <a:ea typeface="+mn-ea"/>
                <a:cs typeface="+mn-cs"/>
              </a:rPr>
              <a:t>6. Stoics: Their social philosophy is based on the view that we should put universal ends ahead of our own selfish interests and they regarded humanity as a family.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111</a:t>
            </a:fld>
            <a:endParaRPr lang="en-US"/>
          </a:p>
        </p:txBody>
      </p:sp>
    </p:spTree>
    <p:extLst>
      <p:ext uri="{BB962C8B-B14F-4D97-AF65-F5344CB8AC3E}">
        <p14:creationId xmlns:p14="http://schemas.microsoft.com/office/powerpoint/2010/main" val="24923947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Materialism</a:t>
            </a:r>
          </a:p>
          <a:p>
            <a:pPr lvl="1"/>
            <a:r>
              <a:rPr lang="en-US" dirty="0"/>
              <a:t>Physicalists.</a:t>
            </a:r>
          </a:p>
          <a:p>
            <a:pPr lvl="1"/>
            <a:r>
              <a:rPr lang="en-US" dirty="0"/>
              <a:t>Denied the existence of chance.</a:t>
            </a:r>
          </a:p>
          <a:p>
            <a:pPr lvl="1"/>
            <a:r>
              <a:rPr lang="en-US" dirty="0"/>
              <a:t>God, the human soul, the forms and forces are all material but are made of fine matter called pneuma (breath/wind).</a:t>
            </a:r>
          </a:p>
          <a:p>
            <a:endParaRPr lang="en-US" dirty="0"/>
          </a:p>
          <a:p>
            <a:r>
              <a:rPr lang="en-US" dirty="0"/>
              <a:t>B. Teleology &amp; The Divine</a:t>
            </a:r>
          </a:p>
          <a:p>
            <a:r>
              <a:rPr lang="en-US" dirty="0"/>
              <a:t>		1. The universe was purposeful and imbued with the divine.</a:t>
            </a:r>
          </a:p>
          <a:p>
            <a:r>
              <a:rPr lang="en-US" dirty="0"/>
              <a:t>		2. The divinity is caring and just.</a:t>
            </a:r>
          </a:p>
          <a:p>
            <a:r>
              <a:rPr lang="en-US" dirty="0"/>
              <a:t>		3. The Stoics used many names for the divine: Zeus, God, Nature, Order, Universal Reason, Fate, Destiny, and Providence.</a:t>
            </a:r>
          </a:p>
          <a:p>
            <a:r>
              <a:rPr lang="en-US" dirty="0"/>
              <a:t>		4. The divinity wisely guides all things towards the most perfect, beautiful and good outcome possible.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112</a:t>
            </a:fld>
            <a:endParaRPr lang="en-US"/>
          </a:p>
        </p:txBody>
      </p:sp>
    </p:spTree>
    <p:extLst>
      <p:ext uri="{BB962C8B-B14F-4D97-AF65-F5344CB8AC3E}">
        <p14:creationId xmlns:p14="http://schemas.microsoft.com/office/powerpoint/2010/main" val="33337107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5. The divinity is both transcendent and diffused through the world, thus assuming its form.</a:t>
            </a:r>
          </a:p>
          <a:p>
            <a:r>
              <a:rPr lang="en-US" sz="1200" kern="1200" dirty="0">
                <a:solidFill>
                  <a:schemeClr val="tx1"/>
                </a:solidFill>
                <a:effectLst/>
                <a:latin typeface="+mn-lt"/>
                <a:ea typeface="+mn-ea"/>
                <a:cs typeface="+mn-cs"/>
              </a:rPr>
              <a:t>		6. The divinity is the Logos (rational principle) and is immanent in the world as its creative and guiding power.</a:t>
            </a:r>
          </a:p>
          <a:p>
            <a:r>
              <a:rPr lang="en-US" sz="1200" kern="1200" dirty="0">
                <a:solidFill>
                  <a:schemeClr val="tx1"/>
                </a:solidFill>
                <a:effectLst/>
                <a:latin typeface="+mn-lt"/>
                <a:ea typeface="+mn-ea"/>
                <a:cs typeface="+mn-cs"/>
              </a:rPr>
              <a:t>		7. The Logos is all permeating fiery vapor that is manifested in</a:t>
            </a:r>
          </a:p>
          <a:p>
            <a:r>
              <a:rPr lang="en-US" sz="1200" kern="1200" dirty="0">
                <a:solidFill>
                  <a:schemeClr val="tx1"/>
                </a:solidFill>
                <a:effectLst/>
                <a:latin typeface="+mn-lt"/>
                <a:ea typeface="+mn-ea"/>
                <a:cs typeface="+mn-cs"/>
              </a:rPr>
              <a:t>			a. The fiery spheres of the heavens.</a:t>
            </a:r>
          </a:p>
          <a:p>
            <a:r>
              <a:rPr lang="en-US" sz="1200" kern="1200" dirty="0">
                <a:solidFill>
                  <a:schemeClr val="tx1"/>
                </a:solidFill>
                <a:effectLst/>
                <a:latin typeface="+mn-lt"/>
                <a:ea typeface="+mn-ea"/>
                <a:cs typeface="+mn-cs"/>
              </a:rPr>
              <a:t>			b. The warmth and vitality of living things.</a:t>
            </a:r>
          </a:p>
          <a:p>
            <a:r>
              <a:rPr lang="en-US" sz="1200" kern="1200" dirty="0">
                <a:solidFill>
                  <a:schemeClr val="tx1"/>
                </a:solidFill>
                <a:effectLst/>
                <a:latin typeface="+mn-lt"/>
                <a:ea typeface="+mn-ea"/>
                <a:cs typeface="+mn-cs"/>
              </a:rPr>
              <a:t>			c. Rational thought in the human soul.</a:t>
            </a:r>
          </a:p>
          <a:p>
            <a:r>
              <a:rPr lang="en-US" sz="1200" kern="1200" dirty="0">
                <a:solidFill>
                  <a:schemeClr val="tx1"/>
                </a:solidFill>
                <a:effectLst/>
                <a:latin typeface="+mn-lt"/>
                <a:ea typeface="+mn-ea"/>
                <a:cs typeface="+mn-cs"/>
              </a:rPr>
              <a:t>		8. The world is a continuum, like a field, as opposed to the distinct atoms of the Epicureans.</a:t>
            </a:r>
          </a:p>
          <a:p>
            <a:r>
              <a:rPr lang="en-US" sz="1200" kern="1200" dirty="0">
                <a:solidFill>
                  <a:schemeClr val="tx1"/>
                </a:solidFill>
                <a:effectLst/>
                <a:latin typeface="+mn-lt"/>
                <a:ea typeface="+mn-ea"/>
                <a:cs typeface="+mn-cs"/>
              </a:rPr>
              <a:t>		9. The Logos is the soul and reason of the world which is regarded as a living thing.</a:t>
            </a:r>
          </a:p>
          <a:p>
            <a:r>
              <a:rPr lang="en-US" sz="1200" kern="1200" dirty="0">
                <a:solidFill>
                  <a:schemeClr val="tx1"/>
                </a:solidFill>
                <a:effectLst/>
                <a:latin typeface="+mn-lt"/>
                <a:ea typeface="+mn-ea"/>
                <a:cs typeface="+mn-cs"/>
              </a:rPr>
              <a:t>		10. Logoi: sparks of the divine that are dispersed throughout the world to guide the development of things.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113</a:t>
            </a:fld>
            <a:endParaRPr lang="en-US"/>
          </a:p>
        </p:txBody>
      </p:sp>
    </p:spTree>
    <p:extLst>
      <p:ext uri="{BB962C8B-B14F-4D97-AF65-F5344CB8AC3E}">
        <p14:creationId xmlns:p14="http://schemas.microsoft.com/office/powerpoint/2010/main" val="223903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Categorical Logic</a:t>
            </a:r>
          </a:p>
          <a:p>
            <a:r>
              <a:rPr lang="en-US" sz="1200" kern="1200" dirty="0">
                <a:solidFill>
                  <a:schemeClr val="tx1"/>
                </a:solidFill>
                <a:effectLst/>
                <a:latin typeface="+mn-lt"/>
                <a:ea typeface="+mn-ea"/>
                <a:cs typeface="+mn-cs"/>
              </a:rPr>
              <a:t>		1. Four Types of Sentences</a:t>
            </a:r>
          </a:p>
          <a:p>
            <a:r>
              <a:rPr lang="en-US" sz="1200" kern="1200" dirty="0">
                <a:solidFill>
                  <a:schemeClr val="tx1"/>
                </a:solidFill>
                <a:effectLst/>
                <a:latin typeface="+mn-lt"/>
                <a:ea typeface="+mn-ea"/>
                <a:cs typeface="+mn-cs"/>
              </a:rPr>
              <a:t>			a. All S are P</a:t>
            </a:r>
          </a:p>
          <a:p>
            <a:r>
              <a:rPr lang="en-US" sz="1200" kern="1200" dirty="0">
                <a:solidFill>
                  <a:schemeClr val="tx1"/>
                </a:solidFill>
                <a:effectLst/>
                <a:latin typeface="+mn-lt"/>
                <a:ea typeface="+mn-ea"/>
                <a:cs typeface="+mn-cs"/>
              </a:rPr>
              <a:t>			b. No S are P</a:t>
            </a:r>
          </a:p>
          <a:p>
            <a:r>
              <a:rPr lang="en-US" sz="1200" kern="1200" dirty="0">
                <a:solidFill>
                  <a:schemeClr val="tx1"/>
                </a:solidFill>
                <a:effectLst/>
                <a:latin typeface="+mn-lt"/>
                <a:ea typeface="+mn-ea"/>
                <a:cs typeface="+mn-cs"/>
              </a:rPr>
              <a:t>			c. Some S are P</a:t>
            </a:r>
          </a:p>
          <a:p>
            <a:r>
              <a:rPr lang="en-US" sz="1200" kern="1200" dirty="0">
                <a:solidFill>
                  <a:schemeClr val="tx1"/>
                </a:solidFill>
                <a:effectLst/>
                <a:latin typeface="+mn-lt"/>
                <a:ea typeface="+mn-ea"/>
                <a:cs typeface="+mn-cs"/>
              </a:rPr>
              <a:t>			d. Some S are not P</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13</a:t>
            </a:fld>
            <a:endParaRPr lang="en-US"/>
          </a:p>
        </p:txBody>
      </p:sp>
    </p:spTree>
    <p:extLst>
      <p:ext uri="{BB962C8B-B14F-4D97-AF65-F5344CB8AC3E}">
        <p14:creationId xmlns:p14="http://schemas.microsoft.com/office/powerpoint/2010/main" val="40223361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Necessity</a:t>
            </a:r>
          </a:p>
          <a:p>
            <a:r>
              <a:rPr lang="en-US" sz="1200" kern="1200" dirty="0">
                <a:solidFill>
                  <a:schemeClr val="tx1"/>
                </a:solidFill>
                <a:effectLst/>
                <a:latin typeface="+mn-lt"/>
                <a:ea typeface="+mn-ea"/>
                <a:cs typeface="+mn-cs"/>
              </a:rPr>
              <a:t>		1. The divinity is not free-the process of nature arises from his substance with necessity.</a:t>
            </a:r>
          </a:p>
          <a:p>
            <a:r>
              <a:rPr lang="en-US" sz="1200" kern="1200" dirty="0">
                <a:solidFill>
                  <a:schemeClr val="tx1"/>
                </a:solidFill>
                <a:effectLst/>
                <a:latin typeface="+mn-lt"/>
                <a:ea typeface="+mn-ea"/>
                <a:cs typeface="+mn-cs"/>
              </a:rPr>
              <a:t>		2. There is no chance or contingency in the world.</a:t>
            </a:r>
          </a:p>
          <a:p>
            <a:r>
              <a:rPr lang="en-US" sz="1200" kern="1200" dirty="0">
                <a:solidFill>
                  <a:schemeClr val="tx1"/>
                </a:solidFill>
                <a:effectLst/>
                <a:latin typeface="+mn-lt"/>
                <a:ea typeface="+mn-ea"/>
                <a:cs typeface="+mn-cs"/>
              </a:rPr>
              <a:t>		3. All events are determined and nothing could be anyway other than its is or was.</a:t>
            </a:r>
          </a:p>
          <a:p>
            <a:r>
              <a:rPr lang="en-US" sz="1200" kern="1200" dirty="0">
                <a:solidFill>
                  <a:schemeClr val="tx1"/>
                </a:solidFill>
                <a:effectLst/>
                <a:latin typeface="+mn-lt"/>
                <a:ea typeface="+mn-ea"/>
                <a:cs typeface="+mn-cs"/>
              </a:rPr>
              <a:t>		4. This determined world is the product of a benevolent divinity and hence nurtures and fulfills the deepest human needs.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114</a:t>
            </a:fld>
            <a:endParaRPr lang="en-US"/>
          </a:p>
        </p:txBody>
      </p:sp>
    </p:spTree>
    <p:extLst>
      <p:ext uri="{BB962C8B-B14F-4D97-AF65-F5344CB8AC3E}">
        <p14:creationId xmlns:p14="http://schemas.microsoft.com/office/powerpoint/2010/main" val="26749496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A3575-D361-8DAD-CCBC-1984B0C51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8CD2D-4A10-057C-4B22-6792CC296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D4558-C61F-DFA1-53DA-CAA92480D36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Human Beings</a:t>
            </a:r>
          </a:p>
          <a:p>
            <a:r>
              <a:rPr lang="en-US" sz="1200" kern="1200" dirty="0">
                <a:solidFill>
                  <a:schemeClr val="tx1"/>
                </a:solidFill>
                <a:effectLst/>
                <a:latin typeface="+mn-lt"/>
                <a:ea typeface="+mn-ea"/>
                <a:cs typeface="+mn-cs"/>
              </a:rPr>
              <a:t>		1. Humans are sparks of the divine fire.</a:t>
            </a:r>
          </a:p>
          <a:p>
            <a:r>
              <a:rPr lang="en-US" sz="1200" kern="1200" dirty="0">
                <a:solidFill>
                  <a:schemeClr val="tx1"/>
                </a:solidFill>
                <a:effectLst/>
                <a:latin typeface="+mn-lt"/>
                <a:ea typeface="+mn-ea"/>
                <a:cs typeface="+mn-cs"/>
              </a:rPr>
              <a:t>		2. Each human is a microcosm of the whole universe.</a:t>
            </a:r>
          </a:p>
          <a:p>
            <a:r>
              <a:rPr lang="en-US" sz="1200" kern="1200" dirty="0">
                <a:solidFill>
                  <a:schemeClr val="tx1"/>
                </a:solidFill>
                <a:effectLst/>
                <a:latin typeface="+mn-lt"/>
                <a:ea typeface="+mn-ea"/>
                <a:cs typeface="+mn-cs"/>
              </a:rPr>
              <a:t>		3. Human reason mirrors the Logos and hence can have knowledge of the universe.</a:t>
            </a:r>
          </a:p>
          <a:p>
            <a:r>
              <a:rPr lang="en-US" sz="1200" kern="1200" dirty="0">
                <a:solidFill>
                  <a:schemeClr val="tx1"/>
                </a:solidFill>
                <a:effectLst/>
                <a:latin typeface="+mn-lt"/>
                <a:ea typeface="+mn-ea"/>
                <a:cs typeface="+mn-cs"/>
              </a:rPr>
              <a:t>		4. Souls endure after death until the world ends and then they return to the divine along with everything else.</a:t>
            </a:r>
          </a:p>
          <a:p>
            <a:r>
              <a:rPr lang="en-US" sz="1200" kern="1200" dirty="0">
                <a:solidFill>
                  <a:schemeClr val="tx1"/>
                </a:solidFill>
                <a:effectLst/>
                <a:latin typeface="+mn-lt"/>
                <a:ea typeface="+mn-ea"/>
                <a:cs typeface="+mn-cs"/>
              </a:rPr>
              <a:t>			a. Cleanthes (331-232 B.C.): All souls endure after death.</a:t>
            </a:r>
          </a:p>
          <a:p>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Chrysippus</a:t>
            </a:r>
            <a:r>
              <a:rPr lang="en-US" sz="1200" kern="1200" dirty="0">
                <a:solidFill>
                  <a:schemeClr val="tx1"/>
                </a:solidFill>
                <a:effectLst/>
                <a:latin typeface="+mn-lt"/>
                <a:ea typeface="+mn-ea"/>
                <a:cs typeface="+mn-cs"/>
              </a:rPr>
              <a:t> (280-207 B.C.): Only virtuous solves endure after death.</a:t>
            </a:r>
          </a:p>
        </p:txBody>
      </p:sp>
      <p:sp>
        <p:nvSpPr>
          <p:cNvPr id="4" name="Slide Number Placeholder 3">
            <a:extLst>
              <a:ext uri="{FF2B5EF4-FFF2-40B4-BE49-F238E27FC236}">
                <a16:creationId xmlns:a16="http://schemas.microsoft.com/office/drawing/2014/main" id="{EFF49709-4DF5-52D6-697A-5E9B4733C32E}"/>
              </a:ext>
            </a:extLst>
          </p:cNvPr>
          <p:cNvSpPr>
            <a:spLocks noGrp="1"/>
          </p:cNvSpPr>
          <p:nvPr>
            <p:ph type="sldNum" sz="quarter" idx="5"/>
          </p:nvPr>
        </p:nvSpPr>
        <p:spPr/>
        <p:txBody>
          <a:bodyPr/>
          <a:lstStyle/>
          <a:p>
            <a:fld id="{159E7054-7CEA-48DC-AFFB-C78BCDB1D25B}" type="slidenum">
              <a:rPr lang="en-US" smtClean="0"/>
              <a:t>115</a:t>
            </a:fld>
            <a:endParaRPr lang="en-US"/>
          </a:p>
        </p:txBody>
      </p:sp>
    </p:spTree>
    <p:extLst>
      <p:ext uri="{BB962C8B-B14F-4D97-AF65-F5344CB8AC3E}">
        <p14:creationId xmlns:p14="http://schemas.microsoft.com/office/powerpoint/2010/main" val="16104728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5956-8903-0A6C-C320-A9F73AFA8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34166-253E-FAD7-23C6-BA1BBCB93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A3270-191F-4F22-0DAB-177110A2DE7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 The Problem of Evil</a:t>
            </a:r>
          </a:p>
          <a:p>
            <a:r>
              <a:rPr lang="en-US" sz="1200" kern="1200" dirty="0">
                <a:solidFill>
                  <a:schemeClr val="tx1"/>
                </a:solidFill>
                <a:effectLst/>
                <a:latin typeface="+mn-lt"/>
                <a:ea typeface="+mn-ea"/>
                <a:cs typeface="+mn-cs"/>
              </a:rPr>
              <a:t>		1. If every aspect of the world is directed by a benevolent divinity, how does one explain the existence of evil?</a:t>
            </a:r>
          </a:p>
          <a:p>
            <a:r>
              <a:rPr lang="en-US" sz="1200" kern="1200" dirty="0">
                <a:solidFill>
                  <a:schemeClr val="tx1"/>
                </a:solidFill>
                <a:effectLst/>
                <a:latin typeface="+mn-lt"/>
                <a:ea typeface="+mn-ea"/>
                <a:cs typeface="+mn-cs"/>
              </a:rPr>
              <a:t>2. Some Stoics explained evil in terms of human wickedness, but this would at most explain evils caused by humans and not natural evils.</a:t>
            </a:r>
          </a:p>
          <a:p>
            <a:r>
              <a:rPr lang="en-US" sz="1200" kern="1200" dirty="0">
                <a:solidFill>
                  <a:schemeClr val="tx1"/>
                </a:solidFill>
                <a:effectLst/>
                <a:latin typeface="+mn-lt"/>
                <a:ea typeface="+mn-ea"/>
                <a:cs typeface="+mn-cs"/>
              </a:rPr>
              <a:t>3. Response #1: if we could see the world as a whole, then we would see that it is perfect, beautiful and good.</a:t>
            </a:r>
          </a:p>
          <a:p>
            <a:r>
              <a:rPr lang="en-US" sz="1200" kern="1200" dirty="0">
                <a:solidFill>
                  <a:schemeClr val="tx1"/>
                </a:solidFill>
                <a:effectLst/>
                <a:latin typeface="+mn-lt"/>
                <a:ea typeface="+mn-ea"/>
                <a:cs typeface="+mn-cs"/>
              </a:rPr>
              <a:t>	a. Evil is a mere illusion created by our short sightedness.</a:t>
            </a:r>
          </a:p>
          <a:p>
            <a:r>
              <a:rPr lang="en-US" sz="1200" kern="1200" dirty="0">
                <a:solidFill>
                  <a:schemeClr val="tx1"/>
                </a:solidFill>
                <a:effectLst/>
                <a:latin typeface="+mn-lt"/>
                <a:ea typeface="+mn-ea"/>
                <a:cs typeface="+mn-cs"/>
              </a:rPr>
              <a:t>4. Response #2: Some evils are necessary for achieving good.</a:t>
            </a:r>
          </a:p>
          <a:p>
            <a:r>
              <a:rPr lang="en-US" sz="1200" kern="1200" dirty="0">
                <a:solidFill>
                  <a:schemeClr val="tx1"/>
                </a:solidFill>
                <a:effectLst/>
                <a:latin typeface="+mn-lt"/>
                <a:ea typeface="+mn-ea"/>
                <a:cs typeface="+mn-cs"/>
              </a:rPr>
              <a:t>	a. Evil is essential for virtue-without vice and suffering, there could be no virtues such as courage, patience, temperance, </a:t>
            </a:r>
            <a:r>
              <a:rPr lang="en-US" sz="1200" kern="1200" dirty="0" err="1">
                <a:solidFill>
                  <a:schemeClr val="tx1"/>
                </a:solidFill>
                <a:effectLst/>
                <a:latin typeface="+mn-lt"/>
                <a:ea typeface="+mn-ea"/>
                <a:cs typeface="+mn-cs"/>
              </a:rPr>
              <a:t>ect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5. Response #3: Evil cannot affect virtuous people. </a:t>
            </a:r>
          </a:p>
        </p:txBody>
      </p:sp>
      <p:sp>
        <p:nvSpPr>
          <p:cNvPr id="4" name="Slide Number Placeholder 3">
            <a:extLst>
              <a:ext uri="{FF2B5EF4-FFF2-40B4-BE49-F238E27FC236}">
                <a16:creationId xmlns:a16="http://schemas.microsoft.com/office/drawing/2014/main" id="{A760303A-F6A7-2BAD-A761-9D28A6522B06}"/>
              </a:ext>
            </a:extLst>
          </p:cNvPr>
          <p:cNvSpPr>
            <a:spLocks noGrp="1"/>
          </p:cNvSpPr>
          <p:nvPr>
            <p:ph type="sldNum" sz="quarter" idx="5"/>
          </p:nvPr>
        </p:nvSpPr>
        <p:spPr/>
        <p:txBody>
          <a:bodyPr/>
          <a:lstStyle/>
          <a:p>
            <a:fld id="{159E7054-7CEA-48DC-AFFB-C78BCDB1D25B}" type="slidenum">
              <a:rPr lang="en-US" smtClean="0"/>
              <a:t>116</a:t>
            </a:fld>
            <a:endParaRPr lang="en-US"/>
          </a:p>
        </p:txBody>
      </p:sp>
    </p:spTree>
    <p:extLst>
      <p:ext uri="{BB962C8B-B14F-4D97-AF65-F5344CB8AC3E}">
        <p14:creationId xmlns:p14="http://schemas.microsoft.com/office/powerpoint/2010/main" val="8817157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Life</a:t>
            </a:r>
          </a:p>
          <a:p>
            <a:r>
              <a:rPr lang="en-US" sz="1200" kern="1200" dirty="0">
                <a:solidFill>
                  <a:schemeClr val="tx1"/>
                </a:solidFill>
                <a:effectLst/>
                <a:latin typeface="+mn-lt"/>
                <a:ea typeface="+mn-ea"/>
                <a:cs typeface="+mn-cs"/>
              </a:rPr>
              <a:t>		1. The highest good is a life lived in accord with reason.</a:t>
            </a:r>
          </a:p>
          <a:p>
            <a:r>
              <a:rPr lang="en-US" sz="1200" kern="1200" dirty="0">
                <a:solidFill>
                  <a:schemeClr val="tx1"/>
                </a:solidFill>
                <a:effectLst/>
                <a:latin typeface="+mn-lt"/>
                <a:ea typeface="+mn-ea"/>
                <a:cs typeface="+mn-cs"/>
              </a:rPr>
              <a:t>		2. Happiness is acquired by living such a life.</a:t>
            </a:r>
          </a:p>
          <a:p>
            <a:r>
              <a:rPr lang="en-US" sz="1200" kern="1200" dirty="0">
                <a:solidFill>
                  <a:schemeClr val="tx1"/>
                </a:solidFill>
                <a:effectLst/>
                <a:latin typeface="+mn-lt"/>
                <a:ea typeface="+mn-ea"/>
                <a:cs typeface="+mn-cs"/>
              </a:rPr>
              <a:t>		3. The goal is to make one’s mind a mirror of the order of the world, thus the Stoic metaphysics connects to their moral theory.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117</a:t>
            </a:fld>
            <a:endParaRPr lang="en-US"/>
          </a:p>
        </p:txBody>
      </p:sp>
    </p:spTree>
    <p:extLst>
      <p:ext uri="{BB962C8B-B14F-4D97-AF65-F5344CB8AC3E}">
        <p14:creationId xmlns:p14="http://schemas.microsoft.com/office/powerpoint/2010/main" val="29454666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Achieving Rational Control</a:t>
            </a:r>
          </a:p>
          <a:p>
            <a:r>
              <a:rPr lang="en-US" sz="1200" kern="1200" dirty="0">
                <a:solidFill>
                  <a:schemeClr val="tx1"/>
                </a:solidFill>
                <a:effectLst/>
                <a:latin typeface="+mn-lt"/>
                <a:ea typeface="+mn-ea"/>
                <a:cs typeface="+mn-cs"/>
              </a:rPr>
              <a:t>		1. Become free from passion- a person controlled by their passions is not rationally determining her existence.</a:t>
            </a:r>
          </a:p>
          <a:p>
            <a:r>
              <a:rPr lang="en-US" sz="1200" kern="1200" dirty="0">
                <a:solidFill>
                  <a:schemeClr val="tx1"/>
                </a:solidFill>
                <a:effectLst/>
                <a:latin typeface="+mn-lt"/>
                <a:ea typeface="+mn-ea"/>
                <a:cs typeface="+mn-cs"/>
              </a:rPr>
              <a:t>		2. Make your happiness depend only on what you can control.</a:t>
            </a:r>
          </a:p>
          <a:p>
            <a:r>
              <a:rPr lang="en-US" sz="1200" kern="1200" dirty="0">
                <a:solidFill>
                  <a:schemeClr val="tx1"/>
                </a:solidFill>
                <a:effectLst/>
                <a:latin typeface="+mn-lt"/>
                <a:ea typeface="+mn-ea"/>
                <a:cs typeface="+mn-cs"/>
              </a:rPr>
              <a:t>			a. Love, fame, wealth and pleasure depend on outside factors, thus it is unwise to make them goals.</a:t>
            </a:r>
          </a:p>
          <a:p>
            <a:r>
              <a:rPr lang="en-US" sz="1200" kern="1200" dirty="0">
                <a:solidFill>
                  <a:schemeClr val="tx1"/>
                </a:solidFill>
                <a:effectLst/>
                <a:latin typeface="+mn-lt"/>
                <a:ea typeface="+mn-ea"/>
                <a:cs typeface="+mn-cs"/>
              </a:rPr>
              <a:t>		3. Realize that the universe is determined and that it cannot be changed.</a:t>
            </a:r>
          </a:p>
          <a:p>
            <a:r>
              <a:rPr lang="en-US" sz="1200" kern="1200" dirty="0">
                <a:solidFill>
                  <a:schemeClr val="tx1"/>
                </a:solidFill>
                <a:effectLst/>
                <a:latin typeface="+mn-lt"/>
                <a:ea typeface="+mn-ea"/>
                <a:cs typeface="+mn-cs"/>
              </a:rPr>
              <a:t>4. Realize that you can control your attitude towards life and choose to accept that everything that occurs expresses the will of the divinity and is an essential part of the beautiful and good purpose of the divinity.</a:t>
            </a:r>
          </a:p>
          <a:p>
            <a:r>
              <a:rPr lang="en-US" sz="1200" kern="1200" dirty="0">
                <a:solidFill>
                  <a:schemeClr val="tx1"/>
                </a:solidFill>
                <a:effectLst/>
                <a:latin typeface="+mn-lt"/>
                <a:ea typeface="+mn-ea"/>
                <a:cs typeface="+mn-cs"/>
              </a:rPr>
              <a:t>		5. Avoid resisting the irresistible course of necessity and simply go along with it.</a:t>
            </a:r>
          </a:p>
          <a:p>
            <a:r>
              <a:rPr lang="en-US" sz="1200" kern="1200" dirty="0">
                <a:solidFill>
                  <a:schemeClr val="tx1"/>
                </a:solidFill>
                <a:effectLst/>
                <a:latin typeface="+mn-lt"/>
                <a:ea typeface="+mn-ea"/>
                <a:cs typeface="+mn-cs"/>
              </a:rPr>
              <a:t>		6. Base your happiness on the achievement of virtue and inner peace.</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118</a:t>
            </a:fld>
            <a:endParaRPr lang="en-US"/>
          </a:p>
        </p:txBody>
      </p:sp>
    </p:spTree>
    <p:extLst>
      <p:ext uri="{BB962C8B-B14F-4D97-AF65-F5344CB8AC3E}">
        <p14:creationId xmlns:p14="http://schemas.microsoft.com/office/powerpoint/2010/main" val="38876522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Stoic Advice</a:t>
            </a:r>
          </a:p>
          <a:p>
            <a:r>
              <a:rPr lang="en-US" sz="1200" kern="1200" dirty="0">
                <a:solidFill>
                  <a:schemeClr val="tx1"/>
                </a:solidFill>
                <a:effectLst/>
                <a:latin typeface="+mn-lt"/>
                <a:ea typeface="+mn-ea"/>
                <a:cs typeface="+mn-cs"/>
              </a:rPr>
              <a:t>		1. Zeno &amp; </a:t>
            </a:r>
            <a:r>
              <a:rPr lang="en-US" sz="1200" kern="1200" dirty="0" err="1">
                <a:solidFill>
                  <a:schemeClr val="tx1"/>
                </a:solidFill>
                <a:effectLst/>
                <a:latin typeface="+mn-lt"/>
                <a:ea typeface="+mn-ea"/>
                <a:cs typeface="+mn-cs"/>
              </a:rPr>
              <a:t>Chrysippus</a:t>
            </a:r>
            <a:r>
              <a:rPr lang="en-US" sz="1200" kern="1200" dirty="0">
                <a:solidFill>
                  <a:schemeClr val="tx1"/>
                </a:solidFill>
                <a:effectLst/>
                <a:latin typeface="+mn-lt"/>
                <a:ea typeface="+mn-ea"/>
                <a:cs typeface="+mn-cs"/>
              </a:rPr>
              <a:t>-the dog &amp; wagon analogy.</a:t>
            </a:r>
          </a:p>
          <a:p>
            <a:r>
              <a:rPr lang="en-US" sz="1200" kern="1200" dirty="0">
                <a:solidFill>
                  <a:schemeClr val="tx1"/>
                </a:solidFill>
                <a:effectLst/>
                <a:latin typeface="+mn-lt"/>
                <a:ea typeface="+mn-ea"/>
                <a:cs typeface="+mn-cs"/>
              </a:rPr>
              <a:t>			a. A dog is tied to a wagon.</a:t>
            </a:r>
          </a:p>
          <a:p>
            <a:r>
              <a:rPr lang="en-US" sz="1200" kern="1200" dirty="0">
                <a:solidFill>
                  <a:schemeClr val="tx1"/>
                </a:solidFill>
                <a:effectLst/>
                <a:latin typeface="+mn-lt"/>
                <a:ea typeface="+mn-ea"/>
                <a:cs typeface="+mn-cs"/>
              </a:rPr>
              <a:t>			b. If the dog wishes to follow, the wagon pulls and he follows so his own power and necessity are united.</a:t>
            </a:r>
          </a:p>
          <a:p>
            <a:r>
              <a:rPr lang="en-US" sz="1200" kern="1200" dirty="0">
                <a:solidFill>
                  <a:schemeClr val="tx1"/>
                </a:solidFill>
                <a:effectLst/>
                <a:latin typeface="+mn-lt"/>
                <a:ea typeface="+mn-ea"/>
                <a:cs typeface="+mn-cs"/>
              </a:rPr>
              <a:t>			c. If he does not want to follow, he will be pulled along anyway.</a:t>
            </a:r>
          </a:p>
          <a:p>
            <a:r>
              <a:rPr lang="en-US" sz="1200" kern="1200" dirty="0">
                <a:solidFill>
                  <a:schemeClr val="tx1"/>
                </a:solidFill>
                <a:effectLst/>
                <a:latin typeface="+mn-lt"/>
                <a:ea typeface="+mn-ea"/>
                <a:cs typeface="+mn-cs"/>
              </a:rPr>
              <a:t>			d. The same is true of humanity-if a person does not wish to follow, they will be pulled along anyway to the “fated event.”</a:t>
            </a:r>
          </a:p>
          <a:p>
            <a:r>
              <a:rPr lang="en-US" sz="1200" kern="1200" dirty="0">
                <a:solidFill>
                  <a:schemeClr val="tx1"/>
                </a:solidFill>
                <a:effectLst/>
                <a:latin typeface="+mn-lt"/>
                <a:ea typeface="+mn-ea"/>
                <a:cs typeface="+mn-cs"/>
              </a:rPr>
              <a:t>2. Epictetus (50-138 A.D.): “Ask not that events should happen as you will, but let your will be that events should happen as they do, and you shall have peace.”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119</a:t>
            </a:fld>
            <a:endParaRPr lang="en-US"/>
          </a:p>
        </p:txBody>
      </p:sp>
    </p:spTree>
    <p:extLst>
      <p:ext uri="{BB962C8B-B14F-4D97-AF65-F5344CB8AC3E}">
        <p14:creationId xmlns:p14="http://schemas.microsoft.com/office/powerpoint/2010/main" val="9396551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Reason, Freedom &amp; Emotions</a:t>
            </a:r>
          </a:p>
          <a:p>
            <a:r>
              <a:rPr lang="en-US" sz="1200" kern="1200" dirty="0">
                <a:solidFill>
                  <a:schemeClr val="tx1"/>
                </a:solidFill>
                <a:effectLst/>
                <a:latin typeface="+mn-lt"/>
                <a:ea typeface="+mn-ea"/>
                <a:cs typeface="+mn-cs"/>
              </a:rPr>
              <a:t>		1. You are free as long as you act on the basis of reason.</a:t>
            </a:r>
          </a:p>
          <a:p>
            <a:r>
              <a:rPr lang="en-US" sz="1200" kern="1200" dirty="0">
                <a:solidFill>
                  <a:schemeClr val="tx1"/>
                </a:solidFill>
                <a:effectLst/>
                <a:latin typeface="+mn-lt"/>
                <a:ea typeface="+mn-ea"/>
                <a:cs typeface="+mn-cs"/>
              </a:rPr>
              <a:t>		2. The alternative is to be governed by desires, like animals.</a:t>
            </a:r>
          </a:p>
          <a:p>
            <a:r>
              <a:rPr lang="en-US" sz="1200" kern="1200" dirty="0">
                <a:solidFill>
                  <a:schemeClr val="tx1"/>
                </a:solidFill>
                <a:effectLst/>
                <a:latin typeface="+mn-lt"/>
                <a:ea typeface="+mn-ea"/>
                <a:cs typeface="+mn-cs"/>
              </a:rPr>
              <a:t>		3. Moral evils arise from desires/passions and they need to be eliminated.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120</a:t>
            </a:fld>
            <a:endParaRPr lang="en-US"/>
          </a:p>
        </p:txBody>
      </p:sp>
    </p:spTree>
    <p:extLst>
      <p:ext uri="{BB962C8B-B14F-4D97-AF65-F5344CB8AC3E}">
        <p14:creationId xmlns:p14="http://schemas.microsoft.com/office/powerpoint/2010/main" val="26739414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Four Kinds of Emotions</a:t>
            </a:r>
          </a:p>
          <a:p>
            <a:r>
              <a:rPr lang="en-US" sz="1200" kern="1200" dirty="0">
                <a:solidFill>
                  <a:schemeClr val="tx1"/>
                </a:solidFill>
                <a:effectLst/>
                <a:latin typeface="+mn-lt"/>
                <a:ea typeface="+mn-ea"/>
                <a:cs typeface="+mn-cs"/>
              </a:rPr>
              <a:t>		1. According to </a:t>
            </a:r>
            <a:r>
              <a:rPr lang="en-US" sz="1200" kern="1200" dirty="0" err="1">
                <a:solidFill>
                  <a:schemeClr val="tx1"/>
                </a:solidFill>
                <a:effectLst/>
                <a:latin typeface="+mn-lt"/>
                <a:ea typeface="+mn-ea"/>
                <a:cs typeface="+mn-cs"/>
              </a:rPr>
              <a:t>Chrysippus</a:t>
            </a:r>
            <a:r>
              <a:rPr lang="en-US" sz="1200" kern="1200" dirty="0">
                <a:solidFill>
                  <a:schemeClr val="tx1"/>
                </a:solidFill>
                <a:effectLst/>
                <a:latin typeface="+mn-lt"/>
                <a:ea typeface="+mn-ea"/>
                <a:cs typeface="+mn-cs"/>
              </a:rPr>
              <a:t>, there are four general kinds of emotions and all are based on mistaken judgments.</a:t>
            </a:r>
          </a:p>
          <a:p>
            <a:r>
              <a:rPr lang="en-US" sz="1200" kern="1200" dirty="0">
                <a:solidFill>
                  <a:schemeClr val="tx1"/>
                </a:solidFill>
                <a:effectLst/>
                <a:latin typeface="+mn-lt"/>
                <a:ea typeface="+mn-ea"/>
                <a:cs typeface="+mn-cs"/>
              </a:rPr>
              <a:t>		2. Pleasure: based on a present good.</a:t>
            </a:r>
          </a:p>
          <a:p>
            <a:r>
              <a:rPr lang="en-US" sz="1200" kern="1200" dirty="0">
                <a:solidFill>
                  <a:schemeClr val="tx1"/>
                </a:solidFill>
                <a:effectLst/>
                <a:latin typeface="+mn-lt"/>
                <a:ea typeface="+mn-ea"/>
                <a:cs typeface="+mn-cs"/>
              </a:rPr>
              <a:t>		3. Desire: based on the anticipation of a future good.</a:t>
            </a:r>
          </a:p>
          <a:p>
            <a:r>
              <a:rPr lang="en-US" sz="1200" kern="1200" dirty="0">
                <a:solidFill>
                  <a:schemeClr val="tx1"/>
                </a:solidFill>
                <a:effectLst/>
                <a:latin typeface="+mn-lt"/>
                <a:ea typeface="+mn-ea"/>
                <a:cs typeface="+mn-cs"/>
              </a:rPr>
              <a:t>		4. Grief: based on dismay about a present evil.</a:t>
            </a:r>
          </a:p>
          <a:p>
            <a:r>
              <a:rPr lang="en-US" sz="1200" kern="1200" dirty="0">
                <a:solidFill>
                  <a:schemeClr val="tx1"/>
                </a:solidFill>
                <a:effectLst/>
                <a:latin typeface="+mn-lt"/>
                <a:ea typeface="+mn-ea"/>
                <a:cs typeface="+mn-cs"/>
              </a:rPr>
              <a:t>		5. Fear: based on dismay about a future evil.</a:t>
            </a:r>
          </a:p>
          <a:p>
            <a:r>
              <a:rPr lang="en-US" sz="1200" kern="1200" dirty="0">
                <a:solidFill>
                  <a:schemeClr val="tx1"/>
                </a:solidFill>
                <a:effectLst/>
                <a:latin typeface="+mn-lt"/>
                <a:ea typeface="+mn-ea"/>
                <a:cs typeface="+mn-cs"/>
              </a:rPr>
              <a:t>6. Since all events are inevitable and occur from necessity as part of the benevolent plan of the divinity, it is irrational to be affected by emotions.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121</a:t>
            </a:fld>
            <a:endParaRPr lang="en-US"/>
          </a:p>
        </p:txBody>
      </p:sp>
    </p:spTree>
    <p:extLst>
      <p:ext uri="{BB962C8B-B14F-4D97-AF65-F5344CB8AC3E}">
        <p14:creationId xmlns:p14="http://schemas.microsoft.com/office/powerpoint/2010/main" val="27836157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Apathy</a:t>
            </a:r>
          </a:p>
          <a:p>
            <a:r>
              <a:rPr lang="en-US" sz="1200" kern="1200" dirty="0">
                <a:solidFill>
                  <a:schemeClr val="tx1"/>
                </a:solidFill>
                <a:effectLst/>
                <a:latin typeface="+mn-lt"/>
                <a:ea typeface="+mn-ea"/>
                <a:cs typeface="+mn-cs"/>
              </a:rPr>
              <a:t>		1. The Stoic ideal was to achieve as state of apathy.</a:t>
            </a:r>
          </a:p>
          <a:p>
            <a:r>
              <a:rPr lang="en-US" sz="1200" kern="1200" dirty="0">
                <a:solidFill>
                  <a:schemeClr val="tx1"/>
                </a:solidFill>
                <a:effectLst/>
                <a:latin typeface="+mn-lt"/>
                <a:ea typeface="+mn-ea"/>
                <a:cs typeface="+mn-cs"/>
              </a:rPr>
              <a:t>		2. For the stoics apathy is the freedom from passion and a refusal to be dismayed by events.</a:t>
            </a:r>
          </a:p>
          <a:p>
            <a:r>
              <a:rPr lang="en-US" sz="1200" kern="1200" dirty="0">
                <a:solidFill>
                  <a:schemeClr val="tx1"/>
                </a:solidFill>
                <a:effectLst/>
                <a:latin typeface="+mn-lt"/>
                <a:ea typeface="+mn-ea"/>
                <a:cs typeface="+mn-cs"/>
              </a:rPr>
              <a:t>G. Death</a:t>
            </a:r>
          </a:p>
          <a:p>
            <a:r>
              <a:rPr lang="en-US" sz="1200" kern="1200" dirty="0">
                <a:solidFill>
                  <a:schemeClr val="tx1"/>
                </a:solidFill>
                <a:effectLst/>
                <a:latin typeface="+mn-lt"/>
                <a:ea typeface="+mn-ea"/>
                <a:cs typeface="+mn-cs"/>
              </a:rPr>
              <a:t>		1. Death is not an evil nor is it to be feared.</a:t>
            </a:r>
          </a:p>
          <a:p>
            <a:r>
              <a:rPr lang="en-US" sz="1200" kern="1200" dirty="0">
                <a:solidFill>
                  <a:schemeClr val="tx1"/>
                </a:solidFill>
                <a:effectLst/>
                <a:latin typeface="+mn-lt"/>
                <a:ea typeface="+mn-ea"/>
                <a:cs typeface="+mn-cs"/>
              </a:rPr>
              <a:t>		2. Death is a natural and necessary aspect of existence.</a:t>
            </a:r>
          </a:p>
          <a:p>
            <a:r>
              <a:rPr lang="en-US" sz="1200" kern="1200" dirty="0">
                <a:solidFill>
                  <a:schemeClr val="tx1"/>
                </a:solidFill>
                <a:effectLst/>
                <a:latin typeface="+mn-lt"/>
                <a:ea typeface="+mn-ea"/>
                <a:cs typeface="+mn-cs"/>
              </a:rPr>
              <a:t>		3. The Stoics were willing to commit suicide when they thought it was appropriate.</a:t>
            </a:r>
          </a:p>
          <a:p>
            <a:r>
              <a:rPr lang="en-US" sz="1200" kern="1200" dirty="0">
                <a:solidFill>
                  <a:schemeClr val="tx1"/>
                </a:solidFill>
                <a:effectLst/>
                <a:latin typeface="+mn-lt"/>
                <a:ea typeface="+mn-ea"/>
                <a:cs typeface="+mn-cs"/>
              </a:rPr>
              <a:t>			a. When Zeno injured his foot, he took it as a sign from the divine that his time was up, so he committed suicide.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122</a:t>
            </a:fld>
            <a:endParaRPr lang="en-US"/>
          </a:p>
        </p:txBody>
      </p:sp>
    </p:spTree>
    <p:extLst>
      <p:ext uri="{BB962C8B-B14F-4D97-AF65-F5344CB8AC3E}">
        <p14:creationId xmlns:p14="http://schemas.microsoft.com/office/powerpoint/2010/main" val="9217132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Social Duty</a:t>
            </a:r>
          </a:p>
          <a:p>
            <a:r>
              <a:rPr lang="en-US" sz="1200" kern="1200" dirty="0">
                <a:solidFill>
                  <a:schemeClr val="tx1"/>
                </a:solidFill>
                <a:effectLst/>
                <a:latin typeface="+mn-lt"/>
                <a:ea typeface="+mn-ea"/>
                <a:cs typeface="+mn-cs"/>
              </a:rPr>
              <a:t>		1. Many Stoics were not Greeks.</a:t>
            </a:r>
          </a:p>
          <a:p>
            <a:r>
              <a:rPr lang="en-US" sz="1200" kern="1200" dirty="0">
                <a:solidFill>
                  <a:schemeClr val="tx1"/>
                </a:solidFill>
                <a:effectLst/>
                <a:latin typeface="+mn-lt"/>
                <a:ea typeface="+mn-ea"/>
                <a:cs typeface="+mn-cs"/>
              </a:rPr>
              <a:t>		2. This provided a more diverse perspective.</a:t>
            </a:r>
          </a:p>
          <a:p>
            <a:r>
              <a:rPr lang="en-US" sz="1200" kern="1200" dirty="0">
                <a:solidFill>
                  <a:schemeClr val="tx1"/>
                </a:solidFill>
                <a:effectLst/>
                <a:latin typeface="+mn-lt"/>
                <a:ea typeface="+mn-ea"/>
                <a:cs typeface="+mn-cs"/>
              </a:rPr>
              <a:t>		3. When asked about his city, Zeno declared that he was “a citizen of the cosmos.”</a:t>
            </a:r>
          </a:p>
          <a:p>
            <a:r>
              <a:rPr lang="en-US" sz="1200" kern="1200" dirty="0">
                <a:solidFill>
                  <a:schemeClr val="tx1"/>
                </a:solidFill>
                <a:effectLst/>
                <a:latin typeface="+mn-lt"/>
                <a:ea typeface="+mn-ea"/>
                <a:cs typeface="+mn-cs"/>
              </a:rPr>
              <a:t>		4. It is likely that the Cynics’ view about rising above conventions influenced the Stoics.</a:t>
            </a:r>
          </a:p>
          <a:p>
            <a:r>
              <a:rPr lang="en-US" sz="1200" kern="1200" dirty="0">
                <a:solidFill>
                  <a:schemeClr val="tx1"/>
                </a:solidFill>
                <a:effectLst/>
                <a:latin typeface="+mn-lt"/>
                <a:ea typeface="+mn-ea"/>
                <a:cs typeface="+mn-cs"/>
              </a:rPr>
              <a:t>		5. Each individual is part of humanity and must go beyond selfishness and self-interest.</a:t>
            </a:r>
          </a:p>
          <a:p>
            <a:r>
              <a:rPr lang="en-US" sz="1200" kern="1200" dirty="0">
                <a:solidFill>
                  <a:schemeClr val="tx1"/>
                </a:solidFill>
                <a:effectLst/>
                <a:latin typeface="+mn-lt"/>
                <a:ea typeface="+mn-ea"/>
                <a:cs typeface="+mn-cs"/>
              </a:rPr>
              <a:t>		6. This view was grounded in their metaphysics which entailed that all rational beings contain a divine spark.</a:t>
            </a:r>
          </a:p>
          <a:p>
            <a:r>
              <a:rPr lang="en-US" sz="1200" kern="1200" dirty="0">
                <a:solidFill>
                  <a:schemeClr val="tx1"/>
                </a:solidFill>
                <a:effectLst/>
                <a:latin typeface="+mn-lt"/>
                <a:ea typeface="+mn-ea"/>
                <a:cs typeface="+mn-cs"/>
              </a:rPr>
              <a:t>		7. They took the divine to be the metaphorical father of humanity, making humans a family.</a:t>
            </a:r>
          </a:p>
          <a:p>
            <a:r>
              <a:rPr lang="en-US" sz="1200" kern="1200" dirty="0">
                <a:solidFill>
                  <a:schemeClr val="tx1"/>
                </a:solidFill>
                <a:effectLst/>
                <a:latin typeface="+mn-lt"/>
                <a:ea typeface="+mn-ea"/>
                <a:cs typeface="+mn-cs"/>
              </a:rPr>
              <a:t>		8. Given their views, gender, wealth, ethnicity, and class had no significance.</a:t>
            </a:r>
          </a:p>
          <a:p>
            <a:r>
              <a:rPr lang="en-US" sz="1200" kern="1200" dirty="0">
                <a:solidFill>
                  <a:schemeClr val="tx1"/>
                </a:solidFill>
                <a:effectLst/>
                <a:latin typeface="+mn-lt"/>
                <a:ea typeface="+mn-ea"/>
                <a:cs typeface="+mn-cs"/>
              </a:rPr>
              <a:t>		9. People had a duty to make society mirror the ordered universe, justice and benevolence of the divine.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124</a:t>
            </a:fld>
            <a:endParaRPr lang="en-US"/>
          </a:p>
        </p:txBody>
      </p:sp>
    </p:spTree>
    <p:extLst>
      <p:ext uri="{BB962C8B-B14F-4D97-AF65-F5344CB8AC3E}">
        <p14:creationId xmlns:p14="http://schemas.microsoft.com/office/powerpoint/2010/main" val="713782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Argument</a:t>
            </a:r>
          </a:p>
          <a:p>
            <a:r>
              <a:rPr lang="en-US" sz="1200" kern="1200" dirty="0">
                <a:solidFill>
                  <a:schemeClr val="tx1"/>
                </a:solidFill>
                <a:effectLst/>
                <a:latin typeface="+mn-lt"/>
                <a:ea typeface="+mn-ea"/>
                <a:cs typeface="+mn-cs"/>
              </a:rPr>
              <a:t>			a. Premises: evidence or reasons.</a:t>
            </a:r>
          </a:p>
          <a:p>
            <a:r>
              <a:rPr lang="en-US" sz="1200" kern="1200" dirty="0">
                <a:solidFill>
                  <a:schemeClr val="tx1"/>
                </a:solidFill>
                <a:effectLst/>
                <a:latin typeface="+mn-lt"/>
                <a:ea typeface="+mn-ea"/>
                <a:cs typeface="+mn-cs"/>
              </a:rPr>
              <a:t>			c. Conclusion: the claim supported by the premises.</a:t>
            </a:r>
          </a:p>
          <a:p>
            <a:r>
              <a:rPr lang="en-US" sz="1200" kern="1200" dirty="0">
                <a:solidFill>
                  <a:schemeClr val="tx1"/>
                </a:solidFill>
                <a:effectLst/>
                <a:latin typeface="+mn-lt"/>
                <a:ea typeface="+mn-ea"/>
                <a:cs typeface="+mn-cs"/>
              </a:rPr>
              <a:t>		3. Syllogism: an argument with two premises and one conclusion.</a:t>
            </a:r>
          </a:p>
          <a:p>
            <a:r>
              <a:rPr lang="en-US" sz="1200" kern="1200" dirty="0">
                <a:solidFill>
                  <a:schemeClr val="tx1"/>
                </a:solidFill>
                <a:effectLst/>
                <a:latin typeface="+mn-lt"/>
                <a:ea typeface="+mn-ea"/>
                <a:cs typeface="+mn-cs"/>
              </a:rPr>
              <a:t>		4. Example</a:t>
            </a:r>
          </a:p>
          <a:p>
            <a:r>
              <a:rPr lang="en-US" sz="1200" kern="1200" dirty="0">
                <a:solidFill>
                  <a:schemeClr val="tx1"/>
                </a:solidFill>
                <a:effectLst/>
                <a:latin typeface="+mn-lt"/>
                <a:ea typeface="+mn-ea"/>
                <a:cs typeface="+mn-cs"/>
              </a:rPr>
              <a:t>			a. All Men are Mortal</a:t>
            </a:r>
          </a:p>
          <a:p>
            <a:r>
              <a:rPr lang="en-US" sz="1200" kern="1200" dirty="0">
                <a:solidFill>
                  <a:schemeClr val="tx1"/>
                </a:solidFill>
                <a:effectLst/>
                <a:latin typeface="+mn-lt"/>
                <a:ea typeface="+mn-ea"/>
                <a:cs typeface="+mn-cs"/>
              </a:rPr>
              <a:t>			b. Socrates is a man.</a:t>
            </a:r>
          </a:p>
          <a:p>
            <a:r>
              <a:rPr lang="en-US" sz="1200" kern="1200" dirty="0">
                <a:solidFill>
                  <a:schemeClr val="tx1"/>
                </a:solidFill>
                <a:effectLst/>
                <a:latin typeface="+mn-lt"/>
                <a:ea typeface="+mn-ea"/>
                <a:cs typeface="+mn-cs"/>
              </a:rPr>
              <a:t>			c. Socrates is mortal.</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14</a:t>
            </a:fld>
            <a:endParaRPr lang="en-US"/>
          </a:p>
        </p:txBody>
      </p:sp>
    </p:spTree>
    <p:extLst>
      <p:ext uri="{BB962C8B-B14F-4D97-AF65-F5344CB8AC3E}">
        <p14:creationId xmlns:p14="http://schemas.microsoft.com/office/powerpoint/2010/main" val="11000469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The appeal of Stoicism to Romans</a:t>
            </a:r>
          </a:p>
          <a:p>
            <a:r>
              <a:rPr lang="en-US" sz="1200" kern="1200" dirty="0">
                <a:solidFill>
                  <a:schemeClr val="tx1"/>
                </a:solidFill>
                <a:effectLst/>
                <a:latin typeface="+mn-lt"/>
                <a:ea typeface="+mn-ea"/>
                <a:cs typeface="+mn-cs"/>
              </a:rPr>
              <a:t>		1. The notion that people belong to one community under one standard matched Roman political goals.</a:t>
            </a:r>
          </a:p>
          <a:p>
            <a:r>
              <a:rPr lang="en-US" sz="1200" kern="1200" dirty="0">
                <a:solidFill>
                  <a:schemeClr val="tx1"/>
                </a:solidFill>
                <a:effectLst/>
                <a:latin typeface="+mn-lt"/>
                <a:ea typeface="+mn-ea"/>
                <a:cs typeface="+mn-cs"/>
              </a:rPr>
              <a:t>		2. The emphasis on resignation appealed to the Romans-Stoicism does not encourage defiance or revolution.</a:t>
            </a:r>
          </a:p>
          <a:p>
            <a:r>
              <a:rPr lang="en-US" sz="1200" kern="1200" dirty="0">
                <a:solidFill>
                  <a:schemeClr val="tx1"/>
                </a:solidFill>
                <a:effectLst/>
                <a:latin typeface="+mn-lt"/>
                <a:ea typeface="+mn-ea"/>
                <a:cs typeface="+mn-cs"/>
              </a:rPr>
              <a:t>		3. Stoicism was adopted as a semi-official philosophy for a while.</a:t>
            </a:r>
          </a:p>
          <a:p>
            <a:r>
              <a:rPr lang="en-US" sz="1200" kern="1200" dirty="0">
                <a:solidFill>
                  <a:schemeClr val="tx1"/>
                </a:solidFill>
                <a:effectLst/>
                <a:latin typeface="+mn-lt"/>
                <a:ea typeface="+mn-ea"/>
                <a:cs typeface="+mn-cs"/>
              </a:rPr>
              <a:t>4. Roman Stoics included: Cicero (a lawyer, 106-43 B.C. ), Seneca (one of Nero’s high officials, 4 B.C.- 65 A.D), Epictetus (one of Nero’s slaves 50-138 AD ), and the Emperor Marcus Aurelius Antoninus(121-180 A.D.)).</a:t>
            </a:r>
          </a:p>
          <a:p>
            <a:r>
              <a:rPr lang="en-US" sz="1200" kern="1200" dirty="0">
                <a:solidFill>
                  <a:schemeClr val="tx1"/>
                </a:solidFill>
                <a:effectLst/>
                <a:latin typeface="+mn-lt"/>
                <a:ea typeface="+mn-ea"/>
                <a:cs typeface="+mn-cs"/>
              </a:rPr>
              <a:t>	B. Roman Modifications to Stoicism</a:t>
            </a:r>
          </a:p>
          <a:p>
            <a:r>
              <a:rPr lang="en-US" sz="1200" kern="1200" dirty="0">
                <a:solidFill>
                  <a:schemeClr val="tx1"/>
                </a:solidFill>
                <a:effectLst/>
                <a:latin typeface="+mn-lt"/>
                <a:ea typeface="+mn-ea"/>
                <a:cs typeface="+mn-cs"/>
              </a:rPr>
              <a:t>		1. They downplayed the more severe aspects and developed the practical elements.</a:t>
            </a:r>
          </a:p>
          <a:p>
            <a:r>
              <a:rPr lang="en-US" sz="1200" kern="1200" dirty="0">
                <a:solidFill>
                  <a:schemeClr val="tx1"/>
                </a:solidFill>
                <a:effectLst/>
                <a:latin typeface="+mn-lt"/>
                <a:ea typeface="+mn-ea"/>
                <a:cs typeface="+mn-cs"/>
              </a:rPr>
              <a:t>		2. To make it fit Roman needs, they emphasized the virtues of civic duty and downplayed the ideal of apathy.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125</a:t>
            </a:fld>
            <a:endParaRPr lang="en-US"/>
          </a:p>
        </p:txBody>
      </p:sp>
    </p:spTree>
    <p:extLst>
      <p:ext uri="{BB962C8B-B14F-4D97-AF65-F5344CB8AC3E}">
        <p14:creationId xmlns:p14="http://schemas.microsoft.com/office/powerpoint/2010/main" val="23987503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BC8B-8AA0-DA84-573A-7CBBE1C4E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D2A9B-50E8-F2D3-C5A0-A61815DF4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5410D-8146-16E4-2807-4BC20187724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Natural Law Theory</a:t>
            </a:r>
          </a:p>
          <a:p>
            <a:r>
              <a:rPr lang="en-US" sz="1200" kern="1200" dirty="0">
                <a:solidFill>
                  <a:schemeClr val="tx1"/>
                </a:solidFill>
                <a:effectLst/>
                <a:latin typeface="+mn-lt"/>
                <a:ea typeface="+mn-ea"/>
                <a:cs typeface="+mn-cs"/>
              </a:rPr>
              <a:t>		1. The Roman Stoics applied the concept of natural law theory to Roman law.</a:t>
            </a:r>
          </a:p>
          <a:p>
            <a:r>
              <a:rPr lang="en-US" sz="1200" kern="1200" dirty="0">
                <a:solidFill>
                  <a:schemeClr val="tx1"/>
                </a:solidFill>
                <a:effectLst/>
                <a:latin typeface="+mn-lt"/>
                <a:ea typeface="+mn-ea"/>
                <a:cs typeface="+mn-cs"/>
              </a:rPr>
              <a:t>		2. Natural Law Theory: Nature is ruled by physical laws as well as moral laws.</a:t>
            </a:r>
          </a:p>
          <a:p>
            <a:r>
              <a:rPr lang="en-US" sz="1200" kern="1200" dirty="0">
                <a:solidFill>
                  <a:schemeClr val="tx1"/>
                </a:solidFill>
                <a:effectLst/>
                <a:latin typeface="+mn-lt"/>
                <a:ea typeface="+mn-ea"/>
                <a:cs typeface="+mn-cs"/>
              </a:rPr>
              <a:t>		3. Natural law applies to all, regardless of time and place.</a:t>
            </a:r>
          </a:p>
          <a:p>
            <a:r>
              <a:rPr lang="en-US" sz="1200" kern="1200" dirty="0">
                <a:solidFill>
                  <a:schemeClr val="tx1"/>
                </a:solidFill>
                <a:effectLst/>
                <a:latin typeface="+mn-lt"/>
                <a:ea typeface="+mn-ea"/>
                <a:cs typeface="+mn-cs"/>
              </a:rPr>
              <a:t>		4. Cicero divided laws into two types:</a:t>
            </a:r>
          </a:p>
          <a:p>
            <a:r>
              <a:rPr lang="en-US" sz="1200" kern="1200" dirty="0">
                <a:solidFill>
                  <a:schemeClr val="tx1"/>
                </a:solidFill>
                <a:effectLst/>
                <a:latin typeface="+mn-lt"/>
                <a:ea typeface="+mn-ea"/>
                <a:cs typeface="+mn-cs"/>
              </a:rPr>
              <a:t>			a. Laws that are local human conventions.</a:t>
            </a:r>
          </a:p>
          <a:p>
            <a:r>
              <a:rPr lang="en-US" sz="1200" kern="1200" dirty="0">
                <a:solidFill>
                  <a:schemeClr val="tx1"/>
                </a:solidFill>
                <a:effectLst/>
                <a:latin typeface="+mn-lt"/>
                <a:ea typeface="+mn-ea"/>
                <a:cs typeface="+mn-cs"/>
              </a:rPr>
              <a:t>			b. A natural moral order forming a universal law that everyone is subject to in virtue of possessing divine reason.</a:t>
            </a:r>
          </a:p>
          <a:p>
            <a:r>
              <a:rPr lang="en-US" sz="1200" kern="1200" dirty="0">
                <a:solidFill>
                  <a:schemeClr val="tx1"/>
                </a:solidFill>
                <a:effectLst/>
                <a:latin typeface="+mn-lt"/>
                <a:ea typeface="+mn-ea"/>
                <a:cs typeface="+mn-cs"/>
              </a:rPr>
              <a:t>		5. Human laws are only correct if they correspond with natural law.</a:t>
            </a:r>
          </a:p>
        </p:txBody>
      </p:sp>
      <p:sp>
        <p:nvSpPr>
          <p:cNvPr id="4" name="Slide Number Placeholder 3">
            <a:extLst>
              <a:ext uri="{FF2B5EF4-FFF2-40B4-BE49-F238E27FC236}">
                <a16:creationId xmlns:a16="http://schemas.microsoft.com/office/drawing/2014/main" id="{C68395B4-D35E-F3FA-EC71-A68924070CF5}"/>
              </a:ext>
            </a:extLst>
          </p:cNvPr>
          <p:cNvSpPr>
            <a:spLocks noGrp="1"/>
          </p:cNvSpPr>
          <p:nvPr>
            <p:ph type="sldNum" sz="quarter" idx="5"/>
          </p:nvPr>
        </p:nvSpPr>
        <p:spPr/>
        <p:txBody>
          <a:bodyPr/>
          <a:lstStyle/>
          <a:p>
            <a:fld id="{159E7054-7CEA-48DC-AFFB-C78BCDB1D25B}" type="slidenum">
              <a:rPr lang="en-US" smtClean="0"/>
              <a:t>126</a:t>
            </a:fld>
            <a:endParaRPr lang="en-US"/>
          </a:p>
        </p:txBody>
      </p:sp>
    </p:spTree>
    <p:extLst>
      <p:ext uri="{BB962C8B-B14F-4D97-AF65-F5344CB8AC3E}">
        <p14:creationId xmlns:p14="http://schemas.microsoft.com/office/powerpoint/2010/main" val="3186092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B870-2643-58D4-FFDB-7325F8989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F72A5-6D61-257E-407F-63A4D4DF3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45246-FE56-8B7F-B364-CA3442EFD8D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Ethics of Duty</a:t>
            </a:r>
          </a:p>
          <a:p>
            <a:r>
              <a:rPr lang="en-US" sz="1200" kern="1200" dirty="0">
                <a:solidFill>
                  <a:schemeClr val="tx1"/>
                </a:solidFill>
                <a:effectLst/>
                <a:latin typeface="+mn-lt"/>
                <a:ea typeface="+mn-ea"/>
                <a:cs typeface="+mn-cs"/>
              </a:rPr>
              <a:t>		1. Prior to skepticism, Greek ethical theory put little emphasis on duty.</a:t>
            </a:r>
          </a:p>
          <a:p>
            <a:r>
              <a:rPr lang="en-US" sz="1200" kern="1200" dirty="0">
                <a:solidFill>
                  <a:schemeClr val="tx1"/>
                </a:solidFill>
                <a:effectLst/>
                <a:latin typeface="+mn-lt"/>
                <a:ea typeface="+mn-ea"/>
                <a:cs typeface="+mn-cs"/>
              </a:rPr>
              <a:t>			a. Emphasis was placed upon one’s own self interest or pursuing the good life.</a:t>
            </a:r>
          </a:p>
          <a:p>
            <a:r>
              <a:rPr lang="en-US" sz="1200" kern="1200" dirty="0">
                <a:solidFill>
                  <a:schemeClr val="tx1"/>
                </a:solidFill>
                <a:effectLst/>
                <a:latin typeface="+mn-lt"/>
                <a:ea typeface="+mn-ea"/>
                <a:cs typeface="+mn-cs"/>
              </a:rPr>
              <a:t>		2. The Stoics claimed that there are some things people must do because they are the right things to do.</a:t>
            </a:r>
          </a:p>
          <a:p>
            <a:r>
              <a:rPr lang="en-US" sz="1200" kern="1200" dirty="0">
                <a:solidFill>
                  <a:schemeClr val="tx1"/>
                </a:solidFill>
                <a:effectLst/>
                <a:latin typeface="+mn-lt"/>
                <a:ea typeface="+mn-ea"/>
                <a:cs typeface="+mn-cs"/>
              </a:rPr>
              <a:t>			a. Marcus Aurelius: “Have I done something for the general interest? Well then I have had my reward.”</a:t>
            </a:r>
          </a:p>
          <a:p>
            <a:r>
              <a:rPr lang="en-US" sz="1200" kern="1200" dirty="0">
                <a:solidFill>
                  <a:schemeClr val="tx1"/>
                </a:solidFill>
                <a:effectLst/>
                <a:latin typeface="+mn-lt"/>
                <a:ea typeface="+mn-ea"/>
                <a:cs typeface="+mn-cs"/>
              </a:rPr>
              <a:t>		3. For the Stoics, duty extended to include humanity.</a:t>
            </a:r>
          </a:p>
          <a:p>
            <a:r>
              <a:rPr lang="en-US" sz="1200" kern="1200" dirty="0">
                <a:solidFill>
                  <a:schemeClr val="tx1"/>
                </a:solidFill>
                <a:effectLst/>
                <a:latin typeface="+mn-lt"/>
                <a:ea typeface="+mn-ea"/>
                <a:cs typeface="+mn-cs"/>
              </a:rPr>
              <a:t>a. Marcus Aurelius: “But my nature is rational and social; and my city and country, so far as I am Antoninus, is Rome, but so far as I am a man, it is the world.” </a:t>
            </a:r>
          </a:p>
        </p:txBody>
      </p:sp>
      <p:sp>
        <p:nvSpPr>
          <p:cNvPr id="4" name="Slide Number Placeholder 3">
            <a:extLst>
              <a:ext uri="{FF2B5EF4-FFF2-40B4-BE49-F238E27FC236}">
                <a16:creationId xmlns:a16="http://schemas.microsoft.com/office/drawing/2014/main" id="{4B731083-5A0F-D3A2-C2CD-DE2E77012A7E}"/>
              </a:ext>
            </a:extLst>
          </p:cNvPr>
          <p:cNvSpPr>
            <a:spLocks noGrp="1"/>
          </p:cNvSpPr>
          <p:nvPr>
            <p:ph type="sldNum" sz="quarter" idx="5"/>
          </p:nvPr>
        </p:nvSpPr>
        <p:spPr/>
        <p:txBody>
          <a:bodyPr/>
          <a:lstStyle/>
          <a:p>
            <a:fld id="{159E7054-7CEA-48DC-AFFB-C78BCDB1D25B}" type="slidenum">
              <a:rPr lang="en-US" smtClean="0"/>
              <a:t>127</a:t>
            </a:fld>
            <a:endParaRPr lang="en-US"/>
          </a:p>
        </p:txBody>
      </p:sp>
    </p:spTree>
    <p:extLst>
      <p:ext uri="{BB962C8B-B14F-4D97-AF65-F5344CB8AC3E}">
        <p14:creationId xmlns:p14="http://schemas.microsoft.com/office/powerpoint/2010/main" val="42601433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Freedom and Determinism</a:t>
            </a:r>
          </a:p>
          <a:p>
            <a:r>
              <a:rPr lang="en-US" sz="1200" kern="1200" dirty="0">
                <a:solidFill>
                  <a:schemeClr val="tx1"/>
                </a:solidFill>
                <a:effectLst/>
                <a:latin typeface="+mn-lt"/>
                <a:ea typeface="+mn-ea"/>
                <a:cs typeface="+mn-cs"/>
              </a:rPr>
              <a:t>		1. The Stoics focused the problem.</a:t>
            </a:r>
          </a:p>
          <a:p>
            <a:r>
              <a:rPr lang="en-US" sz="1200" kern="1200" dirty="0">
                <a:solidFill>
                  <a:schemeClr val="tx1"/>
                </a:solidFill>
                <a:effectLst/>
                <a:latin typeface="+mn-lt"/>
                <a:ea typeface="+mn-ea"/>
                <a:cs typeface="+mn-cs"/>
              </a:rPr>
              <a:t>		2. Critics claimed that Stoicism is incoherent.</a:t>
            </a:r>
          </a:p>
          <a:p>
            <a:r>
              <a:rPr lang="en-US" sz="1200" kern="1200" dirty="0">
                <a:solidFill>
                  <a:schemeClr val="tx1"/>
                </a:solidFill>
                <a:effectLst/>
                <a:latin typeface="+mn-lt"/>
                <a:ea typeface="+mn-ea"/>
                <a:cs typeface="+mn-cs"/>
              </a:rPr>
              <a:t>		3. A deterministic universe seems to leave no room for any freedom.</a:t>
            </a:r>
          </a:p>
          <a:p>
            <a:r>
              <a:rPr lang="en-US" sz="1200" kern="1200" dirty="0">
                <a:solidFill>
                  <a:schemeClr val="tx1"/>
                </a:solidFill>
                <a:effectLst/>
                <a:latin typeface="+mn-lt"/>
                <a:ea typeface="+mn-ea"/>
                <a:cs typeface="+mn-cs"/>
              </a:rPr>
              <a:t>		4. As such, human attitudes would seem to be as determined as anything else.</a:t>
            </a:r>
          </a:p>
          <a:p>
            <a:r>
              <a:rPr lang="en-US" sz="1200" kern="1200" dirty="0">
                <a:solidFill>
                  <a:schemeClr val="tx1"/>
                </a:solidFill>
                <a:effectLst/>
                <a:latin typeface="+mn-lt"/>
                <a:ea typeface="+mn-ea"/>
                <a:cs typeface="+mn-cs"/>
              </a:rPr>
              <a:t>		5. Thus, humans could not choose their attitude, thus undermining Stoicism.</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128</a:t>
            </a:fld>
            <a:endParaRPr lang="en-US"/>
          </a:p>
        </p:txBody>
      </p:sp>
    </p:spTree>
    <p:extLst>
      <p:ext uri="{BB962C8B-B14F-4D97-AF65-F5344CB8AC3E}">
        <p14:creationId xmlns:p14="http://schemas.microsoft.com/office/powerpoint/2010/main" val="13804476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Apathy</a:t>
            </a:r>
          </a:p>
          <a:p>
            <a:r>
              <a:rPr lang="en-US" sz="1200" kern="1200" dirty="0">
                <a:solidFill>
                  <a:schemeClr val="tx1"/>
                </a:solidFill>
                <a:effectLst/>
                <a:latin typeface="+mn-lt"/>
                <a:ea typeface="+mn-ea"/>
                <a:cs typeface="+mn-cs"/>
              </a:rPr>
              <a:t>		1. Critics claim that apathy is acquired at the expense of normal and proper human emotions.</a:t>
            </a:r>
          </a:p>
          <a:p>
            <a:r>
              <a:rPr lang="en-US" sz="1200" kern="1200" dirty="0">
                <a:solidFill>
                  <a:schemeClr val="tx1"/>
                </a:solidFill>
                <a:effectLst/>
                <a:latin typeface="+mn-lt"/>
                <a:ea typeface="+mn-ea"/>
                <a:cs typeface="+mn-cs"/>
              </a:rPr>
              <a:t>		2. While Stoics claim that we should do what is right, such as relieving suffering, we should feel no guilt or pity if we fail.</a:t>
            </a:r>
          </a:p>
          <a:p>
            <a:r>
              <a:rPr lang="en-US" sz="1200" kern="1200" dirty="0">
                <a:solidFill>
                  <a:schemeClr val="tx1"/>
                </a:solidFill>
                <a:effectLst/>
                <a:latin typeface="+mn-lt"/>
                <a:ea typeface="+mn-ea"/>
                <a:cs typeface="+mn-cs"/>
              </a:rPr>
              <a:t>		3. Seneca claimed that pity was a mental defect because “no sorrow befalls a wise man.”</a:t>
            </a:r>
          </a:p>
          <a:p>
            <a:r>
              <a:rPr lang="en-US" sz="1200" kern="1200" dirty="0">
                <a:solidFill>
                  <a:schemeClr val="tx1"/>
                </a:solidFill>
                <a:effectLst/>
                <a:latin typeface="+mn-lt"/>
                <a:ea typeface="+mn-ea"/>
                <a:cs typeface="+mn-cs"/>
              </a:rPr>
              <a:t>		4. Bertrand Russell criticized Stoicism for its coldness-it condemns not just bad passions but all of them.</a:t>
            </a:r>
          </a:p>
          <a:p>
            <a:r>
              <a:rPr lang="en-US" sz="1200" kern="1200" dirty="0">
                <a:solidFill>
                  <a:schemeClr val="tx1"/>
                </a:solidFill>
                <a:effectLst/>
                <a:latin typeface="+mn-lt"/>
                <a:ea typeface="+mn-ea"/>
                <a:cs typeface="+mn-cs"/>
              </a:rPr>
              <a:t>	C. Impact</a:t>
            </a:r>
          </a:p>
          <a:p>
            <a:r>
              <a:rPr lang="en-US" sz="1200" kern="1200" dirty="0">
                <a:solidFill>
                  <a:schemeClr val="tx1"/>
                </a:solidFill>
                <a:effectLst/>
                <a:latin typeface="+mn-lt"/>
                <a:ea typeface="+mn-ea"/>
                <a:cs typeface="+mn-cs"/>
              </a:rPr>
              <a:t>		1. Stoicism endured as a distinct philosophy for about 500 years.</a:t>
            </a:r>
          </a:p>
          <a:p>
            <a:r>
              <a:rPr lang="en-US" sz="1200" kern="1200" dirty="0">
                <a:solidFill>
                  <a:schemeClr val="tx1"/>
                </a:solidFill>
                <a:effectLst/>
                <a:latin typeface="+mn-lt"/>
                <a:ea typeface="+mn-ea"/>
                <a:cs typeface="+mn-cs"/>
              </a:rPr>
              <a:t>		2. Stoicism had a deep and lasting impact on Christianity.</a:t>
            </a:r>
          </a:p>
          <a:p>
            <a:r>
              <a:rPr lang="en-US" sz="1200" kern="1200" dirty="0">
                <a:solidFill>
                  <a:schemeClr val="tx1"/>
                </a:solidFill>
                <a:effectLst/>
                <a:latin typeface="+mn-lt"/>
                <a:ea typeface="+mn-ea"/>
                <a:cs typeface="+mn-cs"/>
              </a:rPr>
              <a:t>			a. Freedom comes from a sense of detachment.</a:t>
            </a:r>
          </a:p>
          <a:p>
            <a:r>
              <a:rPr lang="en-US" sz="1200" kern="1200" dirty="0">
                <a:solidFill>
                  <a:schemeClr val="tx1"/>
                </a:solidFill>
                <a:effectLst/>
                <a:latin typeface="+mn-lt"/>
                <a:ea typeface="+mn-ea"/>
                <a:cs typeface="+mn-cs"/>
              </a:rPr>
              <a:t>			b. God has a benevolent plan for the universe.</a:t>
            </a:r>
          </a:p>
          <a:p>
            <a:r>
              <a:rPr lang="en-US" sz="1200" kern="1200" dirty="0">
                <a:solidFill>
                  <a:schemeClr val="tx1"/>
                </a:solidFill>
                <a:effectLst/>
                <a:latin typeface="+mn-lt"/>
                <a:ea typeface="+mn-ea"/>
                <a:cs typeface="+mn-cs"/>
              </a:rPr>
              <a:t>			c. God is the father and humanity is a family.</a:t>
            </a:r>
          </a:p>
          <a:p>
            <a:r>
              <a:rPr lang="en-US" sz="1200" kern="1200" dirty="0">
                <a:solidFill>
                  <a:schemeClr val="tx1"/>
                </a:solidFill>
                <a:effectLst/>
                <a:latin typeface="+mn-lt"/>
                <a:ea typeface="+mn-ea"/>
                <a:cs typeface="+mn-cs"/>
              </a:rPr>
              <a:t>			d. Evil is the result of human choice or an illusion created by misperception.</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129</a:t>
            </a:fld>
            <a:endParaRPr lang="en-US"/>
          </a:p>
        </p:txBody>
      </p:sp>
    </p:spTree>
    <p:extLst>
      <p:ext uri="{BB962C8B-B14F-4D97-AF65-F5344CB8AC3E}">
        <p14:creationId xmlns:p14="http://schemas.microsoft.com/office/powerpoint/2010/main" val="16688435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C. </a:t>
            </a:r>
            <a:r>
              <a:rPr lang="en-US" sz="1200" dirty="0" err="1">
                <a:effectLst/>
                <a:latin typeface="Times New Roman" panose="02020603050405020304" pitchFamily="18" charset="0"/>
                <a:ea typeface="Times New Roman" panose="02020603050405020304" pitchFamily="18" charset="0"/>
              </a:rPr>
              <a:t>Superglobal</a:t>
            </a:r>
            <a:r>
              <a:rPr lang="en-US" sz="1200" dirty="0">
                <a:effectLst/>
                <a:latin typeface="Times New Roman" panose="02020603050405020304" pitchFamily="18" charset="0"/>
                <a:ea typeface="Times New Roman" panose="02020603050405020304" pitchFamily="18" charset="0"/>
              </a:rPr>
              <a:t>/Extreme skepticism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They maintain universal doubt.</a:t>
            </a:r>
            <a:endParaRPr lang="en-US" sz="1800" dirty="0">
              <a:effectLst/>
              <a:latin typeface="Times New Roman" panose="02020603050405020304" pitchFamily="18" charset="0"/>
              <a:ea typeface="Times New Roman" panose="02020603050405020304" pitchFamily="18" charset="0"/>
            </a:endParaRPr>
          </a:p>
          <a:p>
            <a:pPr marL="228600" marR="0" indent="1270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They go beyond global skeptics by denying that we can have knowledge of mathematics or logic.</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D. Methodological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Some form of skepticism is adopted as a means to another end.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2. The methodological skeptic is typically trying to refute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228600" algn="l"/>
              </a:tabLst>
            </a:pPr>
            <a:r>
              <a:rPr lang="en-US" sz="1800" dirty="0">
                <a:effectLst/>
                <a:latin typeface="Times" panose="02020603050405020304" pitchFamily="18" charset="0"/>
                <a:ea typeface="Times" panose="02020603050405020304" pitchFamily="18" charset="0"/>
                <a:cs typeface="Times New Roman" panose="02020603050405020304" pitchFamily="18" charset="0"/>
              </a:rPr>
              <a:t>	3. Descartes is the best-known example</a:t>
            </a: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130</a:t>
            </a:fld>
            <a:endParaRPr lang="en-US"/>
          </a:p>
        </p:txBody>
      </p:sp>
    </p:spTree>
    <p:extLst>
      <p:ext uri="{BB962C8B-B14F-4D97-AF65-F5344CB8AC3E}">
        <p14:creationId xmlns:p14="http://schemas.microsoft.com/office/powerpoint/2010/main" val="18754880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800" b="1" dirty="0">
                <a:effectLst/>
                <a:latin typeface="Times New Roman" panose="02020603050405020304" pitchFamily="18" charset="0"/>
              </a:rPr>
              <a:t>History of Skepticism</a:t>
            </a: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I Introduction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a:t>
            </a:r>
            <a:r>
              <a:rPr lang="en-US" sz="1200" dirty="0" err="1">
                <a:effectLst/>
                <a:latin typeface="Times" panose="02020603050405020304" pitchFamily="18" charset="0"/>
                <a:ea typeface="Times" panose="02020603050405020304" pitchFamily="18" charset="0"/>
                <a:cs typeface="Times New Roman" panose="02020603050405020304" pitchFamily="18" charset="0"/>
              </a:rPr>
              <a:t>Skeptikos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The skeptics claimed that it was an error to assume that human reason is capable of yielding knowledge about reality.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The name “skeptic” comes from the Greek “</a:t>
            </a:r>
            <a:r>
              <a:rPr lang="en-US" sz="1200" dirty="0" err="1">
                <a:effectLst/>
                <a:latin typeface="Times" panose="02020603050405020304" pitchFamily="18" charset="0"/>
                <a:ea typeface="Times" panose="02020603050405020304" pitchFamily="18" charset="0"/>
                <a:cs typeface="Times New Roman" panose="02020603050405020304" pitchFamily="18" charset="0"/>
              </a:rPr>
              <a:t>skeptikos</a:t>
            </a:r>
            <a:r>
              <a:rPr lang="en-US" sz="1200" dirty="0">
                <a:effectLst/>
                <a:latin typeface="Times" panose="02020603050405020304" pitchFamily="18" charset="0"/>
                <a:ea typeface="Times" panose="02020603050405020304" pitchFamily="18" charset="0"/>
                <a:cs typeface="Times New Roman" panose="02020603050405020304" pitchFamily="18" charset="0"/>
              </a:rPr>
              <a:t>”, meaning “inquirers.”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3. The skeptics inquired into the foundation of beliefs and claimed to have the honesty to accept that our beliefs in fact lack such foundations.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a:t>
            </a:r>
            <a:r>
              <a:rPr lang="en-US" sz="1200" dirty="0">
                <a:effectLst/>
                <a:latin typeface="Times" panose="02020603050405020304" pitchFamily="18" charset="0"/>
                <a:ea typeface="Times" panose="02020603050405020304" pitchFamily="18" charset="0"/>
                <a:cs typeface="Times New Roman" panose="02020603050405020304" pitchFamily="18" charset="0"/>
              </a:rPr>
              <a:t> of Elis (320-270 B.C.)</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While skepticism dates back to the Sophists,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a:t>
            </a:r>
            <a:r>
              <a:rPr lang="en-US" sz="1200" dirty="0">
                <a:effectLst/>
                <a:latin typeface="Times" panose="02020603050405020304" pitchFamily="18" charset="0"/>
                <a:ea typeface="Times" panose="02020603050405020304" pitchFamily="18" charset="0"/>
                <a:cs typeface="Times New Roman" panose="02020603050405020304" pitchFamily="18" charset="0"/>
              </a:rPr>
              <a:t> revitalized it.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By the 1</a:t>
            </a:r>
            <a:r>
              <a:rPr lang="en-US" sz="1200" baseline="30000" dirty="0">
                <a:effectLst/>
                <a:latin typeface="Times" panose="02020603050405020304" pitchFamily="18" charset="0"/>
                <a:ea typeface="Times" panose="02020603050405020304" pitchFamily="18" charset="0"/>
                <a:cs typeface="Times New Roman" panose="02020603050405020304" pitchFamily="18" charset="0"/>
              </a:rPr>
              <a:t>st</a:t>
            </a:r>
            <a:r>
              <a:rPr lang="en-US" sz="1200" dirty="0">
                <a:effectLst/>
                <a:latin typeface="Times" panose="02020603050405020304" pitchFamily="18" charset="0"/>
                <a:ea typeface="Times" panose="02020603050405020304" pitchFamily="18" charset="0"/>
                <a:cs typeface="Times New Roman" panose="02020603050405020304" pitchFamily="18" charset="0"/>
              </a:rPr>
              <a:t> century B.C.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Pyrrhonism</a:t>
            </a:r>
            <a:r>
              <a:rPr lang="en-US" sz="1200" dirty="0">
                <a:effectLst/>
                <a:latin typeface="Times" panose="02020603050405020304" pitchFamily="18" charset="0"/>
                <a:ea typeface="Times" panose="02020603050405020304" pitchFamily="18" charset="0"/>
                <a:cs typeface="Times New Roman" panose="02020603050405020304" pitchFamily="18" charset="0"/>
              </a:rPr>
              <a:t> became synonymous with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a:t>
            </a:r>
            <a:r>
              <a:rPr lang="en-US" sz="1200" dirty="0">
                <a:effectLst/>
                <a:latin typeface="Times" panose="02020603050405020304" pitchFamily="18" charset="0"/>
                <a:ea typeface="Times" panose="02020603050405020304" pitchFamily="18" charset="0"/>
                <a:cs typeface="Times New Roman" panose="02020603050405020304" pitchFamily="18" charset="0"/>
              </a:rPr>
              <a:t> did not produce any writings, but other writers recorded his views.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131</a:t>
            </a:fld>
            <a:endParaRPr lang="en-US"/>
          </a:p>
        </p:txBody>
      </p:sp>
    </p:spTree>
    <p:extLst>
      <p:ext uri="{BB962C8B-B14F-4D97-AF65-F5344CB8AC3E}">
        <p14:creationId xmlns:p14="http://schemas.microsoft.com/office/powerpoint/2010/main" val="10988305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C.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Pyrrho’s</a:t>
            </a:r>
            <a:r>
              <a:rPr lang="en-US" sz="1200" dirty="0">
                <a:effectLst/>
                <a:latin typeface="Times" panose="02020603050405020304" pitchFamily="18" charset="0"/>
                <a:ea typeface="Times" panose="02020603050405020304" pitchFamily="18" charset="0"/>
                <a:cs typeface="Times New Roman" panose="02020603050405020304" pitchFamily="18" charset="0"/>
              </a:rPr>
              <a:t> Sense Experience argument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Sense experience cannot provide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To provide knowledge the sense experiences must match their objects.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But, if we can never get outside of our sensations, we can never know that the experiences match the alleged objects.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132</a:t>
            </a:fld>
            <a:endParaRPr lang="en-US"/>
          </a:p>
        </p:txBody>
      </p:sp>
    </p:spTree>
    <p:extLst>
      <p:ext uri="{BB962C8B-B14F-4D97-AF65-F5344CB8AC3E}">
        <p14:creationId xmlns:p14="http://schemas.microsoft.com/office/powerpoint/2010/main" val="22841549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Monitor Example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133</a:t>
            </a:fld>
            <a:endParaRPr lang="en-US"/>
          </a:p>
        </p:txBody>
      </p:sp>
    </p:spTree>
    <p:extLst>
      <p:ext uri="{BB962C8B-B14F-4D97-AF65-F5344CB8AC3E}">
        <p14:creationId xmlns:p14="http://schemas.microsoft.com/office/powerpoint/2010/main" val="38239763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D.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Pyrrho’s</a:t>
            </a:r>
            <a:r>
              <a:rPr lang="en-US" sz="1200" dirty="0">
                <a:effectLst/>
                <a:latin typeface="Times" panose="02020603050405020304" pitchFamily="18" charset="0"/>
                <a:ea typeface="Times" panose="02020603050405020304" pitchFamily="18" charset="0"/>
                <a:cs typeface="Times New Roman" panose="02020603050405020304" pitchFamily="18" charset="0"/>
              </a:rPr>
              <a:t> Reason Argument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Argumentation cannot provide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For each argument there is an equally good counter-argument.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Thus, there is no rational ground for accepting one argument over another.</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134</a:t>
            </a:fld>
            <a:endParaRPr lang="en-US"/>
          </a:p>
        </p:txBody>
      </p:sp>
    </p:spTree>
    <p:extLst>
      <p:ext uri="{BB962C8B-B14F-4D97-AF65-F5344CB8AC3E}">
        <p14:creationId xmlns:p14="http://schemas.microsoft.com/office/powerpoint/2010/main" val="50497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 Valid: an argument is valid when the conclusion necessarily follows from the premises.</a:t>
            </a:r>
          </a:p>
          <a:p>
            <a:r>
              <a:rPr lang="en-US" sz="1200" kern="1200" dirty="0">
                <a:solidFill>
                  <a:schemeClr val="tx1"/>
                </a:solidFill>
                <a:effectLst/>
                <a:latin typeface="+mn-lt"/>
                <a:ea typeface="+mn-ea"/>
                <a:cs typeface="+mn-cs"/>
              </a:rPr>
              <a:t>		6. Invalid: an argument is invalid when it could have all true premises and a false conclusion at the same time.</a:t>
            </a:r>
          </a:p>
          <a:p>
            <a:r>
              <a:rPr lang="en-US" sz="1200" kern="1200" dirty="0">
                <a:solidFill>
                  <a:schemeClr val="tx1"/>
                </a:solidFill>
                <a:effectLst/>
                <a:latin typeface="+mn-lt"/>
                <a:ea typeface="+mn-ea"/>
                <a:cs typeface="+mn-cs"/>
              </a:rPr>
              <a:t>		7. Aristotle determined that validity is a structural feature of arguments that is distinct from the content of an argument.</a:t>
            </a:r>
          </a:p>
          <a:p>
            <a:r>
              <a:rPr lang="en-US" sz="1200" kern="1200" dirty="0">
                <a:solidFill>
                  <a:schemeClr val="tx1"/>
                </a:solidFill>
                <a:effectLst/>
                <a:latin typeface="+mn-lt"/>
                <a:ea typeface="+mn-ea"/>
                <a:cs typeface="+mn-cs"/>
              </a:rPr>
              <a:t>			a. A valid argument could contain all false premises, while an invalid argument could contain all true claims.</a:t>
            </a:r>
          </a:p>
          <a:p>
            <a:r>
              <a:rPr lang="en-US" sz="1200" kern="1200" dirty="0">
                <a:solidFill>
                  <a:schemeClr val="tx1"/>
                </a:solidFill>
                <a:effectLst/>
                <a:latin typeface="+mn-lt"/>
                <a:ea typeface="+mn-ea"/>
                <a:cs typeface="+mn-cs"/>
              </a:rPr>
              <a:t>		8. This distinction between form an content was also applied in his metaphysics as a distinction between form and matter.</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15</a:t>
            </a:fld>
            <a:endParaRPr lang="en-US"/>
          </a:p>
        </p:txBody>
      </p:sp>
    </p:spTree>
    <p:extLst>
      <p:ext uri="{BB962C8B-B14F-4D97-AF65-F5344CB8AC3E}">
        <p14:creationId xmlns:p14="http://schemas.microsoft.com/office/powerpoint/2010/main" val="23800391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E. Skeptics’ Position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Given that both the senses and reason fail, we cannot have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One can only speak in terms of appearances.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The prudent approach is to suspend judgment and not make any assumptions.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4. The skepticism also applies to morality.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5. A wise person adopts apathy and indifference-do not worry about what you do not know.</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6. Since we cannot know what is really good or bad, people should simply follow the existing laws and traditions.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135</a:t>
            </a:fld>
            <a:endParaRPr lang="en-US"/>
          </a:p>
        </p:txBody>
      </p:sp>
    </p:spTree>
    <p:extLst>
      <p:ext uri="{BB962C8B-B14F-4D97-AF65-F5344CB8AC3E}">
        <p14:creationId xmlns:p14="http://schemas.microsoft.com/office/powerpoint/2010/main" val="4402717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II Academic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a:t>
            </a:r>
            <a:r>
              <a:rPr lang="en-US" sz="1200" dirty="0" err="1">
                <a:effectLst/>
                <a:latin typeface="Times" panose="02020603050405020304" pitchFamily="18" charset="0"/>
                <a:ea typeface="Times" panose="02020603050405020304" pitchFamily="18" charset="0"/>
                <a:cs typeface="Times New Roman" panose="02020603050405020304" pitchFamily="18" charset="0"/>
              </a:rPr>
              <a:t>Arcesilaus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Approximately 316-242 B.C.</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The head of Plato’s Academy.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He turned the Academy towards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a:t>
            </a:r>
            <a:r>
              <a:rPr lang="en-US" sz="1200" dirty="0" err="1">
                <a:effectLst/>
                <a:latin typeface="Times" panose="02020603050405020304" pitchFamily="18" charset="0"/>
                <a:ea typeface="Times" panose="02020603050405020304" pitchFamily="18" charset="0"/>
                <a:cs typeface="Times New Roman" panose="02020603050405020304" pitchFamily="18" charset="0"/>
              </a:rPr>
              <a:t>Carneades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214-129 B.C.</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Took over the Academy after </a:t>
            </a:r>
            <a:r>
              <a:rPr lang="en-US" sz="1200" dirty="0" err="1">
                <a:effectLst/>
                <a:latin typeface="Times" panose="02020603050405020304" pitchFamily="18" charset="0"/>
                <a:ea typeface="Times" panose="02020603050405020304" pitchFamily="18" charset="0"/>
                <a:cs typeface="Times New Roman" panose="02020603050405020304" pitchFamily="18" charset="0"/>
              </a:rPr>
              <a:t>Arcesilaus</a:t>
            </a:r>
            <a:r>
              <a:rPr lang="en-US" sz="1200" dirty="0">
                <a:effectLst/>
                <a:latin typeface="Times" panose="02020603050405020304" pitchFamily="18" charset="0"/>
                <a:ea typeface="Times" panose="02020603050405020304" pitchFamily="18" charset="0"/>
                <a:cs typeface="Times New Roman" panose="02020603050405020304" pitchFamily="18" charset="0"/>
              </a:rPr>
              <a: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Considered one of the most brilliant philosophers of his time.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4. Served as the Athenian ambassador to Rome I 156-155 B.C.</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5. Along with a Stoic and Aristotelian, he gave public speeches on philosophy.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6. He utilized the “two face” method of skepticism: one day he gave an excellent argument in favor of justice and the next day he gave an equally good argument against justice.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136</a:t>
            </a:fld>
            <a:endParaRPr lang="en-US"/>
          </a:p>
        </p:txBody>
      </p:sp>
    </p:spTree>
    <p:extLst>
      <p:ext uri="{BB962C8B-B14F-4D97-AF65-F5344CB8AC3E}">
        <p14:creationId xmlns:p14="http://schemas.microsoft.com/office/powerpoint/2010/main" val="38820083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C. The Academy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The Skeptics thought the Academy had lost the Socratic spirit of inquiry and had settled into dogmatism.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This change was ironic, given Plato’s view that the Forms were object of knowledge and his attacks on the Sophists.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3. The Skeptics focused 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Socrates’ claim that he knew nothing.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How the Socratic dialogues ended without reaching a definite conclusion.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4. The Skeptics also utilized Plato’s attacks on the senses and his claim in the </a:t>
            </a:r>
            <a:r>
              <a:rPr lang="en-US" sz="1200" i="1" dirty="0">
                <a:effectLst/>
                <a:latin typeface="Times" panose="02020603050405020304" pitchFamily="18" charset="0"/>
                <a:ea typeface="Times" panose="02020603050405020304" pitchFamily="18" charset="0"/>
                <a:cs typeface="Times New Roman" panose="02020603050405020304" pitchFamily="18" charset="0"/>
              </a:rPr>
              <a:t>Timaeus </a:t>
            </a:r>
            <a:r>
              <a:rPr lang="en-US" sz="1200" dirty="0">
                <a:effectLst/>
                <a:latin typeface="Times" panose="02020603050405020304" pitchFamily="18" charset="0"/>
                <a:ea typeface="Times" panose="02020603050405020304" pitchFamily="18" charset="0"/>
                <a:cs typeface="Times New Roman" panose="02020603050405020304" pitchFamily="18" charset="0"/>
              </a:rPr>
              <a:t>that physics is merely a “likely story.”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137</a:t>
            </a:fld>
            <a:endParaRPr lang="en-US"/>
          </a:p>
        </p:txBody>
      </p:sp>
    </p:spTree>
    <p:extLst>
      <p:ext uri="{BB962C8B-B14F-4D97-AF65-F5344CB8AC3E}">
        <p14:creationId xmlns:p14="http://schemas.microsoft.com/office/powerpoint/2010/main" val="29401260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Appearance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1. The Skeptics attacked the dogmatism of  Stoics and Epicureans because they used the senses as a foundation of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While the senses can only yield appearances, some sense impressions seemed so indubitable that one had to assent to them.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However, in dreams and hallucinations people experience seem convincing but are, of course, false.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138</a:t>
            </a:fld>
            <a:endParaRPr lang="en-US"/>
          </a:p>
        </p:txBody>
      </p:sp>
    </p:spTree>
    <p:extLst>
      <p:ext uri="{BB962C8B-B14F-4D97-AF65-F5344CB8AC3E}">
        <p14:creationId xmlns:p14="http://schemas.microsoft.com/office/powerpoint/2010/main" val="11980624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0" fontAlgn="base" latinLnBrk="0" hangingPunct="0">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rPr>
              <a:t>4. Their main argument is there can be no criterion for truth: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228600" marR="0" lvl="0" indent="0" algn="l" defTabSz="914400" rtl="0" eaLnBrk="0" fontAlgn="base" latinLnBrk="0" hangingPunct="0">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rPr>
              <a:t>	a. Any standard of truth will also need justification.</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228600" marR="0" lvl="0" indent="0" algn="l" defTabSz="914400" rtl="0" eaLnBrk="0" fontAlgn="base" latinLnBrk="0" hangingPunct="0">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rPr>
              <a:t>	b. Thus requiring another standard to establish the truth of the standard.</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228600" marR="0" lvl="0" indent="0" algn="l" defTabSz="914400" rtl="0" eaLnBrk="0" fontAlgn="base" latinLnBrk="0" hangingPunct="0">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rPr>
              <a:t>	c. And so on into an infinite regress.</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139</a:t>
            </a:fld>
            <a:endParaRPr lang="en-US"/>
          </a:p>
        </p:txBody>
      </p:sp>
    </p:spTree>
    <p:extLst>
      <p:ext uri="{BB962C8B-B14F-4D97-AF65-F5344CB8AC3E}">
        <p14:creationId xmlns:p14="http://schemas.microsoft.com/office/powerpoint/2010/main" val="32970270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5. The Skeptics did not claim that nothing can be known-instead they claim that it we appear to lack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6. They suspended judgment as to whether skepticism was true or not.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C. Probability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1. The Stoics argued that consistency would entail that Skepticism would lead to the suspension of all activity and not just judgment.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a:t>
            </a:r>
            <a:r>
              <a:rPr lang="en-US" sz="1200" dirty="0" err="1">
                <a:effectLst/>
                <a:latin typeface="Times" panose="02020603050405020304" pitchFamily="18" charset="0"/>
                <a:ea typeface="Times" panose="02020603050405020304" pitchFamily="18" charset="0"/>
                <a:cs typeface="Times New Roman" panose="02020603050405020304" pitchFamily="18" charset="0"/>
              </a:rPr>
              <a:t>Carneades</a:t>
            </a:r>
            <a:r>
              <a:rPr lang="en-US" sz="1200" dirty="0">
                <a:effectLst/>
                <a:latin typeface="Times" panose="02020603050405020304" pitchFamily="18" charset="0"/>
                <a:ea typeface="Times" panose="02020603050405020304" pitchFamily="18" charset="0"/>
                <a:cs typeface="Times New Roman" panose="02020603050405020304" pitchFamily="18" charset="0"/>
              </a:rPr>
              <a:t> responded by arguing that while certainty is not possible, probability is and it is sufficient to allow human action.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This compromise earned the scorn of both the Stoics and the later Pyrrhonic skeptics.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140</a:t>
            </a:fld>
            <a:endParaRPr lang="en-US"/>
          </a:p>
        </p:txBody>
      </p:sp>
    </p:spTree>
    <p:extLst>
      <p:ext uri="{BB962C8B-B14F-4D97-AF65-F5344CB8AC3E}">
        <p14:creationId xmlns:p14="http://schemas.microsoft.com/office/powerpoint/2010/main" val="2700964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III Revival of Pyrrhonian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Purists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It was believed that the Academics were simply not skeptical enough.</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They rejected </a:t>
            </a:r>
            <a:r>
              <a:rPr lang="en-US" sz="1200" dirty="0" err="1">
                <a:effectLst/>
                <a:latin typeface="Times" panose="02020603050405020304" pitchFamily="18" charset="0"/>
                <a:ea typeface="Times" panose="02020603050405020304" pitchFamily="18" charset="0"/>
                <a:cs typeface="Times New Roman" panose="02020603050405020304" pitchFamily="18" charset="0"/>
              </a:rPr>
              <a:t>Carneade’s</a:t>
            </a:r>
            <a:r>
              <a:rPr lang="en-US" sz="1200" dirty="0">
                <a:effectLst/>
                <a:latin typeface="Times" panose="02020603050405020304" pitchFamily="18" charset="0"/>
                <a:ea typeface="Times" panose="02020603050405020304" pitchFamily="18" charset="0"/>
                <a:cs typeface="Times New Roman" panose="02020603050405020304" pitchFamily="18" charset="0"/>
              </a:rPr>
              <a:t> view of probability- they argued that distinguishing probabilities required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Pyrrhonian skeptics got the name from </a:t>
            </a:r>
            <a:r>
              <a:rPr lang="en-US" sz="1200" dirty="0" err="1">
                <a:effectLst/>
                <a:latin typeface="Times" panose="02020603050405020304" pitchFamily="18" charset="0"/>
                <a:ea typeface="Times" panose="02020603050405020304" pitchFamily="18" charset="0"/>
                <a:cs typeface="Times New Roman" panose="02020603050405020304" pitchFamily="18" charset="0"/>
              </a:rPr>
              <a:t>Pyrrho</a:t>
            </a:r>
            <a:r>
              <a:rPr lang="en-US" sz="1200" dirty="0">
                <a:effectLst/>
                <a:latin typeface="Times" panose="02020603050405020304" pitchFamily="18" charset="0"/>
                <a:ea typeface="Times" panose="02020603050405020304" pitchFamily="18" charset="0"/>
                <a:cs typeface="Times New Roman" panose="02020603050405020304" pitchFamily="18" charset="0"/>
              </a:rPr>
              <a: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141</a:t>
            </a:fld>
            <a:endParaRPr lang="en-US"/>
          </a:p>
        </p:txBody>
      </p:sp>
    </p:spTree>
    <p:extLst>
      <p:ext uri="{BB962C8B-B14F-4D97-AF65-F5344CB8AC3E}">
        <p14:creationId xmlns:p14="http://schemas.microsoft.com/office/powerpoint/2010/main" val="66685469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Agrippa: the five pillars of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Disagreement: Not everyone will agree on an issue.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2. Infinite regress: Resolving an issue requires reasons, but reasons need justification and these justifications will also need justifications and so on into infinity.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142</a:t>
            </a:fld>
            <a:endParaRPr lang="en-US"/>
          </a:p>
        </p:txBody>
      </p:sp>
    </p:spTree>
    <p:extLst>
      <p:ext uri="{BB962C8B-B14F-4D97-AF65-F5344CB8AC3E}">
        <p14:creationId xmlns:p14="http://schemas.microsoft.com/office/powerpoint/2010/main" val="204080265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Relativity: Perceptions of things differ in different circumstances.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4. Hypothesis: If someone attempts to solve the regress problem by using a self evident starting point, another person can put forth a contradictory starting point and claim that it is self evident-this makes all starting points arbitrary.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r>
              <a:rPr lang="en-US" sz="1200" dirty="0">
                <a:effectLst/>
                <a:latin typeface="Times" panose="02020603050405020304" pitchFamily="18" charset="0"/>
                <a:ea typeface="Times" panose="02020603050405020304" pitchFamily="18" charset="0"/>
                <a:cs typeface="Times New Roman" panose="02020603050405020304" pitchFamily="18" charset="0"/>
              </a:rPr>
              <a:t>5. Circular reasoning: Any argument that someone manages to avoid the first four problems will have to assume what it is trying </a:t>
            </a:r>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143</a:t>
            </a:fld>
            <a:endParaRPr lang="en-US"/>
          </a:p>
        </p:txBody>
      </p:sp>
    </p:spTree>
    <p:extLst>
      <p:ext uri="{BB962C8B-B14F-4D97-AF65-F5344CB8AC3E}">
        <p14:creationId xmlns:p14="http://schemas.microsoft.com/office/powerpoint/2010/main" val="40435560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C. Latter Skeptics: Two Theses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Nothing is self evident.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Nothing can be proven.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D. Skeptics’ Goal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The goal is to achieve personal peace.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If one cannot know, there is no reason to worry whether one has the truth or not.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There is no need to try to distinguish truth form falsehood or good from evil.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4. One should simply accept what appears to be and simply follow existing customs and laws.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5. </a:t>
            </a:r>
            <a:r>
              <a:rPr lang="en-US" sz="1200" dirty="0" err="1">
                <a:effectLst/>
                <a:latin typeface="Times" panose="02020603050405020304" pitchFamily="18" charset="0"/>
                <a:ea typeface="Times" panose="02020603050405020304" pitchFamily="18" charset="0"/>
                <a:cs typeface="Times New Roman" panose="02020603050405020304" pitchFamily="18" charset="0"/>
              </a:rPr>
              <a:t>Sextus</a:t>
            </a:r>
            <a:r>
              <a:rPr lang="en-US" sz="1200" dirty="0">
                <a:effectLst/>
                <a:latin typeface="Times" panose="02020603050405020304" pitchFamily="18" charset="0"/>
                <a:ea typeface="Times" panose="02020603050405020304" pitchFamily="18" charset="0"/>
                <a:cs typeface="Times New Roman" panose="02020603050405020304" pitchFamily="18" charset="0"/>
              </a:rPr>
              <a:t> </a:t>
            </a:r>
            <a:r>
              <a:rPr lang="en-US" sz="1200" dirty="0" err="1">
                <a:effectLst/>
                <a:latin typeface="Times" panose="02020603050405020304" pitchFamily="18" charset="0"/>
                <a:ea typeface="Times" panose="02020603050405020304" pitchFamily="18" charset="0"/>
                <a:cs typeface="Times New Roman" panose="02020603050405020304" pitchFamily="18" charset="0"/>
              </a:rPr>
              <a:t>Empiricus</a:t>
            </a:r>
            <a:r>
              <a:rPr lang="en-US" sz="1200" dirty="0">
                <a:effectLst/>
                <a:latin typeface="Times" panose="02020603050405020304" pitchFamily="18" charset="0"/>
                <a:ea typeface="Times" panose="02020603050405020304" pitchFamily="18" charset="0"/>
                <a:cs typeface="Times New Roman" panose="02020603050405020304" pitchFamily="18" charset="0"/>
              </a:rPr>
              <a:t>, 3</a:t>
            </a:r>
            <a:r>
              <a:rPr lang="en-US" sz="1200" baseline="30000" dirty="0">
                <a:effectLst/>
                <a:latin typeface="Times" panose="02020603050405020304" pitchFamily="18" charset="0"/>
                <a:ea typeface="Times" panose="02020603050405020304" pitchFamily="18" charset="0"/>
                <a:cs typeface="Times New Roman" panose="02020603050405020304" pitchFamily="18" charset="0"/>
              </a:rPr>
              <a:t>rd</a:t>
            </a:r>
            <a:r>
              <a:rPr lang="en-US" sz="1200" dirty="0">
                <a:effectLst/>
                <a:latin typeface="Times" panose="02020603050405020304" pitchFamily="18" charset="0"/>
                <a:ea typeface="Times" panose="02020603050405020304" pitchFamily="18" charset="0"/>
                <a:cs typeface="Times New Roman" panose="02020603050405020304" pitchFamily="18" charset="0"/>
              </a:rPr>
              <a:t> century A.D. held this view.</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144</a:t>
            </a:fld>
            <a:endParaRPr lang="en-US"/>
          </a:p>
        </p:txBody>
      </p:sp>
    </p:spTree>
    <p:extLst>
      <p:ext uri="{BB962C8B-B14F-4D97-AF65-F5344CB8AC3E}">
        <p14:creationId xmlns:p14="http://schemas.microsoft.com/office/powerpoint/2010/main" val="400376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V First Principles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Regress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It is not possible to prove everything deductively.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everything had to be proven deductively, an infinite regress would arise.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Deductive proofs require first principles-premises that do not require any support.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What the first principles are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Arbitrary: this would provide no basis for scientific and necessary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Innate: it would be absurd to think people have such knowledge from birth without being aware of 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16</a:t>
            </a:fld>
            <a:endParaRPr lang="en-US"/>
          </a:p>
        </p:txBody>
      </p:sp>
    </p:spTree>
    <p:extLst>
      <p:ext uri="{BB962C8B-B14F-4D97-AF65-F5344CB8AC3E}">
        <p14:creationId xmlns:p14="http://schemas.microsoft.com/office/powerpoint/2010/main" val="27135306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IV Importance of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Problem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It makes no sense to create arguments unless there is some information that serves as their starting points (premises).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This implies there are reasons to believe that the starting points (premises) are true.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Contributions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Skepticism made philosophers more critical and helped reduce dogmatism.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Philosophers had to either accept or respond to the Skeptical arguments.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One early response was given by St. Augustine in his </a:t>
            </a:r>
            <a:r>
              <a:rPr lang="en-US" sz="1200" i="1" dirty="0">
                <a:effectLst/>
                <a:latin typeface="Times" panose="02020603050405020304" pitchFamily="18" charset="0"/>
                <a:ea typeface="Times" panose="02020603050405020304" pitchFamily="18" charset="0"/>
                <a:cs typeface="Times New Roman" panose="02020603050405020304" pitchFamily="18" charset="0"/>
              </a:rPr>
              <a:t>Against the Academics</a:t>
            </a:r>
            <a:r>
              <a:rPr lang="en-US" sz="1200" dirty="0">
                <a:effectLst/>
                <a:latin typeface="Times" panose="02020603050405020304" pitchFamily="18" charset="0"/>
                <a:ea typeface="Times" panose="02020603050405020304" pitchFamily="18" charset="0"/>
                <a:cs typeface="Times New Roman" panose="02020603050405020304" pitchFamily="18" charset="0"/>
              </a:rPr>
              <a: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4. Skepticism was revived in the Modern period as a weapon and as a philosophic tool.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Descartes used methodological skepticism to develop his epistemology.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b. Berkeley chose to accept a world of appearances to avoid skeptical problems.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5. Some religious philosophers used skepticism to attack the pretenses of reason-thus showing that faith and revelation are the only possible sources of knowledge.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a. Erasmus, Pascal, Montaigne, and Bayle.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6. Skepticism might have contributed to the development of science: if the real essences of things cannot be known, then it is best to avoid metaphysics and stick to empirical examination of the world of appearances.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E1321D2-C8B7-4D3E-8364-7A40F0EFA90C}" type="slidenum">
              <a:rPr lang="en-US" smtClean="0"/>
              <a:pPr>
                <a:defRPr/>
              </a:pPr>
              <a:t>145</a:t>
            </a:fld>
            <a:endParaRPr lang="en-US"/>
          </a:p>
        </p:txBody>
      </p:sp>
    </p:spTree>
    <p:extLst>
      <p:ext uri="{BB962C8B-B14F-4D97-AF65-F5344CB8AC3E}">
        <p14:creationId xmlns:p14="http://schemas.microsoft.com/office/powerpoint/2010/main" val="8196715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C. The Decline of Skepticism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1. Skepticism never seemed to succeed in providing peace, but it did create confusion.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2. While undermining dogmatism, Skepticism failed to provide any positive alternatives.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3. Simply following existing traditions and customs did not satisfy many people.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panose="02020603050405020304" pitchFamily="18" charset="0"/>
                <a:ea typeface="Times" panose="02020603050405020304" pitchFamily="18" charset="0"/>
                <a:cs typeface="Times New Roman" panose="02020603050405020304" pitchFamily="18" charset="0"/>
              </a:rPr>
              <a:t>		4. People turned to various religious philosophies and latter to Christianity.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E1321D2-C8B7-4D3E-8364-7A40F0EFA90C}" type="slidenum">
              <a:rPr lang="en-US" smtClean="0"/>
              <a:pPr>
                <a:defRPr/>
              </a:pPr>
              <a:t>146</a:t>
            </a:fld>
            <a:endParaRPr lang="en-US"/>
          </a:p>
        </p:txBody>
      </p:sp>
    </p:spTree>
    <p:extLst>
      <p:ext uri="{BB962C8B-B14F-4D97-AF65-F5344CB8AC3E}">
        <p14:creationId xmlns:p14="http://schemas.microsoft.com/office/powerpoint/2010/main" val="19621463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Introduction &amp; Background</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Century A.D. was a terrible time in Roman history.</a:t>
            </a:r>
          </a:p>
          <a:p>
            <a:r>
              <a:rPr lang="en-US" sz="1200" kern="1200" dirty="0">
                <a:solidFill>
                  <a:schemeClr val="tx1"/>
                </a:solidFill>
                <a:effectLst/>
                <a:latin typeface="+mn-lt"/>
                <a:ea typeface="+mn-ea"/>
                <a:cs typeface="+mn-cs"/>
              </a:rPr>
              <a:t>		2. Emperors were enthroned by the military and removed by assassination.</a:t>
            </a:r>
          </a:p>
          <a:p>
            <a:r>
              <a:rPr lang="en-US" sz="1200" kern="1200" dirty="0">
                <a:solidFill>
                  <a:schemeClr val="tx1"/>
                </a:solidFill>
                <a:effectLst/>
                <a:latin typeface="+mn-lt"/>
                <a:ea typeface="+mn-ea"/>
                <a:cs typeface="+mn-cs"/>
              </a:rPr>
              <a:t>		3. The army was weakened by corruption and internal strife.</a:t>
            </a:r>
          </a:p>
          <a:p>
            <a:r>
              <a:rPr lang="en-US" sz="1200" kern="1200" dirty="0">
                <a:solidFill>
                  <a:schemeClr val="tx1"/>
                </a:solidFill>
                <a:effectLst/>
                <a:latin typeface="+mn-lt"/>
                <a:ea typeface="+mn-ea"/>
                <a:cs typeface="+mn-cs"/>
              </a:rPr>
              <a:t>		4. Barbarians were at the edges of the Empire.</a:t>
            </a:r>
          </a:p>
          <a:p>
            <a:r>
              <a:rPr lang="en-US" sz="1200" kern="1200" dirty="0">
                <a:solidFill>
                  <a:schemeClr val="tx1"/>
                </a:solidFill>
                <a:effectLst/>
                <a:latin typeface="+mn-lt"/>
                <a:ea typeface="+mn-ea"/>
                <a:cs typeface="+mn-cs"/>
              </a:rPr>
              <a:t>		5. War, disease, corruption, taxes, and diminished resources plagued the empire.</a:t>
            </a:r>
          </a:p>
          <a:p>
            <a:r>
              <a:rPr lang="en-US" sz="1200" kern="1200" dirty="0">
                <a:solidFill>
                  <a:schemeClr val="tx1"/>
                </a:solidFill>
                <a:effectLst/>
                <a:latin typeface="+mn-lt"/>
                <a:ea typeface="+mn-ea"/>
                <a:cs typeface="+mn-cs"/>
              </a:rPr>
              <a:t>		6. These conditions lead people to hope for a religious salvation via an absorption into God.</a:t>
            </a:r>
          </a:p>
          <a:p>
            <a:r>
              <a:rPr lang="en-US" sz="1200" kern="1200" dirty="0">
                <a:solidFill>
                  <a:schemeClr val="tx1"/>
                </a:solidFill>
                <a:effectLst/>
                <a:latin typeface="+mn-lt"/>
                <a:ea typeface="+mn-ea"/>
                <a:cs typeface="+mn-cs"/>
              </a:rPr>
              <a:t>		7. These conditions also helped fuel the rise of a religious philosophy.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148</a:t>
            </a:fld>
            <a:endParaRPr lang="en-US"/>
          </a:p>
        </p:txBody>
      </p:sp>
    </p:spTree>
    <p:extLst>
      <p:ext uri="{BB962C8B-B14F-4D97-AF65-F5344CB8AC3E}">
        <p14:creationId xmlns:p14="http://schemas.microsoft.com/office/powerpoint/2010/main" val="38034050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60DE-EFE0-9D77-816F-F2907F35E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9C04F-9F41-F4C9-B000-7A066AC05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E8F7C-975C-507A-605C-E821DEF19FE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 The One is Incomprehensible</a:t>
            </a:r>
          </a:p>
          <a:p>
            <a:r>
              <a:rPr lang="en-US" sz="1200" kern="1200" dirty="0">
                <a:solidFill>
                  <a:schemeClr val="tx1"/>
                </a:solidFill>
                <a:effectLst/>
                <a:latin typeface="+mn-lt"/>
                <a:ea typeface="+mn-ea"/>
                <a:cs typeface="+mn-cs"/>
              </a:rPr>
              <a:t>		1. Things that have the most reality are those with the most unity.</a:t>
            </a:r>
          </a:p>
          <a:p>
            <a:r>
              <a:rPr lang="en-US" sz="1200" kern="1200" dirty="0">
                <a:solidFill>
                  <a:schemeClr val="tx1"/>
                </a:solidFill>
                <a:effectLst/>
                <a:latin typeface="+mn-lt"/>
                <a:ea typeface="+mn-ea"/>
                <a:cs typeface="+mn-cs"/>
              </a:rPr>
              <a:t>		2. It is transcendent, beyond all thought and being, and is also incomprehensible.</a:t>
            </a:r>
          </a:p>
          <a:p>
            <a:r>
              <a:rPr lang="en-US" sz="1200" kern="1200" dirty="0">
                <a:solidFill>
                  <a:schemeClr val="tx1"/>
                </a:solidFill>
                <a:effectLst/>
                <a:latin typeface="+mn-lt"/>
                <a:ea typeface="+mn-ea"/>
                <a:cs typeface="+mn-cs"/>
              </a:rPr>
              <a:t>		3. It could only be described if properties could be attributed to it.</a:t>
            </a:r>
          </a:p>
          <a:p>
            <a:r>
              <a:rPr lang="en-US" sz="1200" kern="1200" dirty="0">
                <a:solidFill>
                  <a:schemeClr val="tx1"/>
                </a:solidFill>
                <a:effectLst/>
                <a:latin typeface="+mn-lt"/>
                <a:ea typeface="+mn-ea"/>
                <a:cs typeface="+mn-cs"/>
              </a:rPr>
              <a:t>		4. If it had distinguishable properties it would have parts.</a:t>
            </a:r>
          </a:p>
          <a:p>
            <a:r>
              <a:rPr lang="en-US" sz="1200" kern="1200" dirty="0">
                <a:solidFill>
                  <a:schemeClr val="tx1"/>
                </a:solidFill>
                <a:effectLst/>
                <a:latin typeface="+mn-lt"/>
                <a:ea typeface="+mn-ea"/>
                <a:cs typeface="+mn-cs"/>
              </a:rPr>
              <a:t>		5. The source of all properties is beyond all properties and is without plurality.</a:t>
            </a:r>
          </a:p>
          <a:p>
            <a:r>
              <a:rPr lang="en-US" sz="1200" kern="1200" dirty="0">
                <a:solidFill>
                  <a:schemeClr val="tx1"/>
                </a:solidFill>
                <a:effectLst/>
                <a:latin typeface="+mn-lt"/>
                <a:ea typeface="+mn-ea"/>
                <a:cs typeface="+mn-cs"/>
              </a:rPr>
              <a:t>		6. It has no conscious activity, no thought or willing, because such activity would indicate a duality.</a:t>
            </a:r>
          </a:p>
          <a:p>
            <a:r>
              <a:rPr lang="en-US" sz="1200" kern="1200" dirty="0">
                <a:solidFill>
                  <a:schemeClr val="tx1"/>
                </a:solidFill>
                <a:effectLst/>
                <a:latin typeface="+mn-lt"/>
                <a:ea typeface="+mn-ea"/>
                <a:cs typeface="+mn-cs"/>
              </a:rPr>
              <a:t>		7. He referred to it as: the One, such as God, the Good, First Existent, the Absolute, the Infinite, and the Father.</a:t>
            </a:r>
          </a:p>
          <a:p>
            <a:endParaRPr lang="en-US" dirty="0"/>
          </a:p>
        </p:txBody>
      </p:sp>
      <p:sp>
        <p:nvSpPr>
          <p:cNvPr id="4" name="Slide Number Placeholder 3">
            <a:extLst>
              <a:ext uri="{FF2B5EF4-FFF2-40B4-BE49-F238E27FC236}">
                <a16:creationId xmlns:a16="http://schemas.microsoft.com/office/drawing/2014/main" id="{AF74869B-E7A7-F7FC-8E98-B6671AF20AD4}"/>
              </a:ext>
            </a:extLst>
          </p:cNvPr>
          <p:cNvSpPr>
            <a:spLocks noGrp="1"/>
          </p:cNvSpPr>
          <p:nvPr>
            <p:ph type="sldNum" sz="quarter" idx="5"/>
          </p:nvPr>
        </p:nvSpPr>
        <p:spPr/>
        <p:txBody>
          <a:bodyPr/>
          <a:lstStyle/>
          <a:p>
            <a:fld id="{159E7054-7CEA-48DC-AFFB-C78BCDB1D25B}" type="slidenum">
              <a:rPr lang="en-US" smtClean="0"/>
              <a:t>149</a:t>
            </a:fld>
            <a:endParaRPr lang="en-US"/>
          </a:p>
        </p:txBody>
      </p:sp>
    </p:spTree>
    <p:extLst>
      <p:ext uri="{BB962C8B-B14F-4D97-AF65-F5344CB8AC3E}">
        <p14:creationId xmlns:p14="http://schemas.microsoft.com/office/powerpoint/2010/main" val="10969121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III Intellect</a:t>
            </a:r>
          </a:p>
          <a:p>
            <a:r>
              <a:rPr lang="en-US" sz="1200" kern="1200" dirty="0">
                <a:solidFill>
                  <a:schemeClr val="tx1"/>
                </a:solidFill>
                <a:effectLst/>
                <a:latin typeface="+mn-lt"/>
                <a:ea typeface="+mn-ea"/>
                <a:cs typeface="+mn-cs"/>
              </a:rPr>
              <a:t>	A. Nous</a:t>
            </a:r>
          </a:p>
          <a:p>
            <a:r>
              <a:rPr lang="en-US" sz="1200" kern="1200" dirty="0">
                <a:solidFill>
                  <a:schemeClr val="tx1"/>
                </a:solidFill>
                <a:effectLst/>
                <a:latin typeface="+mn-lt"/>
                <a:ea typeface="+mn-ea"/>
                <a:cs typeface="+mn-cs"/>
              </a:rPr>
              <a:t>		1. The first emanation of the One is nous.</a:t>
            </a:r>
          </a:p>
          <a:p>
            <a:r>
              <a:rPr lang="en-US" sz="1200" kern="1200" dirty="0">
                <a:solidFill>
                  <a:schemeClr val="tx1"/>
                </a:solidFill>
                <a:effectLst/>
                <a:latin typeface="+mn-lt"/>
                <a:ea typeface="+mn-ea"/>
                <a:cs typeface="+mn-cs"/>
              </a:rPr>
              <a:t>		2. Nous: Intellect, Intellectual Principle, Divine Mind, or Spirit.</a:t>
            </a:r>
          </a:p>
          <a:p>
            <a:r>
              <a:rPr lang="en-US" sz="1200" kern="1200" dirty="0">
                <a:solidFill>
                  <a:schemeClr val="tx1"/>
                </a:solidFill>
                <a:effectLst/>
                <a:latin typeface="+mn-lt"/>
                <a:ea typeface="+mn-ea"/>
                <a:cs typeface="+mn-cs"/>
              </a:rPr>
              <a:t>		3. Nous is eternal and perfect.</a:t>
            </a:r>
          </a:p>
          <a:p>
            <a:r>
              <a:rPr lang="en-US" sz="1200" kern="1200" dirty="0">
                <a:solidFill>
                  <a:schemeClr val="tx1"/>
                </a:solidFill>
                <a:effectLst/>
                <a:latin typeface="+mn-lt"/>
                <a:ea typeface="+mn-ea"/>
                <a:cs typeface="+mn-cs"/>
              </a:rPr>
              <a:t>		4. It cannot be divided into parts, but does have distinguishable aspects.</a:t>
            </a:r>
          </a:p>
          <a:p>
            <a:r>
              <a:rPr lang="en-US" sz="1200" kern="1200" dirty="0">
                <a:solidFill>
                  <a:schemeClr val="tx1"/>
                </a:solidFill>
                <a:effectLst/>
                <a:latin typeface="+mn-lt"/>
                <a:ea typeface="+mn-ea"/>
                <a:cs typeface="+mn-cs"/>
              </a:rPr>
              <a:t>		5. Its aspects are:</a:t>
            </a:r>
          </a:p>
          <a:p>
            <a:r>
              <a:rPr lang="en-US" sz="1200" kern="1200" dirty="0">
                <a:solidFill>
                  <a:schemeClr val="tx1"/>
                </a:solidFill>
                <a:effectLst/>
                <a:latin typeface="+mn-lt"/>
                <a:ea typeface="+mn-ea"/>
                <a:cs typeface="+mn-cs"/>
              </a:rPr>
              <a:t>			a. The knower.</a:t>
            </a:r>
          </a:p>
          <a:p>
            <a:r>
              <a:rPr lang="en-US" sz="1200" kern="1200" dirty="0">
                <a:solidFill>
                  <a:schemeClr val="tx1"/>
                </a:solidFill>
                <a:effectLst/>
                <a:latin typeface="+mn-lt"/>
                <a:ea typeface="+mn-ea"/>
                <a:cs typeface="+mn-cs"/>
              </a:rPr>
              <a:t>			b. The objects of knowledge.</a:t>
            </a:r>
          </a:p>
          <a:p>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151</a:t>
            </a:fld>
            <a:endParaRPr lang="en-US"/>
          </a:p>
        </p:txBody>
      </p:sp>
    </p:spTree>
    <p:extLst>
      <p:ext uri="{BB962C8B-B14F-4D97-AF65-F5344CB8AC3E}">
        <p14:creationId xmlns:p14="http://schemas.microsoft.com/office/powerpoint/2010/main" val="36975463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AB497-095F-04DB-79CD-B7A738AE2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54931-27FC-67AD-42DB-3A8B6057E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58B71-9A10-A1AF-3382-790303DC33C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6. The Intellect intuits two objects:</a:t>
            </a:r>
          </a:p>
          <a:p>
            <a:r>
              <a:rPr lang="en-US" sz="1200" kern="1200" dirty="0">
                <a:solidFill>
                  <a:schemeClr val="tx1"/>
                </a:solidFill>
                <a:effectLst/>
                <a:latin typeface="+mn-lt"/>
                <a:ea typeface="+mn-ea"/>
                <a:cs typeface="+mn-cs"/>
              </a:rPr>
              <a:t>			a. The One.</a:t>
            </a:r>
          </a:p>
          <a:p>
            <a:r>
              <a:rPr lang="en-US" sz="1200" kern="1200" dirty="0">
                <a:solidFill>
                  <a:schemeClr val="tx1"/>
                </a:solidFill>
                <a:effectLst/>
                <a:latin typeface="+mn-lt"/>
                <a:ea typeface="+mn-ea"/>
                <a:cs typeface="+mn-cs"/>
              </a:rPr>
              <a:t>			b. Itself.</a:t>
            </a:r>
          </a:p>
          <a:p>
            <a:r>
              <a:rPr lang="en-US" sz="1200" kern="1200" dirty="0">
                <a:solidFill>
                  <a:schemeClr val="tx1"/>
                </a:solidFill>
                <a:effectLst/>
                <a:latin typeface="+mn-lt"/>
                <a:ea typeface="+mn-ea"/>
                <a:cs typeface="+mn-cs"/>
              </a:rPr>
              <a:t>		7. In knowing itself, it knows it contains all the Platonic Forms.</a:t>
            </a:r>
          </a:p>
          <a:p>
            <a:r>
              <a:rPr lang="en-US" sz="1200" kern="1200" dirty="0">
                <a:solidFill>
                  <a:schemeClr val="tx1"/>
                </a:solidFill>
                <a:effectLst/>
                <a:latin typeface="+mn-lt"/>
                <a:ea typeface="+mn-ea"/>
                <a:cs typeface="+mn-cs"/>
              </a:rPr>
              <a:t>		8. It intuits all the Forms in a single eternal and unified vision.</a:t>
            </a:r>
          </a:p>
          <a:p>
            <a:r>
              <a:rPr lang="en-US" sz="1200" kern="1200" dirty="0">
                <a:solidFill>
                  <a:schemeClr val="tx1"/>
                </a:solidFill>
                <a:effectLst/>
                <a:latin typeface="+mn-lt"/>
                <a:ea typeface="+mn-ea"/>
                <a:cs typeface="+mn-cs"/>
              </a:rPr>
              <a:t>		9. Like Plato he accepts there are Forms of Universals.</a:t>
            </a:r>
          </a:p>
          <a:p>
            <a:r>
              <a:rPr lang="en-US" sz="1200" kern="1200" dirty="0">
                <a:solidFill>
                  <a:schemeClr val="tx1"/>
                </a:solidFill>
                <a:effectLst/>
                <a:latin typeface="+mn-lt"/>
                <a:ea typeface="+mn-ea"/>
                <a:cs typeface="+mn-cs"/>
              </a:rPr>
              <a:t>		10. Unlike Plato, he claims that there are Forms of particulars.</a:t>
            </a:r>
          </a:p>
          <a:p>
            <a:r>
              <a:rPr lang="en-US" sz="1200" kern="1200" dirty="0">
                <a:solidFill>
                  <a:schemeClr val="tx1"/>
                </a:solidFill>
                <a:effectLst/>
                <a:latin typeface="+mn-lt"/>
                <a:ea typeface="+mn-ea"/>
                <a:cs typeface="+mn-cs"/>
              </a:rPr>
              <a:t>		11. Each particular is given eternal value and status in the Nous.</a:t>
            </a:r>
          </a:p>
          <a:p>
            <a:endParaRPr lang="en-US" dirty="0"/>
          </a:p>
          <a:p>
            <a:endParaRPr lang="en-US" dirty="0"/>
          </a:p>
        </p:txBody>
      </p:sp>
      <p:sp>
        <p:nvSpPr>
          <p:cNvPr id="4" name="Slide Number Placeholder 3">
            <a:extLst>
              <a:ext uri="{FF2B5EF4-FFF2-40B4-BE49-F238E27FC236}">
                <a16:creationId xmlns:a16="http://schemas.microsoft.com/office/drawing/2014/main" id="{65BDD137-0938-B6F8-C791-A2E1191478B2}"/>
              </a:ext>
            </a:extLst>
          </p:cNvPr>
          <p:cNvSpPr>
            <a:spLocks noGrp="1"/>
          </p:cNvSpPr>
          <p:nvPr>
            <p:ph type="sldNum" sz="quarter" idx="5"/>
          </p:nvPr>
        </p:nvSpPr>
        <p:spPr/>
        <p:txBody>
          <a:bodyPr/>
          <a:lstStyle/>
          <a:p>
            <a:fld id="{159E7054-7CEA-48DC-AFFB-C78BCDB1D25B}" type="slidenum">
              <a:rPr lang="en-US" smtClean="0"/>
              <a:t>152</a:t>
            </a:fld>
            <a:endParaRPr lang="en-US"/>
          </a:p>
        </p:txBody>
      </p:sp>
    </p:spTree>
    <p:extLst>
      <p:ext uri="{BB962C8B-B14F-4D97-AF65-F5344CB8AC3E}">
        <p14:creationId xmlns:p14="http://schemas.microsoft.com/office/powerpoint/2010/main" val="30550821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01358-0060-D0B0-6ECE-91335D5FF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B08A5-6517-C3C7-C8BE-287349D7B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85988-B262-9161-A7B3-BAFD791B870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6. The Intellect intuits two objects:</a:t>
            </a:r>
          </a:p>
          <a:p>
            <a:r>
              <a:rPr lang="en-US" sz="1200" kern="1200" dirty="0">
                <a:solidFill>
                  <a:schemeClr val="tx1"/>
                </a:solidFill>
                <a:effectLst/>
                <a:latin typeface="+mn-lt"/>
                <a:ea typeface="+mn-ea"/>
                <a:cs typeface="+mn-cs"/>
              </a:rPr>
              <a:t>			a. The One.</a:t>
            </a:r>
          </a:p>
          <a:p>
            <a:r>
              <a:rPr lang="en-US" sz="1200" kern="1200" dirty="0">
                <a:solidFill>
                  <a:schemeClr val="tx1"/>
                </a:solidFill>
                <a:effectLst/>
                <a:latin typeface="+mn-lt"/>
                <a:ea typeface="+mn-ea"/>
                <a:cs typeface="+mn-cs"/>
              </a:rPr>
              <a:t>			b. Itself.</a:t>
            </a:r>
          </a:p>
          <a:p>
            <a:r>
              <a:rPr lang="en-US" sz="1200" kern="1200" dirty="0">
                <a:solidFill>
                  <a:schemeClr val="tx1"/>
                </a:solidFill>
                <a:effectLst/>
                <a:latin typeface="+mn-lt"/>
                <a:ea typeface="+mn-ea"/>
                <a:cs typeface="+mn-cs"/>
              </a:rPr>
              <a:t>		7. In knowing itself, it knows it contains all the Platonic Forms.</a:t>
            </a:r>
          </a:p>
          <a:p>
            <a:r>
              <a:rPr lang="en-US" sz="1200" kern="1200" dirty="0">
                <a:solidFill>
                  <a:schemeClr val="tx1"/>
                </a:solidFill>
                <a:effectLst/>
                <a:latin typeface="+mn-lt"/>
                <a:ea typeface="+mn-ea"/>
                <a:cs typeface="+mn-cs"/>
              </a:rPr>
              <a:t>		8. It intuits all the Forms in a single eternal and unified vision.</a:t>
            </a:r>
          </a:p>
          <a:p>
            <a:r>
              <a:rPr lang="en-US" sz="1200" kern="1200" dirty="0">
                <a:solidFill>
                  <a:schemeClr val="tx1"/>
                </a:solidFill>
                <a:effectLst/>
                <a:latin typeface="+mn-lt"/>
                <a:ea typeface="+mn-ea"/>
                <a:cs typeface="+mn-cs"/>
              </a:rPr>
              <a:t>		9. Like Plato he accepts there are Forms of Universals.</a:t>
            </a:r>
          </a:p>
          <a:p>
            <a:r>
              <a:rPr lang="en-US" sz="1200" kern="1200" dirty="0">
                <a:solidFill>
                  <a:schemeClr val="tx1"/>
                </a:solidFill>
                <a:effectLst/>
                <a:latin typeface="+mn-lt"/>
                <a:ea typeface="+mn-ea"/>
                <a:cs typeface="+mn-cs"/>
              </a:rPr>
              <a:t>		10. Unlike Plato, he claims that there are Forms of particulars.</a:t>
            </a:r>
          </a:p>
          <a:p>
            <a:r>
              <a:rPr lang="en-US" sz="1200" kern="1200" dirty="0">
                <a:solidFill>
                  <a:schemeClr val="tx1"/>
                </a:solidFill>
                <a:effectLst/>
                <a:latin typeface="+mn-lt"/>
                <a:ea typeface="+mn-ea"/>
                <a:cs typeface="+mn-cs"/>
              </a:rPr>
              <a:t>		11. Each particular is given eternal value and status in the Nous.</a:t>
            </a:r>
          </a:p>
          <a:p>
            <a:endParaRPr lang="en-US" dirty="0"/>
          </a:p>
          <a:p>
            <a:endParaRPr lang="en-US" dirty="0"/>
          </a:p>
        </p:txBody>
      </p:sp>
      <p:sp>
        <p:nvSpPr>
          <p:cNvPr id="4" name="Slide Number Placeholder 3">
            <a:extLst>
              <a:ext uri="{FF2B5EF4-FFF2-40B4-BE49-F238E27FC236}">
                <a16:creationId xmlns:a16="http://schemas.microsoft.com/office/drawing/2014/main" id="{32031B1A-585F-56D1-EBFE-258ECDFE8D72}"/>
              </a:ext>
            </a:extLst>
          </p:cNvPr>
          <p:cNvSpPr>
            <a:spLocks noGrp="1"/>
          </p:cNvSpPr>
          <p:nvPr>
            <p:ph type="sldNum" sz="quarter" idx="5"/>
          </p:nvPr>
        </p:nvSpPr>
        <p:spPr/>
        <p:txBody>
          <a:bodyPr/>
          <a:lstStyle/>
          <a:p>
            <a:fld id="{159E7054-7CEA-48DC-AFFB-C78BCDB1D25B}" type="slidenum">
              <a:rPr lang="en-US" smtClean="0"/>
              <a:t>153</a:t>
            </a:fld>
            <a:endParaRPr lang="en-US"/>
          </a:p>
        </p:txBody>
      </p:sp>
    </p:spTree>
    <p:extLst>
      <p:ext uri="{BB962C8B-B14F-4D97-AF65-F5344CB8AC3E}">
        <p14:creationId xmlns:p14="http://schemas.microsoft.com/office/powerpoint/2010/main" val="42456541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29E5-23B2-2598-D1F1-366D369E1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3D53C-4DEB-7C31-84EF-FF5E54791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1B655-3787-2B6B-D8E9-389E1FB715F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C. Human Souls</a:t>
            </a:r>
          </a:p>
          <a:p>
            <a:r>
              <a:rPr lang="en-US" sz="1200" kern="1200" dirty="0">
                <a:solidFill>
                  <a:schemeClr val="tx1"/>
                </a:solidFill>
                <a:effectLst/>
                <a:latin typeface="+mn-lt"/>
                <a:ea typeface="+mn-ea"/>
                <a:cs typeface="+mn-cs"/>
              </a:rPr>
              <a:t>		1. Human souls are aspects of the Soul. </a:t>
            </a:r>
          </a:p>
          <a:p>
            <a:r>
              <a:rPr lang="en-US" sz="1200" kern="1200" dirty="0">
                <a:solidFill>
                  <a:schemeClr val="tx1"/>
                </a:solidFill>
                <a:effectLst/>
                <a:latin typeface="+mn-lt"/>
                <a:ea typeface="+mn-ea"/>
                <a:cs typeface="+mn-cs"/>
              </a:rPr>
              <a:t>2. Human souls are like the light from the sun that shines into houses: each house seems to have its own light, but it is all a manifestation of one light source.</a:t>
            </a:r>
          </a:p>
          <a:p>
            <a:r>
              <a:rPr lang="en-US" sz="1200" kern="1200" dirty="0">
                <a:solidFill>
                  <a:schemeClr val="tx1"/>
                </a:solidFill>
                <a:effectLst/>
                <a:latin typeface="+mn-lt"/>
                <a:ea typeface="+mn-ea"/>
                <a:cs typeface="+mn-cs"/>
              </a:rPr>
              <a:t>3. Like the Soul, human souls have two aspects:</a:t>
            </a:r>
          </a:p>
          <a:p>
            <a:r>
              <a:rPr lang="en-US" sz="1200" kern="1200" dirty="0">
                <a:solidFill>
                  <a:schemeClr val="tx1"/>
                </a:solidFill>
                <a:effectLst/>
                <a:latin typeface="+mn-lt"/>
                <a:ea typeface="+mn-ea"/>
                <a:cs typeface="+mn-cs"/>
              </a:rPr>
              <a:t>	a. Higher aspect-belongs to the realm of the Intellect.</a:t>
            </a:r>
          </a:p>
          <a:p>
            <a:r>
              <a:rPr lang="en-US" sz="1200" kern="1200" dirty="0">
                <a:solidFill>
                  <a:schemeClr val="tx1"/>
                </a:solidFill>
                <a:effectLst/>
                <a:latin typeface="+mn-lt"/>
                <a:ea typeface="+mn-ea"/>
                <a:cs typeface="+mn-cs"/>
              </a:rPr>
              <a:t>	b. Lower aspect-involved with the body.</a:t>
            </a:r>
          </a:p>
          <a:p>
            <a:r>
              <a:rPr lang="en-US" sz="1200" kern="1200" dirty="0">
                <a:solidFill>
                  <a:schemeClr val="tx1"/>
                </a:solidFill>
                <a:effectLst/>
                <a:latin typeface="+mn-lt"/>
                <a:ea typeface="+mn-ea"/>
                <a:cs typeface="+mn-cs"/>
              </a:rPr>
              <a:t>4. Souls exist prior to the bodies and they are incarnated by descending from the spiritual realm.</a:t>
            </a:r>
          </a:p>
          <a:p>
            <a:r>
              <a:rPr lang="en-US" sz="1200" kern="1200" dirty="0">
                <a:solidFill>
                  <a:schemeClr val="tx1"/>
                </a:solidFill>
                <a:effectLst/>
                <a:latin typeface="+mn-lt"/>
                <a:ea typeface="+mn-ea"/>
                <a:cs typeface="+mn-cs"/>
              </a:rPr>
              <a:t>5. Souls are reincarnated after death although they do not retain their memories.</a:t>
            </a:r>
          </a:p>
        </p:txBody>
      </p:sp>
      <p:sp>
        <p:nvSpPr>
          <p:cNvPr id="4" name="Slide Number Placeholder 3">
            <a:extLst>
              <a:ext uri="{FF2B5EF4-FFF2-40B4-BE49-F238E27FC236}">
                <a16:creationId xmlns:a16="http://schemas.microsoft.com/office/drawing/2014/main" id="{D85C9D9E-CBF3-C644-9635-8D956D4918AA}"/>
              </a:ext>
            </a:extLst>
          </p:cNvPr>
          <p:cNvSpPr>
            <a:spLocks noGrp="1"/>
          </p:cNvSpPr>
          <p:nvPr>
            <p:ph type="sldNum" sz="quarter" idx="5"/>
          </p:nvPr>
        </p:nvSpPr>
        <p:spPr/>
        <p:txBody>
          <a:bodyPr/>
          <a:lstStyle/>
          <a:p>
            <a:fld id="{159E7054-7CEA-48DC-AFFB-C78BCDB1D25B}" type="slidenum">
              <a:rPr lang="en-US" smtClean="0"/>
              <a:t>154</a:t>
            </a:fld>
            <a:endParaRPr lang="en-US"/>
          </a:p>
        </p:txBody>
      </p:sp>
    </p:spTree>
    <p:extLst>
      <p:ext uri="{BB962C8B-B14F-4D97-AF65-F5344CB8AC3E}">
        <p14:creationId xmlns:p14="http://schemas.microsoft.com/office/powerpoint/2010/main" val="13090268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 Physical World</a:t>
            </a:r>
          </a:p>
          <a:p>
            <a:r>
              <a:rPr lang="en-US" sz="1200" kern="1200" dirty="0">
                <a:solidFill>
                  <a:schemeClr val="tx1"/>
                </a:solidFill>
                <a:effectLst/>
                <a:latin typeface="+mn-lt"/>
                <a:ea typeface="+mn-ea"/>
                <a:cs typeface="+mn-cs"/>
              </a:rPr>
              <a:t>	A. Matter</a:t>
            </a:r>
          </a:p>
          <a:p>
            <a:r>
              <a:rPr lang="en-US" sz="1200" kern="1200" dirty="0">
                <a:solidFill>
                  <a:schemeClr val="tx1"/>
                </a:solidFill>
                <a:effectLst/>
                <a:latin typeface="+mn-lt"/>
                <a:ea typeface="+mn-ea"/>
                <a:cs typeface="+mn-cs"/>
              </a:rPr>
              <a:t>		1. The Soul always desires to exercise its powers.</a:t>
            </a:r>
          </a:p>
          <a:p>
            <a:r>
              <a:rPr lang="en-US" sz="1200" kern="1200" dirty="0">
                <a:solidFill>
                  <a:schemeClr val="tx1"/>
                </a:solidFill>
                <a:effectLst/>
                <a:latin typeface="+mn-lt"/>
                <a:ea typeface="+mn-ea"/>
                <a:cs typeface="+mn-cs"/>
              </a:rPr>
              <a:t>		2. The final emanation of the Soul is the material world.</a:t>
            </a:r>
          </a:p>
          <a:p>
            <a:r>
              <a:rPr lang="en-US" sz="1200" kern="1200" dirty="0">
                <a:solidFill>
                  <a:schemeClr val="tx1"/>
                </a:solidFill>
                <a:effectLst/>
                <a:latin typeface="+mn-lt"/>
                <a:ea typeface="+mn-ea"/>
                <a:cs typeface="+mn-cs"/>
              </a:rPr>
              <a:t>		3. This emanation is not a creation that occurs at a point in time-the emanation of matter is necessary and eternal.</a:t>
            </a:r>
          </a:p>
          <a:p>
            <a:r>
              <a:rPr lang="en-US" sz="1200" kern="1200" dirty="0">
                <a:solidFill>
                  <a:schemeClr val="tx1"/>
                </a:solidFill>
                <a:effectLst/>
                <a:latin typeface="+mn-lt"/>
                <a:ea typeface="+mn-ea"/>
                <a:cs typeface="+mn-cs"/>
              </a:rPr>
              <a:t>	B. The Sun Analogy </a:t>
            </a:r>
          </a:p>
          <a:p>
            <a:r>
              <a:rPr lang="en-US" sz="1200" kern="1200" dirty="0">
                <a:solidFill>
                  <a:schemeClr val="tx1"/>
                </a:solidFill>
                <a:effectLst/>
                <a:latin typeface="+mn-lt"/>
                <a:ea typeface="+mn-ea"/>
                <a:cs typeface="+mn-cs"/>
              </a:rPr>
              <a:t>		1. This emanation is not an additional reality-matter is a non-being.</a:t>
            </a:r>
          </a:p>
          <a:p>
            <a:r>
              <a:rPr lang="en-US" sz="1200" kern="1200" dirty="0">
                <a:solidFill>
                  <a:schemeClr val="tx1"/>
                </a:solidFill>
                <a:effectLst/>
                <a:latin typeface="+mn-lt"/>
                <a:ea typeface="+mn-ea"/>
                <a:cs typeface="+mn-cs"/>
              </a:rPr>
              <a:t>		2. As the sun’s rays get further away they get increasingly dimmer until total darkness is reached.</a:t>
            </a:r>
          </a:p>
          <a:p>
            <a:r>
              <a:rPr lang="en-US" sz="1200" kern="1200" dirty="0">
                <a:solidFill>
                  <a:schemeClr val="tx1"/>
                </a:solidFill>
                <a:effectLst/>
                <a:latin typeface="+mn-lt"/>
                <a:ea typeface="+mn-ea"/>
                <a:cs typeface="+mn-cs"/>
              </a:rPr>
              <a:t>		3. The Soul emanates reality and goodness and, as darkness is the privation of light, matter is a privation of goodness and reality.</a:t>
            </a:r>
          </a:p>
          <a:p>
            <a:r>
              <a:rPr lang="en-US" sz="1200" kern="1200" dirty="0">
                <a:solidFill>
                  <a:schemeClr val="tx1"/>
                </a:solidFill>
                <a:effectLst/>
                <a:latin typeface="+mn-lt"/>
                <a:ea typeface="+mn-ea"/>
                <a:cs typeface="+mn-cs"/>
              </a:rPr>
              <a:t>		4. Any goodness or intelligibility of material objects is due to dim reflections of the intelligible world.</a:t>
            </a:r>
          </a:p>
          <a:p>
            <a:r>
              <a:rPr lang="en-US" sz="1200" kern="1200" dirty="0">
                <a:solidFill>
                  <a:schemeClr val="tx1"/>
                </a:solidFill>
                <a:effectLst/>
                <a:latin typeface="+mn-lt"/>
                <a:ea typeface="+mn-ea"/>
                <a:cs typeface="+mn-cs"/>
              </a:rPr>
              <a:t>		5. Matter corrupts all that it contacts so that while the Soul illuminates matter, the matter “darkens and weakens” the illumination.</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155</a:t>
            </a:fld>
            <a:endParaRPr lang="en-US"/>
          </a:p>
        </p:txBody>
      </p:sp>
    </p:spTree>
    <p:extLst>
      <p:ext uri="{BB962C8B-B14F-4D97-AF65-F5344CB8AC3E}">
        <p14:creationId xmlns:p14="http://schemas.microsoft.com/office/powerpoint/2010/main" val="22005861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Matter &amp; Evil</a:t>
            </a:r>
          </a:p>
          <a:p>
            <a:r>
              <a:rPr lang="en-US" sz="1200" kern="1200" dirty="0">
                <a:solidFill>
                  <a:schemeClr val="tx1"/>
                </a:solidFill>
                <a:effectLst/>
                <a:latin typeface="+mn-lt"/>
                <a:ea typeface="+mn-ea"/>
                <a:cs typeface="+mn-cs"/>
              </a:rPr>
              <a:t>		1. Matter is the source of evil.</a:t>
            </a:r>
          </a:p>
          <a:p>
            <a:r>
              <a:rPr lang="en-US" sz="1200" kern="1200" dirty="0">
                <a:solidFill>
                  <a:schemeClr val="tx1"/>
                </a:solidFill>
                <a:effectLst/>
                <a:latin typeface="+mn-lt"/>
                <a:ea typeface="+mn-ea"/>
                <a:cs typeface="+mn-cs"/>
              </a:rPr>
              <a:t>		2. Plotinus suggests that matter might have been a mistake.</a:t>
            </a:r>
          </a:p>
          <a:p>
            <a:r>
              <a:rPr lang="en-US" sz="1200" kern="1200" dirty="0">
                <a:solidFill>
                  <a:schemeClr val="tx1"/>
                </a:solidFill>
                <a:effectLst/>
                <a:latin typeface="+mn-lt"/>
                <a:ea typeface="+mn-ea"/>
                <a:cs typeface="+mn-cs"/>
              </a:rPr>
              <a:t>	B. Degrees </a:t>
            </a:r>
          </a:p>
          <a:p>
            <a:r>
              <a:rPr lang="en-US" sz="1200" kern="1200" dirty="0">
                <a:solidFill>
                  <a:schemeClr val="tx1"/>
                </a:solidFill>
                <a:effectLst/>
                <a:latin typeface="+mn-lt"/>
                <a:ea typeface="+mn-ea"/>
                <a:cs typeface="+mn-cs"/>
              </a:rPr>
              <a:t>		1. Since the material world is the last emanation in the series of necessary emanations, it shares in their goodness.</a:t>
            </a:r>
          </a:p>
          <a:p>
            <a:r>
              <a:rPr lang="en-US" sz="1200" kern="1200" dirty="0">
                <a:solidFill>
                  <a:schemeClr val="tx1"/>
                </a:solidFill>
                <a:effectLst/>
                <a:latin typeface="+mn-lt"/>
                <a:ea typeface="+mn-ea"/>
                <a:cs typeface="+mn-cs"/>
              </a:rPr>
              <a:t>		2. These emanation creates all possible degrees of being, thus producing the most diverse and richest world.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156</a:t>
            </a:fld>
            <a:endParaRPr lang="en-US"/>
          </a:p>
        </p:txBody>
      </p:sp>
    </p:spTree>
    <p:extLst>
      <p:ext uri="{BB962C8B-B14F-4D97-AF65-F5344CB8AC3E}">
        <p14:creationId xmlns:p14="http://schemas.microsoft.com/office/powerpoint/2010/main" val="146407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Induction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Reveals the universal and necessary features in the changing world of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Sense experience leaves traces in the memory and like experiences strengthen like traces.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From this process knowledge of the universal qualities begin to emerge.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“Like a rout in battle stopped by first one man making a stand and then another, until the original formation has been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restored.” –Posterior Analytics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mind extracts the universals from the particulars and does so with ever increasing levels of generality, until the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categories are reached.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Induction provides us with such generalizations, but requires the addition of intuition to yield first principles.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17</a:t>
            </a:fld>
            <a:endParaRPr lang="en-US"/>
          </a:p>
        </p:txBody>
      </p:sp>
    </p:spTree>
    <p:extLst>
      <p:ext uri="{BB962C8B-B14F-4D97-AF65-F5344CB8AC3E}">
        <p14:creationId xmlns:p14="http://schemas.microsoft.com/office/powerpoint/2010/main" val="221469128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D8A6-233B-CAA1-E20D-FB18FE1E0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BD77D-C450-DAFA-0AF4-FE978036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45AD6-4862-EBEE-DFE7-7AFAE66F65C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Necessary Imperfection</a:t>
            </a:r>
          </a:p>
          <a:p>
            <a:r>
              <a:rPr lang="en-US" sz="1200" kern="1200" dirty="0">
                <a:solidFill>
                  <a:schemeClr val="tx1"/>
                </a:solidFill>
                <a:effectLst/>
                <a:latin typeface="+mn-lt"/>
                <a:ea typeface="+mn-ea"/>
                <a:cs typeface="+mn-cs"/>
              </a:rPr>
              <a:t>		1. Anything less than God falls short of perfection by necessity.</a:t>
            </a:r>
          </a:p>
          <a:p>
            <a:r>
              <a:rPr lang="en-US" sz="1200" kern="1200" dirty="0">
                <a:solidFill>
                  <a:schemeClr val="tx1"/>
                </a:solidFill>
                <a:effectLst/>
                <a:latin typeface="+mn-lt"/>
                <a:ea typeface="+mn-ea"/>
                <a:cs typeface="+mn-cs"/>
              </a:rPr>
              <a:t>		2. Thus, any world will have imperfections.</a:t>
            </a:r>
          </a:p>
          <a:p>
            <a:r>
              <a:rPr lang="en-US" sz="1200" kern="1200" dirty="0">
                <a:solidFill>
                  <a:schemeClr val="tx1"/>
                </a:solidFill>
                <a:effectLst/>
                <a:latin typeface="+mn-lt"/>
                <a:ea typeface="+mn-ea"/>
                <a:cs typeface="+mn-cs"/>
              </a:rPr>
              <a:t>		3. The world has as much goodness as is possible in matter.</a:t>
            </a:r>
          </a:p>
          <a:p>
            <a:r>
              <a:rPr lang="en-US" sz="1200" kern="1200" dirty="0">
                <a:solidFill>
                  <a:schemeClr val="tx1"/>
                </a:solidFill>
                <a:effectLst/>
                <a:latin typeface="+mn-lt"/>
                <a:ea typeface="+mn-ea"/>
                <a:cs typeface="+mn-cs"/>
              </a:rPr>
              <a:t>	D. Big Picture</a:t>
            </a:r>
          </a:p>
          <a:p>
            <a:r>
              <a:rPr lang="en-US" sz="1200" kern="1200" dirty="0">
                <a:solidFill>
                  <a:schemeClr val="tx1"/>
                </a:solidFill>
                <a:effectLst/>
                <a:latin typeface="+mn-lt"/>
                <a:ea typeface="+mn-ea"/>
                <a:cs typeface="+mn-cs"/>
              </a:rPr>
              <a:t>		1. The world is like a picture or a play.</a:t>
            </a:r>
          </a:p>
          <a:p>
            <a:r>
              <a:rPr lang="en-US" sz="1200" kern="1200" dirty="0">
                <a:solidFill>
                  <a:schemeClr val="tx1"/>
                </a:solidFill>
                <a:effectLst/>
                <a:latin typeface="+mn-lt"/>
                <a:ea typeface="+mn-ea"/>
                <a:cs typeface="+mn-cs"/>
              </a:rPr>
              <a:t>		2. Each part has a role to play in the whole.</a:t>
            </a:r>
          </a:p>
          <a:p>
            <a:r>
              <a:rPr lang="en-US" sz="1200" kern="1200" dirty="0">
                <a:solidFill>
                  <a:schemeClr val="tx1"/>
                </a:solidFill>
                <a:effectLst/>
                <a:latin typeface="+mn-lt"/>
                <a:ea typeface="+mn-ea"/>
                <a:cs typeface="+mn-cs"/>
              </a:rPr>
              <a:t>		3. The role of each part can be overlooked if one focuses on one part.</a:t>
            </a:r>
          </a:p>
          <a:p>
            <a:r>
              <a:rPr lang="en-US" sz="1200" kern="1200" dirty="0">
                <a:solidFill>
                  <a:schemeClr val="tx1"/>
                </a:solidFill>
                <a:effectLst/>
                <a:latin typeface="+mn-lt"/>
                <a:ea typeface="+mn-ea"/>
                <a:cs typeface="+mn-cs"/>
              </a:rPr>
              <a:t>		4. The worst parts of the world can be used by God, although the reasons for their existence cannot be known.</a:t>
            </a:r>
          </a:p>
          <a:p>
            <a:r>
              <a:rPr lang="en-US" sz="1200" kern="1200" dirty="0">
                <a:solidFill>
                  <a:schemeClr val="tx1"/>
                </a:solidFill>
                <a:effectLst/>
                <a:latin typeface="+mn-lt"/>
                <a:ea typeface="+mn-ea"/>
                <a:cs typeface="+mn-cs"/>
              </a:rPr>
              <a:t>		5. Even the evil of humans serves to give others a greater appreciation of virtue.</a:t>
            </a:r>
          </a:p>
          <a:p>
            <a:endParaRPr lang="en-US" dirty="0"/>
          </a:p>
        </p:txBody>
      </p:sp>
      <p:sp>
        <p:nvSpPr>
          <p:cNvPr id="4" name="Slide Number Placeholder 3">
            <a:extLst>
              <a:ext uri="{FF2B5EF4-FFF2-40B4-BE49-F238E27FC236}">
                <a16:creationId xmlns:a16="http://schemas.microsoft.com/office/drawing/2014/main" id="{6FBB0543-F4EE-F829-53FC-E7245BB4C492}"/>
              </a:ext>
            </a:extLst>
          </p:cNvPr>
          <p:cNvSpPr>
            <a:spLocks noGrp="1"/>
          </p:cNvSpPr>
          <p:nvPr>
            <p:ph type="sldNum" sz="quarter" idx="5"/>
          </p:nvPr>
        </p:nvSpPr>
        <p:spPr/>
        <p:txBody>
          <a:bodyPr/>
          <a:lstStyle/>
          <a:p>
            <a:fld id="{159E7054-7CEA-48DC-AFFB-C78BCDB1D25B}" type="slidenum">
              <a:rPr lang="en-US" smtClean="0"/>
              <a:t>157</a:t>
            </a:fld>
            <a:endParaRPr lang="en-US"/>
          </a:p>
        </p:txBody>
      </p:sp>
    </p:spTree>
    <p:extLst>
      <p:ext uri="{BB962C8B-B14F-4D97-AF65-F5344CB8AC3E}">
        <p14:creationId xmlns:p14="http://schemas.microsoft.com/office/powerpoint/2010/main" val="69199419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 The Way of Ascent</a:t>
            </a:r>
          </a:p>
          <a:p>
            <a:r>
              <a:rPr lang="en-US" sz="1200" kern="1200" dirty="0">
                <a:solidFill>
                  <a:schemeClr val="tx1"/>
                </a:solidFill>
                <a:effectLst/>
                <a:latin typeface="+mn-lt"/>
                <a:ea typeface="+mn-ea"/>
                <a:cs typeface="+mn-cs"/>
              </a:rPr>
              <a:t>	A. The Descent of Man</a:t>
            </a:r>
          </a:p>
          <a:p>
            <a:r>
              <a:rPr lang="en-US" sz="1200" kern="1200" dirty="0">
                <a:solidFill>
                  <a:schemeClr val="tx1"/>
                </a:solidFill>
                <a:effectLst/>
                <a:latin typeface="+mn-lt"/>
                <a:ea typeface="+mn-ea"/>
                <a:cs typeface="+mn-cs"/>
              </a:rPr>
              <a:t>		1. The descent of the soul into the body is a fall into the lower and inferior part of the world.</a:t>
            </a:r>
          </a:p>
          <a:p>
            <a:r>
              <a:rPr lang="en-US" sz="1200" kern="1200" dirty="0">
                <a:solidFill>
                  <a:schemeClr val="tx1"/>
                </a:solidFill>
                <a:effectLst/>
                <a:latin typeface="+mn-lt"/>
                <a:ea typeface="+mn-ea"/>
                <a:cs typeface="+mn-cs"/>
              </a:rPr>
              <a:t>		2. The fall is caused by human audacity and desire to be autonomous.</a:t>
            </a:r>
          </a:p>
          <a:p>
            <a:r>
              <a:rPr lang="en-US" sz="1200" kern="1200" dirty="0">
                <a:solidFill>
                  <a:schemeClr val="tx1"/>
                </a:solidFill>
                <a:effectLst/>
                <a:latin typeface="+mn-lt"/>
                <a:ea typeface="+mn-ea"/>
                <a:cs typeface="+mn-cs"/>
              </a:rPr>
              <a:t>		3. The more people focus on their bodies, senses, and individuality, the more trapped and alienated they become.</a:t>
            </a:r>
          </a:p>
          <a:p>
            <a:r>
              <a:rPr lang="en-US" sz="1200" kern="1200" dirty="0">
                <a:solidFill>
                  <a:schemeClr val="tx1"/>
                </a:solidFill>
                <a:effectLst/>
                <a:latin typeface="+mn-lt"/>
                <a:ea typeface="+mn-ea"/>
                <a:cs typeface="+mn-cs"/>
              </a:rPr>
              <a:t>		4. The soul naturally “flies” in the spiritual realm, but it becomes distracted, thus falling to earth and losing its “wings.”</a:t>
            </a:r>
          </a:p>
          <a:p>
            <a:r>
              <a:rPr lang="en-US" sz="1200" kern="1200" dirty="0">
                <a:solidFill>
                  <a:schemeClr val="tx1"/>
                </a:solidFill>
                <a:effectLst/>
                <a:latin typeface="+mn-lt"/>
                <a:ea typeface="+mn-ea"/>
                <a:cs typeface="+mn-cs"/>
              </a:rPr>
              <a:t>		5. There is still hope since the soul remains part of the higher realm.</a:t>
            </a:r>
          </a:p>
          <a:p>
            <a:r>
              <a:rPr lang="en-US" sz="1200" kern="1200" dirty="0">
                <a:solidFill>
                  <a:schemeClr val="tx1"/>
                </a:solidFill>
                <a:effectLst/>
                <a:latin typeface="+mn-lt"/>
                <a:ea typeface="+mn-ea"/>
                <a:cs typeface="+mn-cs"/>
              </a:rPr>
              <a:t>		6. Evil is not a real thing that drags the soul down.</a:t>
            </a:r>
          </a:p>
          <a:p>
            <a:r>
              <a:rPr lang="en-US" sz="1200" kern="1200" dirty="0">
                <a:solidFill>
                  <a:schemeClr val="tx1"/>
                </a:solidFill>
                <a:effectLst/>
                <a:latin typeface="+mn-lt"/>
                <a:ea typeface="+mn-ea"/>
                <a:cs typeface="+mn-cs"/>
              </a:rPr>
              <a:t>		7. Evil is the willingness of humans that turns them away from God.</a:t>
            </a:r>
          </a:p>
          <a:p>
            <a:r>
              <a:rPr lang="en-US" sz="1200" kern="1200" dirty="0">
                <a:solidFill>
                  <a:schemeClr val="tx1"/>
                </a:solidFill>
                <a:effectLst/>
                <a:latin typeface="+mn-lt"/>
                <a:ea typeface="+mn-ea"/>
                <a:cs typeface="+mn-cs"/>
              </a:rPr>
              <a:t>		8. Perfect souls that always turn to the Intellect contain no evil.</a:t>
            </a:r>
          </a:p>
          <a:p>
            <a:r>
              <a:rPr lang="en-US" sz="1200" kern="1200" dirty="0">
                <a:solidFill>
                  <a:schemeClr val="tx1"/>
                </a:solidFill>
                <a:effectLst/>
                <a:latin typeface="+mn-lt"/>
                <a:ea typeface="+mn-ea"/>
                <a:cs typeface="+mn-cs"/>
              </a:rPr>
              <a:t>		9. Souls that are blinded by passion and seduced by matter are drawn down to the darkness and privation of evil.</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158</a:t>
            </a:fld>
            <a:endParaRPr lang="en-US"/>
          </a:p>
        </p:txBody>
      </p:sp>
    </p:spTree>
    <p:extLst>
      <p:ext uri="{BB962C8B-B14F-4D97-AF65-F5344CB8AC3E}">
        <p14:creationId xmlns:p14="http://schemas.microsoft.com/office/powerpoint/2010/main" val="368538563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5308E-E6C7-717C-829E-B1BD68E79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FCE14-514F-526D-DA56-DCB1B6C83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FAC28-50CF-BFF2-0E89-CC9A755D10D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VI The Way of Ascent</a:t>
            </a:r>
          </a:p>
          <a:p>
            <a:r>
              <a:rPr lang="en-US" sz="1200" kern="1200" dirty="0">
                <a:solidFill>
                  <a:schemeClr val="tx1"/>
                </a:solidFill>
                <a:effectLst/>
                <a:latin typeface="+mn-lt"/>
                <a:ea typeface="+mn-ea"/>
                <a:cs typeface="+mn-cs"/>
              </a:rPr>
              <a:t>	A. The Descent of Man</a:t>
            </a:r>
          </a:p>
          <a:p>
            <a:r>
              <a:rPr lang="en-US" sz="1200" kern="1200" dirty="0">
                <a:solidFill>
                  <a:schemeClr val="tx1"/>
                </a:solidFill>
                <a:effectLst/>
                <a:latin typeface="+mn-lt"/>
                <a:ea typeface="+mn-ea"/>
                <a:cs typeface="+mn-cs"/>
              </a:rPr>
              <a:t>		1. The descent of the soul into the body is a fall into the lower and inferior part of the world.</a:t>
            </a:r>
          </a:p>
          <a:p>
            <a:r>
              <a:rPr lang="en-US" sz="1200" kern="1200" dirty="0">
                <a:solidFill>
                  <a:schemeClr val="tx1"/>
                </a:solidFill>
                <a:effectLst/>
                <a:latin typeface="+mn-lt"/>
                <a:ea typeface="+mn-ea"/>
                <a:cs typeface="+mn-cs"/>
              </a:rPr>
              <a:t>		2. The fall is caused by human audacity and desire to be autonomous.</a:t>
            </a:r>
          </a:p>
          <a:p>
            <a:r>
              <a:rPr lang="en-US" sz="1200" kern="1200" dirty="0">
                <a:solidFill>
                  <a:schemeClr val="tx1"/>
                </a:solidFill>
                <a:effectLst/>
                <a:latin typeface="+mn-lt"/>
                <a:ea typeface="+mn-ea"/>
                <a:cs typeface="+mn-cs"/>
              </a:rPr>
              <a:t>		3. The more people focus on their bodies, senses, and individuality, the more trapped and alienated they become.</a:t>
            </a:r>
          </a:p>
          <a:p>
            <a:r>
              <a:rPr lang="en-US" sz="1200" kern="1200" dirty="0">
                <a:solidFill>
                  <a:schemeClr val="tx1"/>
                </a:solidFill>
                <a:effectLst/>
                <a:latin typeface="+mn-lt"/>
                <a:ea typeface="+mn-ea"/>
                <a:cs typeface="+mn-cs"/>
              </a:rPr>
              <a:t>		4. The soul naturally “flies” in the spiritual realm, but it becomes distracted, thus falling to earth and losing its “wings.”</a:t>
            </a:r>
          </a:p>
          <a:p>
            <a:r>
              <a:rPr lang="en-US" sz="1200" kern="1200" dirty="0">
                <a:solidFill>
                  <a:schemeClr val="tx1"/>
                </a:solidFill>
                <a:effectLst/>
                <a:latin typeface="+mn-lt"/>
                <a:ea typeface="+mn-ea"/>
                <a:cs typeface="+mn-cs"/>
              </a:rPr>
              <a:t>		5. There is still hope since the soul remains part of the higher realm.</a:t>
            </a:r>
          </a:p>
          <a:p>
            <a:r>
              <a:rPr lang="en-US" sz="1200" kern="1200" dirty="0">
                <a:solidFill>
                  <a:schemeClr val="tx1"/>
                </a:solidFill>
                <a:effectLst/>
                <a:latin typeface="+mn-lt"/>
                <a:ea typeface="+mn-ea"/>
                <a:cs typeface="+mn-cs"/>
              </a:rPr>
              <a:t>		6. Evil is not a real thing that drags the soul down.</a:t>
            </a:r>
          </a:p>
          <a:p>
            <a:r>
              <a:rPr lang="en-US" sz="1200" kern="1200" dirty="0">
                <a:solidFill>
                  <a:schemeClr val="tx1"/>
                </a:solidFill>
                <a:effectLst/>
                <a:latin typeface="+mn-lt"/>
                <a:ea typeface="+mn-ea"/>
                <a:cs typeface="+mn-cs"/>
              </a:rPr>
              <a:t>		7. Evil is the willingness of humans that turns them away from God.</a:t>
            </a:r>
          </a:p>
          <a:p>
            <a:r>
              <a:rPr lang="en-US" sz="1200" kern="1200" dirty="0">
                <a:solidFill>
                  <a:schemeClr val="tx1"/>
                </a:solidFill>
                <a:effectLst/>
                <a:latin typeface="+mn-lt"/>
                <a:ea typeface="+mn-ea"/>
                <a:cs typeface="+mn-cs"/>
              </a:rPr>
              <a:t>		8. Perfect souls that always turn to the Intellect contain no evil.</a:t>
            </a:r>
          </a:p>
          <a:p>
            <a:r>
              <a:rPr lang="en-US" sz="1200" kern="1200" dirty="0">
                <a:solidFill>
                  <a:schemeClr val="tx1"/>
                </a:solidFill>
                <a:effectLst/>
                <a:latin typeface="+mn-lt"/>
                <a:ea typeface="+mn-ea"/>
                <a:cs typeface="+mn-cs"/>
              </a:rPr>
              <a:t>		9. Souls that are blinded by passion and seduced by matter are drawn down to the darkness and privation of evil.</a:t>
            </a:r>
          </a:p>
          <a:p>
            <a:endParaRPr lang="en-US" dirty="0"/>
          </a:p>
        </p:txBody>
      </p:sp>
      <p:sp>
        <p:nvSpPr>
          <p:cNvPr id="4" name="Slide Number Placeholder 3">
            <a:extLst>
              <a:ext uri="{FF2B5EF4-FFF2-40B4-BE49-F238E27FC236}">
                <a16:creationId xmlns:a16="http://schemas.microsoft.com/office/drawing/2014/main" id="{48BBA38D-C473-B7D7-B9C2-D4A621883262}"/>
              </a:ext>
            </a:extLst>
          </p:cNvPr>
          <p:cNvSpPr>
            <a:spLocks noGrp="1"/>
          </p:cNvSpPr>
          <p:nvPr>
            <p:ph type="sldNum" sz="quarter" idx="5"/>
          </p:nvPr>
        </p:nvSpPr>
        <p:spPr/>
        <p:txBody>
          <a:bodyPr/>
          <a:lstStyle/>
          <a:p>
            <a:fld id="{159E7054-7CEA-48DC-AFFB-C78BCDB1D25B}" type="slidenum">
              <a:rPr lang="en-US" smtClean="0"/>
              <a:t>159</a:t>
            </a:fld>
            <a:endParaRPr lang="en-US"/>
          </a:p>
        </p:txBody>
      </p:sp>
    </p:spTree>
    <p:extLst>
      <p:ext uri="{BB962C8B-B14F-4D97-AF65-F5344CB8AC3E}">
        <p14:creationId xmlns:p14="http://schemas.microsoft.com/office/powerpoint/2010/main" val="5526146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Salvation</a:t>
            </a:r>
          </a:p>
          <a:p>
            <a:r>
              <a:rPr lang="en-US" sz="1200" kern="1200" dirty="0">
                <a:solidFill>
                  <a:schemeClr val="tx1"/>
                </a:solidFill>
                <a:effectLst/>
                <a:latin typeface="+mn-lt"/>
                <a:ea typeface="+mn-ea"/>
                <a:cs typeface="+mn-cs"/>
              </a:rPr>
              <a:t>		1. Freedom and peace can be found by remaining aloof from the body and focusing on the soul.</a:t>
            </a:r>
          </a:p>
          <a:p>
            <a:r>
              <a:rPr lang="en-US" sz="1200" kern="1200" dirty="0">
                <a:solidFill>
                  <a:schemeClr val="tx1"/>
                </a:solidFill>
                <a:effectLst/>
                <a:latin typeface="+mn-lt"/>
                <a:ea typeface="+mn-ea"/>
                <a:cs typeface="+mn-cs"/>
              </a:rPr>
              <a:t>		2. The first stages is purification through intellectual and moral discipline.</a:t>
            </a:r>
          </a:p>
          <a:p>
            <a:r>
              <a:rPr lang="en-US" sz="1200" kern="1200" dirty="0">
                <a:solidFill>
                  <a:schemeClr val="tx1"/>
                </a:solidFill>
                <a:effectLst/>
                <a:latin typeface="+mn-lt"/>
                <a:ea typeface="+mn-ea"/>
                <a:cs typeface="+mn-cs"/>
              </a:rPr>
              <a:t>			a. Learning to see the forms in the particulars would help this process.</a:t>
            </a:r>
          </a:p>
          <a:p>
            <a:r>
              <a:rPr lang="en-US" sz="1200" kern="1200" dirty="0">
                <a:solidFill>
                  <a:schemeClr val="tx1"/>
                </a:solidFill>
                <a:effectLst/>
                <a:latin typeface="+mn-lt"/>
                <a:ea typeface="+mn-ea"/>
                <a:cs typeface="+mn-cs"/>
              </a:rPr>
              <a:t>3. The statue analogy: If you do not see yourself as beautiful, then like someone working on a statue, you must cut away the excess, straighten the crooked, replace the dark with brightness.</a:t>
            </a:r>
          </a:p>
          <a:p>
            <a:r>
              <a:rPr lang="en-US" sz="1200" kern="1200" dirty="0">
                <a:solidFill>
                  <a:schemeClr val="tx1"/>
                </a:solidFill>
                <a:effectLst/>
                <a:latin typeface="+mn-lt"/>
                <a:ea typeface="+mn-ea"/>
                <a:cs typeface="+mn-cs"/>
              </a:rPr>
              <a:t>	a. “Never stop ‘working on your statue’ till the divine glory of virtue shines out on you.”</a:t>
            </a:r>
          </a:p>
          <a:p>
            <a:r>
              <a:rPr lang="en-US" sz="1200" kern="1200" dirty="0">
                <a:solidFill>
                  <a:schemeClr val="tx1"/>
                </a:solidFill>
                <a:effectLst/>
                <a:latin typeface="+mn-lt"/>
                <a:ea typeface="+mn-ea"/>
                <a:cs typeface="+mn-cs"/>
              </a:rPr>
              <a:t>4. The second stage is to participate in the philosophical dialectic, thus gaining understanding of the intelligible world.</a:t>
            </a:r>
          </a:p>
          <a:p>
            <a:r>
              <a:rPr lang="en-US" sz="1200" kern="1200" dirty="0">
                <a:solidFill>
                  <a:schemeClr val="tx1"/>
                </a:solidFill>
                <a:effectLst/>
                <a:latin typeface="+mn-lt"/>
                <a:ea typeface="+mn-ea"/>
                <a:cs typeface="+mn-cs"/>
              </a:rPr>
              <a:t>5. The final stage is a mystical and ecstatic union with God.</a:t>
            </a:r>
          </a:p>
          <a:p>
            <a:r>
              <a:rPr lang="en-US" sz="1200" kern="1200" dirty="0">
                <a:solidFill>
                  <a:schemeClr val="tx1"/>
                </a:solidFill>
                <a:effectLst/>
                <a:latin typeface="+mn-lt"/>
                <a:ea typeface="+mn-ea"/>
                <a:cs typeface="+mn-cs"/>
              </a:rPr>
              <a:t>	a. This stage is beyond language and thought.</a:t>
            </a:r>
          </a:p>
          <a:p>
            <a:r>
              <a:rPr lang="en-US" sz="1200" kern="1200" dirty="0">
                <a:solidFill>
                  <a:schemeClr val="tx1"/>
                </a:solidFill>
                <a:effectLst/>
                <a:latin typeface="+mn-lt"/>
                <a:ea typeface="+mn-ea"/>
                <a:cs typeface="+mn-cs"/>
              </a:rPr>
              <a:t>6. The final stage can be achieved for limited moments in life, but the body is always a hindrance to this.</a:t>
            </a:r>
          </a:p>
          <a:p>
            <a:r>
              <a:rPr lang="en-US" sz="1200" kern="1200" dirty="0">
                <a:solidFill>
                  <a:schemeClr val="tx1"/>
                </a:solidFill>
                <a:effectLst/>
                <a:latin typeface="+mn-lt"/>
                <a:ea typeface="+mn-ea"/>
                <a:cs typeface="+mn-cs"/>
              </a:rPr>
              <a:t>	a. Porphyry claimed that Plotinus achieved this state four times during six years.</a:t>
            </a:r>
          </a:p>
          <a:p>
            <a:r>
              <a:rPr lang="en-US" sz="1200" kern="1200" dirty="0">
                <a:solidFill>
                  <a:schemeClr val="tx1"/>
                </a:solidFill>
                <a:effectLst/>
                <a:latin typeface="+mn-lt"/>
                <a:ea typeface="+mn-ea"/>
                <a:cs typeface="+mn-cs"/>
              </a:rPr>
              <a:t>7. This final stage can be made permanent.</a:t>
            </a:r>
          </a:p>
          <a:p>
            <a:r>
              <a:rPr lang="en-US" sz="1200" kern="1200" dirty="0">
                <a:solidFill>
                  <a:schemeClr val="tx1"/>
                </a:solidFill>
                <a:effectLst/>
                <a:latin typeface="+mn-lt"/>
                <a:ea typeface="+mn-ea"/>
                <a:cs typeface="+mn-cs"/>
              </a:rPr>
              <a:t>8. The goal, as put in Plotinus’ last words is to “try to bring back the god in you to the divine in the All.” </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160</a:t>
            </a:fld>
            <a:endParaRPr lang="en-US"/>
          </a:p>
        </p:txBody>
      </p:sp>
    </p:spTree>
    <p:extLst>
      <p:ext uri="{BB962C8B-B14F-4D97-AF65-F5344CB8AC3E}">
        <p14:creationId xmlns:p14="http://schemas.microsoft.com/office/powerpoint/2010/main" val="39230068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69616-0BED-37C1-4307-F625B1A99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64B15-E38A-7B2E-1994-9196698DD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15EAC-22A1-6010-D5F3-071A0520967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Endurance</a:t>
            </a:r>
          </a:p>
          <a:p>
            <a:r>
              <a:rPr lang="en-US" sz="1200" kern="1200" dirty="0">
                <a:solidFill>
                  <a:schemeClr val="tx1"/>
                </a:solidFill>
                <a:effectLst/>
                <a:latin typeface="+mn-lt"/>
                <a:ea typeface="+mn-ea"/>
                <a:cs typeface="+mn-cs"/>
              </a:rPr>
              <a:t>		1. The movement continued for over 350 years after the death of Plotinus.</a:t>
            </a:r>
          </a:p>
          <a:p>
            <a:r>
              <a:rPr lang="en-US" sz="1200" kern="1200" dirty="0">
                <a:solidFill>
                  <a:schemeClr val="tx1"/>
                </a:solidFill>
                <a:effectLst/>
                <a:latin typeface="+mn-lt"/>
                <a:ea typeface="+mn-ea"/>
                <a:cs typeface="+mn-cs"/>
              </a:rPr>
              <a:t>		2. Porphyry (232-305 A.D.) took over the school in Rome.</a:t>
            </a:r>
          </a:p>
          <a:p>
            <a:r>
              <a:rPr lang="en-US" sz="1200" kern="1200" dirty="0">
                <a:solidFill>
                  <a:schemeClr val="tx1"/>
                </a:solidFill>
                <a:effectLst/>
                <a:latin typeface="+mn-lt"/>
                <a:ea typeface="+mn-ea"/>
                <a:cs typeface="+mn-cs"/>
              </a:rPr>
              <a:t>		3. Schools existed in Syria, Asia Minor, Athens, and Alexander.</a:t>
            </a:r>
          </a:p>
          <a:p>
            <a:r>
              <a:rPr lang="en-US" sz="1200" kern="1200" dirty="0">
                <a:solidFill>
                  <a:schemeClr val="tx1"/>
                </a:solidFill>
                <a:effectLst/>
                <a:latin typeface="+mn-lt"/>
                <a:ea typeface="+mn-ea"/>
                <a:cs typeface="+mn-cs"/>
              </a:rPr>
              <a:t>		4. In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Plutarch introduced Neoplatonism to the Academy and his successor Proclus carried on the tradition.</a:t>
            </a:r>
          </a:p>
          <a:p>
            <a:r>
              <a:rPr lang="en-US" sz="1200" kern="1200" dirty="0">
                <a:solidFill>
                  <a:schemeClr val="tx1"/>
                </a:solidFill>
                <a:effectLst/>
                <a:latin typeface="+mn-lt"/>
                <a:ea typeface="+mn-ea"/>
                <a:cs typeface="+mn-cs"/>
              </a:rPr>
              <a:t>	B. Christianity</a:t>
            </a:r>
          </a:p>
          <a:p>
            <a:r>
              <a:rPr lang="en-US" sz="1200" kern="1200" dirty="0">
                <a:solidFill>
                  <a:schemeClr val="tx1"/>
                </a:solidFill>
                <a:effectLst/>
                <a:latin typeface="+mn-lt"/>
                <a:ea typeface="+mn-ea"/>
                <a:cs typeface="+mn-cs"/>
              </a:rPr>
              <a:t>		1. Plotinus said little about Christianity, aside from criticizing the Gnostics.</a:t>
            </a:r>
          </a:p>
          <a:p>
            <a:r>
              <a:rPr lang="en-US" sz="1200" kern="1200" dirty="0">
                <a:solidFill>
                  <a:schemeClr val="tx1"/>
                </a:solidFill>
                <a:effectLst/>
                <a:latin typeface="+mn-lt"/>
                <a:ea typeface="+mn-ea"/>
                <a:cs typeface="+mn-cs"/>
              </a:rPr>
              <a:t>		2. Porphyry and his successors were  anti-Christian.</a:t>
            </a:r>
          </a:p>
          <a:p>
            <a:r>
              <a:rPr lang="en-US" sz="1200" kern="1200" dirty="0">
                <a:solidFill>
                  <a:schemeClr val="tx1"/>
                </a:solidFill>
                <a:effectLst/>
                <a:latin typeface="+mn-lt"/>
                <a:ea typeface="+mn-ea"/>
                <a:cs typeface="+mn-cs"/>
              </a:rPr>
              <a:t>		3. Many Christians found Neoplatonism attractive.</a:t>
            </a:r>
          </a:p>
          <a:p>
            <a:r>
              <a:rPr lang="en-US" sz="1200" kern="1200" dirty="0">
                <a:solidFill>
                  <a:schemeClr val="tx1"/>
                </a:solidFill>
                <a:effectLst/>
                <a:latin typeface="+mn-lt"/>
                <a:ea typeface="+mn-ea"/>
                <a:cs typeface="+mn-cs"/>
              </a:rPr>
              <a:t>	C. Origen</a:t>
            </a:r>
          </a:p>
          <a:p>
            <a:r>
              <a:rPr lang="en-US" sz="1200" kern="1200" dirty="0">
                <a:solidFill>
                  <a:schemeClr val="tx1"/>
                </a:solidFill>
                <a:effectLst/>
                <a:latin typeface="+mn-lt"/>
                <a:ea typeface="+mn-ea"/>
                <a:cs typeface="+mn-cs"/>
              </a:rPr>
              <a:t>		1. 185-254 A.D.</a:t>
            </a:r>
          </a:p>
          <a:p>
            <a:r>
              <a:rPr lang="en-US" sz="1200" kern="1200" dirty="0">
                <a:solidFill>
                  <a:schemeClr val="tx1"/>
                </a:solidFill>
                <a:effectLst/>
                <a:latin typeface="+mn-lt"/>
                <a:ea typeface="+mn-ea"/>
                <a:cs typeface="+mn-cs"/>
              </a:rPr>
              <a:t>		2. A Church theologian.</a:t>
            </a:r>
          </a:p>
          <a:p>
            <a:r>
              <a:rPr lang="en-US" sz="1200" kern="1200" dirty="0">
                <a:solidFill>
                  <a:schemeClr val="tx1"/>
                </a:solidFill>
                <a:effectLst/>
                <a:latin typeface="+mn-lt"/>
                <a:ea typeface="+mn-ea"/>
                <a:cs typeface="+mn-cs"/>
              </a:rPr>
              <a:t>		3. Taught by Plotinus’s teacher Ammonius.</a:t>
            </a:r>
          </a:p>
          <a:p>
            <a:r>
              <a:rPr lang="en-US" sz="1200" kern="1200" dirty="0">
                <a:solidFill>
                  <a:schemeClr val="tx1"/>
                </a:solidFill>
                <a:effectLst/>
                <a:latin typeface="+mn-lt"/>
                <a:ea typeface="+mn-ea"/>
                <a:cs typeface="+mn-cs"/>
              </a:rPr>
              <a:t>		4. Arranged the three persons of the Holy Trinity in a hierarchy.</a:t>
            </a:r>
          </a:p>
          <a:p>
            <a:r>
              <a:rPr lang="en-US" sz="1200" kern="1200" dirty="0">
                <a:solidFill>
                  <a:schemeClr val="tx1"/>
                </a:solidFill>
                <a:effectLst/>
                <a:latin typeface="+mn-lt"/>
                <a:ea typeface="+mn-ea"/>
                <a:cs typeface="+mn-cs"/>
              </a:rPr>
              <a:t>		5. Claimed that via sin, pre-existent human souls descended into bodies.</a:t>
            </a:r>
          </a:p>
          <a:p>
            <a:endParaRPr lang="en-US" dirty="0"/>
          </a:p>
        </p:txBody>
      </p:sp>
      <p:sp>
        <p:nvSpPr>
          <p:cNvPr id="4" name="Slide Number Placeholder 3">
            <a:extLst>
              <a:ext uri="{FF2B5EF4-FFF2-40B4-BE49-F238E27FC236}">
                <a16:creationId xmlns:a16="http://schemas.microsoft.com/office/drawing/2014/main" id="{B1753D09-5FA5-3FFC-C5D2-A983616BB3E5}"/>
              </a:ext>
            </a:extLst>
          </p:cNvPr>
          <p:cNvSpPr>
            <a:spLocks noGrp="1"/>
          </p:cNvSpPr>
          <p:nvPr>
            <p:ph type="sldNum" sz="quarter" idx="5"/>
          </p:nvPr>
        </p:nvSpPr>
        <p:spPr/>
        <p:txBody>
          <a:bodyPr/>
          <a:lstStyle/>
          <a:p>
            <a:fld id="{159E7054-7CEA-48DC-AFFB-C78BCDB1D25B}" type="slidenum">
              <a:rPr lang="en-US" smtClean="0"/>
              <a:t>161</a:t>
            </a:fld>
            <a:endParaRPr lang="en-US"/>
          </a:p>
        </p:txBody>
      </p:sp>
    </p:spTree>
    <p:extLst>
      <p:ext uri="{BB962C8B-B14F-4D97-AF65-F5344CB8AC3E}">
        <p14:creationId xmlns:p14="http://schemas.microsoft.com/office/powerpoint/2010/main" val="3898472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2D01-7981-1FA7-32D2-F37EA3817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5876A-E0F8-4C95-54C4-6D67CD0BF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73DF0-64DA-C8A1-EE6A-E841FAA4D54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Other Christian Thinkers</a:t>
            </a:r>
          </a:p>
          <a:p>
            <a:r>
              <a:rPr lang="en-US" sz="1200" kern="1200" dirty="0">
                <a:solidFill>
                  <a:schemeClr val="tx1"/>
                </a:solidFill>
                <a:effectLst/>
                <a:latin typeface="+mn-lt"/>
                <a:ea typeface="+mn-ea"/>
                <a:cs typeface="+mn-cs"/>
              </a:rPr>
              <a:t>		1. St. Augustine based his Christian philosophy on Plotinus’s interpretation of Plato.</a:t>
            </a:r>
          </a:p>
          <a:p>
            <a:r>
              <a:rPr lang="en-US" sz="1200" kern="1200" dirty="0">
                <a:solidFill>
                  <a:schemeClr val="tx1"/>
                </a:solidFill>
                <a:effectLst/>
                <a:latin typeface="+mn-lt"/>
                <a:ea typeface="+mn-ea"/>
                <a:cs typeface="+mn-cs"/>
              </a:rPr>
              <a:t>		2. Augustine claimed that with a few changes the Platonic philosophers would be Christians.</a:t>
            </a:r>
          </a:p>
          <a:p>
            <a:r>
              <a:rPr lang="en-US" sz="1200" kern="1200" dirty="0">
                <a:solidFill>
                  <a:schemeClr val="tx1"/>
                </a:solidFill>
                <a:effectLst/>
                <a:latin typeface="+mn-lt"/>
                <a:ea typeface="+mn-ea"/>
                <a:cs typeface="+mn-cs"/>
              </a:rPr>
              <a:t>3. Boethius (480-525 A.D.D), a Roman Christian influenced by Neoplatonism translated one of Porphyry’s books on Aristotle into Latin. </a:t>
            </a:r>
          </a:p>
          <a:p>
            <a:r>
              <a:rPr lang="en-US" sz="1200" kern="1200" dirty="0">
                <a:solidFill>
                  <a:schemeClr val="tx1"/>
                </a:solidFill>
                <a:effectLst/>
                <a:latin typeface="+mn-lt"/>
                <a:ea typeface="+mn-ea"/>
                <a:cs typeface="+mn-cs"/>
              </a:rPr>
              <a:t>4. Around 500 A.D. a work appeared supposedly written by Dionysus, one of the Apostle Paul’s converts.</a:t>
            </a:r>
          </a:p>
          <a:p>
            <a:r>
              <a:rPr lang="en-US" sz="1200" kern="1200" dirty="0">
                <a:solidFill>
                  <a:schemeClr val="tx1"/>
                </a:solidFill>
                <a:effectLst/>
                <a:latin typeface="+mn-lt"/>
                <a:ea typeface="+mn-ea"/>
                <a:cs typeface="+mn-cs"/>
              </a:rPr>
              <a:t>	a. The work was actually written by a Neoplatonist.</a:t>
            </a:r>
          </a:p>
          <a:p>
            <a:r>
              <a:rPr lang="en-US" sz="1200" kern="1200" dirty="0">
                <a:solidFill>
                  <a:schemeClr val="tx1"/>
                </a:solidFill>
                <a:effectLst/>
                <a:latin typeface="+mn-lt"/>
                <a:ea typeface="+mn-ea"/>
                <a:cs typeface="+mn-cs"/>
              </a:rPr>
              <a:t>	b. Because it was not known to be a forgery, Medieval thinkers used it and thus Neoplatonic themes  were introduced into</a:t>
            </a:r>
          </a:p>
          <a:p>
            <a:r>
              <a:rPr lang="en-US" sz="1200" kern="1200" dirty="0">
                <a:solidFill>
                  <a:schemeClr val="tx1"/>
                </a:solidFill>
                <a:effectLst/>
                <a:latin typeface="+mn-lt"/>
                <a:ea typeface="+mn-ea"/>
                <a:cs typeface="+mn-cs"/>
              </a:rPr>
              <a:t>	Christianity and mysticism was enhanced.</a:t>
            </a:r>
          </a:p>
          <a:p>
            <a:r>
              <a:rPr lang="en-US" sz="1200" kern="1200" dirty="0">
                <a:solidFill>
                  <a:schemeClr val="tx1"/>
                </a:solidFill>
                <a:effectLst/>
                <a:latin typeface="+mn-lt"/>
                <a:ea typeface="+mn-ea"/>
                <a:cs typeface="+mn-cs"/>
              </a:rPr>
              <a:t>		5. In 529 AD the Christian Emperor Justinian closed all the pagan schools of philosophy in Athens.</a:t>
            </a:r>
          </a:p>
          <a:p>
            <a:r>
              <a:rPr lang="en-US" sz="1200" kern="1200" dirty="0">
                <a:solidFill>
                  <a:schemeClr val="tx1"/>
                </a:solidFill>
                <a:effectLst/>
                <a:latin typeface="+mn-lt"/>
                <a:ea typeface="+mn-ea"/>
                <a:cs typeface="+mn-cs"/>
              </a:rPr>
              <a:t>		6. Neoplatonism’s influence remained in Christianity, thus keeping Greek philosophy alive in the West.</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16E71F69-AC4A-645E-6F09-0905D875C662}"/>
              </a:ext>
            </a:extLst>
          </p:cNvPr>
          <p:cNvSpPr>
            <a:spLocks noGrp="1"/>
          </p:cNvSpPr>
          <p:nvPr>
            <p:ph type="sldNum" sz="quarter" idx="5"/>
          </p:nvPr>
        </p:nvSpPr>
        <p:spPr/>
        <p:txBody>
          <a:bodyPr/>
          <a:lstStyle/>
          <a:p>
            <a:fld id="{159E7054-7CEA-48DC-AFFB-C78BCDB1D25B}" type="slidenum">
              <a:rPr lang="en-US" smtClean="0"/>
              <a:t>162</a:t>
            </a:fld>
            <a:endParaRPr lang="en-US"/>
          </a:p>
        </p:txBody>
      </p:sp>
    </p:spTree>
    <p:extLst>
      <p:ext uri="{BB962C8B-B14F-4D97-AF65-F5344CB8AC3E}">
        <p14:creationId xmlns:p14="http://schemas.microsoft.com/office/powerpoint/2010/main" val="25614416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Greek and Christian Thought</a:t>
            </a:r>
          </a:p>
          <a:p>
            <a:r>
              <a:rPr lang="en-US" sz="1200" kern="1200" dirty="0">
                <a:solidFill>
                  <a:schemeClr val="tx1"/>
                </a:solidFill>
                <a:effectLst/>
                <a:latin typeface="+mn-lt"/>
                <a:ea typeface="+mn-ea"/>
                <a:cs typeface="+mn-cs"/>
              </a:rPr>
              <a:t>	A. Greek Religion &amp; Philosophy</a:t>
            </a:r>
          </a:p>
          <a:p>
            <a:r>
              <a:rPr lang="en-US" sz="1200" kern="1200" dirty="0">
                <a:solidFill>
                  <a:schemeClr val="tx1"/>
                </a:solidFill>
                <a:effectLst/>
                <a:latin typeface="+mn-lt"/>
                <a:ea typeface="+mn-ea"/>
                <a:cs typeface="+mn-cs"/>
              </a:rPr>
              <a:t>		1. The Greeks were mostly polytheists.</a:t>
            </a:r>
          </a:p>
          <a:p>
            <a:r>
              <a:rPr lang="en-US" sz="1200" kern="1200" dirty="0">
                <a:solidFill>
                  <a:schemeClr val="tx1"/>
                </a:solidFill>
                <a:effectLst/>
                <a:latin typeface="+mn-lt"/>
                <a:ea typeface="+mn-ea"/>
                <a:cs typeface="+mn-cs"/>
              </a:rPr>
              <a:t>		2. The Greek gods were limited, typically subject to the Fates, and had restricted domains.</a:t>
            </a:r>
          </a:p>
          <a:p>
            <a:r>
              <a:rPr lang="en-US" sz="1200" kern="1200" dirty="0">
                <a:solidFill>
                  <a:schemeClr val="tx1"/>
                </a:solidFill>
                <a:effectLst/>
                <a:latin typeface="+mn-lt"/>
                <a:ea typeface="+mn-ea"/>
                <a:cs typeface="+mn-cs"/>
              </a:rPr>
              <a:t>		3. Plato’s Demiurge used the Forms to guide its shaping of uncreated matter.</a:t>
            </a:r>
          </a:p>
          <a:p>
            <a:r>
              <a:rPr lang="en-US" sz="1200" kern="1200" dirty="0">
                <a:solidFill>
                  <a:schemeClr val="tx1"/>
                </a:solidFill>
                <a:effectLst/>
                <a:latin typeface="+mn-lt"/>
                <a:ea typeface="+mn-ea"/>
                <a:cs typeface="+mn-cs"/>
              </a:rPr>
              <a:t>		4. Aristotle’s Prime Mover was impersonal and immanent.</a:t>
            </a:r>
          </a:p>
          <a:p>
            <a:r>
              <a:rPr lang="en-US" sz="1200" kern="1200" dirty="0">
                <a:solidFill>
                  <a:schemeClr val="tx1"/>
                </a:solidFill>
                <a:effectLst/>
                <a:latin typeface="+mn-lt"/>
                <a:ea typeface="+mn-ea"/>
                <a:cs typeface="+mn-cs"/>
              </a:rPr>
              <a:t>		5. The Greek thinkers tended to aim for truth.</a:t>
            </a:r>
          </a:p>
          <a:p>
            <a:r>
              <a:rPr lang="en-US" sz="1200" kern="1200" dirty="0">
                <a:solidFill>
                  <a:schemeClr val="tx1"/>
                </a:solidFill>
                <a:effectLst/>
                <a:latin typeface="+mn-lt"/>
                <a:ea typeface="+mn-ea"/>
                <a:cs typeface="+mn-cs"/>
              </a:rPr>
              <a:t>		6. Many Greek thinkers accepted the Logos-a principle of reason and order in the universe.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164</a:t>
            </a:fld>
            <a:endParaRPr lang="en-US"/>
          </a:p>
        </p:txBody>
      </p:sp>
    </p:spTree>
    <p:extLst>
      <p:ext uri="{BB962C8B-B14F-4D97-AF65-F5344CB8AC3E}">
        <p14:creationId xmlns:p14="http://schemas.microsoft.com/office/powerpoint/2010/main" val="36553754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9C5F-07EF-3022-0944-258D149B8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01444-2690-9138-B2B9-5620D75CB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E5037-4CB0-3FE1-9E67-4A141031330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Christianity</a:t>
            </a:r>
          </a:p>
          <a:p>
            <a:r>
              <a:rPr lang="en-US" sz="1200" kern="1200" dirty="0">
                <a:solidFill>
                  <a:schemeClr val="tx1"/>
                </a:solidFill>
                <a:effectLst/>
                <a:latin typeface="+mn-lt"/>
                <a:ea typeface="+mn-ea"/>
                <a:cs typeface="+mn-cs"/>
              </a:rPr>
              <a:t>		1. Judaism and Christianity are monotheistic religions.</a:t>
            </a:r>
          </a:p>
          <a:p>
            <a:r>
              <a:rPr lang="en-US" sz="1200" kern="1200" dirty="0">
                <a:solidFill>
                  <a:schemeClr val="tx1"/>
                </a:solidFill>
                <a:effectLst/>
                <a:latin typeface="+mn-lt"/>
                <a:ea typeface="+mn-ea"/>
                <a:cs typeface="+mn-cs"/>
              </a:rPr>
              <a:t>		2. God is an all powerful and transcendent being.</a:t>
            </a:r>
          </a:p>
          <a:p>
            <a:r>
              <a:rPr lang="en-US" sz="1200" kern="1200" dirty="0">
                <a:solidFill>
                  <a:schemeClr val="tx1"/>
                </a:solidFill>
                <a:effectLst/>
                <a:latin typeface="+mn-lt"/>
                <a:ea typeface="+mn-ea"/>
                <a:cs typeface="+mn-cs"/>
              </a:rPr>
              <a:t>		3. God created the world and rules it completely.</a:t>
            </a:r>
          </a:p>
          <a:p>
            <a:r>
              <a:rPr lang="en-US" sz="1200" kern="1200" dirty="0">
                <a:solidFill>
                  <a:schemeClr val="tx1"/>
                </a:solidFill>
                <a:effectLst/>
                <a:latin typeface="+mn-lt"/>
                <a:ea typeface="+mn-ea"/>
                <a:cs typeface="+mn-cs"/>
              </a:rPr>
              <a:t>		4. God is a personal god who loves His creation.</a:t>
            </a:r>
          </a:p>
          <a:p>
            <a:r>
              <a:rPr lang="en-US" sz="1200" kern="1200" dirty="0">
                <a:solidFill>
                  <a:schemeClr val="tx1"/>
                </a:solidFill>
                <a:effectLst/>
                <a:latin typeface="+mn-lt"/>
                <a:ea typeface="+mn-ea"/>
                <a:cs typeface="+mn-cs"/>
              </a:rPr>
              <a:t>		5. Christianity is a revealed religion.</a:t>
            </a:r>
          </a:p>
          <a:p>
            <a:r>
              <a:rPr lang="en-US" sz="1200" kern="1200" dirty="0">
                <a:solidFill>
                  <a:schemeClr val="tx1"/>
                </a:solidFill>
                <a:effectLst/>
                <a:latin typeface="+mn-lt"/>
                <a:ea typeface="+mn-ea"/>
                <a:cs typeface="+mn-cs"/>
              </a:rPr>
              <a:t>			a. God revealed himself via the prophets, Jesus and scripture.</a:t>
            </a:r>
          </a:p>
          <a:p>
            <a:r>
              <a:rPr lang="en-US" sz="1200" kern="1200" dirty="0">
                <a:solidFill>
                  <a:schemeClr val="tx1"/>
                </a:solidFill>
                <a:effectLst/>
                <a:latin typeface="+mn-lt"/>
                <a:ea typeface="+mn-ea"/>
                <a:cs typeface="+mn-cs"/>
              </a:rPr>
              <a:t>		6. In the Gospel of John, God is the Logos and Jesus is the Logos in human form.</a:t>
            </a:r>
          </a:p>
          <a:p>
            <a:r>
              <a:rPr lang="en-US" sz="1200" kern="1200" dirty="0">
                <a:solidFill>
                  <a:schemeClr val="tx1"/>
                </a:solidFill>
                <a:effectLst/>
                <a:latin typeface="+mn-lt"/>
                <a:ea typeface="+mn-ea"/>
                <a:cs typeface="+mn-cs"/>
              </a:rPr>
              <a:t>		7. Human history and life are to be understood in religious terms.</a:t>
            </a:r>
          </a:p>
        </p:txBody>
      </p:sp>
      <p:sp>
        <p:nvSpPr>
          <p:cNvPr id="4" name="Slide Number Placeholder 3">
            <a:extLst>
              <a:ext uri="{FF2B5EF4-FFF2-40B4-BE49-F238E27FC236}">
                <a16:creationId xmlns:a16="http://schemas.microsoft.com/office/drawing/2014/main" id="{76B9B7F4-4C05-8720-D876-11E33FE30B24}"/>
              </a:ext>
            </a:extLst>
          </p:cNvPr>
          <p:cNvSpPr>
            <a:spLocks noGrp="1"/>
          </p:cNvSpPr>
          <p:nvPr>
            <p:ph type="sldNum" sz="quarter" idx="5"/>
          </p:nvPr>
        </p:nvSpPr>
        <p:spPr/>
        <p:txBody>
          <a:bodyPr/>
          <a:lstStyle/>
          <a:p>
            <a:fld id="{159E7054-7CEA-48DC-AFFB-C78BCDB1D25B}" type="slidenum">
              <a:rPr lang="en-US" smtClean="0"/>
              <a:t>165</a:t>
            </a:fld>
            <a:endParaRPr lang="en-US"/>
          </a:p>
        </p:txBody>
      </p:sp>
    </p:spTree>
    <p:extLst>
      <p:ext uri="{BB962C8B-B14F-4D97-AF65-F5344CB8AC3E}">
        <p14:creationId xmlns:p14="http://schemas.microsoft.com/office/powerpoint/2010/main" val="22966461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0E725-62FD-650D-8C23-BE9728127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18AEC-14AA-55ED-1D18-9F935CA66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A1AD8-A967-408E-5E78-8FD6DFEB88A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II Christianity &amp; Philosophy: Little Time for Philosophy</a:t>
            </a:r>
          </a:p>
          <a:p>
            <a:r>
              <a:rPr lang="en-US" sz="1200" kern="1200" dirty="0">
                <a:solidFill>
                  <a:schemeClr val="tx1"/>
                </a:solidFill>
                <a:effectLst/>
                <a:latin typeface="+mn-lt"/>
                <a:ea typeface="+mn-ea"/>
                <a:cs typeface="+mn-cs"/>
              </a:rPr>
              <a:t>	A. Second Coming</a:t>
            </a:r>
          </a:p>
          <a:p>
            <a:r>
              <a:rPr lang="en-US" sz="1200" kern="1200" dirty="0">
                <a:solidFill>
                  <a:schemeClr val="tx1"/>
                </a:solidFill>
                <a:effectLst/>
                <a:latin typeface="+mn-lt"/>
                <a:ea typeface="+mn-ea"/>
                <a:cs typeface="+mn-cs"/>
              </a:rPr>
              <a:t>		1. Early Christians faced four concerns that left little time for philosophical speculation.	</a:t>
            </a:r>
          </a:p>
          <a:p>
            <a:r>
              <a:rPr lang="en-US" sz="1200" kern="1200" dirty="0">
                <a:solidFill>
                  <a:schemeClr val="tx1"/>
                </a:solidFill>
                <a:effectLst/>
                <a:latin typeface="+mn-lt"/>
                <a:ea typeface="+mn-ea"/>
                <a:cs typeface="+mn-cs"/>
              </a:rPr>
              <a:t>		2. It was believed that Jesus would return in the second coming during the lifetime of the Apostles.</a:t>
            </a:r>
          </a:p>
          <a:p>
            <a:r>
              <a:rPr lang="en-US" sz="1200" kern="1200" dirty="0">
                <a:solidFill>
                  <a:schemeClr val="tx1"/>
                </a:solidFill>
                <a:effectLst/>
                <a:latin typeface="+mn-lt"/>
                <a:ea typeface="+mn-ea"/>
                <a:cs typeface="+mn-cs"/>
              </a:rPr>
              <a:t>		3. Hence, there was little time and little reason to engage in philosophy.</a:t>
            </a:r>
          </a:p>
          <a:p>
            <a:r>
              <a:rPr lang="en-US" sz="1200" kern="1200" dirty="0">
                <a:solidFill>
                  <a:schemeClr val="tx1"/>
                </a:solidFill>
                <a:effectLst/>
                <a:latin typeface="+mn-lt"/>
                <a:ea typeface="+mn-ea"/>
                <a:cs typeface="+mn-cs"/>
              </a:rPr>
              <a:t>	B. Persecution </a:t>
            </a:r>
          </a:p>
          <a:p>
            <a:r>
              <a:rPr lang="en-US" sz="1200" kern="1200" dirty="0">
                <a:solidFill>
                  <a:schemeClr val="tx1"/>
                </a:solidFill>
                <a:effectLst/>
                <a:latin typeface="+mn-lt"/>
                <a:ea typeface="+mn-ea"/>
                <a:cs typeface="+mn-cs"/>
              </a:rPr>
              <a:t>		1.  Early Christians had to deal with persecution from the Romans.</a:t>
            </a:r>
          </a:p>
          <a:p>
            <a:r>
              <a:rPr lang="en-US" sz="1200" kern="1200" dirty="0">
                <a:solidFill>
                  <a:schemeClr val="tx1"/>
                </a:solidFill>
                <a:effectLst/>
                <a:latin typeface="+mn-lt"/>
                <a:ea typeface="+mn-ea"/>
                <a:cs typeface="+mn-cs"/>
              </a:rPr>
              <a:t>2. In the Roman Empire, religion was a concern of the state: the success of the state was seen as resting on the citizens paying proper homage to the gods.</a:t>
            </a:r>
          </a:p>
          <a:p>
            <a:r>
              <a:rPr lang="en-US" sz="1200" kern="1200" dirty="0">
                <a:solidFill>
                  <a:schemeClr val="tx1"/>
                </a:solidFill>
                <a:effectLst/>
                <a:latin typeface="+mn-lt"/>
                <a:ea typeface="+mn-ea"/>
                <a:cs typeface="+mn-cs"/>
              </a:rPr>
              <a:t>3. The Christians refused to pay homage to the Roman gods and had proclaimed Christ as ruler of the earth.</a:t>
            </a:r>
          </a:p>
          <a:p>
            <a:r>
              <a:rPr lang="en-US" sz="1200" kern="1200" dirty="0">
                <a:solidFill>
                  <a:schemeClr val="tx1"/>
                </a:solidFill>
                <a:effectLst/>
                <a:latin typeface="+mn-lt"/>
                <a:ea typeface="+mn-ea"/>
                <a:cs typeface="+mn-cs"/>
              </a:rPr>
              <a:t>4. This was regarded as treason, a capital offense.</a:t>
            </a:r>
          </a:p>
          <a:p>
            <a:r>
              <a:rPr lang="en-US" sz="1200" kern="1200" dirty="0">
                <a:solidFill>
                  <a:schemeClr val="tx1"/>
                </a:solidFill>
                <a:effectLst/>
                <a:latin typeface="+mn-lt"/>
                <a:ea typeface="+mn-ea"/>
                <a:cs typeface="+mn-cs"/>
              </a:rPr>
              <a:t>5. The persecution varied among emperors, and ended in the reign of Constantine (305-337).</a:t>
            </a:r>
          </a:p>
        </p:txBody>
      </p:sp>
      <p:sp>
        <p:nvSpPr>
          <p:cNvPr id="4" name="Slide Number Placeholder 3">
            <a:extLst>
              <a:ext uri="{FF2B5EF4-FFF2-40B4-BE49-F238E27FC236}">
                <a16:creationId xmlns:a16="http://schemas.microsoft.com/office/drawing/2014/main" id="{202EF12D-0D1A-97A5-16CE-B82A9BBB7F5D}"/>
              </a:ext>
            </a:extLst>
          </p:cNvPr>
          <p:cNvSpPr>
            <a:spLocks noGrp="1"/>
          </p:cNvSpPr>
          <p:nvPr>
            <p:ph type="sldNum" sz="quarter" idx="5"/>
          </p:nvPr>
        </p:nvSpPr>
        <p:spPr/>
        <p:txBody>
          <a:bodyPr/>
          <a:lstStyle/>
          <a:p>
            <a:fld id="{159E7054-7CEA-48DC-AFFB-C78BCDB1D25B}" type="slidenum">
              <a:rPr lang="en-US" smtClean="0"/>
              <a:t>166</a:t>
            </a:fld>
            <a:endParaRPr lang="en-US"/>
          </a:p>
        </p:txBody>
      </p:sp>
    </p:spTree>
    <p:extLst>
      <p:ext uri="{BB962C8B-B14F-4D97-AF65-F5344CB8AC3E}">
        <p14:creationId xmlns:p14="http://schemas.microsoft.com/office/powerpoint/2010/main" val="7818573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F5386-0AC9-0552-4CEA-881630F86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42897-56C2-D2AB-9265-7BCF10EFC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90DAC-F80D-5723-77CF-3D0E1006E0F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Evangelism</a:t>
            </a:r>
          </a:p>
          <a:p>
            <a:r>
              <a:rPr lang="en-US" sz="1200" kern="1200" dirty="0">
                <a:solidFill>
                  <a:schemeClr val="tx1"/>
                </a:solidFill>
                <a:effectLst/>
                <a:latin typeface="+mn-lt"/>
                <a:ea typeface="+mn-ea"/>
                <a:cs typeface="+mn-cs"/>
              </a:rPr>
              <a:t>		1. The goal of Christianity was to save souls rather than to present a philosophical theory.</a:t>
            </a:r>
          </a:p>
          <a:p>
            <a:r>
              <a:rPr lang="en-US" sz="1200" kern="1200" dirty="0">
                <a:solidFill>
                  <a:schemeClr val="tx1"/>
                </a:solidFill>
                <a:effectLst/>
                <a:latin typeface="+mn-lt"/>
                <a:ea typeface="+mn-ea"/>
                <a:cs typeface="+mn-cs"/>
              </a:rPr>
              <a:t>	D. Heretics</a:t>
            </a:r>
          </a:p>
          <a:p>
            <a:r>
              <a:rPr lang="en-US" sz="1200" kern="1200" dirty="0">
                <a:solidFill>
                  <a:schemeClr val="tx1"/>
                </a:solidFill>
                <a:effectLst/>
                <a:latin typeface="+mn-lt"/>
                <a:ea typeface="+mn-ea"/>
                <a:cs typeface="+mn-cs"/>
              </a:rPr>
              <a:t>		1. Many variations of Christianity existed, each of which claimed to be the authentic version.</a:t>
            </a:r>
          </a:p>
          <a:p>
            <a:r>
              <a:rPr lang="en-US" sz="1200" kern="1200" dirty="0">
                <a:solidFill>
                  <a:schemeClr val="tx1"/>
                </a:solidFill>
                <a:effectLst/>
                <a:latin typeface="+mn-lt"/>
                <a:ea typeface="+mn-ea"/>
                <a:cs typeface="+mn-cs"/>
              </a:rPr>
              <a:t>		2. Some of these heresies were Christianized versions of Greek religious philosophies.</a:t>
            </a:r>
          </a:p>
          <a:p>
            <a:r>
              <a:rPr lang="en-US" sz="1200" kern="1200" dirty="0">
                <a:solidFill>
                  <a:schemeClr val="tx1"/>
                </a:solidFill>
                <a:effectLst/>
                <a:latin typeface="+mn-lt"/>
                <a:ea typeface="+mn-ea"/>
                <a:cs typeface="+mn-cs"/>
              </a:rPr>
              <a:t>		3. Other heresies were alternative interpretations of the Christian theology.</a:t>
            </a:r>
          </a:p>
        </p:txBody>
      </p:sp>
      <p:sp>
        <p:nvSpPr>
          <p:cNvPr id="4" name="Slide Number Placeholder 3">
            <a:extLst>
              <a:ext uri="{FF2B5EF4-FFF2-40B4-BE49-F238E27FC236}">
                <a16:creationId xmlns:a16="http://schemas.microsoft.com/office/drawing/2014/main" id="{DDA3FC7A-DF5A-1BD0-DF4C-8040BD108AEA}"/>
              </a:ext>
            </a:extLst>
          </p:cNvPr>
          <p:cNvSpPr>
            <a:spLocks noGrp="1"/>
          </p:cNvSpPr>
          <p:nvPr>
            <p:ph type="sldNum" sz="quarter" idx="5"/>
          </p:nvPr>
        </p:nvSpPr>
        <p:spPr/>
        <p:txBody>
          <a:bodyPr/>
          <a:lstStyle/>
          <a:p>
            <a:fld id="{159E7054-7CEA-48DC-AFFB-C78BCDB1D25B}" type="slidenum">
              <a:rPr lang="en-US" smtClean="0"/>
              <a:t>167</a:t>
            </a:fld>
            <a:endParaRPr lang="en-US"/>
          </a:p>
        </p:txBody>
      </p:sp>
    </p:spTree>
    <p:extLst>
      <p:ext uri="{BB962C8B-B14F-4D97-AF65-F5344CB8AC3E}">
        <p14:creationId xmlns:p14="http://schemas.microsoft.com/office/powerpoint/2010/main" val="4274194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Intuition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world has a rational 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Experience does not prove this order but does acquaint us with the 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Through an intellectual intuition we go beyond the particulars to the universal and necessary truths that serve as the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foundations of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The universals are not based on the particulars, but experience with the particulars inspires the intuition that goes beyond induction.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In place of Plato’s recollection, Aristotle offers recognition-the mind recognizes the universals within experience.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Two types of principles are revealed: those of the sciences and those of logic.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18</a:t>
            </a:fld>
            <a:endParaRPr lang="en-US"/>
          </a:p>
        </p:txBody>
      </p:sp>
    </p:spTree>
    <p:extLst>
      <p:ext uri="{BB962C8B-B14F-4D97-AF65-F5344CB8AC3E}">
        <p14:creationId xmlns:p14="http://schemas.microsoft.com/office/powerpoint/2010/main" val="61037945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05CB-BA5F-A4DF-B14E-7C54D95BF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CCD7A-060D-0185-8DC7-A766A758C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C3314-F990-8552-8195-8809436BD7F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Delayed Return</a:t>
            </a:r>
          </a:p>
          <a:p>
            <a:r>
              <a:rPr lang="en-US" sz="1200" kern="1200" dirty="0">
                <a:solidFill>
                  <a:schemeClr val="tx1"/>
                </a:solidFill>
                <a:effectLst/>
                <a:latin typeface="+mn-lt"/>
                <a:ea typeface="+mn-ea"/>
                <a:cs typeface="+mn-cs"/>
              </a:rPr>
              <a:t>		1. As time passed it became evident that the second coming was not immanent.</a:t>
            </a:r>
          </a:p>
          <a:p>
            <a:r>
              <a:rPr lang="en-US" sz="1200" kern="1200" dirty="0">
                <a:solidFill>
                  <a:schemeClr val="tx1"/>
                </a:solidFill>
                <a:effectLst/>
                <a:latin typeface="+mn-lt"/>
                <a:ea typeface="+mn-ea"/>
                <a:cs typeface="+mn-cs"/>
              </a:rPr>
              <a:t>		2. The Christians began to attempt to Christianize their culture by broadening out from the Jewish background.</a:t>
            </a:r>
          </a:p>
          <a:p>
            <a:r>
              <a:rPr lang="en-US" sz="1200" kern="1200" dirty="0">
                <a:solidFill>
                  <a:schemeClr val="tx1"/>
                </a:solidFill>
                <a:effectLst/>
                <a:latin typeface="+mn-lt"/>
                <a:ea typeface="+mn-ea"/>
                <a:cs typeface="+mn-cs"/>
              </a:rPr>
              <a:t>		3. The Christians began attempting to reconcile Christianity with Greek tradition and thought.</a:t>
            </a:r>
          </a:p>
          <a:p>
            <a:r>
              <a:rPr lang="en-US" sz="1200" kern="1200" dirty="0">
                <a:solidFill>
                  <a:schemeClr val="tx1"/>
                </a:solidFill>
                <a:effectLst/>
                <a:latin typeface="+mn-lt"/>
                <a:ea typeface="+mn-ea"/>
                <a:cs typeface="+mn-cs"/>
              </a:rPr>
              <a:t>		4. Christianity spread to the Roman upper classes, some of whom had been trained in Greek philosophy.</a:t>
            </a:r>
          </a:p>
          <a:p>
            <a:r>
              <a:rPr lang="en-US" sz="1200" kern="1200" dirty="0">
                <a:solidFill>
                  <a:schemeClr val="tx1"/>
                </a:solidFill>
                <a:effectLst/>
                <a:latin typeface="+mn-lt"/>
                <a:ea typeface="+mn-ea"/>
                <a:cs typeface="+mn-cs"/>
              </a:rPr>
              <a:t>5. Hence, Christian thinkers began to use Greek philosophical categories and attempted to show that Christianity is intellectually respectable. </a:t>
            </a:r>
          </a:p>
          <a:p>
            <a:r>
              <a:rPr lang="en-US" sz="1200" kern="1200" dirty="0">
                <a:solidFill>
                  <a:schemeClr val="tx1"/>
                </a:solidFill>
                <a:effectLst/>
                <a:latin typeface="+mn-lt"/>
                <a:ea typeface="+mn-ea"/>
                <a:cs typeface="+mn-cs"/>
              </a:rPr>
              <a:t>	B. Apologetics</a:t>
            </a:r>
          </a:p>
          <a:p>
            <a:r>
              <a:rPr lang="en-US" sz="1200" kern="1200" dirty="0">
                <a:solidFill>
                  <a:schemeClr val="tx1"/>
                </a:solidFill>
                <a:effectLst/>
                <a:latin typeface="+mn-lt"/>
                <a:ea typeface="+mn-ea"/>
                <a:cs typeface="+mn-cs"/>
              </a:rPr>
              <a:t>		1. “Apologetics” was derived from Athenian law where an apology is making a reply or defending one’s position.</a:t>
            </a:r>
          </a:p>
          <a:p>
            <a:r>
              <a:rPr lang="en-US" sz="1200" kern="1200" dirty="0">
                <a:solidFill>
                  <a:schemeClr val="tx1"/>
                </a:solidFill>
                <a:effectLst/>
                <a:latin typeface="+mn-lt"/>
                <a:ea typeface="+mn-ea"/>
                <a:cs typeface="+mn-cs"/>
              </a:rPr>
              <a:t>		2. Christians used philosophic methods to defend Christianity in the face of Greek culture and philosophy.</a:t>
            </a:r>
          </a:p>
          <a:p>
            <a:r>
              <a:rPr lang="en-US" sz="1200" kern="1200" dirty="0">
                <a:solidFill>
                  <a:schemeClr val="tx1"/>
                </a:solidFill>
                <a:effectLst/>
                <a:latin typeface="+mn-lt"/>
                <a:ea typeface="+mn-ea"/>
                <a:cs typeface="+mn-cs"/>
              </a:rPr>
              <a:t>3. Christians also used philosophic methods to counter the heresies, many of which were Christianized variants of Greek religious philosophy.</a:t>
            </a:r>
          </a:p>
          <a:p>
            <a:r>
              <a:rPr lang="en-US" sz="1200" kern="1200" dirty="0">
                <a:solidFill>
                  <a:schemeClr val="tx1"/>
                </a:solidFill>
                <a:effectLst/>
                <a:latin typeface="+mn-lt"/>
                <a:ea typeface="+mn-ea"/>
                <a:cs typeface="+mn-cs"/>
              </a:rPr>
              <a:t>4. Refuting the heretics required argumentation and clarification of Christian doctrines.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758E5E8-5073-86F9-0576-A32900BF4518}"/>
              </a:ext>
            </a:extLst>
          </p:cNvPr>
          <p:cNvSpPr>
            <a:spLocks noGrp="1"/>
          </p:cNvSpPr>
          <p:nvPr>
            <p:ph type="sldNum" sz="quarter" idx="5"/>
          </p:nvPr>
        </p:nvSpPr>
        <p:spPr/>
        <p:txBody>
          <a:bodyPr/>
          <a:lstStyle/>
          <a:p>
            <a:fld id="{159E7054-7CEA-48DC-AFFB-C78BCDB1D25B}" type="slidenum">
              <a:rPr lang="en-US" smtClean="0"/>
              <a:t>168</a:t>
            </a:fld>
            <a:endParaRPr lang="en-US"/>
          </a:p>
        </p:txBody>
      </p:sp>
    </p:spTree>
    <p:extLst>
      <p:ext uri="{BB962C8B-B14F-4D97-AF65-F5344CB8AC3E}">
        <p14:creationId xmlns:p14="http://schemas.microsoft.com/office/powerpoint/2010/main" val="338796542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Greeks</a:t>
            </a:r>
          </a:p>
          <a:p>
            <a:r>
              <a:rPr lang="en-US" sz="1200" kern="1200" dirty="0">
                <a:solidFill>
                  <a:schemeClr val="tx1"/>
                </a:solidFill>
                <a:effectLst/>
                <a:latin typeface="+mn-lt"/>
                <a:ea typeface="+mn-ea"/>
                <a:cs typeface="+mn-cs"/>
              </a:rPr>
              <a:t>		1. The Greeks had no real conflict between faith and reason.</a:t>
            </a:r>
          </a:p>
          <a:p>
            <a:r>
              <a:rPr lang="en-US" sz="1200" kern="1200" dirty="0">
                <a:solidFill>
                  <a:schemeClr val="tx1"/>
                </a:solidFill>
                <a:effectLst/>
                <a:latin typeface="+mn-lt"/>
                <a:ea typeface="+mn-ea"/>
                <a:cs typeface="+mn-cs"/>
              </a:rPr>
              <a:t>		2. Greek religion was not a revealed faith-religious ideas were passed on by poets and tradition.</a:t>
            </a:r>
          </a:p>
          <a:p>
            <a:r>
              <a:rPr lang="en-US" sz="1200" kern="1200" dirty="0">
                <a:solidFill>
                  <a:schemeClr val="tx1"/>
                </a:solidFill>
                <a:effectLst/>
                <a:latin typeface="+mn-lt"/>
                <a:ea typeface="+mn-ea"/>
                <a:cs typeface="+mn-cs"/>
              </a:rPr>
              <a:t>		3. Greek philosophers relied on philosophical reason and tended to either reject or downplay the religious traditions.</a:t>
            </a:r>
          </a:p>
          <a:p>
            <a:r>
              <a:rPr lang="en-US" sz="1200" kern="1200" dirty="0">
                <a:solidFill>
                  <a:schemeClr val="tx1"/>
                </a:solidFill>
                <a:effectLst/>
                <a:latin typeface="+mn-lt"/>
                <a:ea typeface="+mn-ea"/>
                <a:cs typeface="+mn-cs"/>
              </a:rPr>
              <a:t>	B. Jewish Tradition</a:t>
            </a:r>
          </a:p>
          <a:p>
            <a:r>
              <a:rPr lang="en-US" sz="1200" kern="1200" dirty="0">
                <a:solidFill>
                  <a:schemeClr val="tx1"/>
                </a:solidFill>
                <a:effectLst/>
                <a:latin typeface="+mn-lt"/>
                <a:ea typeface="+mn-ea"/>
                <a:cs typeface="+mn-cs"/>
              </a:rPr>
              <a:t>		1. The Jewish tradition lacked the conflict between faith and reason.</a:t>
            </a:r>
          </a:p>
          <a:p>
            <a:r>
              <a:rPr lang="en-US" sz="1200" kern="1200" dirty="0">
                <a:solidFill>
                  <a:schemeClr val="tx1"/>
                </a:solidFill>
                <a:effectLst/>
                <a:latin typeface="+mn-lt"/>
                <a:ea typeface="+mn-ea"/>
                <a:cs typeface="+mn-cs"/>
              </a:rPr>
              <a:t>		2. Jewish tradition emphasized the faithfulness of God to His people, thus making philosophical reasoning seem needless.</a:t>
            </a:r>
          </a:p>
          <a:p>
            <a:r>
              <a:rPr lang="en-US" sz="1200" kern="1200" dirty="0">
                <a:solidFill>
                  <a:schemeClr val="tx1"/>
                </a:solidFill>
                <a:effectLst/>
                <a:latin typeface="+mn-lt"/>
                <a:ea typeface="+mn-ea"/>
                <a:cs typeface="+mn-cs"/>
              </a:rPr>
              <a:t>	C. Cause of The Problem</a:t>
            </a:r>
          </a:p>
          <a:p>
            <a:r>
              <a:rPr lang="en-US" sz="1200" kern="1200" dirty="0">
                <a:solidFill>
                  <a:schemeClr val="tx1"/>
                </a:solidFill>
                <a:effectLst/>
                <a:latin typeface="+mn-lt"/>
                <a:ea typeface="+mn-ea"/>
                <a:cs typeface="+mn-cs"/>
              </a:rPr>
              <a:t>		1. The problem arises because there are two sources of information: faith/revelation and reason.</a:t>
            </a:r>
          </a:p>
          <a:p>
            <a:r>
              <a:rPr lang="en-US" sz="1200" kern="1200" dirty="0">
                <a:solidFill>
                  <a:schemeClr val="tx1"/>
                </a:solidFill>
                <a:effectLst/>
                <a:latin typeface="+mn-lt"/>
                <a:ea typeface="+mn-ea"/>
                <a:cs typeface="+mn-cs"/>
              </a:rPr>
              <a:t>		2. As Greek ways of thought began to supplant Jewish influences, Christians had to address various concerns.</a:t>
            </a:r>
          </a:p>
          <a:p>
            <a:r>
              <a:rPr lang="en-US" sz="1200" kern="1200" dirty="0">
                <a:solidFill>
                  <a:schemeClr val="tx1"/>
                </a:solidFill>
                <a:effectLst/>
                <a:latin typeface="+mn-lt"/>
                <a:ea typeface="+mn-ea"/>
                <a:cs typeface="+mn-cs"/>
              </a:rPr>
              <a:t>		3. They had to respond to external philosophical attacks.</a:t>
            </a:r>
          </a:p>
          <a:p>
            <a:r>
              <a:rPr lang="en-US" sz="1200" kern="1200" dirty="0">
                <a:solidFill>
                  <a:schemeClr val="tx1"/>
                </a:solidFill>
                <a:effectLst/>
                <a:latin typeface="+mn-lt"/>
                <a:ea typeface="+mn-ea"/>
                <a:cs typeface="+mn-cs"/>
              </a:rPr>
              <a:t>		4. They had to resolve internal controversies.</a:t>
            </a:r>
          </a:p>
          <a:p>
            <a:r>
              <a:rPr lang="en-US" sz="1200" kern="1200" dirty="0">
                <a:solidFill>
                  <a:schemeClr val="tx1"/>
                </a:solidFill>
                <a:effectLst/>
                <a:latin typeface="+mn-lt"/>
                <a:ea typeface="+mn-ea"/>
                <a:cs typeface="+mn-cs"/>
              </a:rPr>
              <a:t>		5. They had to address the Greek concern with a systematic approach to reality.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169</a:t>
            </a:fld>
            <a:endParaRPr lang="en-US"/>
          </a:p>
        </p:txBody>
      </p:sp>
    </p:spTree>
    <p:extLst>
      <p:ext uri="{BB962C8B-B14F-4D97-AF65-F5344CB8AC3E}">
        <p14:creationId xmlns:p14="http://schemas.microsoft.com/office/powerpoint/2010/main" val="115533055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Questions</a:t>
            </a:r>
          </a:p>
          <a:p>
            <a:r>
              <a:rPr lang="en-US" sz="1200" kern="1200" dirty="0">
                <a:solidFill>
                  <a:schemeClr val="tx1"/>
                </a:solidFill>
                <a:effectLst/>
                <a:latin typeface="+mn-lt"/>
                <a:ea typeface="+mn-ea"/>
                <a:cs typeface="+mn-cs"/>
              </a:rPr>
              <a:t>		1. Is Christian belief rational?</a:t>
            </a:r>
          </a:p>
          <a:p>
            <a:r>
              <a:rPr lang="en-US" sz="1200" kern="1200" dirty="0">
                <a:solidFill>
                  <a:schemeClr val="tx1"/>
                </a:solidFill>
                <a:effectLst/>
                <a:latin typeface="+mn-lt"/>
                <a:ea typeface="+mn-ea"/>
                <a:cs typeface="+mn-cs"/>
              </a:rPr>
              <a:t>		2. What is the relation between faith and reason?</a:t>
            </a:r>
          </a:p>
          <a:p>
            <a:r>
              <a:rPr lang="en-US" sz="1200" kern="1200" dirty="0">
                <a:solidFill>
                  <a:schemeClr val="tx1"/>
                </a:solidFill>
                <a:effectLst/>
                <a:latin typeface="+mn-lt"/>
                <a:ea typeface="+mn-ea"/>
                <a:cs typeface="+mn-cs"/>
              </a:rPr>
              <a:t>		3. In cases where faith and reason conflict, what should be done?</a:t>
            </a:r>
          </a:p>
          <a:p>
            <a:r>
              <a:rPr lang="en-US" sz="1200" kern="1200" dirty="0">
                <a:solidFill>
                  <a:schemeClr val="tx1"/>
                </a:solidFill>
                <a:effectLst/>
                <a:latin typeface="+mn-lt"/>
                <a:ea typeface="+mn-ea"/>
                <a:cs typeface="+mn-cs"/>
              </a:rPr>
              <a:t>	E. Points of Disagreement </a:t>
            </a:r>
          </a:p>
          <a:p>
            <a:r>
              <a:rPr lang="en-US" sz="1200" kern="1200" dirty="0">
                <a:solidFill>
                  <a:schemeClr val="tx1"/>
                </a:solidFill>
                <a:effectLst/>
                <a:latin typeface="+mn-lt"/>
                <a:ea typeface="+mn-ea"/>
                <a:cs typeface="+mn-cs"/>
              </a:rPr>
              <a:t>		1. Christian thinkers rejected many of the views of the Greek philosophers.</a:t>
            </a:r>
          </a:p>
          <a:p>
            <a:r>
              <a:rPr lang="en-US" sz="1200" kern="1200" dirty="0">
                <a:solidFill>
                  <a:schemeClr val="tx1"/>
                </a:solidFill>
                <a:effectLst/>
                <a:latin typeface="+mn-lt"/>
                <a:ea typeface="+mn-ea"/>
                <a:cs typeface="+mn-cs"/>
              </a:rPr>
              <a:t>		2. For Plato, the highest goal was to achieve knowledge of the Good, as opposed to achieving salvation.</a:t>
            </a:r>
          </a:p>
          <a:p>
            <a:r>
              <a:rPr lang="en-US" sz="1200" kern="1200" dirty="0">
                <a:solidFill>
                  <a:schemeClr val="tx1"/>
                </a:solidFill>
                <a:effectLst/>
                <a:latin typeface="+mn-lt"/>
                <a:ea typeface="+mn-ea"/>
                <a:cs typeface="+mn-cs"/>
              </a:rPr>
              <a:t>		3. Plato accepted reincarnation, as opposed to the Christian notion of a permanent afterlife.</a:t>
            </a:r>
          </a:p>
          <a:p>
            <a:r>
              <a:rPr lang="en-US" sz="1200" kern="1200" dirty="0">
                <a:solidFill>
                  <a:schemeClr val="tx1"/>
                </a:solidFill>
                <a:effectLst/>
                <a:latin typeface="+mn-lt"/>
                <a:ea typeface="+mn-ea"/>
                <a:cs typeface="+mn-cs"/>
              </a:rPr>
              <a:t>		4. The Epicureans advocated the life of pleasure and claimed the soul ceased to exist at death.</a:t>
            </a:r>
          </a:p>
          <a:p>
            <a:r>
              <a:rPr lang="en-US" sz="1200" kern="1200" dirty="0">
                <a:solidFill>
                  <a:schemeClr val="tx1"/>
                </a:solidFill>
                <a:effectLst/>
                <a:latin typeface="+mn-lt"/>
                <a:ea typeface="+mn-ea"/>
                <a:cs typeface="+mn-cs"/>
              </a:rPr>
              <a:t>	F. Points of Agreement</a:t>
            </a:r>
          </a:p>
          <a:p>
            <a:r>
              <a:rPr lang="en-US" sz="1200" kern="1200" dirty="0">
                <a:solidFill>
                  <a:schemeClr val="tx1"/>
                </a:solidFill>
                <a:effectLst/>
                <a:latin typeface="+mn-lt"/>
                <a:ea typeface="+mn-ea"/>
                <a:cs typeface="+mn-cs"/>
              </a:rPr>
              <a:t>		1. Plato claimed that the soul was immortal and that the transcendent is of greater concern than the material world.</a:t>
            </a:r>
          </a:p>
          <a:p>
            <a:r>
              <a:rPr lang="en-US" sz="1200" kern="1200" dirty="0">
                <a:solidFill>
                  <a:schemeClr val="tx1"/>
                </a:solidFill>
                <a:effectLst/>
                <a:latin typeface="+mn-lt"/>
                <a:ea typeface="+mn-ea"/>
                <a:cs typeface="+mn-cs"/>
              </a:rPr>
              <a:t>		2. Aristotle presented arguments that could be employed to argue for the existence of God.</a:t>
            </a:r>
          </a:p>
          <a:p>
            <a:r>
              <a:rPr lang="en-US" sz="1200" kern="1200" dirty="0">
                <a:solidFill>
                  <a:schemeClr val="tx1"/>
                </a:solidFill>
                <a:effectLst/>
                <a:latin typeface="+mn-lt"/>
                <a:ea typeface="+mn-ea"/>
                <a:cs typeface="+mn-cs"/>
              </a:rPr>
              <a:t>		3. Aristotle argued that the universe had a purpose.</a:t>
            </a:r>
          </a:p>
          <a:p>
            <a:r>
              <a:rPr lang="en-US" sz="1200" kern="1200" dirty="0">
                <a:solidFill>
                  <a:schemeClr val="tx1"/>
                </a:solidFill>
                <a:effectLst/>
                <a:latin typeface="+mn-lt"/>
                <a:ea typeface="+mn-ea"/>
                <a:cs typeface="+mn-cs"/>
              </a:rPr>
              <a:t>		4. The Stoics argued for a orderly and meaningful world that was aimed at fulfilling a divine purpose.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170</a:t>
            </a:fld>
            <a:endParaRPr lang="en-US"/>
          </a:p>
        </p:txBody>
      </p:sp>
    </p:spTree>
    <p:extLst>
      <p:ext uri="{BB962C8B-B14F-4D97-AF65-F5344CB8AC3E}">
        <p14:creationId xmlns:p14="http://schemas.microsoft.com/office/powerpoint/2010/main" val="32608090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3C860-D54B-C297-A48B-8EBDE1419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9CFEF-81FE-582E-3699-3FCA8CDF0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3F8B7-1A5D-E7B5-9F4E-07BE7B6E923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G. Biblical Tradition: Anti-Philosophy</a:t>
            </a:r>
          </a:p>
          <a:p>
            <a:r>
              <a:rPr lang="en-US" sz="1200" kern="1200" dirty="0">
                <a:solidFill>
                  <a:schemeClr val="tx1"/>
                </a:solidFill>
                <a:effectLst/>
                <a:latin typeface="+mn-lt"/>
                <a:ea typeface="+mn-ea"/>
                <a:cs typeface="+mn-cs"/>
              </a:rPr>
              <a:t>1. Paul’s first letter to the Corinthians declares that the wisdom of the world is foolishness in God’s eyes and that Christ’s gospel seems foolish in the eyes of pagans.</a:t>
            </a:r>
          </a:p>
          <a:p>
            <a:r>
              <a:rPr lang="en-US" sz="1200" kern="1200" dirty="0">
                <a:solidFill>
                  <a:schemeClr val="tx1"/>
                </a:solidFill>
                <a:effectLst/>
                <a:latin typeface="+mn-lt"/>
                <a:ea typeface="+mn-ea"/>
                <a:cs typeface="+mn-cs"/>
              </a:rPr>
              <a:t>2. Paul: “Make sure no one traps you and deprives you of your freedom by some secondhand, empty, rational philosophy based on the principles of this world instead of on Christ.”</a:t>
            </a:r>
          </a:p>
          <a:p>
            <a:r>
              <a:rPr lang="en-US" sz="1200" kern="1200" dirty="0">
                <a:solidFill>
                  <a:schemeClr val="tx1"/>
                </a:solidFill>
                <a:effectLst/>
                <a:latin typeface="+mn-lt"/>
                <a:ea typeface="+mn-ea"/>
                <a:cs typeface="+mn-cs"/>
              </a:rPr>
              <a:t>	H. Biblical Tradition: Pro-Philosophy</a:t>
            </a:r>
          </a:p>
          <a:p>
            <a:r>
              <a:rPr lang="en-US" sz="1200" kern="1200" dirty="0">
                <a:solidFill>
                  <a:schemeClr val="tx1"/>
                </a:solidFill>
                <a:effectLst/>
                <a:latin typeface="+mn-lt"/>
                <a:ea typeface="+mn-ea"/>
                <a:cs typeface="+mn-cs"/>
              </a:rPr>
              <a:t>		1. Paul told the Stoics and Epicureans that all three groups worshipped the same God-Christianity provided fuller information.</a:t>
            </a:r>
          </a:p>
          <a:p>
            <a:r>
              <a:rPr lang="en-US" sz="1200" kern="1200" dirty="0">
                <a:solidFill>
                  <a:schemeClr val="tx1"/>
                </a:solidFill>
                <a:effectLst/>
                <a:latin typeface="+mn-lt"/>
                <a:ea typeface="+mn-ea"/>
                <a:cs typeface="+mn-cs"/>
              </a:rPr>
              <a:t>		2. Paul quoted Stoics to support his theology.</a:t>
            </a:r>
          </a:p>
          <a:p>
            <a:r>
              <a:rPr lang="en-US" sz="1200" kern="1200" dirty="0">
                <a:solidFill>
                  <a:schemeClr val="tx1"/>
                </a:solidFill>
                <a:effectLst/>
                <a:latin typeface="+mn-lt"/>
                <a:ea typeface="+mn-ea"/>
                <a:cs typeface="+mn-cs"/>
              </a:rPr>
              <a:t>3. Paul claimed that although the Greeks had not received a revelation, they had knowledge of God via his creation and the moral laws were “engraved on their hearts.”</a:t>
            </a:r>
          </a:p>
          <a:p>
            <a:r>
              <a:rPr lang="en-US" sz="1200" kern="1200" dirty="0">
                <a:solidFill>
                  <a:schemeClr val="tx1"/>
                </a:solidFill>
                <a:effectLst/>
                <a:latin typeface="+mn-lt"/>
                <a:ea typeface="+mn-ea"/>
                <a:cs typeface="+mn-cs"/>
              </a:rPr>
              <a:t>4. The Book of Proverbs praises wisdom.</a:t>
            </a:r>
          </a:p>
          <a:p>
            <a:r>
              <a:rPr lang="en-US" sz="1200" kern="1200" dirty="0">
                <a:solidFill>
                  <a:schemeClr val="tx1"/>
                </a:solidFill>
                <a:effectLst/>
                <a:latin typeface="+mn-lt"/>
                <a:ea typeface="+mn-ea"/>
                <a:cs typeface="+mn-cs"/>
              </a:rPr>
              <a:t>5. The prologue to the Gospel of John mentions the Divine Logos.</a:t>
            </a:r>
          </a:p>
          <a:p>
            <a:endParaRPr lang="en-US" dirty="0"/>
          </a:p>
        </p:txBody>
      </p:sp>
      <p:sp>
        <p:nvSpPr>
          <p:cNvPr id="4" name="Slide Number Placeholder 3">
            <a:extLst>
              <a:ext uri="{FF2B5EF4-FFF2-40B4-BE49-F238E27FC236}">
                <a16:creationId xmlns:a16="http://schemas.microsoft.com/office/drawing/2014/main" id="{D363BDA6-1217-3A79-D8DF-8A8ED8DE0FB6}"/>
              </a:ext>
            </a:extLst>
          </p:cNvPr>
          <p:cNvSpPr>
            <a:spLocks noGrp="1"/>
          </p:cNvSpPr>
          <p:nvPr>
            <p:ph type="sldNum" sz="quarter" idx="5"/>
          </p:nvPr>
        </p:nvSpPr>
        <p:spPr/>
        <p:txBody>
          <a:bodyPr/>
          <a:lstStyle/>
          <a:p>
            <a:fld id="{159E7054-7CEA-48DC-AFFB-C78BCDB1D25B}" type="slidenum">
              <a:rPr lang="en-US" smtClean="0"/>
              <a:t>171</a:t>
            </a:fld>
            <a:endParaRPr lang="en-US"/>
          </a:p>
        </p:txBody>
      </p:sp>
    </p:spTree>
    <p:extLst>
      <p:ext uri="{BB962C8B-B14F-4D97-AF65-F5344CB8AC3E}">
        <p14:creationId xmlns:p14="http://schemas.microsoft.com/office/powerpoint/2010/main" val="15685466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Background</a:t>
            </a:r>
          </a:p>
          <a:p>
            <a:r>
              <a:rPr lang="en-US" sz="1200" kern="1200" dirty="0">
                <a:solidFill>
                  <a:schemeClr val="tx1"/>
                </a:solidFill>
                <a:effectLst/>
                <a:latin typeface="+mn-lt"/>
                <a:ea typeface="+mn-ea"/>
                <a:cs typeface="+mn-cs"/>
              </a:rPr>
              <a:t>		1. Born to pagan parents in Samara around 100.</a:t>
            </a:r>
          </a:p>
          <a:p>
            <a:r>
              <a:rPr lang="en-US" sz="1200" kern="1200" dirty="0">
                <a:solidFill>
                  <a:schemeClr val="tx1"/>
                </a:solidFill>
                <a:effectLst/>
                <a:latin typeface="+mn-lt"/>
                <a:ea typeface="+mn-ea"/>
                <a:cs typeface="+mn-cs"/>
              </a:rPr>
              <a:t>		2. Traveled the Middle East and Italy in search of truth.</a:t>
            </a:r>
          </a:p>
          <a:p>
            <a:r>
              <a:rPr lang="en-US" sz="1200" kern="1200" dirty="0">
                <a:solidFill>
                  <a:schemeClr val="tx1"/>
                </a:solidFill>
                <a:effectLst/>
                <a:latin typeface="+mn-lt"/>
                <a:ea typeface="+mn-ea"/>
                <a:cs typeface="+mn-cs"/>
              </a:rPr>
              <a:t>		3. Tried Stoicism, Aristotelianism, Pythagoreanism, Platonism and then Christianity.</a:t>
            </a:r>
          </a:p>
          <a:p>
            <a:r>
              <a:rPr lang="en-US" sz="1200" kern="1200" dirty="0">
                <a:solidFill>
                  <a:schemeClr val="tx1"/>
                </a:solidFill>
                <a:effectLst/>
                <a:latin typeface="+mn-lt"/>
                <a:ea typeface="+mn-ea"/>
                <a:cs typeface="+mn-cs"/>
              </a:rPr>
              <a:t>		4. Died as a martyr in Rome around 165.</a:t>
            </a:r>
          </a:p>
          <a:p>
            <a:r>
              <a:rPr lang="en-US" sz="1200" kern="1200" dirty="0">
                <a:solidFill>
                  <a:schemeClr val="tx1"/>
                </a:solidFill>
                <a:effectLst/>
                <a:latin typeface="+mn-lt"/>
                <a:ea typeface="+mn-ea"/>
                <a:cs typeface="+mn-cs"/>
              </a:rPr>
              <a:t>	B. Harmony of Christianity and Greek Philosophy</a:t>
            </a:r>
          </a:p>
          <a:p>
            <a:r>
              <a:rPr lang="en-US" sz="1200" kern="1200" dirty="0">
                <a:solidFill>
                  <a:schemeClr val="tx1"/>
                </a:solidFill>
                <a:effectLst/>
                <a:latin typeface="+mn-lt"/>
                <a:ea typeface="+mn-ea"/>
                <a:cs typeface="+mn-cs"/>
              </a:rPr>
              <a:t>		1. He spoke highly of the best of philosophy and philosophers.</a:t>
            </a:r>
          </a:p>
          <a:p>
            <a:r>
              <a:rPr lang="en-US" sz="1200" kern="1200" dirty="0">
                <a:solidFill>
                  <a:schemeClr val="tx1"/>
                </a:solidFill>
                <a:effectLst/>
                <a:latin typeface="+mn-lt"/>
                <a:ea typeface="+mn-ea"/>
                <a:cs typeface="+mn-cs"/>
              </a:rPr>
              <a:t>		2. He claimed that the Christian gospel and the best in pagan philosophy point to the same truth.</a:t>
            </a:r>
          </a:p>
          <a:p>
            <a:r>
              <a:rPr lang="en-US" sz="1200" kern="1200" dirty="0">
                <a:solidFill>
                  <a:schemeClr val="tx1"/>
                </a:solidFill>
                <a:effectLst/>
                <a:latin typeface="+mn-lt"/>
                <a:ea typeface="+mn-ea"/>
                <a:cs typeface="+mn-cs"/>
              </a:rPr>
              <a:t>		3. He notes many similarities between Plato and Christianity</a:t>
            </a:r>
          </a:p>
          <a:p>
            <a:r>
              <a:rPr lang="en-US" sz="1200" kern="1200" dirty="0">
                <a:solidFill>
                  <a:schemeClr val="tx1"/>
                </a:solidFill>
                <a:effectLst/>
                <a:latin typeface="+mn-lt"/>
                <a:ea typeface="+mn-ea"/>
                <a:cs typeface="+mn-cs"/>
              </a:rPr>
              <a:t>			a. Souls have a special affinity to God.</a:t>
            </a:r>
          </a:p>
          <a:p>
            <a:r>
              <a:rPr lang="en-US" sz="1200" kern="1200" dirty="0">
                <a:solidFill>
                  <a:schemeClr val="tx1"/>
                </a:solidFill>
                <a:effectLst/>
                <a:latin typeface="+mn-lt"/>
                <a:ea typeface="+mn-ea"/>
                <a:cs typeface="+mn-cs"/>
              </a:rPr>
              <a:t>			b. We are morally responsible for our actions.</a:t>
            </a:r>
          </a:p>
          <a:p>
            <a:r>
              <a:rPr lang="en-US" sz="1200" kern="1200" dirty="0">
                <a:solidFill>
                  <a:schemeClr val="tx1"/>
                </a:solidFill>
                <a:effectLst/>
                <a:latin typeface="+mn-lt"/>
                <a:ea typeface="+mn-ea"/>
                <a:cs typeface="+mn-cs"/>
              </a:rPr>
              <a:t>			c. There will be a time of reckoning for our actions.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172</a:t>
            </a:fld>
            <a:endParaRPr lang="en-US"/>
          </a:p>
        </p:txBody>
      </p:sp>
    </p:spTree>
    <p:extLst>
      <p:ext uri="{BB962C8B-B14F-4D97-AF65-F5344CB8AC3E}">
        <p14:creationId xmlns:p14="http://schemas.microsoft.com/office/powerpoint/2010/main" val="2892334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D5574-AA48-1536-9ED9-D0AC6FBB9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DC91A-5359-3777-B2D0-520EAA37B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59105-B192-545F-4DD5-64AB7C85A57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4. He claimed that the Platonic Good was, in fact, God.</a:t>
            </a:r>
          </a:p>
          <a:p>
            <a:r>
              <a:rPr lang="en-US" sz="1200" kern="1200" dirty="0">
                <a:solidFill>
                  <a:schemeClr val="tx1"/>
                </a:solidFill>
                <a:effectLst/>
                <a:latin typeface="+mn-lt"/>
                <a:ea typeface="+mn-ea"/>
                <a:cs typeface="+mn-cs"/>
              </a:rPr>
              <a:t>		5. Based on spurious historical data, Justin believed that Socrates and Plato knew about the Pentateuch (first 5 books of the bible).</a:t>
            </a:r>
          </a:p>
          <a:p>
            <a:r>
              <a:rPr lang="en-US" sz="1200" kern="1200" dirty="0">
                <a:solidFill>
                  <a:schemeClr val="tx1"/>
                </a:solidFill>
                <a:effectLst/>
                <a:latin typeface="+mn-lt"/>
                <a:ea typeface="+mn-ea"/>
                <a:cs typeface="+mn-cs"/>
              </a:rPr>
              <a:t>6. Based on John’s Gospel, he claimed that the Logos (Christ) enlightens all of humanity, allowing people to discover parts of God’s truth without the bible.</a:t>
            </a:r>
          </a:p>
          <a:p>
            <a:r>
              <a:rPr lang="en-US" sz="1200" kern="1200" dirty="0">
                <a:solidFill>
                  <a:schemeClr val="tx1"/>
                </a:solidFill>
                <a:effectLst/>
                <a:latin typeface="+mn-lt"/>
                <a:ea typeface="+mn-ea"/>
                <a:cs typeface="+mn-cs"/>
              </a:rPr>
              <a:t>7. People possess seeds of divine reason-Spermatic Logos.</a:t>
            </a:r>
          </a:p>
          <a:p>
            <a:r>
              <a:rPr lang="en-US" sz="1200" kern="1200" dirty="0">
                <a:solidFill>
                  <a:schemeClr val="tx1"/>
                </a:solidFill>
                <a:effectLst/>
                <a:latin typeface="+mn-lt"/>
                <a:ea typeface="+mn-ea"/>
                <a:cs typeface="+mn-cs"/>
              </a:rPr>
              <a:t>8. He claims Socrates and Plato were Christians before Christ and they followed this divine reason.</a:t>
            </a:r>
          </a:p>
          <a:p>
            <a:r>
              <a:rPr lang="en-US" sz="1200" kern="1200" dirty="0">
                <a:solidFill>
                  <a:schemeClr val="tx1"/>
                </a:solidFill>
                <a:effectLst/>
                <a:latin typeface="+mn-lt"/>
                <a:ea typeface="+mn-ea"/>
                <a:cs typeface="+mn-cs"/>
              </a:rPr>
              <a:t>9. The Old Testament and the works of Greek philosophy prepared the way for Christianity.</a:t>
            </a:r>
          </a:p>
          <a:p>
            <a:r>
              <a:rPr lang="en-US" sz="1200" kern="1200" dirty="0">
                <a:solidFill>
                  <a:schemeClr val="tx1"/>
                </a:solidFill>
                <a:effectLst/>
                <a:latin typeface="+mn-lt"/>
                <a:ea typeface="+mn-ea"/>
                <a:cs typeface="+mn-cs"/>
              </a:rPr>
              <a:t>10. There is no need to choose between reason and faith because all truth is God’s revealed truth, regardless of the source.</a:t>
            </a:r>
          </a:p>
          <a:p>
            <a:endParaRPr lang="en-US" dirty="0"/>
          </a:p>
        </p:txBody>
      </p:sp>
      <p:sp>
        <p:nvSpPr>
          <p:cNvPr id="4" name="Slide Number Placeholder 3">
            <a:extLst>
              <a:ext uri="{FF2B5EF4-FFF2-40B4-BE49-F238E27FC236}">
                <a16:creationId xmlns:a16="http://schemas.microsoft.com/office/drawing/2014/main" id="{BC3441FE-7FF1-8E2E-0EED-F8C9B8B551AF}"/>
              </a:ext>
            </a:extLst>
          </p:cNvPr>
          <p:cNvSpPr>
            <a:spLocks noGrp="1"/>
          </p:cNvSpPr>
          <p:nvPr>
            <p:ph type="sldNum" sz="quarter" idx="5"/>
          </p:nvPr>
        </p:nvSpPr>
        <p:spPr/>
        <p:txBody>
          <a:bodyPr/>
          <a:lstStyle/>
          <a:p>
            <a:fld id="{159E7054-7CEA-48DC-AFFB-C78BCDB1D25B}" type="slidenum">
              <a:rPr lang="en-US" smtClean="0"/>
              <a:t>173</a:t>
            </a:fld>
            <a:endParaRPr lang="en-US"/>
          </a:p>
        </p:txBody>
      </p:sp>
    </p:spTree>
    <p:extLst>
      <p:ext uri="{BB962C8B-B14F-4D97-AF65-F5344CB8AC3E}">
        <p14:creationId xmlns:p14="http://schemas.microsoft.com/office/powerpoint/2010/main" val="425488101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Philosophy as a Tool</a:t>
            </a:r>
          </a:p>
          <a:p>
            <a:r>
              <a:rPr lang="en-US" sz="1200" kern="1200" dirty="0">
                <a:solidFill>
                  <a:schemeClr val="tx1"/>
                </a:solidFill>
                <a:effectLst/>
                <a:latin typeface="+mn-lt"/>
                <a:ea typeface="+mn-ea"/>
                <a:cs typeface="+mn-cs"/>
              </a:rPr>
              <a:t>		1. Philosophy can be a helpful tool for understanding scripture.</a:t>
            </a:r>
          </a:p>
          <a:p>
            <a:r>
              <a:rPr lang="en-US" sz="1200" kern="1200" dirty="0">
                <a:solidFill>
                  <a:schemeClr val="tx1"/>
                </a:solidFill>
                <a:effectLst/>
                <a:latin typeface="+mn-lt"/>
                <a:ea typeface="+mn-ea"/>
                <a:cs typeface="+mn-cs"/>
              </a:rPr>
              <a:t>		2. He notes that Paul attacked “empty, rational philosophy” based on “principles of the world” rather than Christ.</a:t>
            </a:r>
          </a:p>
          <a:p>
            <a:r>
              <a:rPr lang="en-US" sz="1200" kern="1200" dirty="0">
                <a:solidFill>
                  <a:schemeClr val="tx1"/>
                </a:solidFill>
                <a:effectLst/>
                <a:latin typeface="+mn-lt"/>
                <a:ea typeface="+mn-ea"/>
                <a:cs typeface="+mn-cs"/>
              </a:rPr>
              <a:t>		3. Clement contends that Paul was not attacking all philosophy, but only those specified.</a:t>
            </a:r>
          </a:p>
          <a:p>
            <a:r>
              <a:rPr lang="en-US" sz="1200" kern="1200" dirty="0">
                <a:solidFill>
                  <a:schemeClr val="tx1"/>
                </a:solidFill>
                <a:effectLst/>
                <a:latin typeface="+mn-lt"/>
                <a:ea typeface="+mn-ea"/>
                <a:cs typeface="+mn-cs"/>
              </a:rPr>
              <a:t>	D. Negative Views of Philosophy</a:t>
            </a:r>
          </a:p>
          <a:p>
            <a:r>
              <a:rPr lang="en-US" sz="1200" kern="1200" dirty="0">
                <a:solidFill>
                  <a:schemeClr val="tx1"/>
                </a:solidFill>
                <a:effectLst/>
                <a:latin typeface="+mn-lt"/>
                <a:ea typeface="+mn-ea"/>
                <a:cs typeface="+mn-cs"/>
              </a:rPr>
              <a:t>		1. He claims that the Greeks took many ethical and theological ideas from the Hebrews.</a:t>
            </a:r>
          </a:p>
          <a:p>
            <a:r>
              <a:rPr lang="en-US" sz="1200" kern="1200" dirty="0">
                <a:solidFill>
                  <a:schemeClr val="tx1"/>
                </a:solidFill>
                <a:effectLst/>
                <a:latin typeface="+mn-lt"/>
                <a:ea typeface="+mn-ea"/>
                <a:cs typeface="+mn-cs"/>
              </a:rPr>
              <a:t>		2. He claims Greek philosophy only yielded fragments of the truth and can trap us in irrelevant disputes.</a:t>
            </a:r>
          </a:p>
          <a:p>
            <a:r>
              <a:rPr lang="en-US" sz="1200" kern="1200" dirty="0">
                <a:solidFill>
                  <a:schemeClr val="tx1"/>
                </a:solidFill>
                <a:effectLst/>
                <a:latin typeface="+mn-lt"/>
                <a:ea typeface="+mn-ea"/>
                <a:cs typeface="+mn-cs"/>
              </a:rPr>
              <a:t>		3. He claims that revelation provides a much fuller truth.</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175</a:t>
            </a:fld>
            <a:endParaRPr lang="en-US"/>
          </a:p>
        </p:txBody>
      </p:sp>
    </p:spTree>
    <p:extLst>
      <p:ext uri="{BB962C8B-B14F-4D97-AF65-F5344CB8AC3E}">
        <p14:creationId xmlns:p14="http://schemas.microsoft.com/office/powerpoint/2010/main" val="311343961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Background</a:t>
            </a:r>
          </a:p>
          <a:p>
            <a:r>
              <a:rPr lang="en-US" sz="1200" kern="1200" dirty="0">
                <a:solidFill>
                  <a:schemeClr val="tx1"/>
                </a:solidFill>
                <a:effectLst/>
                <a:latin typeface="+mn-lt"/>
                <a:ea typeface="+mn-ea"/>
                <a:cs typeface="+mn-cs"/>
              </a:rPr>
              <a:t>		1. Born around 160 to pagan parents in Carthage, North Africa.</a:t>
            </a:r>
          </a:p>
          <a:p>
            <a:r>
              <a:rPr lang="en-US" sz="1200" kern="1200" dirty="0">
                <a:solidFill>
                  <a:schemeClr val="tx1"/>
                </a:solidFill>
                <a:effectLst/>
                <a:latin typeface="+mn-lt"/>
                <a:ea typeface="+mn-ea"/>
                <a:cs typeface="+mn-cs"/>
              </a:rPr>
              <a:t>		2. A trial lawyer in Rome, he converted in 193.</a:t>
            </a:r>
          </a:p>
          <a:p>
            <a:r>
              <a:rPr lang="en-US" sz="1200" kern="1200" dirty="0">
                <a:solidFill>
                  <a:schemeClr val="tx1"/>
                </a:solidFill>
                <a:effectLst/>
                <a:latin typeface="+mn-lt"/>
                <a:ea typeface="+mn-ea"/>
                <a:cs typeface="+mn-cs"/>
              </a:rPr>
              <a:t>		3. His last known work appeared in 220.</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176</a:t>
            </a:fld>
            <a:endParaRPr lang="en-US"/>
          </a:p>
        </p:txBody>
      </p:sp>
    </p:spTree>
    <p:extLst>
      <p:ext uri="{BB962C8B-B14F-4D97-AF65-F5344CB8AC3E}">
        <p14:creationId xmlns:p14="http://schemas.microsoft.com/office/powerpoint/2010/main" val="377447144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546C-6AB3-2BA3-2E35-4F60AC6B2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71EAE-EA7B-76A3-701B-2A8243E13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D84D4-0D77-67D2-8A65-81C0D4F0631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View of Philosophy</a:t>
            </a:r>
          </a:p>
          <a:p>
            <a:r>
              <a:rPr lang="en-US" sz="1200" kern="1200" dirty="0">
                <a:solidFill>
                  <a:schemeClr val="tx1"/>
                </a:solidFill>
                <a:effectLst/>
                <a:latin typeface="+mn-lt"/>
                <a:ea typeface="+mn-ea"/>
                <a:cs typeface="+mn-cs"/>
              </a:rPr>
              <a:t>		1. Philosophers agree with Christians that the Logos created the universe.</a:t>
            </a:r>
          </a:p>
          <a:p>
            <a:r>
              <a:rPr lang="en-US" sz="1200" kern="1200" dirty="0">
                <a:solidFill>
                  <a:schemeClr val="tx1"/>
                </a:solidFill>
                <a:effectLst/>
                <a:latin typeface="+mn-lt"/>
                <a:ea typeface="+mn-ea"/>
                <a:cs typeface="+mn-cs"/>
              </a:rPr>
              <a:t>2. While philosophers became proud of their reason, they did no realize that they reached the truth via dumb luck, much as a lost ship blunders into a safe port during a stormy night.</a:t>
            </a:r>
          </a:p>
          <a:p>
            <a:r>
              <a:rPr lang="en-US" sz="1200" kern="1200" dirty="0">
                <a:solidFill>
                  <a:schemeClr val="tx1"/>
                </a:solidFill>
                <a:effectLst/>
                <a:latin typeface="+mn-lt"/>
                <a:ea typeface="+mn-ea"/>
                <a:cs typeface="+mn-cs"/>
              </a:rPr>
              <a:t>3. He notes that Christ says “seek and ye shall find” but also states that once the truth has been found “nothing else is to be believed and therefore nothing else is to be sought.”</a:t>
            </a:r>
          </a:p>
          <a:p>
            <a:r>
              <a:rPr lang="en-US" sz="1200" kern="1200" dirty="0">
                <a:solidFill>
                  <a:schemeClr val="tx1"/>
                </a:solidFill>
                <a:effectLst/>
                <a:latin typeface="+mn-lt"/>
                <a:ea typeface="+mn-ea"/>
                <a:cs typeface="+mn-cs"/>
              </a:rPr>
              <a:t>4. He believes that heresies tend to arise out of philosophy.</a:t>
            </a:r>
          </a:p>
          <a:p>
            <a:r>
              <a:rPr lang="en-US" sz="1200" kern="1200" dirty="0">
                <a:solidFill>
                  <a:schemeClr val="tx1"/>
                </a:solidFill>
                <a:effectLst/>
                <a:latin typeface="+mn-lt"/>
                <a:ea typeface="+mn-ea"/>
                <a:cs typeface="+mn-cs"/>
              </a:rPr>
              <a:t>5. He claims that as Athens and Jerusalem are separated by hundreds of miles, pagan philosophy and Christianity are spiritually separated and can never meet.</a:t>
            </a:r>
          </a:p>
          <a:p>
            <a:r>
              <a:rPr lang="en-US" sz="1200" kern="1200" dirty="0">
                <a:solidFill>
                  <a:schemeClr val="tx1"/>
                </a:solidFill>
                <a:effectLst/>
                <a:latin typeface="+mn-lt"/>
                <a:ea typeface="+mn-ea"/>
                <a:cs typeface="+mn-cs"/>
              </a:rPr>
              <a:t>6. His attempt to keep Christianity and philosophy separate failed.</a:t>
            </a:r>
          </a:p>
          <a:p>
            <a:endParaRPr lang="en-US" dirty="0"/>
          </a:p>
        </p:txBody>
      </p:sp>
      <p:sp>
        <p:nvSpPr>
          <p:cNvPr id="4" name="Slide Number Placeholder 3">
            <a:extLst>
              <a:ext uri="{FF2B5EF4-FFF2-40B4-BE49-F238E27FC236}">
                <a16:creationId xmlns:a16="http://schemas.microsoft.com/office/drawing/2014/main" id="{0859990F-A6F5-B121-A064-A80F8FC2AFC0}"/>
              </a:ext>
            </a:extLst>
          </p:cNvPr>
          <p:cNvSpPr>
            <a:spLocks noGrp="1"/>
          </p:cNvSpPr>
          <p:nvPr>
            <p:ph type="sldNum" sz="quarter" idx="5"/>
          </p:nvPr>
        </p:nvSpPr>
        <p:spPr/>
        <p:txBody>
          <a:bodyPr/>
          <a:lstStyle/>
          <a:p>
            <a:fld id="{159E7054-7CEA-48DC-AFFB-C78BCDB1D25B}" type="slidenum">
              <a:rPr lang="en-US" smtClean="0"/>
              <a:t>177</a:t>
            </a:fld>
            <a:endParaRPr lang="en-US"/>
          </a:p>
        </p:txBody>
      </p:sp>
    </p:spTree>
    <p:extLst>
      <p:ext uri="{BB962C8B-B14F-4D97-AF65-F5344CB8AC3E}">
        <p14:creationId xmlns:p14="http://schemas.microsoft.com/office/powerpoint/2010/main" val="88960271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Philosophic Issue</a:t>
            </a:r>
          </a:p>
          <a:p>
            <a:r>
              <a:rPr lang="en-US" sz="1200" kern="1200" dirty="0">
                <a:solidFill>
                  <a:schemeClr val="tx1"/>
                </a:solidFill>
                <a:effectLst/>
                <a:latin typeface="+mn-lt"/>
                <a:ea typeface="+mn-ea"/>
                <a:cs typeface="+mn-cs"/>
              </a:rPr>
              <a:t>1. The early Christians faced the challenge of expressing the theology of the Hebraic tradition in terms acceptable to those of the Greek philosophical tradition.</a:t>
            </a:r>
          </a:p>
          <a:p>
            <a:r>
              <a:rPr lang="en-US" sz="1200" kern="1200" dirty="0">
                <a:solidFill>
                  <a:schemeClr val="tx1"/>
                </a:solidFill>
                <a:effectLst/>
                <a:latin typeface="+mn-lt"/>
                <a:ea typeface="+mn-ea"/>
                <a:cs typeface="+mn-cs"/>
              </a:rPr>
              <a:t>		2. This lead to more rigorous definitions of the key concepts.</a:t>
            </a:r>
          </a:p>
          <a:p>
            <a:r>
              <a:rPr lang="en-US" sz="1200" kern="1200" dirty="0">
                <a:solidFill>
                  <a:schemeClr val="tx1"/>
                </a:solidFill>
                <a:effectLst/>
                <a:latin typeface="+mn-lt"/>
                <a:ea typeface="+mn-ea"/>
                <a:cs typeface="+mn-cs"/>
              </a:rPr>
              <a:t>		3. Heresy was Greek for “choice” or “opinion” but it came to mean “incorrect opinion.”</a:t>
            </a:r>
          </a:p>
          <a:p>
            <a:r>
              <a:rPr lang="en-US" sz="1200" kern="1200" dirty="0">
                <a:solidFill>
                  <a:schemeClr val="tx1"/>
                </a:solidFill>
                <a:effectLst/>
                <a:latin typeface="+mn-lt"/>
                <a:ea typeface="+mn-ea"/>
                <a:cs typeface="+mn-cs"/>
              </a:rPr>
              <a:t>4. Due to the existence of numerous religious philosophies, the Church had to determine what was orthodox (right belief) and what was heresy.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178</a:t>
            </a:fld>
            <a:endParaRPr lang="en-US"/>
          </a:p>
        </p:txBody>
      </p:sp>
    </p:spTree>
    <p:extLst>
      <p:ext uri="{BB962C8B-B14F-4D97-AF65-F5344CB8AC3E}">
        <p14:creationId xmlns:p14="http://schemas.microsoft.com/office/powerpoint/2010/main" val="1231002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 First Principles of the Sciences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Fundamental principles and definitions of the sciences.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Math, medicine, physics, ethics and the other sciences.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 First Principles of Logic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Fundamental to all reasoning, regardless of the subject.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Law of non-contradiction: A cannot both be B and not B.</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law of excluded middle: A must be either B or not B.</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law of identity: A is 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These principles describe the laws of thought, language and reality.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19</a:t>
            </a:fld>
            <a:endParaRPr lang="en-US"/>
          </a:p>
        </p:txBody>
      </p:sp>
    </p:spTree>
    <p:extLst>
      <p:ext uri="{BB962C8B-B14F-4D97-AF65-F5344CB8AC3E}">
        <p14:creationId xmlns:p14="http://schemas.microsoft.com/office/powerpoint/2010/main" val="36309792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Introduction</a:t>
            </a:r>
          </a:p>
          <a:p>
            <a:r>
              <a:rPr lang="en-US" sz="1200" kern="1200" dirty="0">
                <a:solidFill>
                  <a:schemeClr val="tx1"/>
                </a:solidFill>
                <a:effectLst/>
                <a:latin typeface="+mn-lt"/>
                <a:ea typeface="+mn-ea"/>
                <a:cs typeface="+mn-cs"/>
              </a:rPr>
              <a:t>		1. Consisted of about a dozen sects in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century, some of which predated Christianity.</a:t>
            </a:r>
          </a:p>
          <a:p>
            <a:r>
              <a:rPr lang="en-US" sz="1200" kern="1200" dirty="0">
                <a:solidFill>
                  <a:schemeClr val="tx1"/>
                </a:solidFill>
                <a:effectLst/>
                <a:latin typeface="+mn-lt"/>
                <a:ea typeface="+mn-ea"/>
                <a:cs typeface="+mn-cs"/>
              </a:rPr>
              <a:t>		2. They substituted knowledge (gnosis) for faith.</a:t>
            </a:r>
          </a:p>
          <a:p>
            <a:r>
              <a:rPr lang="en-US" sz="1200" kern="1200" dirty="0">
                <a:solidFill>
                  <a:schemeClr val="tx1"/>
                </a:solidFill>
                <a:effectLst/>
                <a:latin typeface="+mn-lt"/>
                <a:ea typeface="+mn-ea"/>
                <a:cs typeface="+mn-cs"/>
              </a:rPr>
              <a:t>		3. They saw themselves as superior because they had unique access to a secret body of esoteric knowledge.</a:t>
            </a:r>
          </a:p>
          <a:p>
            <a:r>
              <a:rPr lang="en-US" sz="1200" kern="1200" dirty="0">
                <a:solidFill>
                  <a:schemeClr val="tx1"/>
                </a:solidFill>
                <a:effectLst/>
                <a:latin typeface="+mn-lt"/>
                <a:ea typeface="+mn-ea"/>
                <a:cs typeface="+mn-cs"/>
              </a:rPr>
              <a:t>4. This knowledge was a mix of Babylonian astrology, Egyptian cults, Persian religion, Neo-Pythagoreanism,  Neoplatonism, Stoicism, Judaism and Christian doctrines.</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179</a:t>
            </a:fld>
            <a:endParaRPr lang="en-US"/>
          </a:p>
        </p:txBody>
      </p:sp>
    </p:spTree>
    <p:extLst>
      <p:ext uri="{BB962C8B-B14F-4D97-AF65-F5344CB8AC3E}">
        <p14:creationId xmlns:p14="http://schemas.microsoft.com/office/powerpoint/2010/main" val="16703320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A4A3-FB56-D6FD-CB7D-56890DC38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AC987-34C9-7DFB-DFBF-E999FCCDE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891B4-28CF-473E-13BE-630F1DA1C33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B. Views</a:t>
            </a:r>
          </a:p>
          <a:p>
            <a:r>
              <a:rPr lang="en-US" sz="1200" kern="1200" dirty="0">
                <a:solidFill>
                  <a:schemeClr val="tx1"/>
                </a:solidFill>
                <a:effectLst/>
                <a:latin typeface="+mn-lt"/>
                <a:ea typeface="+mn-ea"/>
                <a:cs typeface="+mn-cs"/>
              </a:rPr>
              <a:t>		1. Numerous deities, angles, archangels and other spiritual beings emanated from the one supreme God.</a:t>
            </a:r>
          </a:p>
          <a:p>
            <a:r>
              <a:rPr lang="en-US" sz="1200" kern="1200" dirty="0">
                <a:solidFill>
                  <a:schemeClr val="tx1"/>
                </a:solidFill>
                <a:effectLst/>
                <a:latin typeface="+mn-lt"/>
                <a:ea typeface="+mn-ea"/>
                <a:cs typeface="+mn-cs"/>
              </a:rPr>
              <a:t>		2. They accepted a dualism between spirit and matter.</a:t>
            </a:r>
          </a:p>
          <a:p>
            <a:r>
              <a:rPr lang="en-US" sz="1200" kern="1200" dirty="0">
                <a:solidFill>
                  <a:schemeClr val="tx1"/>
                </a:solidFill>
                <a:effectLst/>
                <a:latin typeface="+mn-lt"/>
                <a:ea typeface="+mn-ea"/>
                <a:cs typeface="+mn-cs"/>
              </a:rPr>
              <a:t>		3. The God of the Old Testament, the Demiurge, was an evil God who rose to oppose the God of Light.</a:t>
            </a:r>
          </a:p>
          <a:p>
            <a:r>
              <a:rPr lang="en-US" sz="1200" kern="1200" dirty="0">
                <a:solidFill>
                  <a:schemeClr val="tx1"/>
                </a:solidFill>
                <a:effectLst/>
                <a:latin typeface="+mn-lt"/>
                <a:ea typeface="+mn-ea"/>
                <a:cs typeface="+mn-cs"/>
              </a:rPr>
              <a:t>		4. The Demiurge created the world of matter, a kingdom of evil and darkness.</a:t>
            </a:r>
          </a:p>
          <a:p>
            <a:r>
              <a:rPr lang="en-US" sz="1200" kern="1200" dirty="0">
                <a:solidFill>
                  <a:schemeClr val="tx1"/>
                </a:solidFill>
                <a:effectLst/>
                <a:latin typeface="+mn-lt"/>
                <a:ea typeface="+mn-ea"/>
                <a:cs typeface="+mn-cs"/>
              </a:rPr>
              <a:t>		5. The Demiurge created humanity in an attempt to capture portions of the good divine spirit within physical prisons.</a:t>
            </a:r>
          </a:p>
          <a:p>
            <a:endParaRPr lang="en-US" dirty="0"/>
          </a:p>
        </p:txBody>
      </p:sp>
      <p:sp>
        <p:nvSpPr>
          <p:cNvPr id="4" name="Slide Number Placeholder 3">
            <a:extLst>
              <a:ext uri="{FF2B5EF4-FFF2-40B4-BE49-F238E27FC236}">
                <a16:creationId xmlns:a16="http://schemas.microsoft.com/office/drawing/2014/main" id="{691A39FA-7B23-CA5B-E477-4528B97F0C52}"/>
              </a:ext>
            </a:extLst>
          </p:cNvPr>
          <p:cNvSpPr>
            <a:spLocks noGrp="1"/>
          </p:cNvSpPr>
          <p:nvPr>
            <p:ph type="sldNum" sz="quarter" idx="5"/>
          </p:nvPr>
        </p:nvSpPr>
        <p:spPr/>
        <p:txBody>
          <a:bodyPr/>
          <a:lstStyle/>
          <a:p>
            <a:fld id="{159E7054-7CEA-48DC-AFFB-C78BCDB1D25B}" type="slidenum">
              <a:rPr lang="en-US" smtClean="0"/>
              <a:t>180</a:t>
            </a:fld>
            <a:endParaRPr lang="en-US"/>
          </a:p>
        </p:txBody>
      </p:sp>
    </p:spTree>
    <p:extLst>
      <p:ext uri="{BB962C8B-B14F-4D97-AF65-F5344CB8AC3E}">
        <p14:creationId xmlns:p14="http://schemas.microsoft.com/office/powerpoint/2010/main" val="229943104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A0D1B-C795-5EF8-C346-078F4014C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A9AA1-5B6B-15F8-1125-8D8E70694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A2B1A-E660-BD91-405B-A9F30FEB50D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Christ</a:t>
            </a:r>
          </a:p>
          <a:p>
            <a:r>
              <a:rPr lang="en-US" sz="1200" kern="1200" dirty="0">
                <a:solidFill>
                  <a:schemeClr val="tx1"/>
                </a:solidFill>
                <a:effectLst/>
                <a:latin typeface="+mn-lt"/>
                <a:ea typeface="+mn-ea"/>
                <a:cs typeface="+mn-cs"/>
              </a:rPr>
              <a:t>		1. Christ was one of the highest spirits.</a:t>
            </a:r>
          </a:p>
          <a:p>
            <a:r>
              <a:rPr lang="en-US" sz="1200" kern="1200" dirty="0">
                <a:solidFill>
                  <a:schemeClr val="tx1"/>
                </a:solidFill>
                <a:effectLst/>
                <a:latin typeface="+mn-lt"/>
                <a:ea typeface="+mn-ea"/>
                <a:cs typeface="+mn-cs"/>
              </a:rPr>
              <a:t>		2. He thwarted the demiurge by entering a human body or perhaps by appearing to be human.</a:t>
            </a:r>
          </a:p>
          <a:p>
            <a:r>
              <a:rPr lang="en-US" sz="1200" kern="1200" dirty="0">
                <a:solidFill>
                  <a:schemeClr val="tx1"/>
                </a:solidFill>
                <a:effectLst/>
                <a:latin typeface="+mn-lt"/>
                <a:ea typeface="+mn-ea"/>
                <a:cs typeface="+mn-cs"/>
              </a:rPr>
              <a:t>		3. On the elite who could comprehend the secret doctrines could escape the material world and return to the kingdom of Light.</a:t>
            </a:r>
          </a:p>
          <a:p>
            <a:r>
              <a:rPr lang="en-US" sz="1200" kern="1200" dirty="0">
                <a:solidFill>
                  <a:schemeClr val="tx1"/>
                </a:solidFill>
                <a:effectLst/>
                <a:latin typeface="+mn-lt"/>
                <a:ea typeface="+mn-ea"/>
                <a:cs typeface="+mn-cs"/>
              </a:rPr>
              <a:t>		4. Most Gnostics preached asceticism due to their perception that the material world was evil.</a:t>
            </a:r>
          </a:p>
          <a:p>
            <a:r>
              <a:rPr lang="en-US" sz="1200" kern="1200" dirty="0">
                <a:solidFill>
                  <a:schemeClr val="tx1"/>
                </a:solidFill>
                <a:effectLst/>
                <a:latin typeface="+mn-lt"/>
                <a:ea typeface="+mn-ea"/>
                <a:cs typeface="+mn-cs"/>
              </a:rPr>
              <a:t>5. Some sects were libertines because they either  believed the body and spirit were so separated that nothing of the body could affect the spirit while or that slaking their physical desires would destroy their hold over people.</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A6707DC0-E2B0-55ED-D67D-1CBE9CD499CA}"/>
              </a:ext>
            </a:extLst>
          </p:cNvPr>
          <p:cNvSpPr>
            <a:spLocks noGrp="1"/>
          </p:cNvSpPr>
          <p:nvPr>
            <p:ph type="sldNum" sz="quarter" idx="5"/>
          </p:nvPr>
        </p:nvSpPr>
        <p:spPr/>
        <p:txBody>
          <a:bodyPr/>
          <a:lstStyle/>
          <a:p>
            <a:fld id="{159E7054-7CEA-48DC-AFFB-C78BCDB1D25B}" type="slidenum">
              <a:rPr lang="en-US" smtClean="0"/>
              <a:t>181</a:t>
            </a:fld>
            <a:endParaRPr lang="en-US"/>
          </a:p>
        </p:txBody>
      </p:sp>
    </p:spTree>
    <p:extLst>
      <p:ext uri="{BB962C8B-B14F-4D97-AF65-F5344CB8AC3E}">
        <p14:creationId xmlns:p14="http://schemas.microsoft.com/office/powerpoint/2010/main" val="330650754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7A08D-79BE-CB0B-BCEE-5E3A8B9B7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332A8-0CBC-A55F-4DD5-1D84E5DC2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7D57A-FBF6-86B9-D0DB-96B6B228BE8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Christ</a:t>
            </a:r>
          </a:p>
          <a:p>
            <a:r>
              <a:rPr lang="en-US" sz="1200" kern="1200" dirty="0">
                <a:solidFill>
                  <a:schemeClr val="tx1"/>
                </a:solidFill>
                <a:effectLst/>
                <a:latin typeface="+mn-lt"/>
                <a:ea typeface="+mn-ea"/>
                <a:cs typeface="+mn-cs"/>
              </a:rPr>
              <a:t>		1. Christ was one of the highest spirits.</a:t>
            </a:r>
          </a:p>
          <a:p>
            <a:r>
              <a:rPr lang="en-US" sz="1200" kern="1200" dirty="0">
                <a:solidFill>
                  <a:schemeClr val="tx1"/>
                </a:solidFill>
                <a:effectLst/>
                <a:latin typeface="+mn-lt"/>
                <a:ea typeface="+mn-ea"/>
                <a:cs typeface="+mn-cs"/>
              </a:rPr>
              <a:t>		2. He thwarted the demiurge by entering a human body or perhaps by appearing to be human.</a:t>
            </a:r>
          </a:p>
          <a:p>
            <a:r>
              <a:rPr lang="en-US" sz="1200" kern="1200" dirty="0">
                <a:solidFill>
                  <a:schemeClr val="tx1"/>
                </a:solidFill>
                <a:effectLst/>
                <a:latin typeface="+mn-lt"/>
                <a:ea typeface="+mn-ea"/>
                <a:cs typeface="+mn-cs"/>
              </a:rPr>
              <a:t>		3. On the elite who could comprehend the secret doctrines could escape the material world and return to the kingdom of Light.</a:t>
            </a:r>
          </a:p>
          <a:p>
            <a:r>
              <a:rPr lang="en-US" sz="1200" kern="1200" dirty="0">
                <a:solidFill>
                  <a:schemeClr val="tx1"/>
                </a:solidFill>
                <a:effectLst/>
                <a:latin typeface="+mn-lt"/>
                <a:ea typeface="+mn-ea"/>
                <a:cs typeface="+mn-cs"/>
              </a:rPr>
              <a:t>		4. Most Gnostics preached asceticism due to their perception that the material world was evil.</a:t>
            </a:r>
          </a:p>
          <a:p>
            <a:r>
              <a:rPr lang="en-US" sz="1200" kern="1200" dirty="0">
                <a:solidFill>
                  <a:schemeClr val="tx1"/>
                </a:solidFill>
                <a:effectLst/>
                <a:latin typeface="+mn-lt"/>
                <a:ea typeface="+mn-ea"/>
                <a:cs typeface="+mn-cs"/>
              </a:rPr>
              <a:t>5. Some sects were libertines because they either  believed the body and spirit were so separated that nothing of the body could affect the spirit while or that slaking their physical desires would destroy their hold over people.</a:t>
            </a:r>
          </a:p>
          <a:p>
            <a:r>
              <a:rPr lang="en-US" sz="1200" kern="1200" dirty="0">
                <a:solidFill>
                  <a:schemeClr val="tx1"/>
                </a:solidFill>
                <a:effectLst/>
                <a:latin typeface="+mn-lt"/>
                <a:ea typeface="+mn-ea"/>
                <a:cs typeface="+mn-cs"/>
              </a:rPr>
              <a:t>	D. Importance/Influence on Christianity</a:t>
            </a:r>
          </a:p>
          <a:p>
            <a:r>
              <a:rPr lang="en-US" sz="1200" kern="1200" dirty="0">
                <a:solidFill>
                  <a:schemeClr val="tx1"/>
                </a:solidFill>
                <a:effectLst/>
                <a:latin typeface="+mn-lt"/>
                <a:ea typeface="+mn-ea"/>
                <a:cs typeface="+mn-cs"/>
              </a:rPr>
              <a:t>		1. Shows the confusing mixture of philosophy and mystery religions at this time.</a:t>
            </a:r>
          </a:p>
          <a:p>
            <a:r>
              <a:rPr lang="en-US" sz="1200" kern="1200" dirty="0">
                <a:solidFill>
                  <a:schemeClr val="tx1"/>
                </a:solidFill>
                <a:effectLst/>
                <a:latin typeface="+mn-lt"/>
                <a:ea typeface="+mn-ea"/>
                <a:cs typeface="+mn-cs"/>
              </a:rPr>
              <a:t>		2. The movement was appealing because it used elements from the philosophies and religions of its time.</a:t>
            </a:r>
          </a:p>
          <a:p>
            <a:r>
              <a:rPr lang="en-US" sz="1200" kern="1200" dirty="0">
                <a:solidFill>
                  <a:schemeClr val="tx1"/>
                </a:solidFill>
                <a:effectLst/>
                <a:latin typeface="+mn-lt"/>
                <a:ea typeface="+mn-ea"/>
                <a:cs typeface="+mn-cs"/>
              </a:rPr>
              <a:t>		3. It promoted a spiritual-physical dualism and asceticism that influenced Christianity. </a:t>
            </a:r>
          </a:p>
          <a:p>
            <a:r>
              <a:rPr lang="en-US" sz="1200" kern="1200" dirty="0">
                <a:solidFill>
                  <a:schemeClr val="tx1"/>
                </a:solidFill>
                <a:effectLst/>
                <a:latin typeface="+mn-lt"/>
                <a:ea typeface="+mn-ea"/>
                <a:cs typeface="+mn-cs"/>
              </a:rPr>
              <a:t>		4. It caused Christian thinkers to become suspicious of philosophy and helped fuel the anti-intellectual aspects of Christianity.</a:t>
            </a:r>
          </a:p>
          <a:p>
            <a:r>
              <a:rPr lang="en-US" sz="1200" kern="1200" dirty="0">
                <a:solidFill>
                  <a:schemeClr val="tx1"/>
                </a:solidFill>
                <a:effectLst/>
                <a:latin typeface="+mn-lt"/>
                <a:ea typeface="+mn-ea"/>
                <a:cs typeface="+mn-cs"/>
              </a:rPr>
              <a:t>		5. The problems it caused lead Christian thinkers to work towards clarifying key Christian concepts.</a:t>
            </a:r>
          </a:p>
        </p:txBody>
      </p:sp>
      <p:sp>
        <p:nvSpPr>
          <p:cNvPr id="4" name="Slide Number Placeholder 3">
            <a:extLst>
              <a:ext uri="{FF2B5EF4-FFF2-40B4-BE49-F238E27FC236}">
                <a16:creationId xmlns:a16="http://schemas.microsoft.com/office/drawing/2014/main" id="{E91EF5AC-8C69-A87E-5BE8-5989DABB9606}"/>
              </a:ext>
            </a:extLst>
          </p:cNvPr>
          <p:cNvSpPr>
            <a:spLocks noGrp="1"/>
          </p:cNvSpPr>
          <p:nvPr>
            <p:ph type="sldNum" sz="quarter" idx="5"/>
          </p:nvPr>
        </p:nvSpPr>
        <p:spPr/>
        <p:txBody>
          <a:bodyPr/>
          <a:lstStyle/>
          <a:p>
            <a:fld id="{159E7054-7CEA-48DC-AFFB-C78BCDB1D25B}" type="slidenum">
              <a:rPr lang="en-US" smtClean="0"/>
              <a:t>182</a:t>
            </a:fld>
            <a:endParaRPr lang="en-US"/>
          </a:p>
        </p:txBody>
      </p:sp>
    </p:spTree>
    <p:extLst>
      <p:ext uri="{BB962C8B-B14F-4D97-AF65-F5344CB8AC3E}">
        <p14:creationId xmlns:p14="http://schemas.microsoft.com/office/powerpoint/2010/main" val="103557795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F615-A5F2-6F9A-7480-132E12882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F82BE-425B-5977-9739-297304C47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9B03C-E17A-1DB3-3CC5-FB433A6C5EC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Background</a:t>
            </a:r>
          </a:p>
          <a:p>
            <a:r>
              <a:rPr lang="en-US" sz="1200" kern="1200" dirty="0">
                <a:solidFill>
                  <a:schemeClr val="tx1"/>
                </a:solidFill>
                <a:effectLst/>
                <a:latin typeface="+mn-lt"/>
                <a:ea typeface="+mn-ea"/>
                <a:cs typeface="+mn-cs"/>
              </a:rPr>
              <a:t>		1. Founded in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century by Mani, an Iranian prophet.</a:t>
            </a:r>
          </a:p>
          <a:p>
            <a:r>
              <a:rPr lang="en-US" sz="1200" kern="1200" dirty="0">
                <a:solidFill>
                  <a:schemeClr val="tx1"/>
                </a:solidFill>
                <a:effectLst/>
                <a:latin typeface="+mn-lt"/>
                <a:ea typeface="+mn-ea"/>
                <a:cs typeface="+mn-cs"/>
              </a:rPr>
              <a:t>		2. A very popular religion.</a:t>
            </a:r>
          </a:p>
          <a:p>
            <a:r>
              <a:rPr lang="en-US" sz="1200" kern="1200" dirty="0">
                <a:solidFill>
                  <a:schemeClr val="tx1"/>
                </a:solidFill>
                <a:effectLst/>
                <a:latin typeface="+mn-lt"/>
                <a:ea typeface="+mn-ea"/>
                <a:cs typeface="+mn-cs"/>
              </a:rPr>
              <a:t>		3. Augustine was a Manichean for 13 years before becoming a Christian.</a:t>
            </a:r>
          </a:p>
          <a:p>
            <a:r>
              <a:rPr lang="en-US" sz="1200" kern="1200" dirty="0">
                <a:solidFill>
                  <a:schemeClr val="tx1"/>
                </a:solidFill>
                <a:effectLst/>
                <a:latin typeface="+mn-lt"/>
                <a:ea typeface="+mn-ea"/>
                <a:cs typeface="+mn-cs"/>
              </a:rPr>
              <a:t>	B. Views</a:t>
            </a:r>
          </a:p>
          <a:p>
            <a:r>
              <a:rPr lang="en-US" sz="1200" kern="1200" dirty="0">
                <a:solidFill>
                  <a:schemeClr val="tx1"/>
                </a:solidFill>
                <a:effectLst/>
                <a:latin typeface="+mn-lt"/>
                <a:ea typeface="+mn-ea"/>
                <a:cs typeface="+mn-cs"/>
              </a:rPr>
              <a:t>		1. The God of Light and God of Darkness are eternal rivals.</a:t>
            </a:r>
          </a:p>
          <a:p>
            <a:r>
              <a:rPr lang="en-US" sz="1200" kern="1200" dirty="0">
                <a:solidFill>
                  <a:schemeClr val="tx1"/>
                </a:solidFill>
                <a:effectLst/>
                <a:latin typeface="+mn-lt"/>
                <a:ea typeface="+mn-ea"/>
                <a:cs typeface="+mn-cs"/>
              </a:rPr>
              <a:t>		2. The equal but opposite forces of good and evil struggle for dominance.</a:t>
            </a:r>
          </a:p>
          <a:p>
            <a:r>
              <a:rPr lang="en-US" sz="1200" kern="1200" dirty="0">
                <a:solidFill>
                  <a:schemeClr val="tx1"/>
                </a:solidFill>
                <a:effectLst/>
                <a:latin typeface="+mn-lt"/>
                <a:ea typeface="+mn-ea"/>
                <a:cs typeface="+mn-cs"/>
              </a:rPr>
              <a:t>		3. The problem of evil is avoided since the God of Light is limited in power and opposed.</a:t>
            </a:r>
          </a:p>
          <a:p>
            <a:r>
              <a:rPr lang="en-US" sz="1200" kern="1200" dirty="0">
                <a:solidFill>
                  <a:schemeClr val="tx1"/>
                </a:solidFill>
                <a:effectLst/>
                <a:latin typeface="+mn-lt"/>
                <a:ea typeface="+mn-ea"/>
                <a:cs typeface="+mn-cs"/>
              </a:rPr>
              <a:t>		4. Matter is evil and was created by the God of Darkness to trap human souls.</a:t>
            </a:r>
          </a:p>
          <a:p>
            <a:r>
              <a:rPr lang="en-US" sz="1200" kern="1200" dirty="0">
                <a:solidFill>
                  <a:schemeClr val="tx1"/>
                </a:solidFill>
                <a:effectLst/>
                <a:latin typeface="+mn-lt"/>
                <a:ea typeface="+mn-ea"/>
                <a:cs typeface="+mn-cs"/>
              </a:rPr>
              <a:t>		5. Salvation is achieved by rising above the realm of matter by means of asceticism.</a:t>
            </a:r>
          </a:p>
          <a:p>
            <a:r>
              <a:rPr lang="en-US" sz="1200" kern="1200" dirty="0">
                <a:solidFill>
                  <a:schemeClr val="tx1"/>
                </a:solidFill>
                <a:effectLst/>
                <a:latin typeface="+mn-lt"/>
                <a:ea typeface="+mn-ea"/>
                <a:cs typeface="+mn-cs"/>
              </a:rPr>
              <a:t>		6. They attempted to create a synthesis of all known religions: Buddha, Zoroaster, Jesus and Mani were all prophets for their</a:t>
            </a:r>
          </a:p>
          <a:p>
            <a:r>
              <a:rPr lang="en-US" sz="1200" kern="1200" dirty="0">
                <a:solidFill>
                  <a:schemeClr val="tx1"/>
                </a:solidFill>
                <a:effectLst/>
                <a:latin typeface="+mn-lt"/>
                <a:ea typeface="+mn-ea"/>
                <a:cs typeface="+mn-cs"/>
              </a:rPr>
              <a:t>		Times and places.</a:t>
            </a:r>
          </a:p>
        </p:txBody>
      </p:sp>
      <p:sp>
        <p:nvSpPr>
          <p:cNvPr id="4" name="Slide Number Placeholder 3">
            <a:extLst>
              <a:ext uri="{FF2B5EF4-FFF2-40B4-BE49-F238E27FC236}">
                <a16:creationId xmlns:a16="http://schemas.microsoft.com/office/drawing/2014/main" id="{3F70A852-F257-D103-C703-3FD5F95A863E}"/>
              </a:ext>
            </a:extLst>
          </p:cNvPr>
          <p:cNvSpPr>
            <a:spLocks noGrp="1"/>
          </p:cNvSpPr>
          <p:nvPr>
            <p:ph type="sldNum" sz="quarter" idx="5"/>
          </p:nvPr>
        </p:nvSpPr>
        <p:spPr/>
        <p:txBody>
          <a:bodyPr/>
          <a:lstStyle/>
          <a:p>
            <a:fld id="{159E7054-7CEA-48DC-AFFB-C78BCDB1D25B}" type="slidenum">
              <a:rPr lang="en-US" smtClean="0"/>
              <a:t>183</a:t>
            </a:fld>
            <a:endParaRPr lang="en-US"/>
          </a:p>
        </p:txBody>
      </p:sp>
    </p:spTree>
    <p:extLst>
      <p:ext uri="{BB962C8B-B14F-4D97-AF65-F5344CB8AC3E}">
        <p14:creationId xmlns:p14="http://schemas.microsoft.com/office/powerpoint/2010/main" val="356247043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86CE1-E736-24BA-8025-9AC6E4A47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20165-67EB-2E84-9176-7B4A65C76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48FF7-9180-6158-4244-7CF5CE26D7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Importance/Influence on Christianity</a:t>
            </a:r>
          </a:p>
          <a:p>
            <a:r>
              <a:rPr lang="en-US" sz="1200" kern="1200" dirty="0">
                <a:solidFill>
                  <a:schemeClr val="tx1"/>
                </a:solidFill>
                <a:effectLst/>
                <a:latin typeface="+mn-lt"/>
                <a:ea typeface="+mn-ea"/>
                <a:cs typeface="+mn-cs"/>
              </a:rPr>
              <a:t>		1. Shows the confusing mixture of philosophy and mystery religions at this time.</a:t>
            </a:r>
          </a:p>
          <a:p>
            <a:r>
              <a:rPr lang="en-US" sz="1200" kern="1200" dirty="0">
                <a:solidFill>
                  <a:schemeClr val="tx1"/>
                </a:solidFill>
                <a:effectLst/>
                <a:latin typeface="+mn-lt"/>
                <a:ea typeface="+mn-ea"/>
                <a:cs typeface="+mn-cs"/>
              </a:rPr>
              <a:t>		2. The movement was appealing because it used elements from the philosophies and religions of its time.</a:t>
            </a:r>
          </a:p>
          <a:p>
            <a:r>
              <a:rPr lang="en-US" sz="1200" kern="1200" dirty="0">
                <a:solidFill>
                  <a:schemeClr val="tx1"/>
                </a:solidFill>
                <a:effectLst/>
                <a:latin typeface="+mn-lt"/>
                <a:ea typeface="+mn-ea"/>
                <a:cs typeface="+mn-cs"/>
              </a:rPr>
              <a:t>		3. It promoted a spiritual-physical dualism and asceticism that influenced Christianity. </a:t>
            </a:r>
          </a:p>
          <a:p>
            <a:r>
              <a:rPr lang="en-US" sz="1200" kern="1200" dirty="0">
                <a:solidFill>
                  <a:schemeClr val="tx1"/>
                </a:solidFill>
                <a:effectLst/>
                <a:latin typeface="+mn-lt"/>
                <a:ea typeface="+mn-ea"/>
                <a:cs typeface="+mn-cs"/>
              </a:rPr>
              <a:t>		4. It caused Christian thinkers to become suspicious of philosophy and helped fuel the anti-intellectual aspects of Christianity.</a:t>
            </a:r>
          </a:p>
          <a:p>
            <a:r>
              <a:rPr lang="en-US" sz="1200" kern="1200" dirty="0">
                <a:solidFill>
                  <a:schemeClr val="tx1"/>
                </a:solidFill>
                <a:effectLst/>
                <a:latin typeface="+mn-lt"/>
                <a:ea typeface="+mn-ea"/>
                <a:cs typeface="+mn-cs"/>
              </a:rPr>
              <a:t>		5. The problems it caused lead Christian thinkers to work towards clarifying key Christian concepts.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D6C4DED-A97E-87BD-7DCC-ED3676D92A4A}"/>
              </a:ext>
            </a:extLst>
          </p:cNvPr>
          <p:cNvSpPr>
            <a:spLocks noGrp="1"/>
          </p:cNvSpPr>
          <p:nvPr>
            <p:ph type="sldNum" sz="quarter" idx="5"/>
          </p:nvPr>
        </p:nvSpPr>
        <p:spPr/>
        <p:txBody>
          <a:bodyPr/>
          <a:lstStyle/>
          <a:p>
            <a:fld id="{159E7054-7CEA-48DC-AFFB-C78BCDB1D25B}" type="slidenum">
              <a:rPr lang="en-US" smtClean="0"/>
              <a:t>184</a:t>
            </a:fld>
            <a:endParaRPr lang="en-US"/>
          </a:p>
        </p:txBody>
      </p:sp>
    </p:spTree>
    <p:extLst>
      <p:ext uri="{BB962C8B-B14F-4D97-AF65-F5344CB8AC3E}">
        <p14:creationId xmlns:p14="http://schemas.microsoft.com/office/powerpoint/2010/main" val="413815727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01EF-2C91-A828-D2B0-999C95EC8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27A96-796D-40DB-C5AA-7CDD7C120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78AD0-8903-4F6F-3898-D1D269B0B23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 Problem</a:t>
            </a:r>
          </a:p>
          <a:p>
            <a:r>
              <a:rPr lang="en-US" sz="1200" kern="1200" dirty="0">
                <a:solidFill>
                  <a:schemeClr val="tx1"/>
                </a:solidFill>
                <a:effectLst/>
                <a:latin typeface="+mn-lt"/>
                <a:ea typeface="+mn-ea"/>
                <a:cs typeface="+mn-cs"/>
              </a:rPr>
              <a:t>		1. 4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crisis.</a:t>
            </a:r>
          </a:p>
          <a:p>
            <a:r>
              <a:rPr lang="en-US" sz="1200" kern="1200" dirty="0">
                <a:solidFill>
                  <a:schemeClr val="tx1"/>
                </a:solidFill>
                <a:effectLst/>
                <a:latin typeface="+mn-lt"/>
                <a:ea typeface="+mn-ea"/>
                <a:cs typeface="+mn-cs"/>
              </a:rPr>
              <a:t>		2. Christians held there is one God but also spoke of three divine persons: the Father, Son (Jesus/Logos) and the Holy Spirit.</a:t>
            </a:r>
          </a:p>
          <a:p>
            <a:r>
              <a:rPr lang="en-US" sz="1200" kern="1200" dirty="0">
                <a:solidFill>
                  <a:schemeClr val="tx1"/>
                </a:solidFill>
                <a:effectLst/>
                <a:latin typeface="+mn-lt"/>
                <a:ea typeface="+mn-ea"/>
                <a:cs typeface="+mn-cs"/>
              </a:rPr>
              <a:t>		3. The problem: how can there be one God and three divine persons?</a:t>
            </a:r>
          </a:p>
          <a:p>
            <a:r>
              <a:rPr lang="en-US" sz="1200" kern="1200" dirty="0">
                <a:solidFill>
                  <a:schemeClr val="tx1"/>
                </a:solidFill>
                <a:effectLst/>
                <a:latin typeface="+mn-lt"/>
                <a:ea typeface="+mn-ea"/>
                <a:cs typeface="+mn-cs"/>
              </a:rPr>
              <a:t>	B. Answers</a:t>
            </a:r>
          </a:p>
          <a:p>
            <a:r>
              <a:rPr lang="en-US" sz="1200" kern="1200" dirty="0">
                <a:solidFill>
                  <a:schemeClr val="tx1"/>
                </a:solidFill>
                <a:effectLst/>
                <a:latin typeface="+mn-lt"/>
                <a:ea typeface="+mn-ea"/>
                <a:cs typeface="+mn-cs"/>
              </a:rPr>
              <a:t>		1. The three are different manifestations of the same being.</a:t>
            </a:r>
          </a:p>
          <a:p>
            <a:r>
              <a:rPr lang="en-US" sz="1200" kern="1200" dirty="0">
                <a:solidFill>
                  <a:schemeClr val="tx1"/>
                </a:solidFill>
                <a:effectLst/>
                <a:latin typeface="+mn-lt"/>
                <a:ea typeface="+mn-ea"/>
                <a:cs typeface="+mn-cs"/>
              </a:rPr>
              <a:t>			a. This entails that God the Father died on the cross.</a:t>
            </a:r>
          </a:p>
          <a:p>
            <a:r>
              <a:rPr lang="en-US" sz="1200" kern="1200" dirty="0">
                <a:solidFill>
                  <a:schemeClr val="tx1"/>
                </a:solidFill>
                <a:effectLst/>
                <a:latin typeface="+mn-lt"/>
                <a:ea typeface="+mn-ea"/>
                <a:cs typeface="+mn-cs"/>
              </a:rPr>
              <a:t>		2. The three beings are related to the divine substance as three humans partake of the essence of human nature.</a:t>
            </a:r>
          </a:p>
          <a:p>
            <a:r>
              <a:rPr lang="en-US" sz="1200" kern="1200" dirty="0">
                <a:solidFill>
                  <a:schemeClr val="tx1"/>
                </a:solidFill>
                <a:effectLst/>
                <a:latin typeface="+mn-lt"/>
                <a:ea typeface="+mn-ea"/>
                <a:cs typeface="+mn-cs"/>
              </a:rPr>
              <a:t>			a. This implies a version of polytheism and hence contradicts the tradition that there is only one God.</a:t>
            </a:r>
          </a:p>
          <a:p>
            <a:r>
              <a:rPr lang="en-US" sz="1200" kern="1200" dirty="0">
                <a:solidFill>
                  <a:schemeClr val="tx1"/>
                </a:solidFill>
                <a:effectLst/>
                <a:latin typeface="+mn-lt"/>
                <a:ea typeface="+mn-ea"/>
                <a:cs typeface="+mn-cs"/>
              </a:rPr>
              <a:t>		3. Some denied that Jesus was divine while others denied that he was human.</a:t>
            </a:r>
          </a:p>
          <a:p>
            <a:r>
              <a:rPr lang="en-US" sz="1200" kern="1200" dirty="0">
                <a:solidFill>
                  <a:schemeClr val="tx1"/>
                </a:solidFill>
                <a:effectLst/>
                <a:latin typeface="+mn-lt"/>
                <a:ea typeface="+mn-ea"/>
                <a:cs typeface="+mn-cs"/>
              </a:rPr>
              <a:t>		4. A myriad of other positions were considered.</a:t>
            </a:r>
          </a:p>
        </p:txBody>
      </p:sp>
      <p:sp>
        <p:nvSpPr>
          <p:cNvPr id="4" name="Slide Number Placeholder 3">
            <a:extLst>
              <a:ext uri="{FF2B5EF4-FFF2-40B4-BE49-F238E27FC236}">
                <a16:creationId xmlns:a16="http://schemas.microsoft.com/office/drawing/2014/main" id="{01A156F9-C287-C031-5D15-A61059694D27}"/>
              </a:ext>
            </a:extLst>
          </p:cNvPr>
          <p:cNvSpPr>
            <a:spLocks noGrp="1"/>
          </p:cNvSpPr>
          <p:nvPr>
            <p:ph type="sldNum" sz="quarter" idx="5"/>
          </p:nvPr>
        </p:nvSpPr>
        <p:spPr/>
        <p:txBody>
          <a:bodyPr/>
          <a:lstStyle/>
          <a:p>
            <a:fld id="{159E7054-7CEA-48DC-AFFB-C78BCDB1D25B}" type="slidenum">
              <a:rPr lang="en-US" smtClean="0"/>
              <a:t>185</a:t>
            </a:fld>
            <a:endParaRPr lang="en-US"/>
          </a:p>
        </p:txBody>
      </p:sp>
    </p:spTree>
    <p:extLst>
      <p:ext uri="{BB962C8B-B14F-4D97-AF65-F5344CB8AC3E}">
        <p14:creationId xmlns:p14="http://schemas.microsoft.com/office/powerpoint/2010/main" val="18387954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39350-D0D3-1079-2CEA-BD59776C2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CC40C-64E4-4510-E68F-67E2C0B46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E1186-9D1D-1025-66F8-C5082FFD04A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C. Athanasius</a:t>
            </a:r>
          </a:p>
          <a:p>
            <a:r>
              <a:rPr lang="en-US" sz="1200" kern="1200" dirty="0">
                <a:solidFill>
                  <a:schemeClr val="tx1"/>
                </a:solidFill>
                <a:effectLst/>
                <a:latin typeface="+mn-lt"/>
                <a:ea typeface="+mn-ea"/>
                <a:cs typeface="+mn-cs"/>
              </a:rPr>
              <a:t>		1. Became the Bishop of Alexandria.</a:t>
            </a:r>
          </a:p>
          <a:p>
            <a:r>
              <a:rPr lang="en-US" sz="1200" kern="1200" dirty="0">
                <a:solidFill>
                  <a:schemeClr val="tx1"/>
                </a:solidFill>
                <a:effectLst/>
                <a:latin typeface="+mn-lt"/>
                <a:ea typeface="+mn-ea"/>
                <a:cs typeface="+mn-cs"/>
              </a:rPr>
              <a:t>		2. Claimed that God was manifested in three persons who shared the same divine substance.</a:t>
            </a:r>
          </a:p>
          <a:p>
            <a:r>
              <a:rPr lang="en-US" sz="1200" kern="1200" dirty="0">
                <a:solidFill>
                  <a:schemeClr val="tx1"/>
                </a:solidFill>
                <a:effectLst/>
                <a:latin typeface="+mn-lt"/>
                <a:ea typeface="+mn-ea"/>
                <a:cs typeface="+mn-cs"/>
              </a:rPr>
              <a:t>		3. The Son is the same substance as the Father.</a:t>
            </a:r>
          </a:p>
          <a:p>
            <a:r>
              <a:rPr lang="en-US" sz="1200" kern="1200" dirty="0">
                <a:solidFill>
                  <a:schemeClr val="tx1"/>
                </a:solidFill>
                <a:effectLst/>
                <a:latin typeface="+mn-lt"/>
                <a:ea typeface="+mn-ea"/>
                <a:cs typeface="+mn-cs"/>
              </a:rPr>
              <a:t>	D. Arius</a:t>
            </a:r>
          </a:p>
          <a:p>
            <a:r>
              <a:rPr lang="en-US" sz="1200" kern="1200" dirty="0">
                <a:solidFill>
                  <a:schemeClr val="tx1"/>
                </a:solidFill>
                <a:effectLst/>
                <a:latin typeface="+mn-lt"/>
                <a:ea typeface="+mn-ea"/>
                <a:cs typeface="+mn-cs"/>
              </a:rPr>
              <a:t>		1. A cleric in Alexandria.</a:t>
            </a:r>
          </a:p>
          <a:p>
            <a:r>
              <a:rPr lang="en-US" sz="1200" kern="1200" dirty="0">
                <a:solidFill>
                  <a:schemeClr val="tx1"/>
                </a:solidFill>
                <a:effectLst/>
                <a:latin typeface="+mn-lt"/>
                <a:ea typeface="+mn-ea"/>
                <a:cs typeface="+mn-cs"/>
              </a:rPr>
              <a:t>		2. Claimed the Son was created by the Father and the two were not the same being,</a:t>
            </a:r>
          </a:p>
          <a:p>
            <a:r>
              <a:rPr lang="en-US" sz="1200" kern="1200" dirty="0">
                <a:solidFill>
                  <a:schemeClr val="tx1"/>
                </a:solidFill>
                <a:effectLst/>
                <a:latin typeface="+mn-lt"/>
                <a:ea typeface="+mn-ea"/>
                <a:cs typeface="+mn-cs"/>
              </a:rPr>
              <a:t>	E. Council of </a:t>
            </a:r>
            <a:r>
              <a:rPr lang="en-US" sz="1200" kern="1200" dirty="0" err="1">
                <a:solidFill>
                  <a:schemeClr val="tx1"/>
                </a:solidFill>
                <a:effectLst/>
                <a:latin typeface="+mn-lt"/>
                <a:ea typeface="+mn-ea"/>
                <a:cs typeface="+mn-cs"/>
              </a:rPr>
              <a:t>Nicea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Called by Emperor Constantine in 325 to settle the dispute between Athanasius and Arius so as to end civil disorder.</a:t>
            </a:r>
          </a:p>
          <a:p>
            <a:r>
              <a:rPr lang="en-US" sz="1200" kern="1200" dirty="0">
                <a:solidFill>
                  <a:schemeClr val="tx1"/>
                </a:solidFill>
                <a:effectLst/>
                <a:latin typeface="+mn-lt"/>
                <a:ea typeface="+mn-ea"/>
                <a:cs typeface="+mn-cs"/>
              </a:rPr>
              <a:t>		2. Athanasius carried the majority and the Arians were denounced as heretics.</a:t>
            </a:r>
          </a:p>
          <a:p>
            <a:r>
              <a:rPr lang="en-US" sz="1200" kern="1200" dirty="0">
                <a:solidFill>
                  <a:schemeClr val="tx1"/>
                </a:solidFill>
                <a:effectLst/>
                <a:latin typeface="+mn-lt"/>
                <a:ea typeface="+mn-ea"/>
                <a:cs typeface="+mn-cs"/>
              </a:rPr>
              <a:t>		3. The proceedings became the Nicene Creed.</a:t>
            </a:r>
          </a:p>
        </p:txBody>
      </p:sp>
      <p:sp>
        <p:nvSpPr>
          <p:cNvPr id="4" name="Slide Number Placeholder 3">
            <a:extLst>
              <a:ext uri="{FF2B5EF4-FFF2-40B4-BE49-F238E27FC236}">
                <a16:creationId xmlns:a16="http://schemas.microsoft.com/office/drawing/2014/main" id="{7829AAA7-B808-FF52-5AEF-EB78698F3C26}"/>
              </a:ext>
            </a:extLst>
          </p:cNvPr>
          <p:cNvSpPr>
            <a:spLocks noGrp="1"/>
          </p:cNvSpPr>
          <p:nvPr>
            <p:ph type="sldNum" sz="quarter" idx="5"/>
          </p:nvPr>
        </p:nvSpPr>
        <p:spPr/>
        <p:txBody>
          <a:bodyPr/>
          <a:lstStyle/>
          <a:p>
            <a:fld id="{159E7054-7CEA-48DC-AFFB-C78BCDB1D25B}" type="slidenum">
              <a:rPr lang="en-US" smtClean="0"/>
              <a:t>186</a:t>
            </a:fld>
            <a:endParaRPr lang="en-US"/>
          </a:p>
        </p:txBody>
      </p:sp>
    </p:spTree>
    <p:extLst>
      <p:ext uri="{BB962C8B-B14F-4D97-AF65-F5344CB8AC3E}">
        <p14:creationId xmlns:p14="http://schemas.microsoft.com/office/powerpoint/2010/main" val="22908032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7A083-3501-6941-3958-B2BAC6181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F9A51-81B6-1692-E9E6-9698397A8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AD23D-3DC0-EF7E-23D6-D8E76BC7F1A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F. The Battle Continued</a:t>
            </a:r>
          </a:p>
          <a:p>
            <a:r>
              <a:rPr lang="en-US" sz="1200" kern="1200" dirty="0">
                <a:solidFill>
                  <a:schemeClr val="tx1"/>
                </a:solidFill>
                <a:effectLst/>
                <a:latin typeface="+mn-lt"/>
                <a:ea typeface="+mn-ea"/>
                <a:cs typeface="+mn-cs"/>
              </a:rPr>
              <a:t>		1. The dispute endured for quite some time.</a:t>
            </a:r>
          </a:p>
          <a:p>
            <a:r>
              <a:rPr lang="en-US" sz="1200" kern="1200" dirty="0">
                <a:solidFill>
                  <a:schemeClr val="tx1"/>
                </a:solidFill>
                <a:effectLst/>
                <a:latin typeface="+mn-lt"/>
                <a:ea typeface="+mn-ea"/>
                <a:cs typeface="+mn-cs"/>
              </a:rPr>
              <a:t>		2. The radical Arians claimed that the Son’s essence is unlike (</a:t>
            </a:r>
            <a:r>
              <a:rPr lang="en-US" sz="1200" kern="1200" dirty="0" err="1">
                <a:solidFill>
                  <a:schemeClr val="tx1"/>
                </a:solidFill>
                <a:effectLst/>
                <a:latin typeface="+mn-lt"/>
                <a:ea typeface="+mn-ea"/>
                <a:cs typeface="+mn-cs"/>
              </a:rPr>
              <a:t>anomoios</a:t>
            </a:r>
            <a:r>
              <a:rPr lang="en-US" sz="1200" kern="1200" dirty="0">
                <a:solidFill>
                  <a:schemeClr val="tx1"/>
                </a:solidFill>
                <a:effectLst/>
                <a:latin typeface="+mn-lt"/>
                <a:ea typeface="+mn-ea"/>
                <a:cs typeface="+mn-cs"/>
              </a:rPr>
              <a:t>, in Greek) the Father’s.</a:t>
            </a:r>
          </a:p>
          <a:p>
            <a:r>
              <a:rPr lang="en-US" sz="1200" kern="1200" dirty="0">
                <a:solidFill>
                  <a:schemeClr val="tx1"/>
                </a:solidFill>
                <a:effectLst/>
                <a:latin typeface="+mn-lt"/>
                <a:ea typeface="+mn-ea"/>
                <a:cs typeface="+mn-cs"/>
              </a:rPr>
              <a:t>		3. The Nicene formula stated that the two were the same being (</a:t>
            </a:r>
            <a:r>
              <a:rPr lang="en-US" sz="1200" kern="1200" dirty="0" err="1">
                <a:solidFill>
                  <a:schemeClr val="tx1"/>
                </a:solidFill>
                <a:effectLst/>
                <a:latin typeface="+mn-lt"/>
                <a:ea typeface="+mn-ea"/>
                <a:cs typeface="+mn-cs"/>
              </a:rPr>
              <a:t>homoousios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4. Eventually the moderate Arians and those accepting the Nicene Creed compromised and agreed that the Son and Father are of similar substance (</a:t>
            </a:r>
            <a:r>
              <a:rPr lang="en-US" sz="1200" kern="1200" dirty="0" err="1">
                <a:solidFill>
                  <a:schemeClr val="tx1"/>
                </a:solidFill>
                <a:effectLst/>
                <a:latin typeface="+mn-lt"/>
                <a:ea typeface="+mn-ea"/>
                <a:cs typeface="+mn-cs"/>
              </a:rPr>
              <a:t>homoiousios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5. The thinkers involved believed that the purity of the faith, divine truth and salvation were at stake in this dispute.</a:t>
            </a:r>
          </a:p>
          <a:p>
            <a:r>
              <a:rPr lang="en-US" sz="1200" kern="1200" dirty="0">
                <a:solidFill>
                  <a:schemeClr val="tx1"/>
                </a:solidFill>
                <a:effectLst/>
                <a:latin typeface="+mn-lt"/>
                <a:ea typeface="+mn-ea"/>
                <a:cs typeface="+mn-cs"/>
              </a:rPr>
              <a:t>6. The dispute lead to several more councils.</a:t>
            </a:r>
          </a:p>
          <a:p>
            <a:r>
              <a:rPr lang="en-US" sz="1200" kern="1200" dirty="0">
                <a:solidFill>
                  <a:schemeClr val="tx1"/>
                </a:solidFill>
                <a:effectLst/>
                <a:latin typeface="+mn-lt"/>
                <a:ea typeface="+mn-ea"/>
                <a:cs typeface="+mn-cs"/>
              </a:rPr>
              <a:t>	G. Philosophical Significance</a:t>
            </a:r>
          </a:p>
          <a:p>
            <a:r>
              <a:rPr lang="en-US" sz="1200" kern="1200" dirty="0">
                <a:solidFill>
                  <a:schemeClr val="tx1"/>
                </a:solidFill>
                <a:effectLst/>
                <a:latin typeface="+mn-lt"/>
                <a:ea typeface="+mn-ea"/>
                <a:cs typeface="+mn-cs"/>
              </a:rPr>
              <a:t>		1. The term “substance” is used a philosophical term and is not used in this manner in the bible.</a:t>
            </a:r>
          </a:p>
          <a:p>
            <a:r>
              <a:rPr lang="en-US" sz="1200" kern="1200" dirty="0">
                <a:solidFill>
                  <a:schemeClr val="tx1"/>
                </a:solidFill>
                <a:effectLst/>
                <a:latin typeface="+mn-lt"/>
                <a:ea typeface="+mn-ea"/>
                <a:cs typeface="+mn-cs"/>
              </a:rPr>
              <a:t>		2. Greek metaphysical concepts played a significant role in the development of Christianity.</a:t>
            </a:r>
          </a:p>
          <a:p>
            <a:r>
              <a:rPr lang="en-US" sz="1200" kern="1200" dirty="0">
                <a:solidFill>
                  <a:schemeClr val="tx1"/>
                </a:solidFill>
                <a:effectLst/>
                <a:latin typeface="+mn-lt"/>
                <a:ea typeface="+mn-ea"/>
                <a:cs typeface="+mn-cs"/>
              </a:rPr>
              <a:t>3. Another example is the similarity between the participation of particulars in the Forms and the participation of Jesus in the Divinity of the Father.</a:t>
            </a:r>
          </a:p>
        </p:txBody>
      </p:sp>
      <p:sp>
        <p:nvSpPr>
          <p:cNvPr id="4" name="Slide Number Placeholder 3">
            <a:extLst>
              <a:ext uri="{FF2B5EF4-FFF2-40B4-BE49-F238E27FC236}">
                <a16:creationId xmlns:a16="http://schemas.microsoft.com/office/drawing/2014/main" id="{53CF0F07-089F-AEA1-90AF-57C917E81014}"/>
              </a:ext>
            </a:extLst>
          </p:cNvPr>
          <p:cNvSpPr>
            <a:spLocks noGrp="1"/>
          </p:cNvSpPr>
          <p:nvPr>
            <p:ph type="sldNum" sz="quarter" idx="5"/>
          </p:nvPr>
        </p:nvSpPr>
        <p:spPr/>
        <p:txBody>
          <a:bodyPr/>
          <a:lstStyle/>
          <a:p>
            <a:fld id="{159E7054-7CEA-48DC-AFFB-C78BCDB1D25B}" type="slidenum">
              <a:rPr lang="en-US" smtClean="0"/>
              <a:t>187</a:t>
            </a:fld>
            <a:endParaRPr lang="en-US"/>
          </a:p>
        </p:txBody>
      </p:sp>
    </p:spTree>
    <p:extLst>
      <p:ext uri="{BB962C8B-B14F-4D97-AF65-F5344CB8AC3E}">
        <p14:creationId xmlns:p14="http://schemas.microsoft.com/office/powerpoint/2010/main" val="2878538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A9C92-8564-87B9-3934-8AF49F688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B80E1-B917-4837-9FFB-D50301A6C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F0EC5-C244-96F3-B62E-9D3E5391957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Background</a:t>
            </a:r>
          </a:p>
          <a:p>
            <a:r>
              <a:rPr lang="en-US" sz="1200" kern="1200" dirty="0">
                <a:solidFill>
                  <a:schemeClr val="tx1"/>
                </a:solidFill>
                <a:effectLst/>
                <a:latin typeface="+mn-lt"/>
                <a:ea typeface="+mn-ea"/>
                <a:cs typeface="+mn-cs"/>
              </a:rPr>
              <a:t>		1. Started by the British monk Pelagius in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Rome.</a:t>
            </a:r>
          </a:p>
          <a:p>
            <a:r>
              <a:rPr lang="en-US" sz="1200" kern="1200" dirty="0">
                <a:solidFill>
                  <a:schemeClr val="tx1"/>
                </a:solidFill>
                <a:effectLst/>
                <a:latin typeface="+mn-lt"/>
                <a:ea typeface="+mn-ea"/>
                <a:cs typeface="+mn-cs"/>
              </a:rPr>
              <a:t>		2. He was concerned about the doctrine of original sin.</a:t>
            </a:r>
          </a:p>
          <a:p>
            <a:r>
              <a:rPr lang="en-US" sz="1200" kern="1200" dirty="0">
                <a:solidFill>
                  <a:schemeClr val="tx1"/>
                </a:solidFill>
                <a:effectLst/>
                <a:latin typeface="+mn-lt"/>
                <a:ea typeface="+mn-ea"/>
                <a:cs typeface="+mn-cs"/>
              </a:rPr>
              <a:t>	B. The Doctrine of Original Sin</a:t>
            </a:r>
          </a:p>
          <a:p>
            <a:r>
              <a:rPr lang="en-US" sz="1200" kern="1200" dirty="0">
                <a:solidFill>
                  <a:schemeClr val="tx1"/>
                </a:solidFill>
                <a:effectLst/>
                <a:latin typeface="+mn-lt"/>
                <a:ea typeface="+mn-ea"/>
                <a:cs typeface="+mn-cs"/>
              </a:rPr>
              <a:t>		1. When Adam disobeyed God, sin entered into the human race.</a:t>
            </a:r>
          </a:p>
          <a:p>
            <a:r>
              <a:rPr lang="en-US" sz="1200" kern="1200" dirty="0">
                <a:solidFill>
                  <a:schemeClr val="tx1"/>
                </a:solidFill>
                <a:effectLst/>
                <a:latin typeface="+mn-lt"/>
                <a:ea typeface="+mn-ea"/>
                <a:cs typeface="+mn-cs"/>
              </a:rPr>
              <a:t>		2. All of Adams </a:t>
            </a:r>
            <a:r>
              <a:rPr lang="en-US" sz="1200" kern="1200" dirty="0" err="1">
                <a:solidFill>
                  <a:schemeClr val="tx1"/>
                </a:solidFill>
                <a:effectLst/>
                <a:latin typeface="+mn-lt"/>
                <a:ea typeface="+mn-ea"/>
                <a:cs typeface="+mn-cs"/>
              </a:rPr>
              <a:t>descendents</a:t>
            </a:r>
            <a:r>
              <a:rPr lang="en-US" sz="1200" kern="1200" dirty="0">
                <a:solidFill>
                  <a:schemeClr val="tx1"/>
                </a:solidFill>
                <a:effectLst/>
                <a:latin typeface="+mn-lt"/>
                <a:ea typeface="+mn-ea"/>
                <a:cs typeface="+mn-cs"/>
              </a:rPr>
              <a:t> inherited the sinful nature.</a:t>
            </a:r>
          </a:p>
          <a:p>
            <a:r>
              <a:rPr lang="en-US" sz="1200" kern="1200" dirty="0">
                <a:solidFill>
                  <a:schemeClr val="tx1"/>
                </a:solidFill>
                <a:effectLst/>
                <a:latin typeface="+mn-lt"/>
                <a:ea typeface="+mn-ea"/>
                <a:cs typeface="+mn-cs"/>
              </a:rPr>
              <a:t>		3. Christ has come to save us from our helpless bondage to sin.</a:t>
            </a:r>
          </a:p>
          <a:p>
            <a:r>
              <a:rPr lang="en-US" sz="1200" kern="1200" dirty="0">
                <a:solidFill>
                  <a:schemeClr val="tx1"/>
                </a:solidFill>
                <a:effectLst/>
                <a:latin typeface="+mn-lt"/>
                <a:ea typeface="+mn-ea"/>
                <a:cs typeface="+mn-cs"/>
              </a:rPr>
              <a:t>		4. God only saves those he wills to be saved, all others remain victims of their sinful nature.</a:t>
            </a:r>
          </a:p>
        </p:txBody>
      </p:sp>
      <p:sp>
        <p:nvSpPr>
          <p:cNvPr id="4" name="Slide Number Placeholder 3">
            <a:extLst>
              <a:ext uri="{FF2B5EF4-FFF2-40B4-BE49-F238E27FC236}">
                <a16:creationId xmlns:a16="http://schemas.microsoft.com/office/drawing/2014/main" id="{0E0CDAF4-2A7B-2C3E-9D14-82D1140BB9FC}"/>
              </a:ext>
            </a:extLst>
          </p:cNvPr>
          <p:cNvSpPr>
            <a:spLocks noGrp="1"/>
          </p:cNvSpPr>
          <p:nvPr>
            <p:ph type="sldNum" sz="quarter" idx="5"/>
          </p:nvPr>
        </p:nvSpPr>
        <p:spPr/>
        <p:txBody>
          <a:bodyPr/>
          <a:lstStyle/>
          <a:p>
            <a:fld id="{159E7054-7CEA-48DC-AFFB-C78BCDB1D25B}" type="slidenum">
              <a:rPr lang="en-US" smtClean="0"/>
              <a:t>188</a:t>
            </a:fld>
            <a:endParaRPr lang="en-US"/>
          </a:p>
        </p:txBody>
      </p:sp>
    </p:spTree>
    <p:extLst>
      <p:ext uri="{BB962C8B-B14F-4D97-AF65-F5344CB8AC3E}">
        <p14:creationId xmlns:p14="http://schemas.microsoft.com/office/powerpoint/2010/main" val="410171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Metaphysics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Aristotle called metaphysics “first philosophy.”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An editor of Aristotle’s works did not know what to call a collection of works that came after Physics, so he called them “metaphysics” (“after physics”).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20</a:t>
            </a:fld>
            <a:endParaRPr lang="en-US"/>
          </a:p>
        </p:txBody>
      </p:sp>
    </p:spTree>
    <p:extLst>
      <p:ext uri="{BB962C8B-B14F-4D97-AF65-F5344CB8AC3E}">
        <p14:creationId xmlns:p14="http://schemas.microsoft.com/office/powerpoint/2010/main" val="20500889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6AA8A-F794-2F6C-85A6-31E91A24E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F0BD1-82B0-0729-917A-7AEC820B9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054C5-0CAD-5206-F594-A097C90E7B1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Pelagius</a:t>
            </a:r>
          </a:p>
          <a:p>
            <a:r>
              <a:rPr lang="en-US" sz="1200" kern="1200" dirty="0">
                <a:solidFill>
                  <a:schemeClr val="tx1"/>
                </a:solidFill>
                <a:effectLst/>
                <a:latin typeface="+mn-lt"/>
                <a:ea typeface="+mn-ea"/>
                <a:cs typeface="+mn-cs"/>
              </a:rPr>
              <a:t>		1. The doctrine of original sin leads to moral apathy.</a:t>
            </a:r>
          </a:p>
          <a:p>
            <a:r>
              <a:rPr lang="en-US" sz="1200" kern="1200" dirty="0">
                <a:solidFill>
                  <a:schemeClr val="tx1"/>
                </a:solidFill>
                <a:effectLst/>
                <a:latin typeface="+mn-lt"/>
                <a:ea typeface="+mn-ea"/>
                <a:cs typeface="+mn-cs"/>
              </a:rPr>
              <a:t>		2. If one is born sinful and cannot resist sin, there is no reason to try and people are not morally accountable.</a:t>
            </a:r>
          </a:p>
          <a:p>
            <a:r>
              <a:rPr lang="en-US" sz="1200" kern="1200" dirty="0">
                <a:solidFill>
                  <a:schemeClr val="tx1"/>
                </a:solidFill>
                <a:effectLst/>
                <a:latin typeface="+mn-lt"/>
                <a:ea typeface="+mn-ea"/>
                <a:cs typeface="+mn-cs"/>
              </a:rPr>
              <a:t>		3. He claimed we have moral freedom and can resist sin and make correct moral choice without external help.</a:t>
            </a:r>
          </a:p>
          <a:p>
            <a:r>
              <a:rPr lang="en-US" sz="1200" kern="1200" dirty="0">
                <a:solidFill>
                  <a:schemeClr val="tx1"/>
                </a:solidFill>
                <a:effectLst/>
                <a:latin typeface="+mn-lt"/>
                <a:ea typeface="+mn-ea"/>
                <a:cs typeface="+mn-cs"/>
              </a:rPr>
              <a:t>		4. Adam set a bad example for humanity.</a:t>
            </a:r>
          </a:p>
          <a:p>
            <a:r>
              <a:rPr lang="en-US" sz="1200" kern="1200" dirty="0">
                <a:solidFill>
                  <a:schemeClr val="tx1"/>
                </a:solidFill>
                <a:effectLst/>
                <a:latin typeface="+mn-lt"/>
                <a:ea typeface="+mn-ea"/>
                <a:cs typeface="+mn-cs"/>
              </a:rPr>
              <a:t>		5. God sent Jesus as an example to help us decide to choose good.</a:t>
            </a:r>
          </a:p>
          <a:p>
            <a:r>
              <a:rPr lang="en-US" sz="1200" kern="1200" dirty="0">
                <a:solidFill>
                  <a:schemeClr val="tx1"/>
                </a:solidFill>
                <a:effectLst/>
                <a:latin typeface="+mn-lt"/>
                <a:ea typeface="+mn-ea"/>
                <a:cs typeface="+mn-cs"/>
              </a:rPr>
              <a:t>		6. With or without Jesus the capacity for moral freedom remains the same.</a:t>
            </a:r>
          </a:p>
        </p:txBody>
      </p:sp>
      <p:sp>
        <p:nvSpPr>
          <p:cNvPr id="4" name="Slide Number Placeholder 3">
            <a:extLst>
              <a:ext uri="{FF2B5EF4-FFF2-40B4-BE49-F238E27FC236}">
                <a16:creationId xmlns:a16="http://schemas.microsoft.com/office/drawing/2014/main" id="{B0B63155-E1B9-4931-FFB9-FFD8B1EEF33E}"/>
              </a:ext>
            </a:extLst>
          </p:cNvPr>
          <p:cNvSpPr>
            <a:spLocks noGrp="1"/>
          </p:cNvSpPr>
          <p:nvPr>
            <p:ph type="sldNum" sz="quarter" idx="5"/>
          </p:nvPr>
        </p:nvSpPr>
        <p:spPr/>
        <p:txBody>
          <a:bodyPr/>
          <a:lstStyle/>
          <a:p>
            <a:fld id="{159E7054-7CEA-48DC-AFFB-C78BCDB1D25B}" type="slidenum">
              <a:rPr lang="en-US" smtClean="0"/>
              <a:t>189</a:t>
            </a:fld>
            <a:endParaRPr lang="en-US"/>
          </a:p>
        </p:txBody>
      </p:sp>
    </p:spTree>
    <p:extLst>
      <p:ext uri="{BB962C8B-B14F-4D97-AF65-F5344CB8AC3E}">
        <p14:creationId xmlns:p14="http://schemas.microsoft.com/office/powerpoint/2010/main" val="45458446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63DD3-EA1F-230E-1347-8D49F17E1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6DF33-133D-AD39-B05D-C0C2A7FD2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79895-B21F-794B-D415-56E98B6D855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Heresy</a:t>
            </a:r>
          </a:p>
          <a:p>
            <a:r>
              <a:rPr lang="en-US" sz="1200" kern="1200" dirty="0">
                <a:solidFill>
                  <a:schemeClr val="tx1"/>
                </a:solidFill>
                <a:effectLst/>
                <a:latin typeface="+mn-lt"/>
                <a:ea typeface="+mn-ea"/>
                <a:cs typeface="+mn-cs"/>
              </a:rPr>
              <a:t>1 Pelagianism was condemned as heresy because it put emphasis on human moral autonomy and made divine grace and the death of Jesus vastly less important.</a:t>
            </a:r>
          </a:p>
          <a:p>
            <a:r>
              <a:rPr lang="en-US" sz="1200" kern="1200" dirty="0">
                <a:solidFill>
                  <a:schemeClr val="tx1"/>
                </a:solidFill>
                <a:effectLst/>
                <a:latin typeface="+mn-lt"/>
                <a:ea typeface="+mn-ea"/>
                <a:cs typeface="+mn-cs"/>
              </a:rPr>
              <a:t>	E. Significance</a:t>
            </a:r>
          </a:p>
          <a:p>
            <a:r>
              <a:rPr lang="en-US" sz="1200" kern="1200" dirty="0">
                <a:solidFill>
                  <a:schemeClr val="tx1"/>
                </a:solidFill>
                <a:effectLst/>
                <a:latin typeface="+mn-lt"/>
                <a:ea typeface="+mn-ea"/>
                <a:cs typeface="+mn-cs"/>
              </a:rPr>
              <a:t>		1.Augustine disagreed with Pelagius, which shaped his theology and that of Christianity.</a:t>
            </a:r>
          </a:p>
          <a:p>
            <a:r>
              <a:rPr lang="en-US" sz="1200" kern="1200" dirty="0">
                <a:solidFill>
                  <a:schemeClr val="tx1"/>
                </a:solidFill>
                <a:effectLst/>
                <a:latin typeface="+mn-lt"/>
                <a:ea typeface="+mn-ea"/>
                <a:cs typeface="+mn-cs"/>
              </a:rPr>
              <a:t>		2. Focused the problem of reconciling God’s sovereignty with human freedom.</a:t>
            </a:r>
          </a:p>
          <a:p>
            <a:r>
              <a:rPr lang="en-US" sz="1200" kern="1200" dirty="0">
                <a:solidFill>
                  <a:schemeClr val="tx1"/>
                </a:solidFill>
                <a:effectLst/>
                <a:latin typeface="+mn-lt"/>
                <a:ea typeface="+mn-ea"/>
                <a:cs typeface="+mn-cs"/>
              </a:rPr>
              <a:t>		3. Once again raised the problem of balancing the determining factors on human behavior with moral responsibility.</a:t>
            </a:r>
          </a:p>
        </p:txBody>
      </p:sp>
      <p:sp>
        <p:nvSpPr>
          <p:cNvPr id="4" name="Slide Number Placeholder 3">
            <a:extLst>
              <a:ext uri="{FF2B5EF4-FFF2-40B4-BE49-F238E27FC236}">
                <a16:creationId xmlns:a16="http://schemas.microsoft.com/office/drawing/2014/main" id="{7CFADD7F-3F7E-F02A-98F2-473EFF333AC3}"/>
              </a:ext>
            </a:extLst>
          </p:cNvPr>
          <p:cNvSpPr>
            <a:spLocks noGrp="1"/>
          </p:cNvSpPr>
          <p:nvPr>
            <p:ph type="sldNum" sz="quarter" idx="5"/>
          </p:nvPr>
        </p:nvSpPr>
        <p:spPr/>
        <p:txBody>
          <a:bodyPr/>
          <a:lstStyle/>
          <a:p>
            <a:fld id="{159E7054-7CEA-48DC-AFFB-C78BCDB1D25B}" type="slidenum">
              <a:rPr lang="en-US" smtClean="0"/>
              <a:t>190</a:t>
            </a:fld>
            <a:endParaRPr lang="en-US"/>
          </a:p>
        </p:txBody>
      </p:sp>
    </p:spTree>
    <p:extLst>
      <p:ext uri="{BB962C8B-B14F-4D97-AF65-F5344CB8AC3E}">
        <p14:creationId xmlns:p14="http://schemas.microsoft.com/office/powerpoint/2010/main" val="136931605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191</a:t>
            </a:fld>
            <a:endParaRPr lang="en-US"/>
          </a:p>
        </p:txBody>
      </p:sp>
    </p:spTree>
    <p:extLst>
      <p:ext uri="{BB962C8B-B14F-4D97-AF65-F5344CB8AC3E}">
        <p14:creationId xmlns:p14="http://schemas.microsoft.com/office/powerpoint/2010/main" val="403988201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Pre-Christian Background</a:t>
            </a:r>
          </a:p>
          <a:p>
            <a:r>
              <a:rPr lang="en-US" sz="1200" kern="1200" dirty="0">
                <a:solidFill>
                  <a:schemeClr val="tx1"/>
                </a:solidFill>
                <a:effectLst/>
                <a:latin typeface="+mn-lt"/>
                <a:ea typeface="+mn-ea"/>
                <a:cs typeface="+mn-cs"/>
              </a:rPr>
              <a:t>		1. Born in 354 in North Africa to Patricius and Saint Monica. </a:t>
            </a:r>
          </a:p>
          <a:p>
            <a:r>
              <a:rPr lang="en-US" sz="1200" kern="1200" dirty="0">
                <a:solidFill>
                  <a:schemeClr val="tx1"/>
                </a:solidFill>
                <a:effectLst/>
                <a:latin typeface="+mn-lt"/>
                <a:ea typeface="+mn-ea"/>
                <a:cs typeface="+mn-cs"/>
              </a:rPr>
              <a:t>		2. Went to Carthage in 370 to study rhetoric.</a:t>
            </a:r>
          </a:p>
          <a:p>
            <a:r>
              <a:rPr lang="en-US" sz="1200" kern="1200" dirty="0">
                <a:solidFill>
                  <a:schemeClr val="tx1"/>
                </a:solidFill>
                <a:effectLst/>
                <a:latin typeface="+mn-lt"/>
                <a:ea typeface="+mn-ea"/>
                <a:cs typeface="+mn-cs"/>
              </a:rPr>
              <a:t>		3. He lived with a mistress and had an illegitimate son.</a:t>
            </a:r>
          </a:p>
          <a:p>
            <a:r>
              <a:rPr lang="en-US" sz="1200" kern="1200" dirty="0">
                <a:solidFill>
                  <a:schemeClr val="tx1"/>
                </a:solidFill>
                <a:effectLst/>
                <a:latin typeface="+mn-lt"/>
                <a:ea typeface="+mn-ea"/>
                <a:cs typeface="+mn-cs"/>
              </a:rPr>
              <a:t>4. Impressed by their answer to the problem of evil and the fact that he could blame his passions and desires on an external cause, he became a Manichean.</a:t>
            </a:r>
          </a:p>
          <a:p>
            <a:r>
              <a:rPr lang="en-US" sz="1200" kern="1200" dirty="0">
                <a:solidFill>
                  <a:schemeClr val="tx1"/>
                </a:solidFill>
                <a:effectLst/>
                <a:latin typeface="+mn-lt"/>
                <a:ea typeface="+mn-ea"/>
                <a:cs typeface="+mn-cs"/>
              </a:rPr>
              <a:t>		5. He was a successful teacher of rhetoric and won a prize for his poetry.</a:t>
            </a:r>
          </a:p>
          <a:p>
            <a:r>
              <a:rPr lang="en-US" sz="1200" kern="1200" dirty="0">
                <a:solidFill>
                  <a:schemeClr val="tx1"/>
                </a:solidFill>
                <a:effectLst/>
                <a:latin typeface="+mn-lt"/>
                <a:ea typeface="+mn-ea"/>
                <a:cs typeface="+mn-cs"/>
              </a:rPr>
              <a:t>6. His nine years with the Manicheans ended when Faustus, the master teacher of the Manicheans, turned out to be a pompous simpleton.</a:t>
            </a:r>
          </a:p>
          <a:p>
            <a:r>
              <a:rPr lang="en-US" sz="1200" kern="1200" dirty="0">
                <a:solidFill>
                  <a:schemeClr val="tx1"/>
                </a:solidFill>
                <a:effectLst/>
                <a:latin typeface="+mn-lt"/>
                <a:ea typeface="+mn-ea"/>
                <a:cs typeface="+mn-cs"/>
              </a:rPr>
              <a:t>7. After adopting skepticism, he went to Rome to further his career and find better students.</a:t>
            </a:r>
          </a:p>
          <a:p>
            <a:r>
              <a:rPr lang="en-US" sz="1200" kern="1200" dirty="0">
                <a:solidFill>
                  <a:schemeClr val="tx1"/>
                </a:solidFill>
                <a:effectLst/>
                <a:latin typeface="+mn-lt"/>
                <a:ea typeface="+mn-ea"/>
                <a:cs typeface="+mn-cs"/>
              </a:rPr>
              <a:t>8. In 384 he went to Milan to be a professor of rhetoric.</a:t>
            </a:r>
          </a:p>
          <a:p>
            <a:r>
              <a:rPr lang="en-US" sz="1200" kern="1200" dirty="0">
                <a:solidFill>
                  <a:schemeClr val="tx1"/>
                </a:solidFill>
                <a:effectLst/>
                <a:latin typeface="+mn-lt"/>
                <a:ea typeface="+mn-ea"/>
                <a:cs typeface="+mn-cs"/>
              </a:rPr>
              <a:t>9. In Milan, he was befriended by St Ambrose, the bishop of the city at the request of Monica.</a:t>
            </a:r>
          </a:p>
          <a:p>
            <a:r>
              <a:rPr lang="en-US" sz="1200" kern="1200" dirty="0">
                <a:solidFill>
                  <a:schemeClr val="tx1"/>
                </a:solidFill>
                <a:effectLst/>
                <a:latin typeface="+mn-lt"/>
                <a:ea typeface="+mn-ea"/>
                <a:cs typeface="+mn-cs"/>
              </a:rPr>
              <a:t>10. He struggled against his lusts, but was unable to resist them, taking another mistress.</a:t>
            </a:r>
          </a:p>
          <a:p>
            <a:r>
              <a:rPr lang="en-US" sz="1200" kern="1200" dirty="0">
                <a:solidFill>
                  <a:schemeClr val="tx1"/>
                </a:solidFill>
                <a:effectLst/>
                <a:latin typeface="+mn-lt"/>
                <a:ea typeface="+mn-ea"/>
                <a:cs typeface="+mn-cs"/>
              </a:rPr>
              <a:t>	a. “Grant me chastity and continence, but not yet.”</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192</a:t>
            </a:fld>
            <a:endParaRPr lang="en-US"/>
          </a:p>
        </p:txBody>
      </p:sp>
    </p:spTree>
    <p:extLst>
      <p:ext uri="{BB962C8B-B14F-4D97-AF65-F5344CB8AC3E}">
        <p14:creationId xmlns:p14="http://schemas.microsoft.com/office/powerpoint/2010/main" val="427289296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Platonic &amp; Neoplatonic</a:t>
            </a:r>
          </a:p>
          <a:p>
            <a:r>
              <a:rPr lang="en-US" sz="1200" kern="1200" dirty="0">
                <a:solidFill>
                  <a:schemeClr val="tx1"/>
                </a:solidFill>
                <a:effectLst/>
                <a:latin typeface="+mn-lt"/>
                <a:ea typeface="+mn-ea"/>
                <a:cs typeface="+mn-cs"/>
              </a:rPr>
              <a:t>		1. He claims the Platonists came the closest to Christianity.</a:t>
            </a:r>
          </a:p>
          <a:p>
            <a:r>
              <a:rPr lang="en-US" sz="1200" kern="1200" dirty="0">
                <a:solidFill>
                  <a:schemeClr val="tx1"/>
                </a:solidFill>
                <a:effectLst/>
                <a:latin typeface="+mn-lt"/>
                <a:ea typeface="+mn-ea"/>
                <a:cs typeface="+mn-cs"/>
              </a:rPr>
              <a:t>		2. He claimed the Platonists had “unlawful possession” of God’s truth, so the Christians should willing to take it back from them.</a:t>
            </a:r>
          </a:p>
          <a:p>
            <a:r>
              <a:rPr lang="en-US" sz="1200" kern="1200" dirty="0">
                <a:solidFill>
                  <a:schemeClr val="tx1"/>
                </a:solidFill>
                <a:effectLst/>
                <a:latin typeface="+mn-lt"/>
                <a:ea typeface="+mn-ea"/>
                <a:cs typeface="+mn-cs"/>
              </a:rPr>
              <a:t>	B. Limits</a:t>
            </a:r>
          </a:p>
          <a:p>
            <a:r>
              <a:rPr lang="en-US" sz="1200" kern="1200" dirty="0">
                <a:solidFill>
                  <a:schemeClr val="tx1"/>
                </a:solidFill>
                <a:effectLst/>
                <a:latin typeface="+mn-lt"/>
                <a:ea typeface="+mn-ea"/>
                <a:cs typeface="+mn-cs"/>
              </a:rPr>
              <a:t>		1. He claimed that he only wanted to know the God and the soul, nothing more.</a:t>
            </a:r>
          </a:p>
          <a:p>
            <a:r>
              <a:rPr lang="en-US" sz="1200" kern="1200" dirty="0">
                <a:solidFill>
                  <a:schemeClr val="tx1"/>
                </a:solidFill>
                <a:effectLst/>
                <a:latin typeface="+mn-lt"/>
                <a:ea typeface="+mn-ea"/>
                <a:cs typeface="+mn-cs"/>
              </a:rPr>
              <a:t>		2. He was not interested in purely intellectual problems.</a:t>
            </a:r>
          </a:p>
          <a:p>
            <a:r>
              <a:rPr lang="en-US" sz="1200" kern="1200" dirty="0">
                <a:solidFill>
                  <a:schemeClr val="tx1"/>
                </a:solidFill>
                <a:effectLst/>
                <a:latin typeface="+mn-lt"/>
                <a:ea typeface="+mn-ea"/>
                <a:cs typeface="+mn-cs"/>
              </a:rPr>
              <a:t>		3. Philosophy is either a means to God or an obstacle in the way of God.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194</a:t>
            </a:fld>
            <a:endParaRPr lang="en-US"/>
          </a:p>
        </p:txBody>
      </p:sp>
    </p:spTree>
    <p:extLst>
      <p:ext uri="{BB962C8B-B14F-4D97-AF65-F5344CB8AC3E}">
        <p14:creationId xmlns:p14="http://schemas.microsoft.com/office/powerpoint/2010/main" val="76323359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Philosophy &amp; Religion</a:t>
            </a:r>
          </a:p>
          <a:p>
            <a:r>
              <a:rPr lang="en-US" sz="1200" kern="1200" dirty="0">
                <a:solidFill>
                  <a:schemeClr val="tx1"/>
                </a:solidFill>
                <a:effectLst/>
                <a:latin typeface="+mn-lt"/>
                <a:ea typeface="+mn-ea"/>
                <a:cs typeface="+mn-cs"/>
              </a:rPr>
              <a:t>1. His early writings, ending with </a:t>
            </a:r>
            <a:r>
              <a:rPr lang="en-US" sz="1200" i="1" kern="1200" dirty="0">
                <a:solidFill>
                  <a:schemeClr val="tx1"/>
                </a:solidFill>
                <a:effectLst/>
                <a:latin typeface="+mn-lt"/>
                <a:ea typeface="+mn-ea"/>
                <a:cs typeface="+mn-cs"/>
              </a:rPr>
              <a:t>Confessions</a:t>
            </a:r>
            <a:r>
              <a:rPr lang="en-US" sz="1200" kern="1200" dirty="0">
                <a:solidFill>
                  <a:schemeClr val="tx1"/>
                </a:solidFill>
                <a:effectLst/>
                <a:latin typeface="+mn-lt"/>
                <a:ea typeface="+mn-ea"/>
                <a:cs typeface="+mn-cs"/>
              </a:rPr>
              <a:t> (400)</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reflected optimism about natural reason and focused on problems it could address.</a:t>
            </a:r>
          </a:p>
          <a:p>
            <a:r>
              <a:rPr lang="en-US" sz="1200" kern="1200" dirty="0">
                <a:solidFill>
                  <a:schemeClr val="tx1"/>
                </a:solidFill>
                <a:effectLst/>
                <a:latin typeface="+mn-lt"/>
                <a:ea typeface="+mn-ea"/>
                <a:cs typeface="+mn-cs"/>
              </a:rPr>
              <a:t>	a. These works focused mainly on refuting the Manicheans and skeptical philosophies.</a:t>
            </a:r>
          </a:p>
          <a:p>
            <a:r>
              <a:rPr lang="en-US" sz="1200" kern="1200" dirty="0">
                <a:solidFill>
                  <a:schemeClr val="tx1"/>
                </a:solidFill>
                <a:effectLst/>
                <a:latin typeface="+mn-lt"/>
                <a:ea typeface="+mn-ea"/>
                <a:cs typeface="+mn-cs"/>
              </a:rPr>
              <a:t>		2. His later writings, such as </a:t>
            </a:r>
            <a:r>
              <a:rPr lang="en-US" sz="1200" i="1" kern="1200" dirty="0">
                <a:solidFill>
                  <a:schemeClr val="tx1"/>
                </a:solidFill>
                <a:effectLst/>
                <a:latin typeface="+mn-lt"/>
                <a:ea typeface="+mn-ea"/>
                <a:cs typeface="+mn-cs"/>
              </a:rPr>
              <a:t>City of God</a:t>
            </a:r>
            <a:r>
              <a:rPr lang="en-US" sz="1200" kern="1200" dirty="0">
                <a:solidFill>
                  <a:schemeClr val="tx1"/>
                </a:solidFill>
                <a:effectLst/>
                <a:latin typeface="+mn-lt"/>
                <a:ea typeface="+mn-ea"/>
                <a:cs typeface="+mn-cs"/>
              </a:rPr>
              <a:t> (426), tend to be more of a scriptural base and put reason in subordination to faith.</a:t>
            </a:r>
          </a:p>
          <a:p>
            <a:r>
              <a:rPr lang="en-US" sz="1200" kern="1200" dirty="0">
                <a:solidFill>
                  <a:schemeClr val="tx1"/>
                </a:solidFill>
                <a:effectLst/>
                <a:latin typeface="+mn-lt"/>
                <a:ea typeface="+mn-ea"/>
                <a:cs typeface="+mn-cs"/>
              </a:rPr>
              <a:t>			a. Many of these works aimed at addressing Christian heresies.</a:t>
            </a:r>
          </a:p>
          <a:p>
            <a:r>
              <a:rPr lang="en-US" sz="1200" kern="1200" dirty="0">
                <a:solidFill>
                  <a:schemeClr val="tx1"/>
                </a:solidFill>
                <a:effectLst/>
                <a:latin typeface="+mn-lt"/>
                <a:ea typeface="+mn-ea"/>
                <a:cs typeface="+mn-cs"/>
              </a:rPr>
              <a:t>		3. He claimed that no aspect of reality could be understood apart from the religious perspective.</a:t>
            </a:r>
          </a:p>
          <a:p>
            <a:r>
              <a:rPr lang="en-US" sz="1200" kern="1200" dirty="0">
                <a:solidFill>
                  <a:schemeClr val="tx1"/>
                </a:solidFill>
                <a:effectLst/>
                <a:latin typeface="+mn-lt"/>
                <a:ea typeface="+mn-ea"/>
                <a:cs typeface="+mn-cs"/>
              </a:rPr>
              <a:t>4. He did not distinguish between natural reason and revelation, between philosophy and theology, or between humans and natural beings and humans as spiritual beings.</a:t>
            </a:r>
          </a:p>
          <a:p>
            <a:r>
              <a:rPr lang="en-US" sz="1200" kern="1200" dirty="0">
                <a:solidFill>
                  <a:schemeClr val="tx1"/>
                </a:solidFill>
                <a:effectLst/>
                <a:latin typeface="+mn-lt"/>
                <a:ea typeface="+mn-ea"/>
                <a:cs typeface="+mn-cs"/>
              </a:rPr>
              <a:t>5. In cases not covered by scripture, Augustine accepts Plato’s answers.</a:t>
            </a:r>
          </a:p>
          <a:p>
            <a:r>
              <a:rPr lang="en-US" sz="1200" kern="1200" dirty="0">
                <a:solidFill>
                  <a:schemeClr val="tx1"/>
                </a:solidFill>
                <a:effectLst/>
                <a:latin typeface="+mn-lt"/>
                <a:ea typeface="+mn-ea"/>
                <a:cs typeface="+mn-cs"/>
              </a:rPr>
              <a:t>6. In cases covered by the Bible, it is the final word.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195</a:t>
            </a:fld>
            <a:endParaRPr lang="en-US"/>
          </a:p>
        </p:txBody>
      </p:sp>
    </p:spTree>
    <p:extLst>
      <p:ext uri="{BB962C8B-B14F-4D97-AF65-F5344CB8AC3E}">
        <p14:creationId xmlns:p14="http://schemas.microsoft.com/office/powerpoint/2010/main" val="41126491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196</a:t>
            </a:fld>
            <a:endParaRPr lang="en-US"/>
          </a:p>
        </p:txBody>
      </p:sp>
    </p:spTree>
    <p:extLst>
      <p:ext uri="{BB962C8B-B14F-4D97-AF65-F5344CB8AC3E}">
        <p14:creationId xmlns:p14="http://schemas.microsoft.com/office/powerpoint/2010/main" val="120093038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Sin</a:t>
            </a:r>
          </a:p>
          <a:p>
            <a:r>
              <a:rPr lang="en-US" sz="1200" kern="1200" dirty="0">
                <a:solidFill>
                  <a:schemeClr val="tx1"/>
                </a:solidFill>
                <a:effectLst/>
                <a:latin typeface="+mn-lt"/>
                <a:ea typeface="+mn-ea"/>
                <a:cs typeface="+mn-cs"/>
              </a:rPr>
              <a:t>		1. Humans inherited the original sin and re-enact it.</a:t>
            </a:r>
          </a:p>
          <a:p>
            <a:r>
              <a:rPr lang="en-US" sz="1200" kern="1200" dirty="0">
                <a:solidFill>
                  <a:schemeClr val="tx1"/>
                </a:solidFill>
                <a:effectLst/>
                <a:latin typeface="+mn-lt"/>
                <a:ea typeface="+mn-ea"/>
                <a:cs typeface="+mn-cs"/>
              </a:rPr>
              <a:t>		2. All aspects of human life are infected by sin.</a:t>
            </a:r>
          </a:p>
          <a:p>
            <a:r>
              <a:rPr lang="en-US" sz="1200" kern="1200" dirty="0">
                <a:solidFill>
                  <a:schemeClr val="tx1"/>
                </a:solidFill>
                <a:effectLst/>
                <a:latin typeface="+mn-lt"/>
                <a:ea typeface="+mn-ea"/>
                <a:cs typeface="+mn-cs"/>
              </a:rPr>
              <a:t>		3. Sin bends our will away from God and leads us to self-love and love of a corrupt and ephemeral world.</a:t>
            </a:r>
          </a:p>
          <a:p>
            <a:r>
              <a:rPr lang="en-US" sz="1200" kern="1200" dirty="0">
                <a:solidFill>
                  <a:schemeClr val="tx1"/>
                </a:solidFill>
                <a:effectLst/>
                <a:latin typeface="+mn-lt"/>
                <a:ea typeface="+mn-ea"/>
                <a:cs typeface="+mn-cs"/>
              </a:rPr>
              <a:t>		4. Sin affects ethics, epistemology, and human history.</a:t>
            </a:r>
          </a:p>
          <a:p>
            <a:r>
              <a:rPr lang="en-US" sz="1200" kern="1200" dirty="0">
                <a:solidFill>
                  <a:schemeClr val="tx1"/>
                </a:solidFill>
                <a:effectLst/>
                <a:latin typeface="+mn-lt"/>
                <a:ea typeface="+mn-ea"/>
                <a:cs typeface="+mn-cs"/>
              </a:rPr>
              <a:t>		5. A major tension in his work is the conflict between sin and free will.</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197</a:t>
            </a:fld>
            <a:endParaRPr lang="en-US"/>
          </a:p>
        </p:txBody>
      </p:sp>
    </p:spTree>
    <p:extLst>
      <p:ext uri="{BB962C8B-B14F-4D97-AF65-F5344CB8AC3E}">
        <p14:creationId xmlns:p14="http://schemas.microsoft.com/office/powerpoint/2010/main" val="30157188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a:t>
            </a:r>
          </a:p>
          <a:p>
            <a:pPr lvl="1"/>
            <a:r>
              <a:rPr lang="en-US" dirty="0"/>
              <a:t>Knowledges is not an end in itself.</a:t>
            </a:r>
          </a:p>
          <a:p>
            <a:pPr lvl="1"/>
            <a:r>
              <a:rPr lang="en-US" dirty="0"/>
              <a:t>Not interested in knowledge as a means of developing science and other ways of influencing the physical world.</a:t>
            </a:r>
          </a:p>
          <a:p>
            <a:pPr lvl="1"/>
            <a:r>
              <a:rPr lang="en-US" dirty="0"/>
              <a:t>Epistemology’s goal is to weed out false views that interfere with the soul’s journey to God.</a:t>
            </a:r>
          </a:p>
          <a:p>
            <a:pPr lvl="1"/>
            <a:r>
              <a:rPr lang="en-US" dirty="0"/>
              <a:t>Truth is key to a happy life and brings one closer to God.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198</a:t>
            </a:fld>
            <a:endParaRPr lang="en-US"/>
          </a:p>
        </p:txBody>
      </p:sp>
    </p:spTree>
    <p:extLst>
      <p:ext uri="{BB962C8B-B14F-4D97-AF65-F5344CB8AC3E}">
        <p14:creationId xmlns:p14="http://schemas.microsoft.com/office/powerpoint/2010/main" val="3837015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Certainty</a:t>
            </a:r>
          </a:p>
          <a:p>
            <a:r>
              <a:rPr lang="en-US" sz="1200" kern="1200" dirty="0">
                <a:solidFill>
                  <a:schemeClr val="tx1"/>
                </a:solidFill>
                <a:effectLst/>
                <a:latin typeface="+mn-lt"/>
                <a:ea typeface="+mn-ea"/>
                <a:cs typeface="+mn-cs"/>
              </a:rPr>
              <a:t>		1. Only certain, absolute, eternal truth could serve as an adequate foundation for life.</a:t>
            </a:r>
          </a:p>
          <a:p>
            <a:r>
              <a:rPr lang="en-US" sz="1200" kern="1200" dirty="0">
                <a:solidFill>
                  <a:schemeClr val="tx1"/>
                </a:solidFill>
                <a:effectLst/>
                <a:latin typeface="+mn-lt"/>
                <a:ea typeface="+mn-ea"/>
                <a:cs typeface="+mn-cs"/>
              </a:rPr>
              <a:t>	B. </a:t>
            </a:r>
            <a:r>
              <a:rPr lang="en-US" sz="1200" i="1" kern="1200" dirty="0">
                <a:solidFill>
                  <a:schemeClr val="tx1"/>
                </a:solidFill>
                <a:effectLst/>
                <a:latin typeface="+mn-lt"/>
                <a:ea typeface="+mn-ea"/>
                <a:cs typeface="+mn-cs"/>
              </a:rPr>
              <a:t>Against the Skeptics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A reply to the skeptics of the new Platonic Academy, such as </a:t>
            </a:r>
            <a:r>
              <a:rPr lang="en-US" sz="1200" kern="1200" dirty="0" err="1">
                <a:solidFill>
                  <a:schemeClr val="tx1"/>
                </a:solidFill>
                <a:effectLst/>
                <a:latin typeface="+mn-lt"/>
                <a:ea typeface="+mn-ea"/>
                <a:cs typeface="+mn-cs"/>
              </a:rPr>
              <a:t>Carneades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2. The skeptics claimed that nothing can be known and judgment should be suspended.</a:t>
            </a:r>
          </a:p>
          <a:p>
            <a:r>
              <a:rPr lang="en-US" sz="1200" kern="1200" dirty="0">
                <a:solidFill>
                  <a:schemeClr val="tx1"/>
                </a:solidFill>
                <a:effectLst/>
                <a:latin typeface="+mn-lt"/>
                <a:ea typeface="+mn-ea"/>
                <a:cs typeface="+mn-cs"/>
              </a:rPr>
              <a:t>		3. The skeptics claimed that suspending judgment and pursuing truth would make one happy and wise. </a:t>
            </a:r>
          </a:p>
          <a:p>
            <a:r>
              <a:rPr lang="en-US" sz="1200" kern="1200" dirty="0">
                <a:solidFill>
                  <a:schemeClr val="tx1"/>
                </a:solidFill>
                <a:effectLst/>
                <a:latin typeface="+mn-lt"/>
                <a:ea typeface="+mn-ea"/>
                <a:cs typeface="+mn-cs"/>
              </a:rPr>
              <a:t>4. Augustine claimed that one cannot be wise without knowing the truth and that such unending pursuit would not lead to happiness.</a:t>
            </a:r>
          </a:p>
          <a:p>
            <a:r>
              <a:rPr lang="en-US" sz="1200" kern="1200" dirty="0">
                <a:solidFill>
                  <a:schemeClr val="tx1"/>
                </a:solidFill>
                <a:effectLst/>
                <a:latin typeface="+mn-lt"/>
                <a:ea typeface="+mn-ea"/>
                <a:cs typeface="+mn-cs"/>
              </a:rPr>
              <a:t>	C. Attacking the Skeptics</a:t>
            </a:r>
          </a:p>
          <a:p>
            <a:r>
              <a:rPr lang="en-US" sz="1200" kern="1200" dirty="0">
                <a:solidFill>
                  <a:schemeClr val="tx1"/>
                </a:solidFill>
                <a:effectLst/>
                <a:latin typeface="+mn-lt"/>
                <a:ea typeface="+mn-ea"/>
                <a:cs typeface="+mn-cs"/>
              </a:rPr>
              <a:t>		1. Augustine set out to find a proposition whose truth is certain.</a:t>
            </a:r>
          </a:p>
          <a:p>
            <a:r>
              <a:rPr lang="en-US" sz="1200" kern="1200" dirty="0">
                <a:solidFill>
                  <a:schemeClr val="tx1"/>
                </a:solidFill>
                <a:effectLst/>
                <a:latin typeface="+mn-lt"/>
                <a:ea typeface="+mn-ea"/>
                <a:cs typeface="+mn-cs"/>
              </a:rPr>
              <a:t>		2. He claims that Skeptics make truth claims and that Skeptics claim to know that Skepticism is correct.</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199</a:t>
            </a:fld>
            <a:endParaRPr lang="en-US"/>
          </a:p>
        </p:txBody>
      </p:sp>
    </p:spTree>
    <p:extLst>
      <p:ext uri="{BB962C8B-B14F-4D97-AF65-F5344CB8AC3E}">
        <p14:creationId xmlns:p14="http://schemas.microsoft.com/office/powerpoint/2010/main" val="310737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Criticism of Plato’s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Plato’s View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Forms are perfect, unchanging and eternal.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world of particulars is a world of imperfection, change, and mortality.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Forms exist apart from the world of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Explanatory Power and Complexity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Forms lack explanatory power-they do not explain the natural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Adding a realm of forms doubles the realms that are in need of explanation.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Rather than creating a unity, postulation of the forms adds additional multiplicity.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21</a:t>
            </a:fld>
            <a:endParaRPr lang="en-US"/>
          </a:p>
        </p:txBody>
      </p:sp>
    </p:spTree>
    <p:extLst>
      <p:ext uri="{BB962C8B-B14F-4D97-AF65-F5344CB8AC3E}">
        <p14:creationId xmlns:p14="http://schemas.microsoft.com/office/powerpoint/2010/main" val="30918791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Argument that skepticism is self-refuting.</a:t>
            </a:r>
          </a:p>
          <a:p>
            <a:r>
              <a:rPr lang="en-US" sz="1200" kern="1200" dirty="0">
                <a:solidFill>
                  <a:schemeClr val="tx1"/>
                </a:solidFill>
                <a:effectLst/>
                <a:latin typeface="+mn-lt"/>
                <a:ea typeface="+mn-ea"/>
                <a:cs typeface="+mn-cs"/>
              </a:rPr>
              <a:t>		1. The Skeptics claim we cannot know anything to be true.</a:t>
            </a:r>
          </a:p>
          <a:p>
            <a:r>
              <a:rPr lang="en-US" sz="1200" kern="1200" dirty="0">
                <a:solidFill>
                  <a:schemeClr val="tx1"/>
                </a:solidFill>
                <a:effectLst/>
                <a:latin typeface="+mn-lt"/>
                <a:ea typeface="+mn-ea"/>
                <a:cs typeface="+mn-cs"/>
              </a:rPr>
              <a:t>		2. To deny we cannot know the truth requires a definition of “truth.”</a:t>
            </a:r>
          </a:p>
          <a:p>
            <a:r>
              <a:rPr lang="en-US" sz="1200" kern="1200" dirty="0">
                <a:solidFill>
                  <a:schemeClr val="tx1"/>
                </a:solidFill>
                <a:effectLst/>
                <a:latin typeface="+mn-lt"/>
                <a:ea typeface="+mn-ea"/>
                <a:cs typeface="+mn-cs"/>
              </a:rPr>
              <a:t>		3. The definition is either true or false.</a:t>
            </a:r>
          </a:p>
          <a:p>
            <a:r>
              <a:rPr lang="en-US" sz="1200" kern="1200" dirty="0">
                <a:solidFill>
                  <a:schemeClr val="tx1"/>
                </a:solidFill>
                <a:effectLst/>
                <a:latin typeface="+mn-lt"/>
                <a:ea typeface="+mn-ea"/>
                <a:cs typeface="+mn-cs"/>
              </a:rPr>
              <a:t>		4. If the definition is true, then the Skeptics know some truths-thus they refute their own claim.</a:t>
            </a:r>
          </a:p>
          <a:p>
            <a:r>
              <a:rPr lang="en-US" sz="1200" kern="1200" dirty="0">
                <a:solidFill>
                  <a:schemeClr val="tx1"/>
                </a:solidFill>
                <a:effectLst/>
                <a:latin typeface="+mn-lt"/>
                <a:ea typeface="+mn-ea"/>
                <a:cs typeface="+mn-cs"/>
              </a:rPr>
              <a:t>		5. If the definition is false, then it is useless in a defense of Skepticism-their claim is meaningless.</a:t>
            </a:r>
          </a:p>
          <a:p>
            <a:r>
              <a:rPr lang="en-US" sz="1200" kern="1200" dirty="0">
                <a:solidFill>
                  <a:schemeClr val="tx1"/>
                </a:solidFill>
                <a:effectLst/>
                <a:latin typeface="+mn-lt"/>
                <a:ea typeface="+mn-ea"/>
                <a:cs typeface="+mn-cs"/>
              </a:rPr>
              <a:t>	E. Logical Propositions</a:t>
            </a:r>
          </a:p>
          <a:p>
            <a:r>
              <a:rPr lang="en-US" sz="1200" kern="1200" dirty="0">
                <a:solidFill>
                  <a:schemeClr val="tx1"/>
                </a:solidFill>
                <a:effectLst/>
                <a:latin typeface="+mn-lt"/>
                <a:ea typeface="+mn-ea"/>
                <a:cs typeface="+mn-cs"/>
              </a:rPr>
              <a:t>		1. Augustine claims that certain logical propositions are known to be true.</a:t>
            </a:r>
          </a:p>
          <a:p>
            <a:r>
              <a:rPr lang="en-US" sz="1200" kern="1200" dirty="0">
                <a:solidFill>
                  <a:schemeClr val="tx1"/>
                </a:solidFill>
                <a:effectLst/>
                <a:latin typeface="+mn-lt"/>
                <a:ea typeface="+mn-ea"/>
                <a:cs typeface="+mn-cs"/>
              </a:rPr>
              <a:t>		2. Without logic it would be impossible to even present the Skeptical position.</a:t>
            </a:r>
          </a:p>
          <a:p>
            <a:r>
              <a:rPr lang="en-US" sz="1200" kern="1200" dirty="0">
                <a:solidFill>
                  <a:schemeClr val="tx1"/>
                </a:solidFill>
                <a:effectLst/>
                <a:latin typeface="+mn-lt"/>
                <a:ea typeface="+mn-ea"/>
                <a:cs typeface="+mn-cs"/>
              </a:rPr>
              <a:t>		3. He asserts that we can know mathematical truths with certainty.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200</a:t>
            </a:fld>
            <a:endParaRPr lang="en-US"/>
          </a:p>
        </p:txBody>
      </p:sp>
    </p:spTree>
    <p:extLst>
      <p:ext uri="{BB962C8B-B14F-4D97-AF65-F5344CB8AC3E}">
        <p14:creationId xmlns:p14="http://schemas.microsoft.com/office/powerpoint/2010/main" val="92689531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 Senses</a:t>
            </a:r>
          </a:p>
          <a:p>
            <a:r>
              <a:rPr lang="en-US" sz="1200" kern="1200" dirty="0">
                <a:solidFill>
                  <a:schemeClr val="tx1"/>
                </a:solidFill>
                <a:effectLst/>
                <a:latin typeface="+mn-lt"/>
                <a:ea typeface="+mn-ea"/>
                <a:cs typeface="+mn-cs"/>
              </a:rPr>
              <a:t>		1. The Skeptics argued that sense experience is not reliable.</a:t>
            </a:r>
          </a:p>
          <a:p>
            <a:r>
              <a:rPr lang="en-US" sz="1200" kern="1200" dirty="0">
                <a:solidFill>
                  <a:schemeClr val="tx1"/>
                </a:solidFill>
                <a:effectLst/>
                <a:latin typeface="+mn-lt"/>
                <a:ea typeface="+mn-ea"/>
                <a:cs typeface="+mn-cs"/>
              </a:rPr>
              <a:t>		2. He claims that what the senses report is always true, provided that we do not go beyond the experience.</a:t>
            </a:r>
          </a:p>
          <a:p>
            <a:r>
              <a:rPr lang="en-US" sz="1200" kern="1200" dirty="0">
                <a:solidFill>
                  <a:schemeClr val="tx1"/>
                </a:solidFill>
                <a:effectLst/>
                <a:latin typeface="+mn-lt"/>
                <a:ea typeface="+mn-ea"/>
                <a:cs typeface="+mn-cs"/>
              </a:rPr>
              <a:t>		3. He claims that reason needs to interpret the sense experience before we can make inferences about what lies beyond them.</a:t>
            </a:r>
          </a:p>
          <a:p>
            <a:r>
              <a:rPr lang="en-US" sz="1200" kern="1200" dirty="0">
                <a:solidFill>
                  <a:schemeClr val="tx1"/>
                </a:solidFill>
                <a:effectLst/>
                <a:latin typeface="+mn-lt"/>
                <a:ea typeface="+mn-ea"/>
                <a:cs typeface="+mn-cs"/>
              </a:rPr>
              <a:t>	G. Self Conscious</a:t>
            </a:r>
          </a:p>
          <a:p>
            <a:r>
              <a:rPr lang="en-US" sz="1200" kern="1200" dirty="0">
                <a:solidFill>
                  <a:schemeClr val="tx1"/>
                </a:solidFill>
                <a:effectLst/>
                <a:latin typeface="+mn-lt"/>
                <a:ea typeface="+mn-ea"/>
                <a:cs typeface="+mn-cs"/>
              </a:rPr>
              <a:t>		1. We can be certain about the content of our own minds-we know that we are.</a:t>
            </a:r>
          </a:p>
          <a:p>
            <a:r>
              <a:rPr lang="en-US" sz="1200" kern="1200" dirty="0">
                <a:solidFill>
                  <a:schemeClr val="tx1"/>
                </a:solidFill>
                <a:effectLst/>
                <a:latin typeface="+mn-lt"/>
                <a:ea typeface="+mn-ea"/>
                <a:cs typeface="+mn-cs"/>
              </a:rPr>
              <a:t>		2. If he is mistaken, then he exists-if one does not exist, one cannot be mistaken.</a:t>
            </a:r>
          </a:p>
          <a:p>
            <a:r>
              <a:rPr lang="en-US" sz="1200" kern="1200" dirty="0">
                <a:solidFill>
                  <a:schemeClr val="tx1"/>
                </a:solidFill>
                <a:effectLst/>
                <a:latin typeface="+mn-lt"/>
                <a:ea typeface="+mn-ea"/>
                <a:cs typeface="+mn-cs"/>
              </a:rPr>
              <a:t>		3. As he knows that he is, he claims that he knows that he knows.</a:t>
            </a:r>
          </a:p>
          <a:p>
            <a:r>
              <a:rPr lang="en-US" sz="1200" kern="1200" dirty="0">
                <a:solidFill>
                  <a:schemeClr val="tx1"/>
                </a:solidFill>
                <a:effectLst/>
                <a:latin typeface="+mn-lt"/>
                <a:ea typeface="+mn-ea"/>
                <a:cs typeface="+mn-cs"/>
              </a:rPr>
              <a:t>		4. He also adds that he knows that he loves, thus he knows at least three things.</a:t>
            </a:r>
          </a:p>
          <a:p>
            <a:r>
              <a:rPr lang="en-US" sz="1200" kern="1200" dirty="0">
                <a:solidFill>
                  <a:schemeClr val="tx1"/>
                </a:solidFill>
                <a:effectLst/>
                <a:latin typeface="+mn-lt"/>
                <a:ea typeface="+mn-ea"/>
                <a:cs typeface="+mn-cs"/>
              </a:rPr>
              <a:t>		5. This refutes the skeptical claim.</a:t>
            </a:r>
          </a:p>
          <a:p>
            <a:r>
              <a:rPr lang="en-US" sz="1200" kern="1200" dirty="0">
                <a:solidFill>
                  <a:schemeClr val="tx1"/>
                </a:solidFill>
                <a:effectLst/>
                <a:latin typeface="+mn-lt"/>
                <a:ea typeface="+mn-ea"/>
                <a:cs typeface="+mn-cs"/>
              </a:rPr>
              <a:t>		6. This same sort of argument was later given by Descartes.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201</a:t>
            </a:fld>
            <a:endParaRPr lang="en-US"/>
          </a:p>
        </p:txBody>
      </p:sp>
    </p:spTree>
    <p:extLst>
      <p:ext uri="{BB962C8B-B14F-4D97-AF65-F5344CB8AC3E}">
        <p14:creationId xmlns:p14="http://schemas.microsoft.com/office/powerpoint/2010/main" val="76872081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83A59-773A-B78F-0989-59976770E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C7677-4337-9954-F011-EA7AAE9B6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2656D-EF05-E069-6503-432F041E69D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II Platonism</a:t>
            </a:r>
          </a:p>
          <a:p>
            <a:r>
              <a:rPr lang="en-US" sz="1200" kern="1200" dirty="0">
                <a:solidFill>
                  <a:schemeClr val="tx1"/>
                </a:solidFill>
                <a:effectLst/>
                <a:latin typeface="+mn-lt"/>
                <a:ea typeface="+mn-ea"/>
                <a:cs typeface="+mn-cs"/>
              </a:rPr>
              <a:t>	A. Senses</a:t>
            </a:r>
          </a:p>
          <a:p>
            <a:r>
              <a:rPr lang="en-US" sz="1200" kern="1200" dirty="0">
                <a:solidFill>
                  <a:schemeClr val="tx1"/>
                </a:solidFill>
                <a:effectLst/>
                <a:latin typeface="+mn-lt"/>
                <a:ea typeface="+mn-ea"/>
                <a:cs typeface="+mn-cs"/>
              </a:rPr>
              <a:t>		1. He values the senses more than Plato does.</a:t>
            </a:r>
          </a:p>
          <a:p>
            <a:r>
              <a:rPr lang="en-US" sz="1200" kern="1200" dirty="0">
                <a:solidFill>
                  <a:schemeClr val="tx1"/>
                </a:solidFill>
                <a:effectLst/>
                <a:latin typeface="+mn-lt"/>
                <a:ea typeface="+mn-ea"/>
                <a:cs typeface="+mn-cs"/>
              </a:rPr>
              <a:t>		2. The senses and their objects were created by God.</a:t>
            </a:r>
          </a:p>
          <a:p>
            <a:r>
              <a:rPr lang="en-US" sz="1200" kern="1200" dirty="0">
                <a:solidFill>
                  <a:schemeClr val="tx1"/>
                </a:solidFill>
                <a:effectLst/>
                <a:latin typeface="+mn-lt"/>
                <a:ea typeface="+mn-ea"/>
                <a:cs typeface="+mn-cs"/>
              </a:rPr>
              <a:t>		3. The senses have a role to play in practical life.</a:t>
            </a:r>
          </a:p>
          <a:p>
            <a:r>
              <a:rPr lang="en-US" sz="1200" kern="1200" dirty="0">
                <a:solidFill>
                  <a:schemeClr val="tx1"/>
                </a:solidFill>
                <a:effectLst/>
                <a:latin typeface="+mn-lt"/>
                <a:ea typeface="+mn-ea"/>
                <a:cs typeface="+mn-cs"/>
              </a:rPr>
              <a:t>		4. The senses cannot yield perfect, eternal truth and cannot give knowledge by themselves.</a:t>
            </a:r>
          </a:p>
          <a:p>
            <a:endParaRPr lang="en-US" dirty="0"/>
          </a:p>
        </p:txBody>
      </p:sp>
      <p:sp>
        <p:nvSpPr>
          <p:cNvPr id="4" name="Slide Number Placeholder 3">
            <a:extLst>
              <a:ext uri="{FF2B5EF4-FFF2-40B4-BE49-F238E27FC236}">
                <a16:creationId xmlns:a16="http://schemas.microsoft.com/office/drawing/2014/main" id="{5E631791-96FE-45D9-D1FC-AD46EE847DBB}"/>
              </a:ext>
            </a:extLst>
          </p:cNvPr>
          <p:cNvSpPr>
            <a:spLocks noGrp="1"/>
          </p:cNvSpPr>
          <p:nvPr>
            <p:ph type="sldNum" sz="quarter" idx="5"/>
          </p:nvPr>
        </p:nvSpPr>
        <p:spPr/>
        <p:txBody>
          <a:bodyPr/>
          <a:lstStyle/>
          <a:p>
            <a:fld id="{159E7054-7CEA-48DC-AFFB-C78BCDB1D25B}" type="slidenum">
              <a:rPr lang="en-US" smtClean="0"/>
              <a:t>202</a:t>
            </a:fld>
            <a:endParaRPr lang="en-US"/>
          </a:p>
        </p:txBody>
      </p:sp>
    </p:spTree>
    <p:extLst>
      <p:ext uri="{BB962C8B-B14F-4D97-AF65-F5344CB8AC3E}">
        <p14:creationId xmlns:p14="http://schemas.microsoft.com/office/powerpoint/2010/main" val="63160264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9E064-4221-3E2F-148F-5DD6035C0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3A897-D61A-2D83-5146-A8040C979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CA5BE-82D2-C721-BF7A-831985737CB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Inward Truths</a:t>
            </a:r>
          </a:p>
          <a:p>
            <a:r>
              <a:rPr lang="en-US" sz="1200" kern="1200" dirty="0">
                <a:solidFill>
                  <a:schemeClr val="tx1"/>
                </a:solidFill>
                <a:effectLst/>
                <a:latin typeface="+mn-lt"/>
                <a:ea typeface="+mn-ea"/>
                <a:cs typeface="+mn-cs"/>
              </a:rPr>
              <a:t>		1. The mind must judge the sense experiences by utilizing the eternal reasons that are within the mind.</a:t>
            </a:r>
          </a:p>
          <a:p>
            <a:r>
              <a:rPr lang="en-US" sz="1200" kern="1200" dirty="0">
                <a:solidFill>
                  <a:schemeClr val="tx1"/>
                </a:solidFill>
                <a:effectLst/>
                <a:latin typeface="+mn-lt"/>
                <a:ea typeface="+mn-ea"/>
                <a:cs typeface="+mn-cs"/>
              </a:rPr>
              <a:t>		2. His view that the truth resides within the soul is based on Platonism and the claim that the soul is made in the image of God.</a:t>
            </a:r>
          </a:p>
          <a:p>
            <a:r>
              <a:rPr lang="en-US" sz="1200" kern="1200" dirty="0">
                <a:solidFill>
                  <a:schemeClr val="tx1"/>
                </a:solidFill>
                <a:effectLst/>
                <a:latin typeface="+mn-lt"/>
                <a:ea typeface="+mn-ea"/>
                <a:cs typeface="+mn-cs"/>
              </a:rPr>
              <a:t>		3. These truths are immaterial and independent of sound, space and time.</a:t>
            </a:r>
          </a:p>
          <a:p>
            <a:r>
              <a:rPr lang="en-US" sz="1200"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4E200247-C2EC-0B1E-C58D-CE64EE024E52}"/>
              </a:ext>
            </a:extLst>
          </p:cNvPr>
          <p:cNvSpPr>
            <a:spLocks noGrp="1"/>
          </p:cNvSpPr>
          <p:nvPr>
            <p:ph type="sldNum" sz="quarter" idx="5"/>
          </p:nvPr>
        </p:nvSpPr>
        <p:spPr/>
        <p:txBody>
          <a:bodyPr/>
          <a:lstStyle/>
          <a:p>
            <a:fld id="{159E7054-7CEA-48DC-AFFB-C78BCDB1D25B}" type="slidenum">
              <a:rPr lang="en-US" smtClean="0"/>
              <a:t>203</a:t>
            </a:fld>
            <a:endParaRPr lang="en-US"/>
          </a:p>
        </p:txBody>
      </p:sp>
    </p:spTree>
    <p:extLst>
      <p:ext uri="{BB962C8B-B14F-4D97-AF65-F5344CB8AC3E}">
        <p14:creationId xmlns:p14="http://schemas.microsoft.com/office/powerpoint/2010/main" val="13933043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90FAB-6558-A916-C96B-232D2B074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C4108-9323-C533-8EF3-B721661BF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5BA51-9BC2-6BC3-D061-723B0CC1804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Inward Truths</a:t>
            </a:r>
          </a:p>
          <a:p>
            <a:r>
              <a:rPr lang="en-US" sz="1200" kern="1200" dirty="0">
                <a:solidFill>
                  <a:schemeClr val="tx1"/>
                </a:solidFill>
                <a:effectLst/>
                <a:latin typeface="+mn-lt"/>
                <a:ea typeface="+mn-ea"/>
                <a:cs typeface="+mn-cs"/>
              </a:rPr>
              <a:t>		1. The mind must judge the sense experiences by utilizing the eternal reasons that are within the mind.</a:t>
            </a:r>
          </a:p>
          <a:p>
            <a:r>
              <a:rPr lang="en-US" sz="1200" kern="1200" dirty="0">
                <a:solidFill>
                  <a:schemeClr val="tx1"/>
                </a:solidFill>
                <a:effectLst/>
                <a:latin typeface="+mn-lt"/>
                <a:ea typeface="+mn-ea"/>
                <a:cs typeface="+mn-cs"/>
              </a:rPr>
              <a:t>		2. His view that the truth resides within the soul is based on Platonism and the claim that the soul is made in the image of God.</a:t>
            </a:r>
          </a:p>
          <a:p>
            <a:r>
              <a:rPr lang="en-US" sz="1200" kern="1200" dirty="0">
                <a:solidFill>
                  <a:schemeClr val="tx1"/>
                </a:solidFill>
                <a:effectLst/>
                <a:latin typeface="+mn-lt"/>
                <a:ea typeface="+mn-ea"/>
                <a:cs typeface="+mn-cs"/>
              </a:rPr>
              <a:t>		3. These truths are immaterial and independent of sound, space and time.</a:t>
            </a:r>
          </a:p>
          <a:p>
            <a:r>
              <a:rPr lang="en-US" sz="1200" kern="1200" dirty="0">
                <a:solidFill>
                  <a:schemeClr val="tx1"/>
                </a:solidFill>
                <a:effectLst/>
                <a:latin typeface="+mn-lt"/>
                <a:ea typeface="+mn-ea"/>
                <a:cs typeface="+mn-cs"/>
              </a:rPr>
              <a:t>		4. He uses mathematics to argue for a higher level of reality beyond the physical world.</a:t>
            </a:r>
          </a:p>
          <a:p>
            <a:r>
              <a:rPr lang="en-US" sz="1200" kern="1200" dirty="0">
                <a:solidFill>
                  <a:schemeClr val="tx1"/>
                </a:solidFill>
                <a:effectLst/>
                <a:latin typeface="+mn-lt"/>
                <a:ea typeface="+mn-ea"/>
                <a:cs typeface="+mn-cs"/>
              </a:rPr>
              <a:t>			a. Physical realities are particular, temporal, changing, and discovered via experience.</a:t>
            </a:r>
          </a:p>
          <a:p>
            <a:r>
              <a:rPr lang="en-US" sz="1200" kern="1200" dirty="0">
                <a:solidFill>
                  <a:schemeClr val="tx1"/>
                </a:solidFill>
                <a:effectLst/>
                <a:latin typeface="+mn-lt"/>
                <a:ea typeface="+mn-ea"/>
                <a:cs typeface="+mn-cs"/>
              </a:rPr>
              <a:t>			b. Mathematical laws and numbers are eternal, unchanging and discovered via the intellect.</a:t>
            </a:r>
          </a:p>
          <a:p>
            <a:r>
              <a:rPr lang="en-US" sz="1200" kern="1200" dirty="0">
                <a:solidFill>
                  <a:schemeClr val="tx1"/>
                </a:solidFill>
                <a:effectLst/>
                <a:latin typeface="+mn-lt"/>
                <a:ea typeface="+mn-ea"/>
                <a:cs typeface="+mn-cs"/>
              </a:rPr>
              <a:t>			c. So, there must be two kinds of reality.</a:t>
            </a:r>
          </a:p>
          <a:p>
            <a:r>
              <a:rPr lang="en-US" sz="1200" kern="1200" dirty="0">
                <a:solidFill>
                  <a:schemeClr val="tx1"/>
                </a:solidFill>
                <a:effectLst/>
                <a:latin typeface="+mn-lt"/>
                <a:ea typeface="+mn-ea"/>
                <a:cs typeface="+mn-cs"/>
              </a:rPr>
              <a:t>		5. Moral truths are objective and among the higher truths and are apprehended via an “intellectual sight.”</a:t>
            </a:r>
          </a:p>
          <a:p>
            <a:endParaRPr lang="en-US" dirty="0"/>
          </a:p>
        </p:txBody>
      </p:sp>
      <p:sp>
        <p:nvSpPr>
          <p:cNvPr id="4" name="Slide Number Placeholder 3">
            <a:extLst>
              <a:ext uri="{FF2B5EF4-FFF2-40B4-BE49-F238E27FC236}">
                <a16:creationId xmlns:a16="http://schemas.microsoft.com/office/drawing/2014/main" id="{3BA2E524-13A8-5731-CCA7-DC5E09F4DBA3}"/>
              </a:ext>
            </a:extLst>
          </p:cNvPr>
          <p:cNvSpPr>
            <a:spLocks noGrp="1"/>
          </p:cNvSpPr>
          <p:nvPr>
            <p:ph type="sldNum" sz="quarter" idx="5"/>
          </p:nvPr>
        </p:nvSpPr>
        <p:spPr/>
        <p:txBody>
          <a:bodyPr/>
          <a:lstStyle/>
          <a:p>
            <a:fld id="{159E7054-7CEA-48DC-AFFB-C78BCDB1D25B}" type="slidenum">
              <a:rPr lang="en-US" smtClean="0"/>
              <a:t>204</a:t>
            </a:fld>
            <a:endParaRPr lang="en-US"/>
          </a:p>
        </p:txBody>
      </p:sp>
    </p:spTree>
    <p:extLst>
      <p:ext uri="{BB962C8B-B14F-4D97-AF65-F5344CB8AC3E}">
        <p14:creationId xmlns:p14="http://schemas.microsoft.com/office/powerpoint/2010/main" val="382595988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Acquisition of Eternal Truths</a:t>
            </a:r>
          </a:p>
          <a:p>
            <a:r>
              <a:rPr lang="en-US" sz="1200" kern="1200" dirty="0">
                <a:solidFill>
                  <a:schemeClr val="tx1"/>
                </a:solidFill>
                <a:effectLst/>
                <a:latin typeface="+mn-lt"/>
                <a:ea typeface="+mn-ea"/>
                <a:cs typeface="+mn-cs"/>
              </a:rPr>
              <a:t>		1. He makes use of Plato’s analogy between physical perception of the external world and the interior vision of the mind.</a:t>
            </a:r>
          </a:p>
          <a:p>
            <a:r>
              <a:rPr lang="en-US" sz="1200" kern="1200" dirty="0">
                <a:solidFill>
                  <a:schemeClr val="tx1"/>
                </a:solidFill>
                <a:effectLst/>
                <a:latin typeface="+mn-lt"/>
                <a:ea typeface="+mn-ea"/>
                <a:cs typeface="+mn-cs"/>
              </a:rPr>
              <a:t>		2. He rejects the Platonic doctrine of recollection on theological grounds.</a:t>
            </a:r>
          </a:p>
          <a:p>
            <a:r>
              <a:rPr lang="en-US" sz="1200" kern="1200" dirty="0">
                <a:solidFill>
                  <a:schemeClr val="tx1"/>
                </a:solidFill>
                <a:effectLst/>
                <a:latin typeface="+mn-lt"/>
                <a:ea typeface="+mn-ea"/>
                <a:cs typeface="+mn-cs"/>
              </a:rPr>
              <a:t>		3. He also rejects the view that we can know the truths via our own natural reason. </a:t>
            </a:r>
          </a:p>
          <a:p>
            <a:r>
              <a:rPr lang="en-US" sz="1200" kern="1200" dirty="0">
                <a:solidFill>
                  <a:schemeClr val="tx1"/>
                </a:solidFill>
                <a:effectLst/>
                <a:latin typeface="+mn-lt"/>
                <a:ea typeface="+mn-ea"/>
                <a:cs typeface="+mn-cs"/>
              </a:rPr>
              <a:t>		4. The intelligible realities/eternal truths/forms/divine ideas are discovered via divine light.</a:t>
            </a:r>
          </a:p>
          <a:p>
            <a:r>
              <a:rPr lang="en-US" sz="1200" kern="1200" dirty="0">
                <a:solidFill>
                  <a:schemeClr val="tx1"/>
                </a:solidFill>
                <a:effectLst/>
                <a:latin typeface="+mn-lt"/>
                <a:ea typeface="+mn-ea"/>
                <a:cs typeface="+mn-cs"/>
              </a:rPr>
              <a:t>		5. He uses the Platonic metaphor that the divine light is like the sun.</a:t>
            </a:r>
          </a:p>
          <a:p>
            <a:r>
              <a:rPr lang="en-US" sz="1200" kern="1200" dirty="0">
                <a:solidFill>
                  <a:schemeClr val="tx1"/>
                </a:solidFill>
                <a:effectLst/>
                <a:latin typeface="+mn-lt"/>
                <a:ea typeface="+mn-ea"/>
                <a:cs typeface="+mn-cs"/>
              </a:rPr>
              <a:t>		6. The human mind is dependent on God’s light to see the truth, although this is not a mystical, religious experience.</a:t>
            </a:r>
          </a:p>
          <a:p>
            <a:r>
              <a:rPr lang="en-US" sz="1200" kern="1200" dirty="0">
                <a:solidFill>
                  <a:schemeClr val="tx1"/>
                </a:solidFill>
                <a:effectLst/>
                <a:latin typeface="+mn-lt"/>
                <a:ea typeface="+mn-ea"/>
                <a:cs typeface="+mn-cs"/>
              </a:rPr>
              <a:t>7. He uses the metaphor of remembering to describe this discovery, noting that “cognition” is from “cogito” which can mean “I recollect.”</a:t>
            </a:r>
          </a:p>
          <a:p>
            <a:r>
              <a:rPr lang="en-US" sz="1200" kern="1200" dirty="0">
                <a:solidFill>
                  <a:schemeClr val="tx1"/>
                </a:solidFill>
                <a:effectLst/>
                <a:latin typeface="+mn-lt"/>
                <a:ea typeface="+mn-ea"/>
                <a:cs typeface="+mn-cs"/>
              </a:rPr>
              <a:t>	a. The illumination might not be noticed.</a:t>
            </a:r>
          </a:p>
          <a:p>
            <a:r>
              <a:rPr lang="en-US" sz="1200" kern="1200" dirty="0">
                <a:solidFill>
                  <a:schemeClr val="tx1"/>
                </a:solidFill>
                <a:effectLst/>
                <a:latin typeface="+mn-lt"/>
                <a:ea typeface="+mn-ea"/>
                <a:cs typeface="+mn-cs"/>
              </a:rPr>
              <a:t>	b. The mind becomes aware  of, collects and assembles knowledge that was scattered, concealed and neglected.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205</a:t>
            </a:fld>
            <a:endParaRPr lang="en-US"/>
          </a:p>
        </p:txBody>
      </p:sp>
    </p:spTree>
    <p:extLst>
      <p:ext uri="{BB962C8B-B14F-4D97-AF65-F5344CB8AC3E}">
        <p14:creationId xmlns:p14="http://schemas.microsoft.com/office/powerpoint/2010/main" val="296922758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Memoria</a:t>
            </a:r>
          </a:p>
          <a:p>
            <a:r>
              <a:rPr lang="en-US" sz="1200" kern="1200" dirty="0">
                <a:solidFill>
                  <a:schemeClr val="tx1"/>
                </a:solidFill>
                <a:effectLst/>
                <a:latin typeface="+mn-lt"/>
                <a:ea typeface="+mn-ea"/>
                <a:cs typeface="+mn-cs"/>
              </a:rPr>
              <a:t>		1. The </a:t>
            </a:r>
            <a:r>
              <a:rPr lang="en-US" sz="1200" kern="1200" dirty="0" err="1">
                <a:solidFill>
                  <a:schemeClr val="tx1"/>
                </a:solidFill>
                <a:effectLst/>
                <a:latin typeface="+mn-lt"/>
                <a:ea typeface="+mn-ea"/>
                <a:cs typeface="+mn-cs"/>
              </a:rPr>
              <a:t>nonsensory</a:t>
            </a:r>
            <a:r>
              <a:rPr lang="en-US" sz="1200" kern="1200" dirty="0">
                <a:solidFill>
                  <a:schemeClr val="tx1"/>
                </a:solidFill>
                <a:effectLst/>
                <a:latin typeface="+mn-lt"/>
                <a:ea typeface="+mn-ea"/>
                <a:cs typeface="+mn-cs"/>
              </a:rPr>
              <a:t> contents of the mind.</a:t>
            </a:r>
          </a:p>
          <a:p>
            <a:r>
              <a:rPr lang="en-US" sz="1200" kern="1200" dirty="0">
                <a:solidFill>
                  <a:schemeClr val="tx1"/>
                </a:solidFill>
                <a:effectLst/>
                <a:latin typeface="+mn-lt"/>
                <a:ea typeface="+mn-ea"/>
                <a:cs typeface="+mn-cs"/>
              </a:rPr>
              <a:t>		2. Includes actual memories as well as everything present to the mind.</a:t>
            </a:r>
          </a:p>
          <a:p>
            <a:r>
              <a:rPr lang="en-US" sz="1200" kern="1200" dirty="0">
                <a:solidFill>
                  <a:schemeClr val="tx1"/>
                </a:solidFill>
                <a:effectLst/>
                <a:latin typeface="+mn-lt"/>
                <a:ea typeface="+mn-ea"/>
                <a:cs typeface="+mn-cs"/>
              </a:rPr>
              <a:t>			a. Knowledge of the self, ethical truths, values and God.</a:t>
            </a:r>
          </a:p>
          <a:p>
            <a:r>
              <a:rPr lang="en-US" sz="1200" kern="1200" dirty="0">
                <a:solidFill>
                  <a:schemeClr val="tx1"/>
                </a:solidFill>
                <a:effectLst/>
                <a:latin typeface="+mn-lt"/>
                <a:ea typeface="+mn-ea"/>
                <a:cs typeface="+mn-cs"/>
              </a:rPr>
              <a:t>		3. Looking inward, one sees a glimpse of an infinite realm of truths.</a:t>
            </a:r>
          </a:p>
          <a:p>
            <a:r>
              <a:rPr lang="en-US" sz="1200" kern="1200" dirty="0">
                <a:solidFill>
                  <a:schemeClr val="tx1"/>
                </a:solidFill>
                <a:effectLst/>
                <a:latin typeface="+mn-lt"/>
                <a:ea typeface="+mn-ea"/>
                <a:cs typeface="+mn-cs"/>
              </a:rPr>
              <a:t>			a. “I myself cannot grasp the totality of what I am.”</a:t>
            </a:r>
          </a:p>
          <a:p>
            <a:r>
              <a:rPr lang="en-US" sz="1200" kern="1200" dirty="0">
                <a:solidFill>
                  <a:schemeClr val="tx1"/>
                </a:solidFill>
                <a:effectLst/>
                <a:latin typeface="+mn-lt"/>
                <a:ea typeface="+mn-ea"/>
                <a:cs typeface="+mn-cs"/>
              </a:rPr>
              <a:t>		4. The inward journey reveals the transcendent realm and sets one on a trip beyond the physical world and self, then to</a:t>
            </a:r>
          </a:p>
          <a:p>
            <a:r>
              <a:rPr lang="en-US" sz="1200" kern="1200" dirty="0">
                <a:solidFill>
                  <a:schemeClr val="tx1"/>
                </a:solidFill>
                <a:effectLst/>
                <a:latin typeface="+mn-lt"/>
                <a:ea typeface="+mn-ea"/>
                <a:cs typeface="+mn-cs"/>
              </a:rPr>
              <a:t>		What is eternal and God.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206</a:t>
            </a:fld>
            <a:endParaRPr lang="en-US"/>
          </a:p>
        </p:txBody>
      </p:sp>
    </p:spTree>
    <p:extLst>
      <p:ext uri="{BB962C8B-B14F-4D97-AF65-F5344CB8AC3E}">
        <p14:creationId xmlns:p14="http://schemas.microsoft.com/office/powerpoint/2010/main" val="407961024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Faith and Reason</a:t>
            </a:r>
          </a:p>
          <a:p>
            <a:r>
              <a:rPr lang="en-US" sz="1200" kern="1200" dirty="0">
                <a:solidFill>
                  <a:schemeClr val="tx1"/>
                </a:solidFill>
                <a:effectLst/>
                <a:latin typeface="+mn-lt"/>
                <a:ea typeface="+mn-ea"/>
                <a:cs typeface="+mn-cs"/>
              </a:rPr>
              <a:t>		1. Reason requires faith to work properly.</a:t>
            </a:r>
          </a:p>
          <a:p>
            <a:r>
              <a:rPr lang="en-US" sz="1200" kern="1200" dirty="0">
                <a:solidFill>
                  <a:schemeClr val="tx1"/>
                </a:solidFill>
                <a:effectLst/>
                <a:latin typeface="+mn-lt"/>
                <a:ea typeface="+mn-ea"/>
                <a:cs typeface="+mn-cs"/>
              </a:rPr>
              <a:t>		2. Faith and reason are not alternative means to the truth, if they were:</a:t>
            </a:r>
          </a:p>
          <a:p>
            <a:r>
              <a:rPr lang="en-US" sz="1200" kern="1200" dirty="0">
                <a:solidFill>
                  <a:schemeClr val="tx1"/>
                </a:solidFill>
                <a:effectLst/>
                <a:latin typeface="+mn-lt"/>
                <a:ea typeface="+mn-ea"/>
                <a:cs typeface="+mn-cs"/>
              </a:rPr>
              <a:t>			a. There would be no need for faith.</a:t>
            </a:r>
          </a:p>
          <a:p>
            <a:r>
              <a:rPr lang="en-US" sz="1200" kern="1200" dirty="0">
                <a:solidFill>
                  <a:schemeClr val="tx1"/>
                </a:solidFill>
                <a:effectLst/>
                <a:latin typeface="+mn-lt"/>
                <a:ea typeface="+mn-ea"/>
                <a:cs typeface="+mn-cs"/>
              </a:rPr>
              <a:t>			b. This would assume the self-sufficiency of reason, which Augustine denies.</a:t>
            </a:r>
          </a:p>
          <a:p>
            <a:r>
              <a:rPr lang="en-US" sz="1200" kern="1200" dirty="0">
                <a:solidFill>
                  <a:schemeClr val="tx1"/>
                </a:solidFill>
                <a:effectLst/>
                <a:latin typeface="+mn-lt"/>
                <a:ea typeface="+mn-ea"/>
                <a:cs typeface="+mn-cs"/>
              </a:rPr>
              <a:t>			c. This would assume that reason is neutral, but Augustine takes reason to be affected by emotions, values and faith.</a:t>
            </a:r>
          </a:p>
          <a:p>
            <a:r>
              <a:rPr lang="en-US" sz="1200" kern="1200" dirty="0">
                <a:solidFill>
                  <a:schemeClr val="tx1"/>
                </a:solidFill>
                <a:effectLst/>
                <a:latin typeface="+mn-lt"/>
                <a:ea typeface="+mn-ea"/>
                <a:cs typeface="+mn-cs"/>
              </a:rPr>
              <a:t>		3. He makes a strong connection between morality and reason.</a:t>
            </a:r>
          </a:p>
          <a:p>
            <a:r>
              <a:rPr lang="en-US" sz="1200" kern="1200" dirty="0">
                <a:solidFill>
                  <a:schemeClr val="tx1"/>
                </a:solidFill>
                <a:effectLst/>
                <a:latin typeface="+mn-lt"/>
                <a:ea typeface="+mn-ea"/>
                <a:cs typeface="+mn-cs"/>
              </a:rPr>
              <a:t>			a. One will not accept, for example, a proof of God’s existence if one is immoral.</a:t>
            </a:r>
          </a:p>
          <a:p>
            <a:r>
              <a:rPr lang="en-US" sz="1200" kern="1200" dirty="0">
                <a:solidFill>
                  <a:schemeClr val="tx1"/>
                </a:solidFill>
                <a:effectLst/>
                <a:latin typeface="+mn-lt"/>
                <a:ea typeface="+mn-ea"/>
                <a:cs typeface="+mn-cs"/>
              </a:rPr>
              <a:t>		4. Although the divine light illuminates everyone, how much each person perceives depends on his or her heart.</a:t>
            </a:r>
          </a:p>
          <a:p>
            <a:r>
              <a:rPr lang="en-US" sz="1200" kern="1200" dirty="0">
                <a:solidFill>
                  <a:schemeClr val="tx1"/>
                </a:solidFill>
                <a:effectLst/>
                <a:latin typeface="+mn-lt"/>
                <a:ea typeface="+mn-ea"/>
                <a:cs typeface="+mn-cs"/>
              </a:rPr>
              <a:t>5. Based on his experiences, he claims that knowledge of the good does not make one good but that being good enables one to have knowledge of the good.</a:t>
            </a:r>
          </a:p>
          <a:p>
            <a:r>
              <a:rPr lang="en-US" sz="1200" kern="1200" dirty="0">
                <a:solidFill>
                  <a:schemeClr val="tx1"/>
                </a:solidFill>
                <a:effectLst/>
                <a:latin typeface="+mn-lt"/>
                <a:ea typeface="+mn-ea"/>
                <a:cs typeface="+mn-cs"/>
              </a:rPr>
              <a:t>		6. He claims that understanding follows faith.</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207</a:t>
            </a:fld>
            <a:endParaRPr lang="en-US"/>
          </a:p>
        </p:txBody>
      </p:sp>
    </p:spTree>
    <p:extLst>
      <p:ext uri="{BB962C8B-B14F-4D97-AF65-F5344CB8AC3E}">
        <p14:creationId xmlns:p14="http://schemas.microsoft.com/office/powerpoint/2010/main" val="421414620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Intent of Proofs</a:t>
            </a:r>
          </a:p>
          <a:p>
            <a:r>
              <a:rPr lang="en-US" sz="1200" kern="1200" dirty="0">
                <a:solidFill>
                  <a:schemeClr val="tx1"/>
                </a:solidFill>
                <a:effectLst/>
                <a:latin typeface="+mn-lt"/>
                <a:ea typeface="+mn-ea"/>
                <a:cs typeface="+mn-cs"/>
              </a:rPr>
              <a:t>		1. His proofs seem to aim at helping people find what they seek rather than attempts to convert the atheists.</a:t>
            </a:r>
          </a:p>
          <a:p>
            <a:r>
              <a:rPr lang="en-US" sz="1200" kern="1200" dirty="0">
                <a:solidFill>
                  <a:schemeClr val="tx1"/>
                </a:solidFill>
                <a:effectLst/>
                <a:latin typeface="+mn-lt"/>
                <a:ea typeface="+mn-ea"/>
                <a:cs typeface="+mn-cs"/>
              </a:rPr>
              <a:t>		2. He begins with faith in God, then proceeds on to reason.</a:t>
            </a:r>
          </a:p>
          <a:p>
            <a:r>
              <a:rPr lang="en-US" sz="1200" kern="1200" dirty="0">
                <a:solidFill>
                  <a:schemeClr val="tx1"/>
                </a:solidFill>
                <a:effectLst/>
                <a:latin typeface="+mn-lt"/>
                <a:ea typeface="+mn-ea"/>
                <a:cs typeface="+mn-cs"/>
              </a:rPr>
              <a:t>		3. He does not believe that the finite can ever prove the infinite.</a:t>
            </a:r>
          </a:p>
          <a:p>
            <a:r>
              <a:rPr lang="en-US" sz="1200" kern="1200" dirty="0">
                <a:solidFill>
                  <a:schemeClr val="tx1"/>
                </a:solidFill>
                <a:effectLst/>
                <a:latin typeface="+mn-lt"/>
                <a:ea typeface="+mn-ea"/>
                <a:cs typeface="+mn-cs"/>
              </a:rPr>
              <a:t>	B. Design Argument</a:t>
            </a:r>
          </a:p>
          <a:p>
            <a:r>
              <a:rPr lang="en-US" sz="1200" kern="1200" dirty="0">
                <a:solidFill>
                  <a:schemeClr val="tx1"/>
                </a:solidFill>
                <a:effectLst/>
                <a:latin typeface="+mn-lt"/>
                <a:ea typeface="+mn-ea"/>
                <a:cs typeface="+mn-cs"/>
              </a:rPr>
              <a:t>1. The order, changes and movement in the universe and the beauty of the form of the visible things show that the world was created and that this creator is God.</a:t>
            </a:r>
          </a:p>
          <a:p>
            <a:r>
              <a:rPr lang="en-US" sz="1200" kern="1200" dirty="0">
                <a:solidFill>
                  <a:schemeClr val="tx1"/>
                </a:solidFill>
                <a:effectLst/>
                <a:latin typeface="+mn-lt"/>
                <a:ea typeface="+mn-ea"/>
                <a:cs typeface="+mn-cs"/>
              </a:rPr>
              <a:t>2. But, sense experience is too uncertain and the physical world too changing and unlike God to provide an effective foundation for belief.</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208</a:t>
            </a:fld>
            <a:endParaRPr lang="en-US"/>
          </a:p>
        </p:txBody>
      </p:sp>
    </p:spTree>
    <p:extLst>
      <p:ext uri="{BB962C8B-B14F-4D97-AF65-F5344CB8AC3E}">
        <p14:creationId xmlns:p14="http://schemas.microsoft.com/office/powerpoint/2010/main" val="327655035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Person Argument</a:t>
            </a:r>
          </a:p>
          <a:p>
            <a:r>
              <a:rPr lang="en-US" dirty="0"/>
              <a:t>		1.God is closer to humans than to the created world.</a:t>
            </a:r>
          </a:p>
          <a:p>
            <a:r>
              <a:rPr lang="en-US" dirty="0"/>
              <a:t>		2. The spiritual being, made in God’s image, brings us closer to God than does the physical world.</a:t>
            </a:r>
          </a:p>
          <a:p>
            <a:r>
              <a:rPr lang="en-US" dirty="0"/>
              <a:t>		3. He claims that the quest for God leads “from the exterior to the interior, and from the interior to the superior.”</a:t>
            </a:r>
          </a:p>
          <a:p>
            <a:r>
              <a:rPr lang="en-US" dirty="0"/>
              <a:t>	D. Argument from </a:t>
            </a:r>
            <a:r>
              <a:rPr lang="en-US" i="1" dirty="0"/>
              <a:t>On Free Choice of the Will</a:t>
            </a:r>
            <a:endParaRPr lang="en-US" dirty="0"/>
          </a:p>
          <a:p>
            <a:r>
              <a:rPr lang="en-US" dirty="0"/>
              <a:t>1. He argues for the existence of objective and universal eternal truths of reason.</a:t>
            </a:r>
          </a:p>
          <a:p>
            <a:r>
              <a:rPr lang="en-US" dirty="0"/>
              <a:t>2. If there is an eternal and necessary truth that is higher than and independent of the mind, then it must be God because these are God’s attributes.</a:t>
            </a:r>
          </a:p>
          <a:p>
            <a:r>
              <a:rPr lang="en-US" dirty="0"/>
              <a:t>3. Augustine seems to assume that Plato’s Good is God and tags onto Plato’s arguments for the impersonal Good the characteristics of God.</a:t>
            </a:r>
          </a:p>
          <a:p>
            <a:endParaRPr lang="en-US" dirty="0"/>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209</a:t>
            </a:fld>
            <a:endParaRPr lang="en-US"/>
          </a:p>
        </p:txBody>
      </p:sp>
    </p:spTree>
    <p:extLst>
      <p:ext uri="{BB962C8B-B14F-4D97-AF65-F5344CB8AC3E}">
        <p14:creationId xmlns:p14="http://schemas.microsoft.com/office/powerpoint/2010/main" val="36864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Plato &amp; Aristotle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Aristotle attempted to provide more coherent and better solutions to the problems addressed by Plato.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was clearly fond of Plato and praised him as a person “whom bad men have not even the right to praise.”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did not hesitate to follow where reason lead him, even if it went against the teachings of Plato.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“It would perhaps be thought to be better, indeed to be our duty, for the sake of maintaining the truth even to destroy what touches us closely, especially as we are philosophers or lovers of wisdom; for while both are dear, piety requires us to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honour</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truth above our friends.”-Nicomachean Ethics.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While Plato ‘s works are described as idealistic, inspiring, otherworldly and perfectionist, Aristotle’s are described as realistic, scientific, worldly, and pragmatic.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Plato’s popular works survived, but his technical lectures in the academy were not preserved.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Aristotle’s technical works, mostly in the form of lecture notes, were preserved while his more popular works, including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dialogues, did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Plato’s use of mathematics revealed his approach.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Perfect, ideal entities that can be fully understood by reason, but not by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In politics, Plato began with the ideal state and discussed how there would be decline if there was deviation from this ideal.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Socrates claimed it did not matter if the ideal could be made real, we must still focus on the ideal.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Goethe (18</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Century poet): Plato’s philosophy is like a flame shooting up to heaven.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Aristotle’s use of biology revealed his approach.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biologist studies specimens and creates laws and principles from these specifics.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Universal knowledge arises from and is applied to the world of changing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In politics Aristotle surveyed 157 constitutions, organized them into categories and considered which type would work best in what circumstances.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There is no one, ideal formula for all societies.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Goethe (18</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Century poet): Aristotle’s philosophy is a systematic pyramid built on a broad base of earth.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a:t>
            </a:fld>
            <a:endParaRPr lang="en-US"/>
          </a:p>
        </p:txBody>
      </p:sp>
    </p:spTree>
    <p:extLst>
      <p:ext uri="{BB962C8B-B14F-4D97-AF65-F5344CB8AC3E}">
        <p14:creationId xmlns:p14="http://schemas.microsoft.com/office/powerpoint/2010/main" val="1495303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Change and Movement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Forms do not appear to contribute to the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Forms do not cause movement or change in the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If the Forms are the basis of all explanation, then “the whole study of nature has been annihilated.”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22</a:t>
            </a:fld>
            <a:endParaRPr lang="en-US"/>
          </a:p>
        </p:txBody>
      </p:sp>
    </p:spTree>
    <p:extLst>
      <p:ext uri="{BB962C8B-B14F-4D97-AF65-F5344CB8AC3E}">
        <p14:creationId xmlns:p14="http://schemas.microsoft.com/office/powerpoint/2010/main" val="35107800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Ex Nihilo Creation</a:t>
            </a:r>
          </a:p>
          <a:p>
            <a:r>
              <a:rPr lang="en-US" sz="1200" kern="1200" dirty="0">
                <a:solidFill>
                  <a:schemeClr val="tx1"/>
                </a:solidFill>
                <a:effectLst/>
                <a:latin typeface="+mn-lt"/>
                <a:ea typeface="+mn-ea"/>
                <a:cs typeface="+mn-cs"/>
              </a:rPr>
              <a:t>		1. The world was brought into being from nothing.</a:t>
            </a:r>
          </a:p>
          <a:p>
            <a:r>
              <a:rPr lang="en-US" sz="1200" kern="1200" dirty="0">
                <a:solidFill>
                  <a:schemeClr val="tx1"/>
                </a:solidFill>
                <a:effectLst/>
                <a:latin typeface="+mn-lt"/>
                <a:ea typeface="+mn-ea"/>
                <a:cs typeface="+mn-cs"/>
              </a:rPr>
              <a:t>		2. This is in accord with the Biblical account of creation.</a:t>
            </a:r>
          </a:p>
          <a:p>
            <a:r>
              <a:rPr lang="en-US" sz="1200" kern="1200" dirty="0">
                <a:solidFill>
                  <a:schemeClr val="tx1"/>
                </a:solidFill>
                <a:effectLst/>
                <a:latin typeface="+mn-lt"/>
                <a:ea typeface="+mn-ea"/>
                <a:cs typeface="+mn-cs"/>
              </a:rPr>
              <a:t>		3. Heaven and earth must have been created because they show change and variation.</a:t>
            </a:r>
          </a:p>
          <a:p>
            <a:r>
              <a:rPr lang="en-US" sz="1200" kern="1200" dirty="0">
                <a:solidFill>
                  <a:schemeClr val="tx1"/>
                </a:solidFill>
                <a:effectLst/>
                <a:latin typeface="+mn-lt"/>
                <a:ea typeface="+mn-ea"/>
                <a:cs typeface="+mn-cs"/>
              </a:rPr>
              <a:t>		4. He assumes that anything that changes must be created and anything unchanging is eternal.</a:t>
            </a:r>
          </a:p>
          <a:p>
            <a:r>
              <a:rPr lang="en-US" sz="1200" kern="1200" dirty="0">
                <a:solidFill>
                  <a:schemeClr val="tx1"/>
                </a:solidFill>
                <a:effectLst/>
                <a:latin typeface="+mn-lt"/>
                <a:ea typeface="+mn-ea"/>
                <a:cs typeface="+mn-cs"/>
              </a:rPr>
              <a:t>		5. So, the world is not eternal.</a:t>
            </a:r>
          </a:p>
          <a:p>
            <a:r>
              <a:rPr lang="en-US" sz="1200" kern="1200" dirty="0">
                <a:solidFill>
                  <a:schemeClr val="tx1"/>
                </a:solidFill>
                <a:effectLst/>
                <a:latin typeface="+mn-lt"/>
                <a:ea typeface="+mn-ea"/>
                <a:cs typeface="+mn-cs"/>
              </a:rPr>
              <a:t>		6. The world is not part of God for this would bring a part of God into the realm of change and destruction.</a:t>
            </a:r>
          </a:p>
          <a:p>
            <a:r>
              <a:rPr lang="en-US" sz="1200" kern="1200" dirty="0">
                <a:solidFill>
                  <a:schemeClr val="tx1"/>
                </a:solidFill>
                <a:effectLst/>
                <a:latin typeface="+mn-lt"/>
                <a:ea typeface="+mn-ea"/>
                <a:cs typeface="+mn-cs"/>
              </a:rPr>
              <a:t>		7. Following Plato, he accepts that a perfect being cannot change for the only change would be to a less perfect being.</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210</a:t>
            </a:fld>
            <a:endParaRPr lang="en-US"/>
          </a:p>
        </p:txBody>
      </p:sp>
    </p:spTree>
    <p:extLst>
      <p:ext uri="{BB962C8B-B14F-4D97-AF65-F5344CB8AC3E}">
        <p14:creationId xmlns:p14="http://schemas.microsoft.com/office/powerpoint/2010/main" val="155941877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Creation was a Free Act</a:t>
            </a:r>
          </a:p>
          <a:p>
            <a:r>
              <a:rPr lang="en-US" sz="1200" kern="1200" dirty="0">
                <a:solidFill>
                  <a:schemeClr val="tx1"/>
                </a:solidFill>
                <a:effectLst/>
                <a:latin typeface="+mn-lt"/>
                <a:ea typeface="+mn-ea"/>
                <a:cs typeface="+mn-cs"/>
              </a:rPr>
              <a:t>		1. God is sovereign so the world did not flow from Him out of necessity.</a:t>
            </a:r>
          </a:p>
          <a:p>
            <a:r>
              <a:rPr lang="en-US" sz="1200" kern="1200" dirty="0">
                <a:solidFill>
                  <a:schemeClr val="tx1"/>
                </a:solidFill>
                <a:effectLst/>
                <a:latin typeface="+mn-lt"/>
                <a:ea typeface="+mn-ea"/>
                <a:cs typeface="+mn-cs"/>
              </a:rPr>
              <a:t>		2. Like Plato’s Demiurge, God created the world to share His goodness.</a:t>
            </a:r>
          </a:p>
          <a:p>
            <a:r>
              <a:rPr lang="en-US" sz="1200" kern="1200" dirty="0">
                <a:solidFill>
                  <a:schemeClr val="tx1"/>
                </a:solidFill>
                <a:effectLst/>
                <a:latin typeface="+mn-lt"/>
                <a:ea typeface="+mn-ea"/>
                <a:cs typeface="+mn-cs"/>
              </a:rPr>
              <a:t>	C. The World is based on Forms</a:t>
            </a:r>
          </a:p>
          <a:p>
            <a:r>
              <a:rPr lang="en-US" sz="1200" kern="1200" dirty="0">
                <a:solidFill>
                  <a:schemeClr val="tx1"/>
                </a:solidFill>
                <a:effectLst/>
                <a:latin typeface="+mn-lt"/>
                <a:ea typeface="+mn-ea"/>
                <a:cs typeface="+mn-cs"/>
              </a:rPr>
              <a:t>		1. The world of particulars is based on the eternal forms.</a:t>
            </a:r>
          </a:p>
          <a:p>
            <a:r>
              <a:rPr lang="en-US" sz="1200" kern="1200" dirty="0">
                <a:solidFill>
                  <a:schemeClr val="tx1"/>
                </a:solidFill>
                <a:effectLst/>
                <a:latin typeface="+mn-lt"/>
                <a:ea typeface="+mn-ea"/>
                <a:cs typeface="+mn-cs"/>
              </a:rPr>
              <a:t>		2. He bases his account on Plato and an entire chapter of </a:t>
            </a:r>
            <a:r>
              <a:rPr lang="en-US" sz="1200" i="1" kern="1200" dirty="0">
                <a:solidFill>
                  <a:schemeClr val="tx1"/>
                </a:solidFill>
                <a:effectLst/>
                <a:latin typeface="+mn-lt"/>
                <a:ea typeface="+mn-ea"/>
                <a:cs typeface="+mn-cs"/>
              </a:rPr>
              <a:t>Confessions</a:t>
            </a:r>
            <a:r>
              <a:rPr lang="en-US" sz="1200" kern="1200" dirty="0">
                <a:solidFill>
                  <a:schemeClr val="tx1"/>
                </a:solidFill>
                <a:effectLst/>
                <a:latin typeface="+mn-lt"/>
                <a:ea typeface="+mn-ea"/>
                <a:cs typeface="+mn-cs"/>
              </a:rPr>
              <a:t> is devoted to making Genesis fit Platonism.</a:t>
            </a:r>
          </a:p>
          <a:p>
            <a:r>
              <a:rPr lang="en-US" sz="1200" kern="1200" dirty="0">
                <a:solidFill>
                  <a:schemeClr val="tx1"/>
                </a:solidFill>
                <a:effectLst/>
                <a:latin typeface="+mn-lt"/>
                <a:ea typeface="+mn-ea"/>
                <a:cs typeface="+mn-cs"/>
              </a:rPr>
              <a:t>		3. Unlike Plato, Augustine does not take the forms to exist as independent beings and instead takes them to reside in God’s mind.</a:t>
            </a:r>
          </a:p>
          <a:p>
            <a:r>
              <a:rPr lang="en-US" sz="1200" kern="1200" dirty="0">
                <a:solidFill>
                  <a:schemeClr val="tx1"/>
                </a:solidFill>
                <a:effectLst/>
                <a:latin typeface="+mn-lt"/>
                <a:ea typeface="+mn-ea"/>
                <a:cs typeface="+mn-cs"/>
              </a:rPr>
              <a:t>4. Unlike Plato, Augustine does not take the creator to impose forms on pre-existing matter and instead claims that the matter would need to be created.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211</a:t>
            </a:fld>
            <a:endParaRPr lang="en-US"/>
          </a:p>
        </p:txBody>
      </p:sp>
    </p:spTree>
    <p:extLst>
      <p:ext uri="{BB962C8B-B14F-4D97-AF65-F5344CB8AC3E}">
        <p14:creationId xmlns:p14="http://schemas.microsoft.com/office/powerpoint/2010/main" val="379531520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Rational Seeds</a:t>
            </a:r>
          </a:p>
          <a:p>
            <a:r>
              <a:rPr lang="en-US" sz="1200" kern="1200" dirty="0">
                <a:solidFill>
                  <a:schemeClr val="tx1"/>
                </a:solidFill>
                <a:effectLst/>
                <a:latin typeface="+mn-lt"/>
                <a:ea typeface="+mn-ea"/>
                <a:cs typeface="+mn-cs"/>
              </a:rPr>
              <a:t>		1. God placed rational seeds/seminal reasons (rationes </a:t>
            </a:r>
            <a:r>
              <a:rPr lang="en-US" sz="1200" kern="1200" dirty="0" err="1">
                <a:solidFill>
                  <a:schemeClr val="tx1"/>
                </a:solidFill>
                <a:effectLst/>
                <a:latin typeface="+mn-lt"/>
                <a:ea typeface="+mn-ea"/>
                <a:cs typeface="+mn-cs"/>
              </a:rPr>
              <a:t>seminales</a:t>
            </a:r>
            <a:r>
              <a:rPr lang="en-US" sz="1200" kern="1200" dirty="0">
                <a:solidFill>
                  <a:schemeClr val="tx1"/>
                </a:solidFill>
                <a:effectLst/>
                <a:latin typeface="+mn-lt"/>
                <a:ea typeface="+mn-ea"/>
                <a:cs typeface="+mn-cs"/>
              </a:rPr>
              <a:t>) in the world from which future created beings will emerge.</a:t>
            </a:r>
          </a:p>
          <a:p>
            <a:r>
              <a:rPr lang="en-US" sz="1200" kern="1200" dirty="0">
                <a:solidFill>
                  <a:schemeClr val="tx1"/>
                </a:solidFill>
                <a:effectLst/>
                <a:latin typeface="+mn-lt"/>
                <a:ea typeface="+mn-ea"/>
                <a:cs typeface="+mn-cs"/>
              </a:rPr>
              <a:t>2. This is presented to resolve the apparent contradiction between the claim God “created all things together” and that different beings were created on different days during the six days of creation.</a:t>
            </a:r>
          </a:p>
          <a:p>
            <a:r>
              <a:rPr lang="en-US" sz="1200" kern="1200" dirty="0">
                <a:solidFill>
                  <a:schemeClr val="tx1"/>
                </a:solidFill>
                <a:effectLst/>
                <a:latin typeface="+mn-lt"/>
                <a:ea typeface="+mn-ea"/>
                <a:cs typeface="+mn-cs"/>
              </a:rPr>
              <a:t>3. He claims that God created everything simultaneously, but God created some things fully developed and others as undeveloped seeds.</a:t>
            </a:r>
          </a:p>
          <a:p>
            <a:r>
              <a:rPr lang="en-US" sz="1200" kern="1200" dirty="0">
                <a:solidFill>
                  <a:schemeClr val="tx1"/>
                </a:solidFill>
                <a:effectLst/>
                <a:latin typeface="+mn-lt"/>
                <a:ea typeface="+mn-ea"/>
                <a:cs typeface="+mn-cs"/>
              </a:rPr>
              <a:t>4. These seeds developed and will develop into a diversity of creatures.</a:t>
            </a:r>
          </a:p>
          <a:p>
            <a:r>
              <a:rPr lang="en-US" sz="1200" kern="1200" dirty="0">
                <a:solidFill>
                  <a:schemeClr val="tx1"/>
                </a:solidFill>
                <a:effectLst/>
                <a:latin typeface="+mn-lt"/>
                <a:ea typeface="+mn-ea"/>
                <a:cs typeface="+mn-cs"/>
              </a:rPr>
              <a:t>5. Thus, natural forces and the action of created beings have no causal role to play.</a:t>
            </a:r>
          </a:p>
          <a:p>
            <a:r>
              <a:rPr lang="en-US" sz="1200" kern="1200" dirty="0">
                <a:solidFill>
                  <a:schemeClr val="tx1"/>
                </a:solidFill>
                <a:effectLst/>
                <a:latin typeface="+mn-lt"/>
                <a:ea typeface="+mn-ea"/>
                <a:cs typeface="+mn-cs"/>
              </a:rPr>
              <a:t>6. Any “new” species that appear were actually created as part of the original creation.</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212</a:t>
            </a:fld>
            <a:endParaRPr lang="en-US"/>
          </a:p>
        </p:txBody>
      </p:sp>
    </p:spTree>
    <p:extLst>
      <p:ext uri="{BB962C8B-B14F-4D97-AF65-F5344CB8AC3E}">
        <p14:creationId xmlns:p14="http://schemas.microsoft.com/office/powerpoint/2010/main" val="237055904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Time</a:t>
            </a:r>
          </a:p>
          <a:p>
            <a:r>
              <a:rPr lang="en-US" sz="1200" kern="1200" dirty="0">
                <a:solidFill>
                  <a:schemeClr val="tx1"/>
                </a:solidFill>
                <a:effectLst/>
                <a:latin typeface="+mn-lt"/>
                <a:ea typeface="+mn-ea"/>
                <a:cs typeface="+mn-cs"/>
              </a:rPr>
              <a:t>		1. God created time and does not exist within it.</a:t>
            </a:r>
          </a:p>
          <a:p>
            <a:r>
              <a:rPr lang="en-US" sz="1200" kern="1200" dirty="0">
                <a:solidFill>
                  <a:schemeClr val="tx1"/>
                </a:solidFill>
                <a:effectLst/>
                <a:latin typeface="+mn-lt"/>
                <a:ea typeface="+mn-ea"/>
                <a:cs typeface="+mn-cs"/>
              </a:rPr>
              <a:t>		2. Time is how created beings experience the world.</a:t>
            </a:r>
          </a:p>
          <a:p>
            <a:r>
              <a:rPr lang="en-US" sz="1200" kern="1200" dirty="0">
                <a:solidFill>
                  <a:schemeClr val="tx1"/>
                </a:solidFill>
                <a:effectLst/>
                <a:latin typeface="+mn-lt"/>
                <a:ea typeface="+mn-ea"/>
                <a:cs typeface="+mn-cs"/>
              </a:rPr>
              <a:t>	B. Psalm Analogy</a:t>
            </a:r>
          </a:p>
          <a:p>
            <a:r>
              <a:rPr lang="en-US" sz="1200" kern="1200" dirty="0">
                <a:solidFill>
                  <a:schemeClr val="tx1"/>
                </a:solidFill>
                <a:effectLst/>
                <a:latin typeface="+mn-lt"/>
                <a:ea typeface="+mn-ea"/>
                <a:cs typeface="+mn-cs"/>
              </a:rPr>
              <a:t>		1. He notes he can have a psalm in his mind and all at once.</a:t>
            </a:r>
          </a:p>
          <a:p>
            <a:r>
              <a:rPr lang="en-US" sz="1200" kern="1200" dirty="0">
                <a:solidFill>
                  <a:schemeClr val="tx1"/>
                </a:solidFill>
                <a:effectLst/>
                <a:latin typeface="+mn-lt"/>
                <a:ea typeface="+mn-ea"/>
                <a:cs typeface="+mn-cs"/>
              </a:rPr>
              <a:t>		2. As it is recited, some words become past and he is aware of the words to be spoken.</a:t>
            </a:r>
          </a:p>
          <a:p>
            <a:r>
              <a:rPr lang="en-US" sz="1200" kern="1200" dirty="0">
                <a:solidFill>
                  <a:schemeClr val="tx1"/>
                </a:solidFill>
                <a:effectLst/>
                <a:latin typeface="+mn-lt"/>
                <a:ea typeface="+mn-ea"/>
                <a:cs typeface="+mn-cs"/>
              </a:rPr>
              <a:t>		3. By analogy, God knows all of time as one eternal moment.</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214</a:t>
            </a:fld>
            <a:endParaRPr lang="en-US"/>
          </a:p>
        </p:txBody>
      </p:sp>
    </p:spTree>
    <p:extLst>
      <p:ext uri="{BB962C8B-B14F-4D97-AF65-F5344CB8AC3E}">
        <p14:creationId xmlns:p14="http://schemas.microsoft.com/office/powerpoint/2010/main" val="411261443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Freedom</a:t>
            </a:r>
          </a:p>
          <a:p>
            <a:r>
              <a:rPr lang="en-US" sz="1200" kern="1200" dirty="0">
                <a:solidFill>
                  <a:schemeClr val="tx1"/>
                </a:solidFill>
                <a:effectLst/>
                <a:latin typeface="+mn-lt"/>
                <a:ea typeface="+mn-ea"/>
                <a:cs typeface="+mn-cs"/>
              </a:rPr>
              <a:t>		1. If God is aware of all time, how can free will exist?</a:t>
            </a:r>
          </a:p>
          <a:p>
            <a:r>
              <a:rPr lang="en-US" sz="1200" kern="1200" dirty="0">
                <a:solidFill>
                  <a:schemeClr val="tx1"/>
                </a:solidFill>
                <a:effectLst/>
                <a:latin typeface="+mn-lt"/>
                <a:ea typeface="+mn-ea"/>
                <a:cs typeface="+mn-cs"/>
              </a:rPr>
              <a:t>		2. He claims that God knows what will happen before it happens.</a:t>
            </a:r>
          </a:p>
          <a:p>
            <a:r>
              <a:rPr lang="en-US" sz="1200" kern="1200" dirty="0">
                <a:solidFill>
                  <a:schemeClr val="tx1"/>
                </a:solidFill>
                <a:effectLst/>
                <a:latin typeface="+mn-lt"/>
                <a:ea typeface="+mn-ea"/>
                <a:cs typeface="+mn-cs"/>
              </a:rPr>
              <a:t>		3. He also claims that “we act by choice in all those things we feel and know that we cannot act otherwise than willingly.”</a:t>
            </a:r>
          </a:p>
          <a:p>
            <a:r>
              <a:rPr lang="en-US" sz="1200" kern="1200" dirty="0">
                <a:solidFill>
                  <a:schemeClr val="tx1"/>
                </a:solidFill>
                <a:effectLst/>
                <a:latin typeface="+mn-lt"/>
                <a:ea typeface="+mn-ea"/>
                <a:cs typeface="+mn-cs"/>
              </a:rPr>
              <a:t>	D. Foreordained</a:t>
            </a:r>
          </a:p>
          <a:p>
            <a:r>
              <a:rPr lang="en-US" sz="1200" kern="1200" dirty="0">
                <a:solidFill>
                  <a:schemeClr val="tx1"/>
                </a:solidFill>
                <a:effectLst/>
                <a:latin typeface="+mn-lt"/>
                <a:ea typeface="+mn-ea"/>
                <a:cs typeface="+mn-cs"/>
              </a:rPr>
              <a:t>		1. He claims that since God is sovereign his will cannot be hindered by the will of any created creature.</a:t>
            </a:r>
          </a:p>
          <a:p>
            <a:r>
              <a:rPr lang="en-US" sz="1200" kern="1200" dirty="0">
                <a:solidFill>
                  <a:schemeClr val="tx1"/>
                </a:solidFill>
                <a:effectLst/>
                <a:latin typeface="+mn-lt"/>
                <a:ea typeface="+mn-ea"/>
                <a:cs typeface="+mn-cs"/>
              </a:rPr>
              <a:t>		2. Augustine applies this to his own life, claiming that all events were orchestrated by God.</a:t>
            </a:r>
          </a:p>
          <a:p>
            <a:r>
              <a:rPr lang="en-US" sz="1200" kern="1200" dirty="0">
                <a:solidFill>
                  <a:schemeClr val="tx1"/>
                </a:solidFill>
                <a:effectLst/>
                <a:latin typeface="+mn-lt"/>
                <a:ea typeface="+mn-ea"/>
                <a:cs typeface="+mn-cs"/>
              </a:rPr>
              <a:t>3. He claims that God “works in the hearts” of people to incline their wills as He wills, “to good deeds according to His mercy or to evil after their own deserts.”</a:t>
            </a:r>
          </a:p>
          <a:p>
            <a:r>
              <a:rPr lang="en-US" sz="1200" kern="1200" dirty="0">
                <a:solidFill>
                  <a:schemeClr val="tx1"/>
                </a:solidFill>
                <a:effectLst/>
                <a:latin typeface="+mn-lt"/>
                <a:ea typeface="+mn-ea"/>
                <a:cs typeface="+mn-cs"/>
              </a:rPr>
              <a:t>		4. He claims that freedom and God’s sovereignty are compatible.</a:t>
            </a:r>
          </a:p>
          <a:p>
            <a:r>
              <a:rPr lang="en-US" sz="1200" kern="1200" dirty="0">
                <a:solidFill>
                  <a:schemeClr val="tx1"/>
                </a:solidFill>
                <a:effectLst/>
                <a:latin typeface="+mn-lt"/>
                <a:ea typeface="+mn-ea"/>
                <a:cs typeface="+mn-cs"/>
              </a:rPr>
              <a:t>5. As an example, he claims that God commands faith and works but also gives them as a gift so we know we do them and that God makes us do so.</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215</a:t>
            </a:fld>
            <a:endParaRPr lang="en-US"/>
          </a:p>
        </p:txBody>
      </p:sp>
    </p:spTree>
    <p:extLst>
      <p:ext uri="{BB962C8B-B14F-4D97-AF65-F5344CB8AC3E}">
        <p14:creationId xmlns:p14="http://schemas.microsoft.com/office/powerpoint/2010/main" val="118763826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The Problem of Evil</a:t>
            </a:r>
          </a:p>
          <a:p>
            <a:r>
              <a:rPr lang="en-US" sz="1200" kern="1200" dirty="0">
                <a:solidFill>
                  <a:schemeClr val="tx1"/>
                </a:solidFill>
                <a:effectLst/>
                <a:latin typeface="+mn-lt"/>
                <a:ea typeface="+mn-ea"/>
                <a:cs typeface="+mn-cs"/>
              </a:rPr>
              <a:t>		1. The problem is reconciling the apparent existence of evil with God’s qualities.</a:t>
            </a:r>
          </a:p>
          <a:p>
            <a:r>
              <a:rPr lang="en-US" sz="1200" kern="1200" dirty="0">
                <a:solidFill>
                  <a:schemeClr val="tx1"/>
                </a:solidFill>
                <a:effectLst/>
                <a:latin typeface="+mn-lt"/>
                <a:ea typeface="+mn-ea"/>
                <a:cs typeface="+mn-cs"/>
              </a:rPr>
              <a:t>		2. When he was a Manichean, Augustine accepted their view that the God of Light was opposed by an equal God of Evil.</a:t>
            </a:r>
          </a:p>
          <a:p>
            <a:r>
              <a:rPr lang="en-US" sz="1200" kern="1200" dirty="0">
                <a:solidFill>
                  <a:schemeClr val="tx1"/>
                </a:solidFill>
                <a:effectLst/>
                <a:latin typeface="+mn-lt"/>
                <a:ea typeface="+mn-ea"/>
                <a:cs typeface="+mn-cs"/>
              </a:rPr>
              <a:t>			a. He rejected this when he became a Christian.</a:t>
            </a:r>
          </a:p>
          <a:p>
            <a:r>
              <a:rPr lang="en-US" sz="1200" kern="1200" dirty="0">
                <a:solidFill>
                  <a:schemeClr val="tx1"/>
                </a:solidFill>
                <a:effectLst/>
                <a:latin typeface="+mn-lt"/>
                <a:ea typeface="+mn-ea"/>
                <a:cs typeface="+mn-cs"/>
              </a:rPr>
              <a:t>		3. Since God created the world, all that exists must be good.</a:t>
            </a:r>
          </a:p>
          <a:p>
            <a:r>
              <a:rPr lang="en-US" sz="1200" kern="1200" dirty="0">
                <a:solidFill>
                  <a:schemeClr val="tx1"/>
                </a:solidFill>
                <a:effectLst/>
                <a:latin typeface="+mn-lt"/>
                <a:ea typeface="+mn-ea"/>
                <a:cs typeface="+mn-cs"/>
              </a:rPr>
              <a:t>		4. Evil must be a defect or corruption of what was created.</a:t>
            </a:r>
          </a:p>
          <a:p>
            <a:r>
              <a:rPr lang="en-US" sz="1200" kern="1200" dirty="0">
                <a:solidFill>
                  <a:schemeClr val="tx1"/>
                </a:solidFill>
                <a:effectLst/>
                <a:latin typeface="+mn-lt"/>
                <a:ea typeface="+mn-ea"/>
                <a:cs typeface="+mn-cs"/>
              </a:rPr>
              <a:t>		5. Unlike the Neoplatonists who tended to regard matter as evil, Augustine assumes that the created world is good.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216</a:t>
            </a:fld>
            <a:endParaRPr lang="en-US"/>
          </a:p>
        </p:txBody>
      </p:sp>
    </p:spTree>
    <p:extLst>
      <p:ext uri="{BB962C8B-B14F-4D97-AF65-F5344CB8AC3E}">
        <p14:creationId xmlns:p14="http://schemas.microsoft.com/office/powerpoint/2010/main" val="103252131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B. First Reply</a:t>
            </a:r>
          </a:p>
          <a:p>
            <a:r>
              <a:rPr lang="en-US" sz="1200" kern="1200" dirty="0">
                <a:solidFill>
                  <a:schemeClr val="tx1"/>
                </a:solidFill>
                <a:effectLst/>
                <a:latin typeface="+mn-lt"/>
                <a:ea typeface="+mn-ea"/>
                <a:cs typeface="+mn-cs"/>
              </a:rPr>
              <a:t>		1. What we regard as evil merely appears to be evil to us.</a:t>
            </a:r>
          </a:p>
          <a:p>
            <a:r>
              <a:rPr lang="en-US" sz="1200" kern="1200" dirty="0">
                <a:solidFill>
                  <a:schemeClr val="tx1"/>
                </a:solidFill>
                <a:effectLst/>
                <a:latin typeface="+mn-lt"/>
                <a:ea typeface="+mn-ea"/>
                <a:cs typeface="+mn-cs"/>
              </a:rPr>
              <a:t>		2. Such evil things and events are, in fact, means to achieve goodness.</a:t>
            </a:r>
          </a:p>
          <a:p>
            <a:r>
              <a:rPr lang="en-US" sz="1200" kern="1200" dirty="0">
                <a:solidFill>
                  <a:schemeClr val="tx1"/>
                </a:solidFill>
                <a:effectLst/>
                <a:latin typeface="+mn-lt"/>
                <a:ea typeface="+mn-ea"/>
                <a:cs typeface="+mn-cs"/>
              </a:rPr>
              <a:t>		3. For example, problems in this life teach us to desire the afterlife rather than coveting things on earth.</a:t>
            </a:r>
          </a:p>
          <a:p>
            <a:r>
              <a:rPr lang="en-US" sz="1200" kern="1200" dirty="0">
                <a:solidFill>
                  <a:schemeClr val="tx1"/>
                </a:solidFill>
                <a:effectLst/>
                <a:latin typeface="+mn-lt"/>
                <a:ea typeface="+mn-ea"/>
                <a:cs typeface="+mn-cs"/>
              </a:rPr>
              <a:t>	C. Second Reply</a:t>
            </a:r>
          </a:p>
          <a:p>
            <a:r>
              <a:rPr lang="en-US" sz="1200" kern="1200" dirty="0">
                <a:solidFill>
                  <a:schemeClr val="tx1"/>
                </a:solidFill>
                <a:effectLst/>
                <a:latin typeface="+mn-lt"/>
                <a:ea typeface="+mn-ea"/>
                <a:cs typeface="+mn-cs"/>
              </a:rPr>
              <a:t>		1. Evil is a privation.</a:t>
            </a:r>
          </a:p>
          <a:p>
            <a:r>
              <a:rPr lang="en-US" sz="1200" kern="1200" dirty="0">
                <a:solidFill>
                  <a:schemeClr val="tx1"/>
                </a:solidFill>
                <a:effectLst/>
                <a:latin typeface="+mn-lt"/>
                <a:ea typeface="+mn-ea"/>
                <a:cs typeface="+mn-cs"/>
              </a:rPr>
              <a:t>		2. As shadow is an absence of light, evil is an absence of perfect goodness.</a:t>
            </a:r>
          </a:p>
          <a:p>
            <a:r>
              <a:rPr lang="en-US" sz="1200" kern="1200" dirty="0">
                <a:solidFill>
                  <a:schemeClr val="tx1"/>
                </a:solidFill>
                <a:effectLst/>
                <a:latin typeface="+mn-lt"/>
                <a:ea typeface="+mn-ea"/>
                <a:cs typeface="+mn-cs"/>
              </a:rPr>
              <a:t>		3. Since no created thing can match God’s perfection, they are all imperfect.</a:t>
            </a:r>
          </a:p>
          <a:p>
            <a:r>
              <a:rPr lang="en-US" sz="1200" kern="1200" dirty="0">
                <a:solidFill>
                  <a:schemeClr val="tx1"/>
                </a:solidFill>
                <a:effectLst/>
                <a:latin typeface="+mn-lt"/>
                <a:ea typeface="+mn-ea"/>
                <a:cs typeface="+mn-cs"/>
              </a:rPr>
              <a:t>		4. If God eliminated all evil/imperfection, they nothing would be left other than Him.</a:t>
            </a:r>
          </a:p>
          <a:p>
            <a:r>
              <a:rPr lang="en-US" sz="1200" kern="1200" dirty="0">
                <a:solidFill>
                  <a:schemeClr val="tx1"/>
                </a:solidFill>
                <a:effectLst/>
                <a:latin typeface="+mn-lt"/>
                <a:ea typeface="+mn-ea"/>
                <a:cs typeface="+mn-cs"/>
              </a:rPr>
              <a:t>5. Despite its imperfections, the created world is beautiful-it is our limited perception that causes us to fail to see the entire pattern, thus leading us to think evil and ugliness exist.</a:t>
            </a:r>
          </a:p>
          <a:p>
            <a:endParaRPr lang="en-US" dirty="0"/>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217</a:t>
            </a:fld>
            <a:endParaRPr lang="en-US"/>
          </a:p>
        </p:txBody>
      </p:sp>
    </p:spTree>
    <p:extLst>
      <p:ext uri="{BB962C8B-B14F-4D97-AF65-F5344CB8AC3E}">
        <p14:creationId xmlns:p14="http://schemas.microsoft.com/office/powerpoint/2010/main" val="279338997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E2584-80FB-5CC3-CC4C-A4E2F8A2F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CF6A5-A34F-F033-4F97-90A0E9ECF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D459F-75D5-41F4-90CA-8D2AEF9EB8E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Third Reply</a:t>
            </a:r>
          </a:p>
          <a:p>
            <a:r>
              <a:rPr lang="en-US" sz="1200" kern="1200" dirty="0">
                <a:solidFill>
                  <a:schemeClr val="tx1"/>
                </a:solidFill>
                <a:effectLst/>
                <a:latin typeface="+mn-lt"/>
                <a:ea typeface="+mn-ea"/>
                <a:cs typeface="+mn-cs"/>
              </a:rPr>
              <a:t>		1. All apparent natural evils, like pain, merely seem to be evil.</a:t>
            </a:r>
          </a:p>
          <a:p>
            <a:r>
              <a:rPr lang="en-US" sz="1200" kern="1200" dirty="0">
                <a:solidFill>
                  <a:schemeClr val="tx1"/>
                </a:solidFill>
                <a:effectLst/>
                <a:latin typeface="+mn-lt"/>
                <a:ea typeface="+mn-ea"/>
                <a:cs typeface="+mn-cs"/>
              </a:rPr>
              <a:t>		2. Only moral evil is close to ‘real’ evil.</a:t>
            </a:r>
          </a:p>
          <a:p>
            <a:r>
              <a:rPr lang="en-US" sz="1200" kern="1200" dirty="0">
                <a:solidFill>
                  <a:schemeClr val="tx1"/>
                </a:solidFill>
                <a:effectLst/>
                <a:latin typeface="+mn-lt"/>
                <a:ea typeface="+mn-ea"/>
                <a:cs typeface="+mn-cs"/>
              </a:rPr>
              <a:t>		3. Moral evil arises from the human will and is a privation-only a defective will turns from God.</a:t>
            </a:r>
          </a:p>
          <a:p>
            <a:r>
              <a:rPr lang="en-US" sz="1200" kern="1200" dirty="0">
                <a:solidFill>
                  <a:schemeClr val="tx1"/>
                </a:solidFill>
                <a:effectLst/>
                <a:latin typeface="+mn-lt"/>
                <a:ea typeface="+mn-ea"/>
                <a:cs typeface="+mn-cs"/>
              </a:rPr>
              <a:t>		4. Only Adam had true free will-he could chose to sin or not sin.</a:t>
            </a:r>
          </a:p>
          <a:p>
            <a:r>
              <a:rPr lang="en-US" sz="1200" kern="1200" dirty="0">
                <a:solidFill>
                  <a:schemeClr val="tx1"/>
                </a:solidFill>
                <a:effectLst/>
                <a:latin typeface="+mn-lt"/>
                <a:ea typeface="+mn-ea"/>
                <a:cs typeface="+mn-cs"/>
              </a:rPr>
              <a:t>		5. Since Adam chose to sin, all his </a:t>
            </a:r>
            <a:r>
              <a:rPr lang="en-US" sz="1200" kern="1200" dirty="0" err="1">
                <a:solidFill>
                  <a:schemeClr val="tx1"/>
                </a:solidFill>
                <a:effectLst/>
                <a:latin typeface="+mn-lt"/>
                <a:ea typeface="+mn-ea"/>
                <a:cs typeface="+mn-cs"/>
              </a:rPr>
              <a:t>descendents</a:t>
            </a:r>
            <a:r>
              <a:rPr lang="en-US" sz="1200" kern="1200" dirty="0">
                <a:solidFill>
                  <a:schemeClr val="tx1"/>
                </a:solidFill>
                <a:effectLst/>
                <a:latin typeface="+mn-lt"/>
                <a:ea typeface="+mn-ea"/>
                <a:cs typeface="+mn-cs"/>
              </a:rPr>
              <a:t> must sin-we cannot do otherwise.</a:t>
            </a:r>
          </a:p>
          <a:p>
            <a:r>
              <a:rPr lang="en-US" sz="1200" kern="1200" dirty="0">
                <a:solidFill>
                  <a:schemeClr val="tx1"/>
                </a:solidFill>
                <a:effectLst/>
                <a:latin typeface="+mn-lt"/>
                <a:ea typeface="+mn-ea"/>
                <a:cs typeface="+mn-cs"/>
              </a:rPr>
              <a:t>		6. When God gives His grace, the will can turn to God-we do gain grace by turning to God.</a:t>
            </a:r>
          </a:p>
          <a:p>
            <a:r>
              <a:rPr lang="en-US" sz="1200" kern="1200" dirty="0">
                <a:solidFill>
                  <a:schemeClr val="tx1"/>
                </a:solidFill>
                <a:effectLst/>
                <a:latin typeface="+mn-lt"/>
                <a:ea typeface="+mn-ea"/>
                <a:cs typeface="+mn-cs"/>
              </a:rPr>
              <a:t>		7. God grants grace to some and not others.</a:t>
            </a:r>
          </a:p>
          <a:p>
            <a:r>
              <a:rPr lang="en-US" sz="1200" kern="1200" dirty="0">
                <a:solidFill>
                  <a:schemeClr val="tx1"/>
                </a:solidFill>
                <a:effectLst/>
                <a:latin typeface="+mn-lt"/>
                <a:ea typeface="+mn-ea"/>
                <a:cs typeface="+mn-cs"/>
              </a:rPr>
              <a:t>		8. Grace is not merit based for if it were, then</a:t>
            </a:r>
          </a:p>
          <a:p>
            <a:r>
              <a:rPr lang="en-US" sz="1200" kern="1200" dirty="0">
                <a:solidFill>
                  <a:schemeClr val="tx1"/>
                </a:solidFill>
                <a:effectLst/>
                <a:latin typeface="+mn-lt"/>
                <a:ea typeface="+mn-ea"/>
                <a:cs typeface="+mn-cs"/>
              </a:rPr>
              <a:t>			a. God would owe us grace.</a:t>
            </a:r>
          </a:p>
          <a:p>
            <a:r>
              <a:rPr lang="en-US" sz="1200" kern="1200" dirty="0">
                <a:solidFill>
                  <a:schemeClr val="tx1"/>
                </a:solidFill>
                <a:effectLst/>
                <a:latin typeface="+mn-lt"/>
                <a:ea typeface="+mn-ea"/>
                <a:cs typeface="+mn-cs"/>
              </a:rPr>
              <a:t>			b. This would lead to pride, the cause of original sin.</a:t>
            </a:r>
          </a:p>
          <a:p>
            <a:r>
              <a:rPr lang="en-US" sz="1200" kern="1200" dirty="0">
                <a:solidFill>
                  <a:schemeClr val="tx1"/>
                </a:solidFill>
                <a:effectLst/>
                <a:latin typeface="+mn-lt"/>
                <a:ea typeface="+mn-ea"/>
                <a:cs typeface="+mn-cs"/>
              </a:rPr>
              <a:t>			c. Grace would not be a freely bestowed gift.</a:t>
            </a:r>
          </a:p>
          <a:p>
            <a:r>
              <a:rPr lang="en-US" sz="1200" kern="1200" dirty="0">
                <a:solidFill>
                  <a:schemeClr val="tx1"/>
                </a:solidFill>
                <a:effectLst/>
                <a:latin typeface="+mn-lt"/>
                <a:ea typeface="+mn-ea"/>
                <a:cs typeface="+mn-cs"/>
              </a:rPr>
              <a:t>		9. To the claim that this is unjust, Augustine offers the debt analogy.</a:t>
            </a:r>
          </a:p>
          <a:p>
            <a:r>
              <a:rPr lang="en-US" sz="1200" kern="1200" dirty="0">
                <a:solidFill>
                  <a:schemeClr val="tx1"/>
                </a:solidFill>
                <a:effectLst/>
                <a:latin typeface="+mn-lt"/>
                <a:ea typeface="+mn-ea"/>
                <a:cs typeface="+mn-cs"/>
              </a:rPr>
              <a:t>			a. If he is owed money by several people, but cancels the debt of some, the others have no ground to claim it is unjust.</a:t>
            </a:r>
          </a:p>
          <a:p>
            <a:r>
              <a:rPr lang="en-US" sz="1200" kern="1200" dirty="0">
                <a:solidFill>
                  <a:schemeClr val="tx1"/>
                </a:solidFill>
                <a:effectLst/>
                <a:latin typeface="+mn-lt"/>
                <a:ea typeface="+mn-ea"/>
                <a:cs typeface="+mn-cs"/>
              </a:rPr>
              <a:t>			b. This is because they still owe him the money.</a:t>
            </a:r>
          </a:p>
          <a:p>
            <a:r>
              <a:rPr lang="en-US" sz="1200" kern="1200" dirty="0">
                <a:solidFill>
                  <a:schemeClr val="tx1"/>
                </a:solidFill>
                <a:effectLst/>
                <a:latin typeface="+mn-lt"/>
                <a:ea typeface="+mn-ea"/>
                <a:cs typeface="+mn-cs"/>
              </a:rPr>
              <a:t>			c. The canceling of debt is a gift, not something the debtor can claim as something she deserves.</a:t>
            </a:r>
          </a:p>
        </p:txBody>
      </p:sp>
      <p:sp>
        <p:nvSpPr>
          <p:cNvPr id="4" name="Slide Number Placeholder 3">
            <a:extLst>
              <a:ext uri="{FF2B5EF4-FFF2-40B4-BE49-F238E27FC236}">
                <a16:creationId xmlns:a16="http://schemas.microsoft.com/office/drawing/2014/main" id="{6EEE3E1D-81F7-94E0-F1CC-3F339999378A}"/>
              </a:ext>
            </a:extLst>
          </p:cNvPr>
          <p:cNvSpPr>
            <a:spLocks noGrp="1"/>
          </p:cNvSpPr>
          <p:nvPr>
            <p:ph type="sldNum" sz="quarter" idx="5"/>
          </p:nvPr>
        </p:nvSpPr>
        <p:spPr/>
        <p:txBody>
          <a:bodyPr/>
          <a:lstStyle/>
          <a:p>
            <a:fld id="{159E7054-7CEA-48DC-AFFB-C78BCDB1D25B}" type="slidenum">
              <a:rPr lang="en-US" smtClean="0"/>
              <a:t>218</a:t>
            </a:fld>
            <a:endParaRPr lang="en-US"/>
          </a:p>
        </p:txBody>
      </p:sp>
    </p:spTree>
    <p:extLst>
      <p:ext uri="{BB962C8B-B14F-4D97-AF65-F5344CB8AC3E}">
        <p14:creationId xmlns:p14="http://schemas.microsoft.com/office/powerpoint/2010/main" val="61355571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738A4-D5CF-917C-4CF9-75A4152D9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CC2AF-9B54-DB6A-2124-E50DACA99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26CFF-4694-E645-C76A-774C055B407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8. Grace is not merit based for if it were, then</a:t>
            </a:r>
          </a:p>
          <a:p>
            <a:r>
              <a:rPr lang="en-US" sz="1200" kern="1200" dirty="0">
                <a:solidFill>
                  <a:schemeClr val="tx1"/>
                </a:solidFill>
                <a:effectLst/>
                <a:latin typeface="+mn-lt"/>
                <a:ea typeface="+mn-ea"/>
                <a:cs typeface="+mn-cs"/>
              </a:rPr>
              <a:t>			a. God would owe us grace.</a:t>
            </a:r>
          </a:p>
          <a:p>
            <a:r>
              <a:rPr lang="en-US" sz="1200" kern="1200" dirty="0">
                <a:solidFill>
                  <a:schemeClr val="tx1"/>
                </a:solidFill>
                <a:effectLst/>
                <a:latin typeface="+mn-lt"/>
                <a:ea typeface="+mn-ea"/>
                <a:cs typeface="+mn-cs"/>
              </a:rPr>
              <a:t>			b. This would lead to pride, the cause of original sin.</a:t>
            </a:r>
          </a:p>
          <a:p>
            <a:r>
              <a:rPr lang="en-US" sz="1200" kern="1200" dirty="0">
                <a:solidFill>
                  <a:schemeClr val="tx1"/>
                </a:solidFill>
                <a:effectLst/>
                <a:latin typeface="+mn-lt"/>
                <a:ea typeface="+mn-ea"/>
                <a:cs typeface="+mn-cs"/>
              </a:rPr>
              <a:t>			c. Grace would not be a freely bestowed gift.</a:t>
            </a:r>
          </a:p>
          <a:p>
            <a:r>
              <a:rPr lang="en-US" sz="1200" kern="1200" dirty="0">
                <a:solidFill>
                  <a:schemeClr val="tx1"/>
                </a:solidFill>
                <a:effectLst/>
                <a:latin typeface="+mn-lt"/>
                <a:ea typeface="+mn-ea"/>
                <a:cs typeface="+mn-cs"/>
              </a:rPr>
              <a:t>		9. To the claim that this is unjust, Augustine offers the debt analogy.</a:t>
            </a:r>
          </a:p>
          <a:p>
            <a:r>
              <a:rPr lang="en-US" sz="1200" kern="1200" dirty="0">
                <a:solidFill>
                  <a:schemeClr val="tx1"/>
                </a:solidFill>
                <a:effectLst/>
                <a:latin typeface="+mn-lt"/>
                <a:ea typeface="+mn-ea"/>
                <a:cs typeface="+mn-cs"/>
              </a:rPr>
              <a:t>			a. If he is owed money by several people, but cancels the debt of some, the others have no ground to claim it is unjust.</a:t>
            </a:r>
          </a:p>
          <a:p>
            <a:r>
              <a:rPr lang="en-US" sz="1200" kern="1200" dirty="0">
                <a:solidFill>
                  <a:schemeClr val="tx1"/>
                </a:solidFill>
                <a:effectLst/>
                <a:latin typeface="+mn-lt"/>
                <a:ea typeface="+mn-ea"/>
                <a:cs typeface="+mn-cs"/>
              </a:rPr>
              <a:t>			b. This is because they still owe him the money.</a:t>
            </a:r>
          </a:p>
          <a:p>
            <a:r>
              <a:rPr lang="en-US" sz="1200" kern="1200" dirty="0">
                <a:solidFill>
                  <a:schemeClr val="tx1"/>
                </a:solidFill>
                <a:effectLst/>
                <a:latin typeface="+mn-lt"/>
                <a:ea typeface="+mn-ea"/>
                <a:cs typeface="+mn-cs"/>
              </a:rPr>
              <a:t>			c. The canceling of debt is a gift, not something the debtor can claim as something she deserves.</a:t>
            </a:r>
          </a:p>
        </p:txBody>
      </p:sp>
      <p:sp>
        <p:nvSpPr>
          <p:cNvPr id="4" name="Slide Number Placeholder 3">
            <a:extLst>
              <a:ext uri="{FF2B5EF4-FFF2-40B4-BE49-F238E27FC236}">
                <a16:creationId xmlns:a16="http://schemas.microsoft.com/office/drawing/2014/main" id="{7822C9D7-72BB-2C7E-1B73-263FB8F3E230}"/>
              </a:ext>
            </a:extLst>
          </p:cNvPr>
          <p:cNvSpPr>
            <a:spLocks noGrp="1"/>
          </p:cNvSpPr>
          <p:nvPr>
            <p:ph type="sldNum" sz="quarter" idx="5"/>
          </p:nvPr>
        </p:nvSpPr>
        <p:spPr/>
        <p:txBody>
          <a:bodyPr/>
          <a:lstStyle/>
          <a:p>
            <a:fld id="{159E7054-7CEA-48DC-AFFB-C78BCDB1D25B}" type="slidenum">
              <a:rPr lang="en-US" smtClean="0"/>
              <a:t>219</a:t>
            </a:fld>
            <a:endParaRPr lang="en-US"/>
          </a:p>
        </p:txBody>
      </p:sp>
    </p:spTree>
    <p:extLst>
      <p:ext uri="{BB962C8B-B14F-4D97-AF65-F5344CB8AC3E}">
        <p14:creationId xmlns:p14="http://schemas.microsoft.com/office/powerpoint/2010/main" val="370525695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44E9-BD58-E3C1-90FA-A856FD9BB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B1905-1E85-81BE-C6D3-36AC54595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1C7D3-FCBE-D018-1103-88157922B11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 Free Will &amp; Sin</a:t>
            </a:r>
          </a:p>
          <a:p>
            <a:r>
              <a:rPr lang="en-US" sz="1200" kern="1200" dirty="0">
                <a:solidFill>
                  <a:schemeClr val="tx1"/>
                </a:solidFill>
                <a:effectLst/>
                <a:latin typeface="+mn-lt"/>
                <a:ea typeface="+mn-ea"/>
                <a:cs typeface="+mn-cs"/>
              </a:rPr>
              <a:t>		1. If we must sin, it seems the will is not free.</a:t>
            </a:r>
          </a:p>
          <a:p>
            <a:r>
              <a:rPr lang="en-US" sz="1200" kern="1200" dirty="0">
                <a:solidFill>
                  <a:schemeClr val="tx1"/>
                </a:solidFill>
                <a:effectLst/>
                <a:latin typeface="+mn-lt"/>
                <a:ea typeface="+mn-ea"/>
                <a:cs typeface="+mn-cs"/>
              </a:rPr>
              <a:t>		2. Augustine claims that since the source of our actions is our character, we are free.</a:t>
            </a:r>
          </a:p>
          <a:p>
            <a:r>
              <a:rPr lang="en-US" sz="1200" kern="1200" dirty="0">
                <a:solidFill>
                  <a:schemeClr val="tx1"/>
                </a:solidFill>
                <a:effectLst/>
                <a:latin typeface="+mn-lt"/>
                <a:ea typeface="+mn-ea"/>
                <a:cs typeface="+mn-cs"/>
              </a:rPr>
              <a:t>		3. We are free in the sense that we are not physically impeded or limited by logical necessity.</a:t>
            </a:r>
          </a:p>
          <a:p>
            <a:r>
              <a:rPr lang="en-US" sz="1200" kern="1200" dirty="0">
                <a:solidFill>
                  <a:schemeClr val="tx1"/>
                </a:solidFill>
                <a:effectLst/>
                <a:latin typeface="+mn-lt"/>
                <a:ea typeface="+mn-ea"/>
                <a:cs typeface="+mn-cs"/>
              </a:rPr>
              <a:t>		4. When we act, we follow what we love.</a:t>
            </a:r>
          </a:p>
          <a:p>
            <a:r>
              <a:rPr lang="en-US" sz="1200" kern="1200" dirty="0">
                <a:solidFill>
                  <a:schemeClr val="tx1"/>
                </a:solidFill>
                <a:effectLst/>
                <a:latin typeface="+mn-lt"/>
                <a:ea typeface="+mn-ea"/>
                <a:cs typeface="+mn-cs"/>
              </a:rPr>
              <a:t>		5. It is simply a fact that without God’s grace our love is corrupted.</a:t>
            </a:r>
          </a:p>
        </p:txBody>
      </p:sp>
      <p:sp>
        <p:nvSpPr>
          <p:cNvPr id="4" name="Slide Number Placeholder 3">
            <a:extLst>
              <a:ext uri="{FF2B5EF4-FFF2-40B4-BE49-F238E27FC236}">
                <a16:creationId xmlns:a16="http://schemas.microsoft.com/office/drawing/2014/main" id="{DADBD7D3-F8F9-3F21-9737-6897290CFE40}"/>
              </a:ext>
            </a:extLst>
          </p:cNvPr>
          <p:cNvSpPr>
            <a:spLocks noGrp="1"/>
          </p:cNvSpPr>
          <p:nvPr>
            <p:ph type="sldNum" sz="quarter" idx="5"/>
          </p:nvPr>
        </p:nvSpPr>
        <p:spPr/>
        <p:txBody>
          <a:bodyPr/>
          <a:lstStyle/>
          <a:p>
            <a:fld id="{159E7054-7CEA-48DC-AFFB-C78BCDB1D25B}" type="slidenum">
              <a:rPr lang="en-US" smtClean="0"/>
              <a:t>220</a:t>
            </a:fld>
            <a:endParaRPr lang="en-US"/>
          </a:p>
        </p:txBody>
      </p:sp>
    </p:spTree>
    <p:extLst>
      <p:ext uri="{BB962C8B-B14F-4D97-AF65-F5344CB8AC3E}">
        <p14:creationId xmlns:p14="http://schemas.microsoft.com/office/powerpoint/2010/main" val="632268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Being separate from the particulars, the Forms cannot be their essence or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Participation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Participation is a mystery.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Talk of participation “is to use empty words and poetical metaphors.”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 The Third Man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Aristotle uses the Third Man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23</a:t>
            </a:fld>
            <a:endParaRPr lang="en-US"/>
          </a:p>
        </p:txBody>
      </p:sp>
    </p:spTree>
    <p:extLst>
      <p:ext uri="{BB962C8B-B14F-4D97-AF65-F5344CB8AC3E}">
        <p14:creationId xmlns:p14="http://schemas.microsoft.com/office/powerpoint/2010/main" val="241810055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Greek Philosophy of History</a:t>
            </a:r>
          </a:p>
          <a:p>
            <a:r>
              <a:rPr lang="en-US" sz="1200" kern="1200" dirty="0">
                <a:solidFill>
                  <a:schemeClr val="tx1"/>
                </a:solidFill>
                <a:effectLst/>
                <a:latin typeface="+mn-lt"/>
                <a:ea typeface="+mn-ea"/>
                <a:cs typeface="+mn-cs"/>
              </a:rPr>
              <a:t>		1. Augustine presents the first philosophy of history that aims at revealing the pattern and purpose behind events.</a:t>
            </a:r>
          </a:p>
          <a:p>
            <a:r>
              <a:rPr lang="en-US" sz="1200" kern="1200" dirty="0">
                <a:solidFill>
                  <a:schemeClr val="tx1"/>
                </a:solidFill>
                <a:effectLst/>
                <a:latin typeface="+mn-lt"/>
                <a:ea typeface="+mn-ea"/>
                <a:cs typeface="+mn-cs"/>
              </a:rPr>
              <a:t>		2. Plato and other Greek thinkers ignored the fleeting and changing events of history in favor of eternal truths.</a:t>
            </a:r>
          </a:p>
          <a:p>
            <a:r>
              <a:rPr lang="en-US" sz="1200" kern="1200" dirty="0">
                <a:solidFill>
                  <a:schemeClr val="tx1"/>
                </a:solidFill>
                <a:effectLst/>
                <a:latin typeface="+mn-lt"/>
                <a:ea typeface="+mn-ea"/>
                <a:cs typeface="+mn-cs"/>
              </a:rPr>
              <a:t>		3. Greek materialists tended to regard the universe as ruled by random forces.</a:t>
            </a:r>
          </a:p>
          <a:p>
            <a:r>
              <a:rPr lang="en-US" sz="1200" kern="1200" dirty="0">
                <a:solidFill>
                  <a:schemeClr val="tx1"/>
                </a:solidFill>
                <a:effectLst/>
                <a:latin typeface="+mn-lt"/>
                <a:ea typeface="+mn-ea"/>
                <a:cs typeface="+mn-cs"/>
              </a:rPr>
              <a:t>		4. The typical Greek view was that events tend to follow the endless cycle of the seasons-emergence, creation, decline.</a:t>
            </a:r>
          </a:p>
          <a:p>
            <a:r>
              <a:rPr lang="en-US" sz="1200" kern="1200" dirty="0">
                <a:solidFill>
                  <a:schemeClr val="tx1"/>
                </a:solidFill>
                <a:effectLst/>
                <a:latin typeface="+mn-lt"/>
                <a:ea typeface="+mn-ea"/>
                <a:cs typeface="+mn-cs"/>
              </a:rPr>
              <a:t>		5. Augustine regarded this view as mistaken.</a:t>
            </a:r>
          </a:p>
          <a:p>
            <a:r>
              <a:rPr lang="en-US" sz="1200" kern="1200" dirty="0">
                <a:solidFill>
                  <a:schemeClr val="tx1"/>
                </a:solidFill>
                <a:effectLst/>
                <a:latin typeface="+mn-lt"/>
                <a:ea typeface="+mn-ea"/>
                <a:cs typeface="+mn-cs"/>
              </a:rPr>
              <a:t>	B. Biblical View of History</a:t>
            </a:r>
          </a:p>
          <a:p>
            <a:r>
              <a:rPr lang="en-US" sz="1200" kern="1200" dirty="0">
                <a:solidFill>
                  <a:schemeClr val="tx1"/>
                </a:solidFill>
                <a:effectLst/>
                <a:latin typeface="+mn-lt"/>
                <a:ea typeface="+mn-ea"/>
                <a:cs typeface="+mn-cs"/>
              </a:rPr>
              <a:t>		1. History is both meaningful and linear: history has a beginning, a middle and an end.</a:t>
            </a:r>
          </a:p>
          <a:p>
            <a:r>
              <a:rPr lang="en-US" sz="1200" kern="1200" dirty="0">
                <a:solidFill>
                  <a:schemeClr val="tx1"/>
                </a:solidFill>
                <a:effectLst/>
                <a:latin typeface="+mn-lt"/>
                <a:ea typeface="+mn-ea"/>
                <a:cs typeface="+mn-cs"/>
              </a:rPr>
              <a:t>		2. God and the created beings have a role to play in history.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221</a:t>
            </a:fld>
            <a:endParaRPr lang="en-US"/>
          </a:p>
        </p:txBody>
      </p:sp>
    </p:spTree>
    <p:extLst>
      <p:ext uri="{BB962C8B-B14F-4D97-AF65-F5344CB8AC3E}">
        <p14:creationId xmlns:p14="http://schemas.microsoft.com/office/powerpoint/2010/main" val="214231948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The State</a:t>
            </a:r>
          </a:p>
          <a:p>
            <a:r>
              <a:rPr lang="en-US" sz="1200" kern="1200" dirty="0">
                <a:solidFill>
                  <a:schemeClr val="tx1"/>
                </a:solidFill>
                <a:effectLst/>
                <a:latin typeface="+mn-lt"/>
                <a:ea typeface="+mn-ea"/>
                <a:cs typeface="+mn-cs"/>
              </a:rPr>
              <a:t>1. Unlike Plato, Aristotle and other Greek thinkers, Augustine regarded the state as a necessary evil that was created to limit human sin and the tendency towards lawlessness.</a:t>
            </a:r>
          </a:p>
          <a:p>
            <a:r>
              <a:rPr lang="en-US" sz="1200" kern="1200" dirty="0">
                <a:solidFill>
                  <a:schemeClr val="tx1"/>
                </a:solidFill>
                <a:effectLst/>
                <a:latin typeface="+mn-lt"/>
                <a:ea typeface="+mn-ea"/>
                <a:cs typeface="+mn-cs"/>
              </a:rPr>
              <a:t>		2. The only truly good society is that of the faithful.</a:t>
            </a:r>
          </a:p>
          <a:p>
            <a:r>
              <a:rPr lang="en-US" sz="1200" kern="1200" dirty="0">
                <a:solidFill>
                  <a:schemeClr val="tx1"/>
                </a:solidFill>
                <a:effectLst/>
                <a:latin typeface="+mn-lt"/>
                <a:ea typeface="+mn-ea"/>
                <a:cs typeface="+mn-cs"/>
              </a:rPr>
              <a:t>		3. Since people live in particular states, they owe their state loyalty unless it prevents the worship of God.</a:t>
            </a:r>
          </a:p>
          <a:p>
            <a:r>
              <a:rPr lang="en-US" sz="1200" kern="1200" dirty="0">
                <a:solidFill>
                  <a:schemeClr val="tx1"/>
                </a:solidFill>
                <a:effectLst/>
                <a:latin typeface="+mn-lt"/>
                <a:ea typeface="+mn-ea"/>
                <a:cs typeface="+mn-cs"/>
              </a:rPr>
              <a:t>		4. Society provides a temporal and flawed peace and true peace can only be achieved in heaven, the soul’s true city.</a:t>
            </a:r>
          </a:p>
          <a:p>
            <a:r>
              <a:rPr lang="en-US" sz="1200" kern="1200" dirty="0">
                <a:solidFill>
                  <a:schemeClr val="tx1"/>
                </a:solidFill>
                <a:effectLst/>
                <a:latin typeface="+mn-lt"/>
                <a:ea typeface="+mn-ea"/>
                <a:cs typeface="+mn-cs"/>
              </a:rPr>
              <a:t>5. States reflect the corrupt nature of humanity, so people should live by the laws of God and try to influence the secular state with God’s principles.</a:t>
            </a:r>
          </a:p>
          <a:p>
            <a:r>
              <a:rPr lang="en-US" sz="1200" kern="1200" dirty="0">
                <a:solidFill>
                  <a:schemeClr val="tx1"/>
                </a:solidFill>
                <a:effectLst/>
                <a:latin typeface="+mn-lt"/>
                <a:ea typeface="+mn-ea"/>
                <a:cs typeface="+mn-cs"/>
              </a:rPr>
              <a:t>6. The church is superior to the state.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225</a:t>
            </a:fld>
            <a:endParaRPr lang="en-US"/>
          </a:p>
        </p:txBody>
      </p:sp>
    </p:spTree>
    <p:extLst>
      <p:ext uri="{BB962C8B-B14F-4D97-AF65-F5344CB8AC3E}">
        <p14:creationId xmlns:p14="http://schemas.microsoft.com/office/powerpoint/2010/main" val="73852927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Control</a:t>
            </a:r>
          </a:p>
          <a:p>
            <a:r>
              <a:rPr lang="en-US" sz="1200" kern="1200" dirty="0">
                <a:solidFill>
                  <a:schemeClr val="tx1"/>
                </a:solidFill>
                <a:effectLst/>
                <a:latin typeface="+mn-lt"/>
                <a:ea typeface="+mn-ea"/>
                <a:cs typeface="+mn-cs"/>
              </a:rPr>
              <a:t>		1. God has complete control over history.</a:t>
            </a:r>
          </a:p>
          <a:p>
            <a:r>
              <a:rPr lang="en-US" sz="1200" kern="1200" dirty="0">
                <a:solidFill>
                  <a:schemeClr val="tx1"/>
                </a:solidFill>
                <a:effectLst/>
                <a:latin typeface="+mn-lt"/>
                <a:ea typeface="+mn-ea"/>
                <a:cs typeface="+mn-cs"/>
              </a:rPr>
              <a:t>		2. “God alone has the power to grant kingdoms and empires.”</a:t>
            </a:r>
          </a:p>
          <a:p>
            <a:r>
              <a:rPr lang="en-US" sz="1200" kern="1200" dirty="0">
                <a:solidFill>
                  <a:schemeClr val="tx1"/>
                </a:solidFill>
                <a:effectLst/>
                <a:latin typeface="+mn-lt"/>
                <a:ea typeface="+mn-ea"/>
                <a:cs typeface="+mn-cs"/>
              </a:rPr>
              <a:t>		3. Good states and evil states, good rulers and evil rulers, all gain their power from God.</a:t>
            </a:r>
          </a:p>
          <a:p>
            <a:r>
              <a:rPr lang="en-US" sz="1200" kern="1200" dirty="0">
                <a:solidFill>
                  <a:schemeClr val="tx1"/>
                </a:solidFill>
                <a:effectLst/>
                <a:latin typeface="+mn-lt"/>
                <a:ea typeface="+mn-ea"/>
                <a:cs typeface="+mn-cs"/>
              </a:rPr>
              <a:t>		4. God decides the length and outcome of war.</a:t>
            </a:r>
          </a:p>
          <a:p>
            <a:r>
              <a:rPr lang="en-US" sz="1200" kern="1200" dirty="0">
                <a:solidFill>
                  <a:schemeClr val="tx1"/>
                </a:solidFill>
                <a:effectLst/>
                <a:latin typeface="+mn-lt"/>
                <a:ea typeface="+mn-ea"/>
                <a:cs typeface="+mn-cs"/>
              </a:rPr>
              <a:t>			a. If He decides to afflict mankind, the war lasts longer.</a:t>
            </a:r>
          </a:p>
          <a:p>
            <a:r>
              <a:rPr lang="en-US" sz="1200" kern="1200" dirty="0">
                <a:solidFill>
                  <a:schemeClr val="tx1"/>
                </a:solidFill>
                <a:effectLst/>
                <a:latin typeface="+mn-lt"/>
                <a:ea typeface="+mn-ea"/>
                <a:cs typeface="+mn-cs"/>
              </a:rPr>
              <a:t>			b. if He decides to console mankind, the war is of shorter duration.</a:t>
            </a:r>
          </a:p>
          <a:p>
            <a:r>
              <a:rPr lang="en-US" sz="1200" kern="1200" dirty="0">
                <a:solidFill>
                  <a:schemeClr val="tx1"/>
                </a:solidFill>
                <a:effectLst/>
                <a:latin typeface="+mn-lt"/>
                <a:ea typeface="+mn-ea"/>
                <a:cs typeface="+mn-cs"/>
              </a:rPr>
              <a:t>		5. God does not act randomly or fortuitously-“He is God, not Fortune.”</a:t>
            </a:r>
          </a:p>
          <a:p>
            <a:r>
              <a:rPr lang="en-US" sz="1200" kern="1200" dirty="0">
                <a:solidFill>
                  <a:schemeClr val="tx1"/>
                </a:solidFill>
                <a:effectLst/>
                <a:latin typeface="+mn-lt"/>
                <a:ea typeface="+mn-ea"/>
                <a:cs typeface="+mn-cs"/>
              </a:rPr>
              <a:t>		6. He provides the hidden order of history that is known to Him.</a:t>
            </a:r>
          </a:p>
          <a:p>
            <a:r>
              <a:rPr lang="en-US" sz="1200" kern="1200" dirty="0">
                <a:solidFill>
                  <a:schemeClr val="tx1"/>
                </a:solidFill>
                <a:effectLst/>
                <a:latin typeface="+mn-lt"/>
                <a:ea typeface="+mn-ea"/>
                <a:cs typeface="+mn-cs"/>
              </a:rPr>
              <a:t>		7. He is not bound to this order-He is the one that orders it.</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226</a:t>
            </a:fld>
            <a:endParaRPr lang="en-US"/>
          </a:p>
        </p:txBody>
      </p:sp>
    </p:spTree>
    <p:extLst>
      <p:ext uri="{BB962C8B-B14F-4D97-AF65-F5344CB8AC3E}">
        <p14:creationId xmlns:p14="http://schemas.microsoft.com/office/powerpoint/2010/main" val="344764879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Morality</a:t>
            </a:r>
          </a:p>
          <a:p>
            <a:r>
              <a:rPr lang="en-US" sz="1200" kern="1200" dirty="0">
                <a:solidFill>
                  <a:schemeClr val="tx1"/>
                </a:solidFill>
                <a:effectLst/>
                <a:latin typeface="+mn-lt"/>
                <a:ea typeface="+mn-ea"/>
                <a:cs typeface="+mn-cs"/>
              </a:rPr>
              <a:t>		1. History is not driven by economics or politics.</a:t>
            </a:r>
          </a:p>
          <a:p>
            <a:r>
              <a:rPr lang="en-US" sz="1200" kern="1200" dirty="0">
                <a:solidFill>
                  <a:schemeClr val="tx1"/>
                </a:solidFill>
                <a:effectLst/>
                <a:latin typeface="+mn-lt"/>
                <a:ea typeface="+mn-ea"/>
                <a:cs typeface="+mn-cs"/>
              </a:rPr>
              <a:t>		2. History, economics and politics are the result of moral forces.</a:t>
            </a:r>
          </a:p>
          <a:p>
            <a:r>
              <a:rPr lang="en-US" sz="1200" kern="1200" dirty="0">
                <a:solidFill>
                  <a:schemeClr val="tx1"/>
                </a:solidFill>
                <a:effectLst/>
                <a:latin typeface="+mn-lt"/>
                <a:ea typeface="+mn-ea"/>
                <a:cs typeface="+mn-cs"/>
              </a:rPr>
              <a:t>		3. The moral order is concealed from us.</a:t>
            </a:r>
          </a:p>
          <a:p>
            <a:r>
              <a:rPr lang="en-US" sz="1200" kern="1200" dirty="0">
                <a:solidFill>
                  <a:schemeClr val="tx1"/>
                </a:solidFill>
                <a:effectLst/>
                <a:latin typeface="+mn-lt"/>
                <a:ea typeface="+mn-ea"/>
                <a:cs typeface="+mn-cs"/>
              </a:rPr>
              <a:t>			a. Though we might think He is not, God is still in control even when it seems like evil is prospering and good is suffering.</a:t>
            </a:r>
          </a:p>
          <a:p>
            <a:r>
              <a:rPr lang="en-US" sz="1200" kern="1200" dirty="0">
                <a:solidFill>
                  <a:schemeClr val="tx1"/>
                </a:solidFill>
                <a:effectLst/>
                <a:latin typeface="+mn-lt"/>
                <a:ea typeface="+mn-ea"/>
                <a:cs typeface="+mn-cs"/>
              </a:rPr>
              <a:t>		4. The suffering serves a good purpose.</a:t>
            </a:r>
          </a:p>
          <a:p>
            <a:r>
              <a:rPr lang="en-US" sz="1200" kern="1200" dirty="0">
                <a:solidFill>
                  <a:schemeClr val="tx1"/>
                </a:solidFill>
                <a:effectLst/>
                <a:latin typeface="+mn-lt"/>
                <a:ea typeface="+mn-ea"/>
                <a:cs typeface="+mn-cs"/>
              </a:rPr>
              <a:t>			a. It tests and cleanses the good.</a:t>
            </a:r>
          </a:p>
          <a:p>
            <a:r>
              <a:rPr lang="en-US" sz="1200" kern="1200" dirty="0">
                <a:solidFill>
                  <a:schemeClr val="tx1"/>
                </a:solidFill>
                <a:effectLst/>
                <a:latin typeface="+mn-lt"/>
                <a:ea typeface="+mn-ea"/>
                <a:cs typeface="+mn-cs"/>
              </a:rPr>
              <a:t>			b. It keeps the faithful from growing to attached to the world.</a:t>
            </a:r>
          </a:p>
          <a:p>
            <a:r>
              <a:rPr lang="en-US" sz="1200" kern="1200" dirty="0">
                <a:solidFill>
                  <a:schemeClr val="tx1"/>
                </a:solidFill>
                <a:effectLst/>
                <a:latin typeface="+mn-lt"/>
                <a:ea typeface="+mn-ea"/>
                <a:cs typeface="+mn-cs"/>
              </a:rPr>
              <a:t>		5. He does claim that “in general, bad men come to a bad end, and good men enjoy eventual success.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227</a:t>
            </a:fld>
            <a:endParaRPr lang="en-US"/>
          </a:p>
        </p:txBody>
      </p:sp>
    </p:spTree>
    <p:extLst>
      <p:ext uri="{BB962C8B-B14F-4D97-AF65-F5344CB8AC3E}">
        <p14:creationId xmlns:p14="http://schemas.microsoft.com/office/powerpoint/2010/main" val="284067420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History &amp; Free Will</a:t>
            </a:r>
          </a:p>
          <a:p>
            <a:r>
              <a:rPr lang="en-US" sz="1200" kern="1200" dirty="0">
                <a:solidFill>
                  <a:schemeClr val="tx1"/>
                </a:solidFill>
                <a:effectLst/>
                <a:latin typeface="+mn-lt"/>
                <a:ea typeface="+mn-ea"/>
                <a:cs typeface="+mn-cs"/>
              </a:rPr>
              <a:t>		1. Given that God controls history to punish or bless as He wills, can humans make decisions that affect history?</a:t>
            </a:r>
          </a:p>
          <a:p>
            <a:r>
              <a:rPr lang="en-US" sz="1200" kern="1200" dirty="0">
                <a:solidFill>
                  <a:schemeClr val="tx1"/>
                </a:solidFill>
                <a:effectLst/>
                <a:latin typeface="+mn-lt"/>
                <a:ea typeface="+mn-ea"/>
                <a:cs typeface="+mn-cs"/>
              </a:rPr>
              <a:t>		2. He claims that God is in control, but humans are responsible.</a:t>
            </a:r>
          </a:p>
          <a:p>
            <a:r>
              <a:rPr lang="en-US" sz="1200" kern="1200" dirty="0">
                <a:solidFill>
                  <a:schemeClr val="tx1"/>
                </a:solidFill>
                <a:effectLst/>
                <a:latin typeface="+mn-lt"/>
                <a:ea typeface="+mn-ea"/>
                <a:cs typeface="+mn-cs"/>
              </a:rPr>
              <a:t>		3. He asserts that people do things of their own will, but God “stirs up their spirits.”</a:t>
            </a:r>
          </a:p>
          <a:p>
            <a:r>
              <a:rPr lang="en-US" sz="1200" kern="1200" dirty="0">
                <a:solidFill>
                  <a:schemeClr val="tx1"/>
                </a:solidFill>
                <a:effectLst/>
                <a:latin typeface="+mn-lt"/>
                <a:ea typeface="+mn-ea"/>
                <a:cs typeface="+mn-cs"/>
              </a:rPr>
              <a:t>4. His ultimate position seems to be: “For the Almighty sets in motion even in the innermost hearts of men the movement of their will.”</a:t>
            </a:r>
          </a:p>
          <a:p>
            <a:r>
              <a:rPr lang="en-US" sz="1200" kern="1200" dirty="0">
                <a:solidFill>
                  <a:schemeClr val="tx1"/>
                </a:solidFill>
                <a:effectLst/>
                <a:latin typeface="+mn-lt"/>
                <a:ea typeface="+mn-ea"/>
                <a:cs typeface="+mn-cs"/>
              </a:rPr>
              <a:t>	D. Order</a:t>
            </a:r>
          </a:p>
          <a:p>
            <a:r>
              <a:rPr lang="en-US" sz="1200" kern="1200" dirty="0">
                <a:solidFill>
                  <a:schemeClr val="tx1"/>
                </a:solidFill>
                <a:effectLst/>
                <a:latin typeface="+mn-lt"/>
                <a:ea typeface="+mn-ea"/>
                <a:cs typeface="+mn-cs"/>
              </a:rPr>
              <a:t>		1. Things are as they are meant to be, so one should approach change with great caution.</a:t>
            </a:r>
          </a:p>
          <a:p>
            <a:r>
              <a:rPr lang="en-US" sz="1200" kern="1200" dirty="0">
                <a:solidFill>
                  <a:schemeClr val="tx1"/>
                </a:solidFill>
                <a:effectLst/>
                <a:latin typeface="+mn-lt"/>
                <a:ea typeface="+mn-ea"/>
                <a:cs typeface="+mn-cs"/>
              </a:rPr>
              <a:t>		2. Augustine argued in favor of preserving peace and the social order-even in evil societies.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228</a:t>
            </a:fld>
            <a:endParaRPr lang="en-US"/>
          </a:p>
        </p:txBody>
      </p:sp>
    </p:spTree>
    <p:extLst>
      <p:ext uri="{BB962C8B-B14F-4D97-AF65-F5344CB8AC3E}">
        <p14:creationId xmlns:p14="http://schemas.microsoft.com/office/powerpoint/2010/main" val="37230377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230</a:t>
            </a:fld>
            <a:endParaRPr lang="en-US"/>
          </a:p>
        </p:txBody>
      </p:sp>
    </p:spTree>
    <p:extLst>
      <p:ext uri="{BB962C8B-B14F-4D97-AF65-F5344CB8AC3E}">
        <p14:creationId xmlns:p14="http://schemas.microsoft.com/office/powerpoint/2010/main" val="177055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Aristotle rejects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“The Forms we can dispense with, for they are mere sound without sense; and even if there are such things, they are not relevant to our discussion.”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He still accepts that there are universal, objective forms that make up the essences of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These forms make knowledge possible.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The order of the world can only be explained in terms of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24</a:t>
            </a:fld>
            <a:endParaRPr lang="en-US"/>
          </a:p>
        </p:txBody>
      </p:sp>
    </p:spTree>
    <p:extLst>
      <p:ext uri="{BB962C8B-B14F-4D97-AF65-F5344CB8AC3E}">
        <p14:creationId xmlns:p14="http://schemas.microsoft.com/office/powerpoint/2010/main" val="2100791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III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Forms Brought to Earth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accepts transcendent universals-Forms that exist outside the realm of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Aristotle accepts immanent universals-forms that exist within the realm of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forms can only be causes and explanations if they are a constituent of things.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Reality is a collection of substances-substance is the fundamental ontological category.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Whatness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Whatness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The properties a substance possesses-what makes a thing what it is in terms of types.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These are universal properties that many things might possess.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whatness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does not capture what is unique about the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whatness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is not what individuates a thing-it does not make it distinct from all other things of the same type.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25</a:t>
            </a:fld>
            <a:endParaRPr lang="en-US"/>
          </a:p>
        </p:txBody>
      </p:sp>
    </p:spTree>
    <p:extLst>
      <p:ext uri="{BB962C8B-B14F-4D97-AF65-F5344CB8AC3E}">
        <p14:creationId xmlns:p14="http://schemas.microsoft.com/office/powerpoint/2010/main" val="2410977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Thisness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thisness is what individuates the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what makes it distinct from all other things of the same type.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26</a:t>
            </a:fld>
            <a:endParaRPr lang="en-US"/>
          </a:p>
        </p:txBody>
      </p:sp>
    </p:spTree>
    <p:extLst>
      <p:ext uri="{BB962C8B-B14F-4D97-AF65-F5344CB8AC3E}">
        <p14:creationId xmlns:p14="http://schemas.microsoft.com/office/powerpoint/2010/main" val="4257157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IV Form and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Form and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whatness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of a thing is its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thisness of a thing is its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27</a:t>
            </a:fld>
            <a:endParaRPr lang="en-US"/>
          </a:p>
        </p:txBody>
      </p:sp>
    </p:spTree>
    <p:extLst>
      <p:ext uri="{BB962C8B-B14F-4D97-AF65-F5344CB8AC3E}">
        <p14:creationId xmlns:p14="http://schemas.microsoft.com/office/powerpoint/2010/main" val="332424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Function &amp;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 object has the form it does because of a particular function or purpose.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form is the essence of a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essence is the set of properties that make it what it is.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Not all forms can be fully characterized in terms of physical characteristics.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basis of individuation.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a collection of possibilities from which a specific thing can be actualized.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Matter can take many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matter of a thing need not be a physical object in the usual sense.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28</a:t>
            </a:fld>
            <a:endParaRPr lang="en-US"/>
          </a:p>
        </p:txBody>
      </p:sp>
    </p:spTree>
    <p:extLst>
      <p:ext uri="{BB962C8B-B14F-4D97-AF65-F5344CB8AC3E}">
        <p14:creationId xmlns:p14="http://schemas.microsoft.com/office/powerpoint/2010/main" val="827716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Form &amp;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 particular consists of form and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Form and matter are not two parts in the sense that something is a physical part.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Forms do not exist apart from matter and matter does not exist without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29</a:t>
            </a:fld>
            <a:endParaRPr lang="en-US"/>
          </a:p>
        </p:txBody>
      </p:sp>
    </p:spTree>
    <p:extLst>
      <p:ext uri="{BB962C8B-B14F-4D97-AF65-F5344CB8AC3E}">
        <p14:creationId xmlns:p14="http://schemas.microsoft.com/office/powerpoint/2010/main" val="332482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V Potentiality and Actuality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Form and matter do not exhaust the explanation of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Change occurs.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 Acorn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 acorn has a specific form and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Understanding the form and matter of the acorn does not complete one’s understanding of the acorn.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Understanding the acorn also requires understanding its potential to become an oak tree.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30</a:t>
            </a:fld>
            <a:endParaRPr lang="en-US"/>
          </a:p>
        </p:txBody>
      </p:sp>
    </p:spTree>
    <p:extLst>
      <p:ext uri="{BB962C8B-B14F-4D97-AF65-F5344CB8AC3E}">
        <p14:creationId xmlns:p14="http://schemas.microsoft.com/office/powerpoint/2010/main" val="3586534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7FE4-59EE-277F-7647-5EAF5C0D1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F221B-2C03-F5AD-A8C7-350213979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2EBD7-FDD5-0268-18FA-5C0DDE1C5996}"/>
              </a:ext>
            </a:extLst>
          </p:cNvPr>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Potentiality &amp; Actuality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Change involves going from potentiality to actuality.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Potentiality is associated with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matter the acorn is not the tree, but is potentially the tree.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Actuality is associated with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actual oak tree arises from the acorn guided by the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Change involves a change of form, but the nature of a thing includes its capacity to change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0F5AE2B-8297-B1CA-D3A7-B29AAA55B4C7}"/>
              </a:ext>
            </a:extLst>
          </p:cNvPr>
          <p:cNvSpPr>
            <a:spLocks noGrp="1"/>
          </p:cNvSpPr>
          <p:nvPr>
            <p:ph type="sldNum" sz="quarter" idx="5"/>
          </p:nvPr>
        </p:nvSpPr>
        <p:spPr/>
        <p:txBody>
          <a:bodyPr/>
          <a:lstStyle/>
          <a:p>
            <a:fld id="{1D05E4A2-670B-4D1C-A2D1-BEA3F42DD963}" type="slidenum">
              <a:rPr lang="en-US" smtClean="0"/>
              <a:t>31</a:t>
            </a:fld>
            <a:endParaRPr lang="en-US"/>
          </a:p>
        </p:txBody>
      </p:sp>
    </p:spTree>
    <p:extLst>
      <p:ext uri="{BB962C8B-B14F-4D97-AF65-F5344CB8AC3E}">
        <p14:creationId xmlns:p14="http://schemas.microsoft.com/office/powerpoint/2010/main" val="121350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Empirical Approach</a:t>
            </a:r>
          </a:p>
          <a:p>
            <a:r>
              <a:rPr lang="en-US" sz="1200" kern="1200" dirty="0">
                <a:solidFill>
                  <a:schemeClr val="tx1"/>
                </a:solidFill>
                <a:effectLst/>
                <a:latin typeface="+mn-lt"/>
                <a:ea typeface="+mn-ea"/>
                <a:cs typeface="+mn-cs"/>
              </a:rPr>
              <a:t>	A. The Desire to Know</a:t>
            </a:r>
          </a:p>
          <a:p>
            <a:r>
              <a:rPr lang="en-US" sz="1200" kern="1200" dirty="0">
                <a:solidFill>
                  <a:schemeClr val="tx1"/>
                </a:solidFill>
                <a:effectLst/>
                <a:latin typeface="+mn-lt"/>
                <a:ea typeface="+mn-ea"/>
                <a:cs typeface="+mn-cs"/>
              </a:rPr>
              <a:t>		1. “All human beings by nature desire to know.”</a:t>
            </a:r>
          </a:p>
          <a:p>
            <a:r>
              <a:rPr lang="en-US" sz="1200" kern="1200" dirty="0">
                <a:solidFill>
                  <a:schemeClr val="tx1"/>
                </a:solidFill>
                <a:effectLst/>
                <a:latin typeface="+mn-lt"/>
                <a:ea typeface="+mn-ea"/>
                <a:cs typeface="+mn-cs"/>
              </a:rPr>
              <a:t>		2. This is shown by “the delight we take in our senses; for even apart from their usefulness they are loved for themselves.”</a:t>
            </a:r>
          </a:p>
          <a:p>
            <a:r>
              <a:rPr lang="en-US" sz="1200" kern="1200" dirty="0">
                <a:solidFill>
                  <a:schemeClr val="tx1"/>
                </a:solidFill>
                <a:effectLst/>
                <a:latin typeface="+mn-lt"/>
                <a:ea typeface="+mn-ea"/>
                <a:cs typeface="+mn-cs"/>
              </a:rPr>
              <a:t>	B. Science</a:t>
            </a:r>
          </a:p>
          <a:p>
            <a:r>
              <a:rPr lang="en-US" sz="1200" kern="1200" dirty="0">
                <a:solidFill>
                  <a:schemeClr val="tx1"/>
                </a:solidFill>
                <a:effectLst/>
                <a:latin typeface="+mn-lt"/>
                <a:ea typeface="+mn-ea"/>
                <a:cs typeface="+mn-cs"/>
              </a:rPr>
              <a:t>		1. The source of knowledge is in the senses.</a:t>
            </a:r>
          </a:p>
          <a:p>
            <a:r>
              <a:rPr lang="en-US" sz="1200" kern="1200" dirty="0">
                <a:solidFill>
                  <a:schemeClr val="tx1"/>
                </a:solidFill>
                <a:effectLst/>
                <a:latin typeface="+mn-lt"/>
                <a:ea typeface="+mn-ea"/>
                <a:cs typeface="+mn-cs"/>
              </a:rPr>
              <a:t>		2. Using the proper method, one can get above the sensory particulars to scientific knowledge.</a:t>
            </a:r>
          </a:p>
          <a:p>
            <a:r>
              <a:rPr lang="en-US" sz="1200" kern="1200" dirty="0">
                <a:solidFill>
                  <a:schemeClr val="tx1"/>
                </a:solidFill>
                <a:effectLst/>
                <a:latin typeface="+mn-lt"/>
                <a:ea typeface="+mn-ea"/>
                <a:cs typeface="+mn-cs"/>
              </a:rPr>
              <a:t>		3. Science is rational discourse.</a:t>
            </a:r>
          </a:p>
          <a:p>
            <a:r>
              <a:rPr lang="en-US" sz="1200" kern="1200" dirty="0">
                <a:solidFill>
                  <a:schemeClr val="tx1"/>
                </a:solidFill>
                <a:effectLst/>
                <a:latin typeface="+mn-lt"/>
                <a:ea typeface="+mn-ea"/>
                <a:cs typeface="+mn-cs"/>
              </a:rPr>
              <a:t>		4. Knowledge of X involves being able to say what X is and why X is what it is.</a:t>
            </a:r>
          </a:p>
          <a:p>
            <a:r>
              <a:rPr lang="en-US" sz="1200" kern="1200" dirty="0">
                <a:solidFill>
                  <a:schemeClr val="tx1"/>
                </a:solidFill>
                <a:effectLst/>
                <a:latin typeface="+mn-lt"/>
                <a:ea typeface="+mn-ea"/>
                <a:cs typeface="+mn-cs"/>
              </a:rPr>
              <a:t>		5. Wisdom involves knowing the ultimate causes and principles.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5</a:t>
            </a:fld>
            <a:endParaRPr lang="en-US"/>
          </a:p>
        </p:txBody>
      </p:sp>
    </p:spTree>
    <p:extLst>
      <p:ext uri="{BB962C8B-B14F-4D97-AF65-F5344CB8AC3E}">
        <p14:creationId xmlns:p14="http://schemas.microsoft.com/office/powerpoint/2010/main" val="2312101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VI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Understanding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Requires understanding the various causes.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Aristotle uses “cause” in a broad sense that also includes what is now considered an explanation.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Four Causes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Material Cause: the matter that composes the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 The stone that makes up a statue.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Efficient Cause: The origin of the process that produced the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cause that actualizes the thing’s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Example: The parents of a child.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32</a:t>
            </a:fld>
            <a:endParaRPr lang="en-US"/>
          </a:p>
        </p:txBody>
      </p:sp>
    </p:spTree>
    <p:extLst>
      <p:ext uri="{BB962C8B-B14F-4D97-AF65-F5344CB8AC3E}">
        <p14:creationId xmlns:p14="http://schemas.microsoft.com/office/powerpoint/2010/main" val="3445269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Formal Cause: The essence of the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form that is actualized which makes the thing what it is.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Example: The form of a human causes the baby to become a human adult and not a squirrel.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Final Cause: The end, purpose or function of the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Natural objects have purposes, ends and functions.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Example: The final cause of the acorn is becoming a tree that will create more acorns.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33</a:t>
            </a:fld>
            <a:endParaRPr lang="en-US"/>
          </a:p>
        </p:txBody>
      </p:sp>
    </p:spTree>
    <p:extLst>
      <p:ext uri="{BB962C8B-B14F-4D97-AF65-F5344CB8AC3E}">
        <p14:creationId xmlns:p14="http://schemas.microsoft.com/office/powerpoint/2010/main" val="1465294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VII Teleology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Teleology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From “telos” which means “end” or “goal.”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Nature is regarded as a collection of processes that aim at fulfilling various ends.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There is not an assumption that the natural beings are consciously aiming towards the ends.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essence of each substance includes the impetuous to achieve its end(s).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Entelechy: The final stage of a process.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34</a:t>
            </a:fld>
            <a:endParaRPr lang="en-US"/>
          </a:p>
        </p:txBody>
      </p:sp>
    </p:spTree>
    <p:extLst>
      <p:ext uri="{BB962C8B-B14F-4D97-AF65-F5344CB8AC3E}">
        <p14:creationId xmlns:p14="http://schemas.microsoft.com/office/powerpoint/2010/main" val="1581055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VIII The Unmoved Mover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 world of ends.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activity of the things in the world aim towards ends and the actualization of potentials.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Matter is merely a collection of potentials and needs to be actualized by something else.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Objects have the potential to move, but will not move until the motion is actualized by something else.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 Eternal Universe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He did not accept a temporally first cause-he assumed an eternal universe that has always been in motion.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He shared the common Greek view that it was absurd to believe the universe had a beginning in which it arose from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There must be a source of motion for everything.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This source of motion cannot itself be in motion since it would require a mover to set it in motion, thus leading to an infinite regress.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35</a:t>
            </a:fld>
            <a:endParaRPr lang="en-US"/>
          </a:p>
        </p:txBody>
      </p:sp>
    </p:spTree>
    <p:extLst>
      <p:ext uri="{BB962C8B-B14F-4D97-AF65-F5344CB8AC3E}">
        <p14:creationId xmlns:p14="http://schemas.microsoft.com/office/powerpoint/2010/main" val="1177678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The Unmoved Mover is not God.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unmoved mover is not a transcendent, anthropomorphic, personal God.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it could care then it would be affected (moved) by other things and would not be the unmoved mover.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The Unmoved Mover is Unmoving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It is not in motion and hence is not an efficient cause.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a final cause and the basis of the teleology of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In seeking to be complete (fully actualized) all things desire to be like the unmoved mover.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Different things seek different types of actualization.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 unmoved mover does not reciprocate this desire-it is unmoved.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36</a:t>
            </a:fld>
            <a:endParaRPr lang="en-US"/>
          </a:p>
        </p:txBody>
      </p:sp>
    </p:spTree>
    <p:extLst>
      <p:ext uri="{BB962C8B-B14F-4D97-AF65-F5344CB8AC3E}">
        <p14:creationId xmlns:p14="http://schemas.microsoft.com/office/powerpoint/2010/main" val="1423268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 The Unmoved Mover has the Highest Degree of Reality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All other things have unrealized potential.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What is purely actual need not change since it has no potential left.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Being of the highest reality it must be engaged in the highest activity, which is thought.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rationality of human beings makes them the highest natural creatures.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By analogy, the unmoved mover must be thinking in the highest rational manner.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The unmoved mover cannot be thinking about particulars-this would place change and division within 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The object of the unmoved mover’s thoughts must be unchanging and undivided.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8. “Therefore it must be of itself that the divine thought thinks (since it is the most excellent of all things), and its thinking is thinking on thinking.” -Metaphysics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9. This view had considerable influence on latter thinkers, especially the stoics,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neoplatonists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and medieval thinkers especially Thomas Aquinas.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37</a:t>
            </a:fld>
            <a:endParaRPr lang="en-US"/>
          </a:p>
        </p:txBody>
      </p:sp>
    </p:spTree>
    <p:extLst>
      <p:ext uri="{BB962C8B-B14F-4D97-AF65-F5344CB8AC3E}">
        <p14:creationId xmlns:p14="http://schemas.microsoft.com/office/powerpoint/2010/main" val="957339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A26B-73C8-35CA-4D72-DC24E6BD2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18784-DBE3-C0D4-74EE-D36E906E6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4A268-1506-81FF-485B-671A9AADE39A}"/>
              </a:ext>
            </a:extLst>
          </p:cNvPr>
          <p:cNvSpPr>
            <a:spLocks noGrp="1"/>
          </p:cNvSpPr>
          <p:nvPr>
            <p:ph type="body" idx="1"/>
          </p:nvPr>
        </p:nvSpPr>
        <p:spPr/>
        <p:txBody>
          <a:bodyPr/>
          <a:lstStyle/>
          <a:p>
            <a:pPr hangingPunct="0"/>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Nicomachean Ethics</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		1. Named after both Aristotle’s father and son.</a:t>
            </a:r>
          </a:p>
          <a:p>
            <a:pPr hangingPunct="0"/>
            <a:r>
              <a:rPr lang="en-US" sz="1200" kern="1200" dirty="0">
                <a:solidFill>
                  <a:schemeClr val="tx1"/>
                </a:solidFill>
                <a:effectLst/>
                <a:latin typeface="+mn-lt"/>
                <a:ea typeface="+mn-ea"/>
                <a:cs typeface="+mn-cs"/>
              </a:rPr>
              <a:t>2. He does not claim to offer an entirely new moral theory-it would be absurd to think no one had ever previously discovered what it is to be good.</a:t>
            </a:r>
          </a:p>
          <a:p>
            <a:pPr hangingPunct="0"/>
            <a:r>
              <a:rPr lang="en-US" sz="1200" kern="1200" dirty="0">
                <a:solidFill>
                  <a:schemeClr val="tx1"/>
                </a:solidFill>
                <a:effectLst/>
                <a:latin typeface="+mn-lt"/>
                <a:ea typeface="+mn-ea"/>
                <a:cs typeface="+mn-cs"/>
              </a:rPr>
              <a:t>3. His works have a commonsense approach to ethics that tends to match most peoples’ intuitions.</a:t>
            </a:r>
          </a:p>
          <a:p>
            <a:endParaRPr lang="en-US" dirty="0"/>
          </a:p>
        </p:txBody>
      </p:sp>
      <p:sp>
        <p:nvSpPr>
          <p:cNvPr id="4" name="Slide Number Placeholder 3">
            <a:extLst>
              <a:ext uri="{FF2B5EF4-FFF2-40B4-BE49-F238E27FC236}">
                <a16:creationId xmlns:a16="http://schemas.microsoft.com/office/drawing/2014/main" id="{19C9F927-2196-42D4-77FF-768CFF7C8D47}"/>
              </a:ext>
            </a:extLst>
          </p:cNvPr>
          <p:cNvSpPr>
            <a:spLocks noGrp="1"/>
          </p:cNvSpPr>
          <p:nvPr>
            <p:ph type="sldNum" sz="quarter" idx="5"/>
          </p:nvPr>
        </p:nvSpPr>
        <p:spPr/>
        <p:txBody>
          <a:bodyPr/>
          <a:lstStyle/>
          <a:p>
            <a:fld id="{9C53A244-72CC-496D-9A57-73CD1999635A}" type="slidenum">
              <a:rPr lang="en-US" smtClean="0"/>
              <a:t>39</a:t>
            </a:fld>
            <a:endParaRPr lang="en-US"/>
          </a:p>
        </p:txBody>
      </p:sp>
    </p:spTree>
    <p:extLst>
      <p:ext uri="{BB962C8B-B14F-4D97-AF65-F5344CB8AC3E}">
        <p14:creationId xmlns:p14="http://schemas.microsoft.com/office/powerpoint/2010/main" val="4178848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BD7D5-45F5-B374-731D-72D817FDA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88F11-86E3-19D3-6CEF-033DE909C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2B025-96FE-5979-2F32-AE9A95FC5C48}"/>
              </a:ext>
            </a:extLst>
          </p:cNvPr>
          <p:cNvSpPr>
            <a:spLocks noGrp="1"/>
          </p:cNvSpPr>
          <p:nvPr>
            <p:ph type="body" idx="1"/>
          </p:nvPr>
        </p:nvSpPr>
        <p:spPr/>
        <p:txBody>
          <a:bodyPr/>
          <a:lstStyle/>
          <a:p>
            <a:pPr hangingPunct="0"/>
            <a:r>
              <a:rPr lang="en-US" sz="1200" kern="1200" dirty="0">
                <a:solidFill>
                  <a:schemeClr val="tx1"/>
                </a:solidFill>
                <a:effectLst/>
                <a:latin typeface="+mn-lt"/>
                <a:ea typeface="+mn-ea"/>
                <a:cs typeface="+mn-cs"/>
              </a:rPr>
              <a:t>B. Nature of Ethics</a:t>
            </a:r>
          </a:p>
          <a:p>
            <a:pPr hangingPunct="0"/>
            <a:r>
              <a:rPr lang="en-US" sz="1200" kern="1200" dirty="0">
                <a:solidFill>
                  <a:schemeClr val="tx1"/>
                </a:solidFill>
                <a:effectLst/>
                <a:latin typeface="+mn-lt"/>
                <a:ea typeface="+mn-ea"/>
                <a:cs typeface="+mn-cs"/>
              </a:rPr>
              <a:t>		1. Ethics is a body of objective knowledge.</a:t>
            </a:r>
          </a:p>
          <a:p>
            <a:pPr hangingPunct="0"/>
            <a:r>
              <a:rPr lang="en-US" sz="1200" kern="1200" dirty="0">
                <a:solidFill>
                  <a:schemeClr val="tx1"/>
                </a:solidFill>
                <a:effectLst/>
                <a:latin typeface="+mn-lt"/>
                <a:ea typeface="+mn-ea"/>
                <a:cs typeface="+mn-cs"/>
              </a:rPr>
              <a:t>		2. It is a science of conduct whose aim is to guide us to human excellence.</a:t>
            </a:r>
          </a:p>
          <a:p>
            <a:pPr hangingPunct="0"/>
            <a:r>
              <a:rPr lang="en-US" sz="1200" kern="1200" dirty="0">
                <a:solidFill>
                  <a:schemeClr val="tx1"/>
                </a:solidFill>
                <a:effectLst/>
                <a:latin typeface="+mn-lt"/>
                <a:ea typeface="+mn-ea"/>
                <a:cs typeface="+mn-cs"/>
              </a:rPr>
              <a:t>		3. Morality is a matter of knowing and practicing principles.</a:t>
            </a:r>
          </a:p>
          <a:p>
            <a:pPr hangingPunct="0"/>
            <a:r>
              <a:rPr lang="en-US" sz="1200" kern="1200" dirty="0">
                <a:solidFill>
                  <a:schemeClr val="tx1"/>
                </a:solidFill>
                <a:effectLst/>
                <a:latin typeface="+mn-lt"/>
                <a:ea typeface="+mn-ea"/>
                <a:cs typeface="+mn-cs"/>
              </a:rPr>
              <a:t>		4. A person can be mistaken in regards to morality.</a:t>
            </a:r>
          </a:p>
          <a:p>
            <a:pPr hangingPunct="0"/>
            <a:r>
              <a:rPr lang="en-US" sz="1200" kern="1200" dirty="0">
                <a:solidFill>
                  <a:schemeClr val="tx1"/>
                </a:solidFill>
                <a:effectLst/>
                <a:latin typeface="+mn-lt"/>
                <a:ea typeface="+mn-ea"/>
                <a:cs typeface="+mn-cs"/>
              </a:rPr>
              <a:t>		5. Ethics is not an exact science.</a:t>
            </a:r>
          </a:p>
          <a:p>
            <a:pPr hangingPunct="0"/>
            <a:r>
              <a:rPr lang="en-US" sz="1200" kern="1200" dirty="0">
                <a:solidFill>
                  <a:schemeClr val="tx1"/>
                </a:solidFill>
                <a:effectLst/>
                <a:latin typeface="+mn-lt"/>
                <a:ea typeface="+mn-ea"/>
                <a:cs typeface="+mn-cs"/>
              </a:rPr>
              <a:t>		6. When ethical principles are applied in specific situations, ambiguities and other difficulties arise.</a:t>
            </a:r>
          </a:p>
          <a:p>
            <a:pPr hangingPunct="0"/>
            <a:r>
              <a:rPr lang="en-US" sz="1200" kern="1200" dirty="0">
                <a:solidFill>
                  <a:schemeClr val="tx1"/>
                </a:solidFill>
                <a:effectLst/>
                <a:latin typeface="+mn-lt"/>
                <a:ea typeface="+mn-ea"/>
                <a:cs typeface="+mn-cs"/>
              </a:rPr>
              <a:t>		7. Ethics is analogous to navigation and medicine in that exact and specific rules are not possible.</a:t>
            </a:r>
          </a:p>
          <a:p>
            <a:endParaRPr lang="en-US" dirty="0"/>
          </a:p>
        </p:txBody>
      </p:sp>
      <p:sp>
        <p:nvSpPr>
          <p:cNvPr id="4" name="Slide Number Placeholder 3">
            <a:extLst>
              <a:ext uri="{FF2B5EF4-FFF2-40B4-BE49-F238E27FC236}">
                <a16:creationId xmlns:a16="http://schemas.microsoft.com/office/drawing/2014/main" id="{7780C178-0BE7-7419-9D46-5D1E8247C1FF}"/>
              </a:ext>
            </a:extLst>
          </p:cNvPr>
          <p:cNvSpPr>
            <a:spLocks noGrp="1"/>
          </p:cNvSpPr>
          <p:nvPr>
            <p:ph type="sldNum" sz="quarter" idx="5"/>
          </p:nvPr>
        </p:nvSpPr>
        <p:spPr/>
        <p:txBody>
          <a:bodyPr/>
          <a:lstStyle/>
          <a:p>
            <a:fld id="{9C53A244-72CC-496D-9A57-73CD1999635A}" type="slidenum">
              <a:rPr lang="en-US" smtClean="0"/>
              <a:t>40</a:t>
            </a:fld>
            <a:endParaRPr lang="en-US"/>
          </a:p>
        </p:txBody>
      </p:sp>
    </p:spTree>
    <p:extLst>
      <p:ext uri="{BB962C8B-B14F-4D97-AF65-F5344CB8AC3E}">
        <p14:creationId xmlns:p14="http://schemas.microsoft.com/office/powerpoint/2010/main" val="2751411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06FAC-022A-5A91-7735-6F5C3D464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958EA-C07C-15E3-76E2-1A54BE692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F4A72-FE95-D55D-C24F-7C598217757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Intellectual Virtue &amp; Moral Virtue</a:t>
            </a:r>
          </a:p>
          <a:p>
            <a:r>
              <a:rPr lang="en-US" sz="1200" kern="1200" dirty="0">
                <a:solidFill>
                  <a:schemeClr val="tx1"/>
                </a:solidFill>
                <a:effectLst/>
                <a:latin typeface="+mn-lt"/>
                <a:ea typeface="+mn-ea"/>
                <a:cs typeface="+mn-cs"/>
              </a:rPr>
              <a:t>		1. Intellectual virtue: excellence of intelligence.</a:t>
            </a:r>
          </a:p>
          <a:p>
            <a:r>
              <a:rPr lang="en-US" sz="1200" kern="1200" dirty="0">
                <a:solidFill>
                  <a:schemeClr val="tx1"/>
                </a:solidFill>
                <a:effectLst/>
                <a:latin typeface="+mn-lt"/>
                <a:ea typeface="+mn-ea"/>
                <a:cs typeface="+mn-cs"/>
              </a:rPr>
              <a:t>		2. Moral virtue: excellence of character.</a:t>
            </a:r>
          </a:p>
          <a:p>
            <a:r>
              <a:rPr lang="en-US" sz="1200" kern="1200" dirty="0">
                <a:solidFill>
                  <a:schemeClr val="tx1"/>
                </a:solidFill>
                <a:effectLst/>
                <a:latin typeface="+mn-lt"/>
                <a:ea typeface="+mn-ea"/>
                <a:cs typeface="+mn-cs"/>
              </a:rPr>
              <a:t>		3. Both are required to lead the good life and to be happy.</a:t>
            </a:r>
          </a:p>
          <a:p>
            <a:endParaRPr lang="en-US" dirty="0"/>
          </a:p>
        </p:txBody>
      </p:sp>
      <p:sp>
        <p:nvSpPr>
          <p:cNvPr id="4" name="Slide Number Placeholder 3">
            <a:extLst>
              <a:ext uri="{FF2B5EF4-FFF2-40B4-BE49-F238E27FC236}">
                <a16:creationId xmlns:a16="http://schemas.microsoft.com/office/drawing/2014/main" id="{6ACB7A8E-2E66-3805-614C-2D93164937FE}"/>
              </a:ext>
            </a:extLst>
          </p:cNvPr>
          <p:cNvSpPr>
            <a:spLocks noGrp="1"/>
          </p:cNvSpPr>
          <p:nvPr>
            <p:ph type="sldNum" sz="quarter" idx="5"/>
          </p:nvPr>
        </p:nvSpPr>
        <p:spPr/>
        <p:txBody>
          <a:bodyPr/>
          <a:lstStyle/>
          <a:p>
            <a:fld id="{9C53A244-72CC-496D-9A57-73CD1999635A}" type="slidenum">
              <a:rPr lang="en-US" smtClean="0"/>
              <a:t>41</a:t>
            </a:fld>
            <a:endParaRPr lang="en-US"/>
          </a:p>
        </p:txBody>
      </p:sp>
    </p:spTree>
    <p:extLst>
      <p:ext uri="{BB962C8B-B14F-4D97-AF65-F5344CB8AC3E}">
        <p14:creationId xmlns:p14="http://schemas.microsoft.com/office/powerpoint/2010/main" val="108633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48834-788E-D7BA-65F8-586337652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EF907-17D4-0645-514F-BD1FCBFF2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6025A-BCFC-0E12-7FA0-1175ECF77B0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Intellectual Virtue</a:t>
            </a:r>
          </a:p>
          <a:p>
            <a:r>
              <a:rPr lang="en-US" sz="1200" kern="1200" dirty="0">
                <a:solidFill>
                  <a:schemeClr val="tx1"/>
                </a:solidFill>
                <a:effectLst/>
                <a:latin typeface="+mn-lt"/>
                <a:ea typeface="+mn-ea"/>
                <a:cs typeface="+mn-cs"/>
              </a:rPr>
              <a:t>1. Philosophic wisdom: a theoretical understanding achieved by grasping the unchanging structure of reality.</a:t>
            </a:r>
          </a:p>
          <a:p>
            <a:r>
              <a:rPr lang="en-US" sz="1200" kern="1200" dirty="0">
                <a:solidFill>
                  <a:schemeClr val="tx1"/>
                </a:solidFill>
                <a:effectLst/>
                <a:latin typeface="+mn-lt"/>
                <a:ea typeface="+mn-ea"/>
                <a:cs typeface="+mn-cs"/>
              </a:rPr>
              <a:t>		2. Practical wisdom: the rational understanding of how to conduct one’s life.</a:t>
            </a:r>
          </a:p>
          <a:p>
            <a:r>
              <a:rPr lang="en-US" sz="1200" kern="1200" dirty="0">
                <a:solidFill>
                  <a:schemeClr val="tx1"/>
                </a:solidFill>
                <a:effectLst/>
                <a:latin typeface="+mn-lt"/>
                <a:ea typeface="+mn-ea"/>
                <a:cs typeface="+mn-cs"/>
              </a:rPr>
              <a:t>3. However, the inquiry is to become good and not just to know what virtue is-otherwise the inquiry would be useless.</a:t>
            </a:r>
          </a:p>
          <a:p>
            <a:r>
              <a:rPr lang="en-US" sz="1200" kern="1200" dirty="0">
                <a:solidFill>
                  <a:schemeClr val="tx1"/>
                </a:solidFill>
                <a:effectLst/>
                <a:latin typeface="+mn-lt"/>
                <a:ea typeface="+mn-ea"/>
                <a:cs typeface="+mn-cs"/>
              </a:rPr>
              <a:t>		4. More is needed beyond intellectual virtue, namely the ability to moderate one’s emotions and desires.</a:t>
            </a:r>
          </a:p>
          <a:p>
            <a:r>
              <a:rPr lang="en-US" sz="1200" kern="1200" dirty="0">
                <a:solidFill>
                  <a:schemeClr val="tx1"/>
                </a:solidFill>
                <a:effectLst/>
                <a:latin typeface="+mn-lt"/>
                <a:ea typeface="+mn-ea"/>
                <a:cs typeface="+mn-cs"/>
              </a:rPr>
              <a:t>		5. But, one part of being virtuous is acting from knowledge.</a:t>
            </a:r>
          </a:p>
          <a:p>
            <a:endParaRPr lang="en-US" dirty="0"/>
          </a:p>
        </p:txBody>
      </p:sp>
      <p:sp>
        <p:nvSpPr>
          <p:cNvPr id="4" name="Slide Number Placeholder 3">
            <a:extLst>
              <a:ext uri="{FF2B5EF4-FFF2-40B4-BE49-F238E27FC236}">
                <a16:creationId xmlns:a16="http://schemas.microsoft.com/office/drawing/2014/main" id="{E6564A77-0735-B9A5-8BE0-E1A3E0B21647}"/>
              </a:ext>
            </a:extLst>
          </p:cNvPr>
          <p:cNvSpPr>
            <a:spLocks noGrp="1"/>
          </p:cNvSpPr>
          <p:nvPr>
            <p:ph type="sldNum" sz="quarter" idx="5"/>
          </p:nvPr>
        </p:nvSpPr>
        <p:spPr/>
        <p:txBody>
          <a:bodyPr/>
          <a:lstStyle/>
          <a:p>
            <a:fld id="{9C53A244-72CC-496D-9A57-73CD1999635A}" type="slidenum">
              <a:rPr lang="en-US" smtClean="0"/>
              <a:t>42</a:t>
            </a:fld>
            <a:endParaRPr lang="en-US"/>
          </a:p>
        </p:txBody>
      </p:sp>
    </p:spTree>
    <p:extLst>
      <p:ext uri="{BB962C8B-B14F-4D97-AF65-F5344CB8AC3E}">
        <p14:creationId xmlns:p14="http://schemas.microsoft.com/office/powerpoint/2010/main" val="412871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Knowledge</a:t>
            </a:r>
          </a:p>
          <a:p>
            <a:r>
              <a:rPr lang="en-US" sz="1200" kern="1200" dirty="0">
                <a:solidFill>
                  <a:schemeClr val="tx1"/>
                </a:solidFill>
                <a:effectLst/>
                <a:latin typeface="+mn-lt"/>
                <a:ea typeface="+mn-ea"/>
                <a:cs typeface="+mn-cs"/>
              </a:rPr>
              <a:t>		1. Begins with the study of particulars.</a:t>
            </a:r>
          </a:p>
          <a:p>
            <a:r>
              <a:rPr lang="en-US" sz="1200" kern="1200" dirty="0">
                <a:solidFill>
                  <a:schemeClr val="tx1"/>
                </a:solidFill>
                <a:effectLst/>
                <a:latin typeface="+mn-lt"/>
                <a:ea typeface="+mn-ea"/>
                <a:cs typeface="+mn-cs"/>
              </a:rPr>
              <a:t>		2. He places the properties in the things.</a:t>
            </a:r>
          </a:p>
          <a:p>
            <a:r>
              <a:rPr lang="en-US" sz="1200" kern="1200" dirty="0">
                <a:solidFill>
                  <a:schemeClr val="tx1"/>
                </a:solidFill>
                <a:effectLst/>
                <a:latin typeface="+mn-lt"/>
                <a:ea typeface="+mn-ea"/>
                <a:cs typeface="+mn-cs"/>
              </a:rPr>
              <a:t>			a. “Musicalness cannot exist unless there is someone who is musical.”</a:t>
            </a:r>
          </a:p>
          <a:p>
            <a:r>
              <a:rPr lang="en-US" sz="1200" kern="1200" dirty="0">
                <a:solidFill>
                  <a:schemeClr val="tx1"/>
                </a:solidFill>
                <a:effectLst/>
                <a:latin typeface="+mn-lt"/>
                <a:ea typeface="+mn-ea"/>
                <a:cs typeface="+mn-cs"/>
              </a:rPr>
              <a:t>			b. A doctor does not attempt to cure the form of man, but particular men.</a:t>
            </a:r>
          </a:p>
          <a:p>
            <a:r>
              <a:rPr lang="en-US" sz="1200" kern="1200" dirty="0">
                <a:solidFill>
                  <a:schemeClr val="tx1"/>
                </a:solidFill>
                <a:effectLst/>
                <a:latin typeface="+mn-lt"/>
                <a:ea typeface="+mn-ea"/>
                <a:cs typeface="+mn-cs"/>
              </a:rPr>
              <a:t>		3. One who has theory but lacks experience of the particulars has gaps in his/her knowledge.</a:t>
            </a:r>
          </a:p>
          <a:p>
            <a:r>
              <a:rPr lang="en-US" sz="1200" kern="1200" dirty="0">
                <a:solidFill>
                  <a:schemeClr val="tx1"/>
                </a:solidFill>
                <a:effectLst/>
                <a:latin typeface="+mn-lt"/>
                <a:ea typeface="+mn-ea"/>
                <a:cs typeface="+mn-cs"/>
              </a:rPr>
              <a:t>		4. Knowledge is more than merely having sensory experiences and being aware of sets of facts.</a:t>
            </a:r>
          </a:p>
          <a:p>
            <a:r>
              <a:rPr lang="en-US" sz="1200" kern="1200" dirty="0">
                <a:solidFill>
                  <a:schemeClr val="tx1"/>
                </a:solidFill>
                <a:effectLst/>
                <a:latin typeface="+mn-lt"/>
                <a:ea typeface="+mn-ea"/>
                <a:cs typeface="+mn-cs"/>
              </a:rPr>
              <a:t>		5. Science goes beyond the particular facts to demonstrate how the particulars follow from fundamental principles.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6</a:t>
            </a:fld>
            <a:endParaRPr lang="en-US"/>
          </a:p>
        </p:txBody>
      </p:sp>
    </p:spTree>
    <p:extLst>
      <p:ext uri="{BB962C8B-B14F-4D97-AF65-F5344CB8AC3E}">
        <p14:creationId xmlns:p14="http://schemas.microsoft.com/office/powerpoint/2010/main" val="3346516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114300" algn="l"/>
                <a:tab pos="228600" algn="l"/>
                <a:tab pos="342900" algn="l"/>
                <a:tab pos="457200" algn="l"/>
                <a:tab pos="571500" algn="l"/>
              </a:tabLst>
            </a:pPr>
            <a:r>
              <a:rPr lang="en-US" sz="1200" b="1" dirty="0">
                <a:effectLst/>
                <a:latin typeface="Times New Roman" panose="02020603050405020304" pitchFamily="18" charset="0"/>
                <a:ea typeface="Times New Roman" panose="02020603050405020304" pitchFamily="18" charset="0"/>
              </a:rPr>
              <a:t>Aristotle’s Virtue Theory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I The Supreme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A. End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1. Every rational activity, art and action aims at some end or good.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2. Good is that at which all things aim.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3. There are many actions, arts and sciences, so their ends are many.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a. Medical science’s end is health.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b. Military science’s end is victory.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c. Economic science’s end is wealth.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4. Our activities have some end which we want for its own sake, and for the sake of which we want all the other ends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B. Regress-Reductio Argument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1. We do not choose everything for the sake of something else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2. This would involve an infinite progression,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3. Making the aim pointless and ineffectual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4. The end must be the Good-the supreme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C. Knowledge of the Good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1. Knowledge of the Good is of great importance to us for the conduct of our lives.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dirty="0">
                <a:solidFill>
                  <a:srgbClr val="000000"/>
                </a:solidFill>
                <a:effectLst/>
                <a:latin typeface="Times New Roman" panose="02020603050405020304" pitchFamily="18" charset="0"/>
                <a:ea typeface="Times New Roman" panose="02020603050405020304" pitchFamily="18" charset="0"/>
              </a:rPr>
              <a:t>		2. We are more likely to achieve our aim if we have a target.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43</a:t>
            </a:fld>
            <a:endParaRPr lang="en-US"/>
          </a:p>
        </p:txBody>
      </p:sp>
    </p:spTree>
    <p:extLst>
      <p:ext uri="{BB962C8B-B14F-4D97-AF65-F5344CB8AC3E}">
        <p14:creationId xmlns:p14="http://schemas.microsoft.com/office/powerpoint/2010/main" val="4112211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II Happiness &amp; Lives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A. Happiness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1. The highest of all practical goods to people is happiness-living or doing well. </a:t>
            </a:r>
            <a:endParaRPr lang="en-US" sz="18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2. Opinions differ about happiness.</a:t>
            </a:r>
            <a:endParaRPr lang="en-US" sz="18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3. The many see it as obvious and familiar like pleasure or money or eminence.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a. When ill it is health, </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b. When poor it is money. </a:t>
            </a:r>
            <a:endParaRPr lang="en-US" sz="18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4.  Some claim that over and above these particular goods there is another good in itself and the cause the goodness in all others.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B. The three main types of life: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1. The life of pleasure.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2. The political.</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3. The contemplative.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44</a:t>
            </a:fld>
            <a:endParaRPr lang="en-US"/>
          </a:p>
        </p:txBody>
      </p:sp>
    </p:spTree>
    <p:extLst>
      <p:ext uri="{BB962C8B-B14F-4D97-AF65-F5344CB8AC3E}">
        <p14:creationId xmlns:p14="http://schemas.microsoft.com/office/powerpoint/2010/main" val="4267654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III Life of Pleasure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Life of Pleasure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 masses and most vulgar believe the Good or happiness is pleasure.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They ask for nothing better than the life of enjoyment.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The utter servility of the masses is from their preference for a bovine existence.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Their view is considered because many powerful people share the tastes of Sardanapalus. </a:t>
            </a:r>
            <a:endParaRPr lang="en-US" sz="12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Pleasure is not Happiness</a:t>
            </a:r>
          </a:p>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To mistake pleasure for happiness is to prefer a “life suitable for beasts” instead of what is appropriate to humans.</a:t>
            </a:r>
          </a:p>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To take pleasure/amusement to be happiness would be a mistake.</a:t>
            </a:r>
          </a:p>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Happiness is the end, so that we chose all other things for its sake.</a:t>
            </a:r>
          </a:p>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To exert oneself and work for the sake of amusement/pleasure “seems silly and childish.”</a:t>
            </a:r>
          </a:p>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While pleasure is not happiness, it is part of happiness.</a:t>
            </a: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45</a:t>
            </a:fld>
            <a:endParaRPr lang="en-US"/>
          </a:p>
        </p:txBody>
      </p:sp>
    </p:spTree>
    <p:extLst>
      <p:ext uri="{BB962C8B-B14F-4D97-AF65-F5344CB8AC3E}">
        <p14:creationId xmlns:p14="http://schemas.microsoft.com/office/powerpoint/2010/main" val="3382754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IV Life of Honor</a:t>
            </a: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Life of Honor</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Cultured people identify the Good with honor, because it is the goal of political life.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Honor is not the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This is too superficial.</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Honor depends more on those who confer it than on the receiver.</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The Good is something proper to its possessor and not easily taken from him.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People seek honor to convince themselves of their own goodness, so goodness is superior to honor.</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Goodness/justice rather than honor?</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One might suppose that goodness/justice rather than honor is the end pursued in public life.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Good ness is deficient as an end.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The possession of goodness is compatible with being asleep and a life of inactivity.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It is also compatible with the most atrocious suffering and misfortune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None would call such a life happy-unless he was defending a paradox.</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46</a:t>
            </a:fld>
            <a:endParaRPr lang="en-US"/>
          </a:p>
        </p:txBody>
      </p:sp>
    </p:spTree>
    <p:extLst>
      <p:ext uri="{BB962C8B-B14F-4D97-AF65-F5344CB8AC3E}">
        <p14:creationId xmlns:p14="http://schemas.microsoft.com/office/powerpoint/2010/main" val="2117204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V What is the Good for Man?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Wealth and the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Wealth is not the good that is sought because it serves only as a means.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Inadequate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 earlier suggestions are more likely ends than wealth, because they are appreciated on their own account.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But they are inadequate, and many attacks on them have been published.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What is the Good for man?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It must be the ultimate end or object of human life: something that is in itself completely satisfying.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Happiness fits this description.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47</a:t>
            </a:fld>
            <a:endParaRPr lang="en-US"/>
          </a:p>
        </p:txBody>
      </p:sp>
    </p:spTree>
    <p:extLst>
      <p:ext uri="{BB962C8B-B14F-4D97-AF65-F5344CB8AC3E}">
        <p14:creationId xmlns:p14="http://schemas.microsoft.com/office/powerpoint/2010/main" val="3363912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VI The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Second argument for The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 good appears to vary with the action, art, or sciences.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The good of each one is that for the sake of which everything else is done.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Medicine-health.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Strategy-victory;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Architecture-building</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In every action and pursuit it is the end, since it is for the sake of this that everything else is done.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If there is one thing that is the end of all actions, it will be the practical good-or goods, if more than one.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5. Thus the argument has reached the same conclusion as before.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48</a:t>
            </a:fld>
            <a:endParaRPr lang="en-US"/>
          </a:p>
        </p:txBody>
      </p:sp>
    </p:spTree>
    <p:extLst>
      <p:ext uri="{BB962C8B-B14F-4D97-AF65-F5344CB8AC3E}">
        <p14:creationId xmlns:p14="http://schemas.microsoft.com/office/powerpoint/2010/main" val="2309580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The Final End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There are more ends than one.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Some are chosen as means to something else, so not all of them are final ends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The supreme good is something final.</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If there is one final end, it is the good we seek.</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If there is more than one, it will be the most final.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6. An object pursued for its own sake is more final than one pursued because of something else.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7.  What is always chose able for its own sake and never because of another is final without qualification.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49</a:t>
            </a:fld>
            <a:endParaRPr lang="en-US"/>
          </a:p>
        </p:txBody>
      </p:sp>
    </p:spTree>
    <p:extLst>
      <p:ext uri="{BB962C8B-B14F-4D97-AF65-F5344CB8AC3E}">
        <p14:creationId xmlns:p14="http://schemas.microsoft.com/office/powerpoint/2010/main" val="2463956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Choice Argument for Happiness as the Final End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Happiness is such an end-we choose it for itself and never for any other reason.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Honor, pleasure, intelligence and other good qualities are chosen partly for themselves and for the sake of happiness.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No one chooses happiness for the sake of the good qualities or for any other reason.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D. Self Sufficiency Argument for Happiness as the Final End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 perfect good is self-sufficient.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Self sufficient is not what is sufficient for a solitary life.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Man is by nature a social being, so it includes parents, wife, children, friends and fellow-citizens.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A limit must be set: if it is extended to grandparents, grandchildren and friends of friends it will proceed to infinity.</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A self-sufficient thing is one which by itself makes life desirable and in no way deficient.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Happiness is such a thing.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50</a:t>
            </a:fld>
            <a:endParaRPr lang="en-US"/>
          </a:p>
        </p:txBody>
      </p:sp>
    </p:spTree>
    <p:extLst>
      <p:ext uri="{BB962C8B-B14F-4D97-AF65-F5344CB8AC3E}">
        <p14:creationId xmlns:p14="http://schemas.microsoft.com/office/powerpoint/2010/main" val="2710777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E. Most Desirable Argument for Happiness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It is the most desirable of all things, not seen as one among many.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If it was one among many, happiness would be made more desirable by the addition of even the least good.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Because addition makes the sum of goods greater.</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The greater of two goods is always more desirable.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So, happiness is perfect and self-sufficient, being the end to which our actions are directed.</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51</a:t>
            </a:fld>
            <a:endParaRPr lang="en-US"/>
          </a:p>
        </p:txBody>
      </p:sp>
    </p:spTree>
    <p:extLst>
      <p:ext uri="{BB962C8B-B14F-4D97-AF65-F5344CB8AC3E}">
        <p14:creationId xmlns:p14="http://schemas.microsoft.com/office/powerpoint/2010/main" val="2497002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VI The Function of Man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Argument for Function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Happiness is a virtuous activity of the soul.</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Taking happiness as the supreme good is a platitude, so an account is required.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This can be achieved by understanding man’s function.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The goodness and proficiency of an artist-or any class having a specific function is in the performance of that function.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The same will be true of man, if man has a function.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6. Analogy 1: Is it likely that joiners and shoemakers have certain functions and man has been left by nature a functionless being?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7. Analogy 2: As the eye and hand and foot and other members have a function, a human being has a function over and above these particular functions.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52</a:t>
            </a:fld>
            <a:endParaRPr lang="en-US"/>
          </a:p>
        </p:txBody>
      </p:sp>
    </p:spTree>
    <p:extLst>
      <p:ext uri="{BB962C8B-B14F-4D97-AF65-F5344CB8AC3E}">
        <p14:creationId xmlns:p14="http://schemas.microsoft.com/office/powerpoint/2010/main" val="333239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Science</a:t>
            </a:r>
          </a:p>
          <a:p>
            <a:r>
              <a:rPr lang="en-US" sz="1200" kern="1200" dirty="0">
                <a:solidFill>
                  <a:schemeClr val="tx1"/>
                </a:solidFill>
                <a:effectLst/>
                <a:latin typeface="+mn-lt"/>
                <a:ea typeface="+mn-ea"/>
                <a:cs typeface="+mn-cs"/>
              </a:rPr>
              <a:t>1. The scientist does not seek understanding of a specific particular X, she seeks a general understanding of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in terms of universal qualities.</a:t>
            </a:r>
          </a:p>
          <a:p>
            <a:r>
              <a:rPr lang="en-US" sz="1200" kern="1200" dirty="0">
                <a:solidFill>
                  <a:schemeClr val="tx1"/>
                </a:solidFill>
                <a:effectLst/>
                <a:latin typeface="+mn-lt"/>
                <a:ea typeface="+mn-ea"/>
                <a:cs typeface="+mn-cs"/>
              </a:rPr>
              <a:t>2. The scientist sets out to distinguish the essence of X from the accidents an individual might possess.</a:t>
            </a:r>
          </a:p>
          <a:p>
            <a:r>
              <a:rPr lang="en-US" sz="1200" kern="1200" dirty="0">
                <a:solidFill>
                  <a:schemeClr val="tx1"/>
                </a:solidFill>
                <a:effectLst/>
                <a:latin typeface="+mn-lt"/>
                <a:ea typeface="+mn-ea"/>
                <a:cs typeface="+mn-cs"/>
              </a:rPr>
              <a:t>	a. The essence is what it is to be X-without this essence a thing is not X.</a:t>
            </a:r>
          </a:p>
          <a:p>
            <a:r>
              <a:rPr lang="en-US" sz="1200" kern="1200" dirty="0">
                <a:solidFill>
                  <a:schemeClr val="tx1"/>
                </a:solidFill>
                <a:effectLst/>
                <a:latin typeface="+mn-lt"/>
                <a:ea typeface="+mn-ea"/>
                <a:cs typeface="+mn-cs"/>
              </a:rPr>
              <a:t>	b. The accidents are other qualities that an X might or might not possess-it can remain X with or without them.</a:t>
            </a:r>
          </a:p>
          <a:p>
            <a:r>
              <a:rPr lang="en-US" sz="1200" kern="1200" dirty="0">
                <a:solidFill>
                  <a:schemeClr val="tx1"/>
                </a:solidFill>
                <a:effectLst/>
                <a:latin typeface="+mn-lt"/>
                <a:ea typeface="+mn-ea"/>
                <a:cs typeface="+mn-cs"/>
              </a:rPr>
              <a:t>3. The goal is to determine how each fact fits into a system and to grasp the causality involved.</a:t>
            </a:r>
          </a:p>
          <a:p>
            <a:r>
              <a:rPr lang="en-US" sz="1200" kern="1200" dirty="0">
                <a:solidFill>
                  <a:schemeClr val="tx1"/>
                </a:solidFill>
                <a:effectLst/>
                <a:latin typeface="+mn-lt"/>
                <a:ea typeface="+mn-ea"/>
                <a:cs typeface="+mn-cs"/>
              </a:rPr>
              <a:t>4. A scientific account explains why a particular fact could not be other than it is.</a:t>
            </a:r>
          </a:p>
          <a:p>
            <a:r>
              <a:rPr lang="en-US" sz="1200" kern="1200" dirty="0">
                <a:solidFill>
                  <a:schemeClr val="tx1"/>
                </a:solidFill>
                <a:effectLst/>
                <a:latin typeface="+mn-lt"/>
                <a:ea typeface="+mn-ea"/>
                <a:cs typeface="+mn-cs"/>
              </a:rPr>
              <a:t>5. Scientific knowledge is not a mere list of facts.</a:t>
            </a:r>
          </a:p>
          <a:p>
            <a:r>
              <a:rPr lang="en-US" sz="1200" kern="1200" dirty="0">
                <a:solidFill>
                  <a:schemeClr val="tx1"/>
                </a:solidFill>
                <a:effectLst/>
                <a:latin typeface="+mn-lt"/>
                <a:ea typeface="+mn-ea"/>
                <a:cs typeface="+mn-cs"/>
              </a:rPr>
              <a:t>6. Scientific knowledge involves knowing the principles behind the facts.</a:t>
            </a:r>
          </a:p>
          <a:p>
            <a:r>
              <a:rPr lang="en-US" sz="1200" kern="1200" dirty="0">
                <a:solidFill>
                  <a:schemeClr val="tx1"/>
                </a:solidFill>
                <a:effectLst/>
                <a:latin typeface="+mn-lt"/>
                <a:ea typeface="+mn-ea"/>
                <a:cs typeface="+mn-cs"/>
              </a:rPr>
              <a:t>7. True science consists of necessary truths deductively derived from self-evident axioms and definitions.</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7</a:t>
            </a:fld>
            <a:endParaRPr lang="en-US"/>
          </a:p>
        </p:txBody>
      </p:sp>
    </p:spTree>
    <p:extLst>
      <p:ext uri="{BB962C8B-B14F-4D97-AF65-F5344CB8AC3E}">
        <p14:creationId xmlns:p14="http://schemas.microsoft.com/office/powerpoint/2010/main" val="76638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Life is not Man’s function.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Life is shared by plants.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We are looking for man's proper function.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So, we must exclude from our definition the life consisting in nutrition and growth.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Sentient life is shared by horses, cattle and other animals.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So, thus must be excluded as well.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The Function is found in the Rational Part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There remains a practical life of the rational part.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This has two aspects: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One amenable to reason.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Another possessing it and initiating thought.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The life determined by activity is the life of man because it is the stricter sense.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53</a:t>
            </a:fld>
            <a:endParaRPr lang="en-US"/>
          </a:p>
        </p:txBody>
      </p:sp>
    </p:spTree>
    <p:extLst>
      <p:ext uri="{BB962C8B-B14F-4D97-AF65-F5344CB8AC3E}">
        <p14:creationId xmlns:p14="http://schemas.microsoft.com/office/powerpoint/2010/main" val="678252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D. Function and Good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 function of man is an activity of the soul in accord with or implying a rational principle.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The function of an individual and of a good individual is the same.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Example: The function of the harpist is to play the harp, but that of the good harpist is to play it well.</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If the function of man is an activity of the soul, implying a rational principle.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If the function of a good man is to perform these well and rightly.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If every function is performed well when performed in accord with its proper excellence.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6. Then the good for man is an activity of soul in accordance with virtue.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If there is more that one kind of virtue, in accordance with the best and most perfect kind.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7. Further qualification: in a complete lifetime - one day or a brief space of time cannot make a man blessed and happy.</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54</a:t>
            </a:fld>
            <a:endParaRPr lang="en-US"/>
          </a:p>
        </p:txBody>
      </p:sp>
    </p:spTree>
    <p:extLst>
      <p:ext uri="{BB962C8B-B14F-4D97-AF65-F5344CB8AC3E}">
        <p14:creationId xmlns:p14="http://schemas.microsoft.com/office/powerpoint/2010/main" val="1201565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VII How is happiness acquired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How is happiness acquired?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Can it be learnt?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Can it be acquired by habitation or cultivated in some other way?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Does it come by a divine dispensation.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Does it come by chance?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Divine Dispensation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If anything is a gift of the gods, it is happiness.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Of all human possessions it is the best.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This point falls under another branch of study.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55</a:t>
            </a:fld>
            <a:endParaRPr lang="en-US"/>
          </a:p>
        </p:txBody>
      </p:sp>
    </p:spTree>
    <p:extLst>
      <p:ext uri="{BB962C8B-B14F-4D97-AF65-F5344CB8AC3E}">
        <p14:creationId xmlns:p14="http://schemas.microsoft.com/office/powerpoint/2010/main" val="589900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Study &amp; Training</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If happiness is not a divine gift, but acquired by moral goodness and study or training, it is one of our most divine possessions;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The end of goodness is the best: something divine and blissful.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Happiness will be widely shared as it can be acquired via study or application, by anyone who is not handicapped by an incapacity for goodness.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D. Teleological Argument against Chance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It is better to win happiness by study than by chance,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It is natural for nature's effects to be the finest possible,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Similarly for the effects of art and of any other cause, especially those of the best kind.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That the most important and finest thing of all should be left to chance would be a gross disharmony.</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56</a:t>
            </a:fld>
            <a:endParaRPr lang="en-US"/>
          </a:p>
        </p:txBody>
      </p:sp>
    </p:spTree>
    <p:extLst>
      <p:ext uri="{BB962C8B-B14F-4D97-AF65-F5344CB8AC3E}">
        <p14:creationId xmlns:p14="http://schemas.microsoft.com/office/powerpoint/2010/main" val="3555889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E. Happiness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Happiness is a kind of virtuous activity of soul.</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All other goods are necessary pre-conditions of happiness or contribute to it and serve as its instruments.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F. Political Science and Virtue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 end of political science is the highest good.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The chief concern of this science is to imbue the citizens with virtue and the readiness to do fine deeds.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57</a:t>
            </a:fld>
            <a:endParaRPr lang="en-US"/>
          </a:p>
        </p:txBody>
      </p:sp>
    </p:spTree>
    <p:extLst>
      <p:ext uri="{BB962C8B-B14F-4D97-AF65-F5344CB8AC3E}">
        <p14:creationId xmlns:p14="http://schemas.microsoft.com/office/powerpoint/2010/main" val="2373452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VIII Excellence &amp; Virtue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Excellence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Any excellence enables its possessor to function, so this is true of human excellence, virtue.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Any excellence renders what it is the excellence of good, and makes it perform its function well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Examples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excellence of the eye makes both the eye and its function good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The excellence of a horse makes him a fine horse.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Human excellence is the disposition that makes one good and causes him to perform his function well.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Virtue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By virtue is meant moral virtue since it is concerned with feelings and actions.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These involve excess, deficiency and a mean.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It is possible to feel fear, confidence, desire, anger, pity, and pleasure and pain too much or too little, and both are wrong.</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58</a:t>
            </a:fld>
            <a:endParaRPr lang="en-US"/>
          </a:p>
        </p:txBody>
      </p:sp>
    </p:spTree>
    <p:extLst>
      <p:ext uri="{BB962C8B-B14F-4D97-AF65-F5344CB8AC3E}">
        <p14:creationId xmlns:p14="http://schemas.microsoft.com/office/powerpoint/2010/main" val="42238454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The Mark of Virtue is to have these feelings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At the right times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On the right grounds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Towards the right people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For the right motive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5. In the right way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6. To an intermediate, the best, degree.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D. Actions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There are excess, deficiency and a mean in the case of actions.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It is in the field of actions and feelings that virtue operates.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E. The Mean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Excess and deficiency are failings.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The mean is praised and recognized as a success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Virtue is a mean condition, as much as it aims at hitting the mean.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59</a:t>
            </a:fld>
            <a:endParaRPr lang="en-US"/>
          </a:p>
        </p:txBody>
      </p:sp>
    </p:spTree>
    <p:extLst>
      <p:ext uri="{BB962C8B-B14F-4D97-AF65-F5344CB8AC3E}">
        <p14:creationId xmlns:p14="http://schemas.microsoft.com/office/powerpoint/2010/main" val="592622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IX The doctrine of the mean applied to particular virtues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Particulars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In Fear and Confidence the mean is Courage.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One with excessive confidence is rash.</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d. One who has an excess of fear and a deficiency of confidence is a coward.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In pleasure and pain, the mean is temperance and the excess is licentiousness.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In giving/receiving money he mean is Liberality.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excess and deficiency are Prodigality and Illiberality; </a:t>
            </a:r>
            <a:endParaRPr lang="en-US" sz="1200" dirty="0">
              <a:effectLst/>
              <a:latin typeface="Times New Roman" panose="02020603050405020304" pitchFamily="18" charset="0"/>
              <a:ea typeface="Times New Roman" panose="02020603050405020304" pitchFamily="18" charset="0"/>
            </a:endParaRPr>
          </a:p>
          <a:p>
            <a:pPr marL="4572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 prodigal spends too much and gets too little.</a:t>
            </a:r>
            <a:endParaRPr lang="en-US" sz="1200" dirty="0">
              <a:effectLst/>
              <a:latin typeface="Times New Roman" panose="02020603050405020304" pitchFamily="18" charset="0"/>
              <a:ea typeface="Times New Roman" panose="02020603050405020304" pitchFamily="18" charset="0"/>
            </a:endParaRPr>
          </a:p>
          <a:p>
            <a:pPr marL="4572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The illiberal man gets too much and spends too little.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More Particulars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Money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Mean: Magnificence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:Tastelessness and Vulgarity,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Deficiency: Pettiness.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Honor &amp; Dishonor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Mean: Magnanimity,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Vanity,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Deficiency: Pusillanimity.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3.Ambition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Excess: ambitious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Deficient: unambitious.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Anger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The intermediate man is Patient and the mean Patience;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The excessive one  is Irascible and his vice Irascibility,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The deficient one is Spiritless and has a Lack of Spirit.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Truth</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Mean: Truthfulness;</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Excess: boastfulness.</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Deficiency: Irony.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6. Social </a:t>
            </a:r>
            <a:r>
              <a:rPr lang="en-US" sz="1200" dirty="0" err="1">
                <a:solidFill>
                  <a:srgbClr val="000000"/>
                </a:solidFill>
                <a:effectLst/>
                <a:latin typeface="Times New Roman" panose="02020603050405020304" pitchFamily="18" charset="0"/>
                <a:ea typeface="Times New Roman" panose="02020603050405020304" pitchFamily="18" charset="0"/>
              </a:rPr>
              <a:t>Pleasentness</a:t>
            </a: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Mean: Wit.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Buffoonery.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Deficiency: Boorishness.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7. </a:t>
            </a:r>
            <a:r>
              <a:rPr lang="en-US" sz="1200" dirty="0" err="1">
                <a:solidFill>
                  <a:srgbClr val="000000"/>
                </a:solidFill>
                <a:effectLst/>
                <a:latin typeface="Times New Roman" panose="02020603050405020304" pitchFamily="18" charset="0"/>
                <a:ea typeface="Times New Roman" panose="02020603050405020304" pitchFamily="18" charset="0"/>
              </a:rPr>
              <a:t>Pleasentness</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Mean: Friendliness;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without motive: Obsequious.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Excess with a motive of self-interest: Flatterer.</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d. Deficient and unpleasant in all circumstances: Cantankerous and ill-tempered.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8. Modesty is not a virtue, but the modest are praised.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Deficient: A Shy man who is overawed at anything.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Excess: A shameless man feels too little or no shame.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Mean: Modest.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Righteous Indignation is a mean between Envy and Spite.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60</a:t>
            </a:fld>
            <a:endParaRPr lang="en-US"/>
          </a:p>
        </p:txBody>
      </p:sp>
    </p:spTree>
    <p:extLst>
      <p:ext uri="{BB962C8B-B14F-4D97-AF65-F5344CB8AC3E}">
        <p14:creationId xmlns:p14="http://schemas.microsoft.com/office/powerpoint/2010/main" val="3510786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CE45-911F-1D56-CC4D-283DFB5C7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5FBAC-CCFB-AE59-3B3E-009F1E2E5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E4E63-4840-9934-E3A4-C1F61F6A4B46}"/>
              </a:ext>
            </a:extLst>
          </p:cNvPr>
          <p:cNvSpPr>
            <a:spLocks noGrp="1"/>
          </p:cNvSpPr>
          <p:nvPr>
            <p:ph type="body" idx="1"/>
          </p:nvPr>
        </p:nvSpPr>
        <p:spPr/>
        <p:txBody>
          <a:bodyPr>
            <a:normAutofit fontScale="25000" lnSpcReduction="20000"/>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IX The doctrine of the mean applied to particular virtues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Particulars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In Fear and Confidence the mean is Courage.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One with excessive confidence is rash.</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d. One who has an excess of fear and a deficiency of confidence is a coward.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In pleasure and pain, the mean is temperance and the excess is licentiousness.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In giving/receiving money he mean is Liberality.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excess and deficiency are Prodigality and Illiberality; </a:t>
            </a:r>
            <a:endParaRPr lang="en-US" sz="1200" dirty="0">
              <a:effectLst/>
              <a:latin typeface="Times New Roman" panose="02020603050405020304" pitchFamily="18" charset="0"/>
              <a:ea typeface="Times New Roman" panose="02020603050405020304" pitchFamily="18" charset="0"/>
            </a:endParaRPr>
          </a:p>
          <a:p>
            <a:pPr marL="4572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The prodigal spends too much and gets too little.</a:t>
            </a:r>
            <a:endParaRPr lang="en-US" sz="1200" dirty="0">
              <a:effectLst/>
              <a:latin typeface="Times New Roman" panose="02020603050405020304" pitchFamily="18" charset="0"/>
              <a:ea typeface="Times New Roman" panose="02020603050405020304" pitchFamily="18" charset="0"/>
            </a:endParaRPr>
          </a:p>
          <a:p>
            <a:pPr marL="4572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The illiberal man gets too much and spends too little.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More Particulars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Money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Mean: Magnificence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:Tastelessness and Vulgarity,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Deficiency: Pettiness.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Honor &amp; Dishonor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Mean: Magnanimity,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Vanity,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Deficiency: Pusillanimity.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3.Ambition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Excess: ambitious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Deficient: unambitious.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Anger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The intermediate man is Patient and the mean Patience;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The excessive one  is Irascible and his vice Irascibility,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The deficient one is Spiritless and has a Lack of Spirit.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Truth</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Mean: Truthfulness;</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Excess: boastfulness.</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Deficiency: Irony.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6. Social </a:t>
            </a:r>
            <a:r>
              <a:rPr lang="en-US" sz="1200" dirty="0" err="1">
                <a:solidFill>
                  <a:srgbClr val="000000"/>
                </a:solidFill>
                <a:effectLst/>
                <a:latin typeface="Times New Roman" panose="02020603050405020304" pitchFamily="18" charset="0"/>
                <a:ea typeface="Times New Roman" panose="02020603050405020304" pitchFamily="18" charset="0"/>
              </a:rPr>
              <a:t>Pleasentness</a:t>
            </a: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Mean: Wit.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Buffoonery.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Deficiency: Boorishness.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7. </a:t>
            </a:r>
            <a:r>
              <a:rPr lang="en-US" sz="1200" dirty="0" err="1">
                <a:solidFill>
                  <a:srgbClr val="000000"/>
                </a:solidFill>
                <a:effectLst/>
                <a:latin typeface="Times New Roman" panose="02020603050405020304" pitchFamily="18" charset="0"/>
                <a:ea typeface="Times New Roman" panose="02020603050405020304" pitchFamily="18" charset="0"/>
              </a:rPr>
              <a:t>Pleasentness</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Mean: Friendliness;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Excess without motive: Obsequious.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Excess with a motive of self-interest: Flatterer.</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d. Deficient and unpleasant in all circumstances: Cantankerous and ill-tempered.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8. Modesty is not a virtue, but the modest are praised.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Deficient: A Shy man who is overawed at anything. </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Excess: A shameless man feels too little or no shame.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Mean: Modest.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Righteous Indignation is a mean between Envy and Spite.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844CA33-4679-D266-0FED-A07F045E0F1B}"/>
              </a:ext>
            </a:extLst>
          </p:cNvPr>
          <p:cNvSpPr>
            <a:spLocks noGrp="1"/>
          </p:cNvSpPr>
          <p:nvPr>
            <p:ph type="sldNum" sz="quarter" idx="5"/>
          </p:nvPr>
        </p:nvSpPr>
        <p:spPr/>
        <p:txBody>
          <a:bodyPr/>
          <a:lstStyle/>
          <a:p>
            <a:fld id="{9C53A244-72CC-496D-9A57-73CD1999635A}" type="slidenum">
              <a:rPr lang="en-US" smtClean="0"/>
              <a:t>61</a:t>
            </a:fld>
            <a:endParaRPr lang="en-US"/>
          </a:p>
        </p:txBody>
      </p:sp>
    </p:spTree>
    <p:extLst>
      <p:ext uri="{BB962C8B-B14F-4D97-AF65-F5344CB8AC3E}">
        <p14:creationId xmlns:p14="http://schemas.microsoft.com/office/powerpoint/2010/main" val="1271523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X  Summing up and three practical rules for good conduct.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Virtue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Moral virtue is a mean.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It is a mean between two vices, one of excess and the other of deficiency,</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It aims at hitting the mean point in feelings and actions.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It is difficult to be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It is difficult to find the midpoint.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Analogy: Only one who knows can find the </a:t>
            </a:r>
            <a:r>
              <a:rPr lang="en-US" sz="1200" dirty="0" err="1">
                <a:solidFill>
                  <a:srgbClr val="000000"/>
                </a:solidFill>
                <a:effectLst/>
                <a:latin typeface="Times New Roman" panose="02020603050405020304" pitchFamily="18" charset="0"/>
                <a:ea typeface="Times New Roman" panose="02020603050405020304" pitchFamily="18" charset="0"/>
              </a:rPr>
              <a:t>centre</a:t>
            </a:r>
            <a:r>
              <a:rPr lang="en-US" sz="1200" dirty="0">
                <a:solidFill>
                  <a:srgbClr val="000000"/>
                </a:solidFill>
                <a:effectLst/>
                <a:latin typeface="Times New Roman" panose="02020603050405020304" pitchFamily="18" charset="0"/>
                <a:ea typeface="Times New Roman" panose="02020603050405020304" pitchFamily="18" charset="0"/>
              </a:rPr>
              <a:t> of a circle.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It is easy to get angry or to give and spend money;</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To feel or act towards the right person to the right extent at the right time for the right reason in the right way is not easy and not everyone that can do it.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Hence to do these things well is a rare, laudable and fine achievement.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62</a:t>
            </a:fld>
            <a:endParaRPr lang="en-US"/>
          </a:p>
        </p:txBody>
      </p:sp>
    </p:spTree>
    <p:extLst>
      <p:ext uri="{BB962C8B-B14F-4D97-AF65-F5344CB8AC3E}">
        <p14:creationId xmlns:p14="http://schemas.microsoft.com/office/powerpoint/2010/main" val="274001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Language, Thought and Reality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Same Structure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Language, thought and reality share the same structure.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We possess knowledge that matches the structure of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We could not have knowledge of nature unless there was a similarity between the mind and nature.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Reasoning in thought is not merely going from one mental object to another-it is going from one bit of information about the world to another one.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We could not speak about the world without similarity between language and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Language “divides the beast of reality along its joints.”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Knowledge includes the ability to talk intelligently about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7. Language must be similar to thought; otherwise one could to speak of their thoughts.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8</a:t>
            </a:fld>
            <a:endParaRPr lang="en-US"/>
          </a:p>
        </p:txBody>
      </p:sp>
    </p:spTree>
    <p:extLst>
      <p:ext uri="{BB962C8B-B14F-4D97-AF65-F5344CB8AC3E}">
        <p14:creationId xmlns:p14="http://schemas.microsoft.com/office/powerpoint/2010/main" val="3926880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C. Practical Rule 1</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Rule: Keep away from that extreme which is more contrary to the mean,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As Calypso advises: Far from this surf and surge keep thou thy ship.</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One extreme is always more erroneous than the other;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As it is difficult to hit the mean, we must chose the next best course and the lesser evil.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D. Practical Rule 2</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Rule: We must notice errors into which we are liable to fall and drag ourselves in the contrary direction;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We all have different natural tendencies.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We find ours from the pleasure and pain they give 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We shall arrive at the mean by pressing well away from our failing.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Like one straightening a warped piece of wood.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63</a:t>
            </a:fld>
            <a:endParaRPr lang="en-US"/>
          </a:p>
        </p:txBody>
      </p:sp>
    </p:spTree>
    <p:extLst>
      <p:ext uri="{BB962C8B-B14F-4D97-AF65-F5344CB8AC3E}">
        <p14:creationId xmlns:p14="http://schemas.microsoft.com/office/powerpoint/2010/main" val="21273069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E. Practical Rule 3</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Rule: One must guard especially against pleasure and pleasant things, because we are not impartial judges of pleasure.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We should adopt the same attitude towards it as the Trojan elders did towards Helen, and repeat their pronouncement.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If this eliminates the attraction, we will be less likely to go wrong.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64</a:t>
            </a:fld>
            <a:endParaRPr lang="en-US"/>
          </a:p>
        </p:txBody>
      </p:sp>
    </p:spTree>
    <p:extLst>
      <p:ext uri="{BB962C8B-B14F-4D97-AF65-F5344CB8AC3E}">
        <p14:creationId xmlns:p14="http://schemas.microsoft.com/office/powerpoint/2010/main" val="3811563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AF03-EC0A-210B-D640-D583643A9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30980-1BC0-E61E-EBD7-9166266F9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7E171-30C2-6D6E-EBE8-7F9FF8103757}"/>
              </a:ext>
            </a:extLst>
          </p:cNvPr>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F. Hitting the Mean</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By following these rules we shall have the best chance of hitting the mean.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This difficult, especially in particular cases.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It is not easy to determine what is the right way to be angry, with whom, on what grounds, and for how long.</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b. Those showing deficiency are sometimes praised as patient and sometimes those who display temper are praised as manly.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One who deviates only a little from the right degree, in excess or deficiency, is not censured.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Only the one who goes too far is censured, because he is noticeable.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D89DB645-B170-482E-AFC3-2BCEE1AB2BB3}"/>
              </a:ext>
            </a:extLst>
          </p:cNvPr>
          <p:cNvSpPr>
            <a:spLocks noGrp="1"/>
          </p:cNvSpPr>
          <p:nvPr>
            <p:ph type="sldNum" sz="quarter" idx="5"/>
          </p:nvPr>
        </p:nvSpPr>
        <p:spPr/>
        <p:txBody>
          <a:bodyPr/>
          <a:lstStyle/>
          <a:p>
            <a:fld id="{9C53A244-72CC-496D-9A57-73CD1999635A}" type="slidenum">
              <a:rPr lang="en-US" smtClean="0"/>
              <a:t>65</a:t>
            </a:fld>
            <a:endParaRPr lang="en-US"/>
          </a:p>
        </p:txBody>
      </p:sp>
    </p:spTree>
    <p:extLst>
      <p:ext uri="{BB962C8B-B14F-4D97-AF65-F5344CB8AC3E}">
        <p14:creationId xmlns:p14="http://schemas.microsoft.com/office/powerpoint/2010/main" val="1819481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B768-B905-710E-A800-277736456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4BCF8-A8EA-08F1-3D80-FD6C449D9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D0390-AEDA-84AE-A5B1-096B1DEE4E52}"/>
              </a:ext>
            </a:extLst>
          </p:cNvPr>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G. Rule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It is not easy to define by rule for how long, and how much, a man may go wrong before he incurs blame.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This is no easier than to define any other object of perception. </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Such questions of degree occur in particular cases, and the decision lies with our perception.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In all our conduct it is the mean that is to be commended.</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5. One should incline sometimes towards excess and sometimes towards deficiency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7145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6. In this way we shall most easily hit upon the mean-the right course.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518B849-7460-D400-9DF4-1F446226CA80}"/>
              </a:ext>
            </a:extLst>
          </p:cNvPr>
          <p:cNvSpPr>
            <a:spLocks noGrp="1"/>
          </p:cNvSpPr>
          <p:nvPr>
            <p:ph type="sldNum" sz="quarter" idx="5"/>
          </p:nvPr>
        </p:nvSpPr>
        <p:spPr/>
        <p:txBody>
          <a:bodyPr/>
          <a:lstStyle/>
          <a:p>
            <a:fld id="{9C53A244-72CC-496D-9A57-73CD1999635A}" type="slidenum">
              <a:rPr lang="en-US" smtClean="0"/>
              <a:t>66</a:t>
            </a:fld>
            <a:endParaRPr lang="en-US"/>
          </a:p>
        </p:txBody>
      </p:sp>
    </p:spTree>
    <p:extLst>
      <p:ext uri="{BB962C8B-B14F-4D97-AF65-F5344CB8AC3E}">
        <p14:creationId xmlns:p14="http://schemas.microsoft.com/office/powerpoint/2010/main" val="2114195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hangingPunct="0">
              <a:spcBef>
                <a:spcPts val="1200"/>
              </a:spcBef>
              <a:spcAft>
                <a:spcPts val="300"/>
              </a:spcAft>
              <a:buFont typeface="Arial" panose="020B0604020202020204" pitchFamily="34" charset="0"/>
              <a:buChar char=""/>
              <a:tabLst>
                <a:tab pos="0" algn="l"/>
              </a:tabLst>
            </a:pPr>
            <a:r>
              <a:rPr lang="en-US" sz="1200" b="1" dirty="0">
                <a:effectLst/>
                <a:latin typeface="Helvetica" panose="020B0604020202020204" pitchFamily="34" charset="0"/>
                <a:cs typeface="Times New Roman" panose="02020603050405020304" pitchFamily="18" charset="0"/>
              </a:rPr>
              <a:t>Habit and Virtue</a:t>
            </a: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-Aristotle</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I  The origin and nature of virtue.</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A. Human Nature</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1. Moral virtues are developed neither by nor contrary to nature.</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2. It is natural to receive virtue.</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3. Full development of virtues is due to habit.</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B. Natural Faculties</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1. We acquire the potentialities and later actualize them.</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2. We have senses before use and not from use.</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C. Acquiring Virtues</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000" dirty="0">
                <a:solidFill>
                  <a:srgbClr val="000000"/>
                </a:solidFill>
                <a:effectLst/>
                <a:latin typeface="Times New Roman" panose="02020603050405020304" pitchFamily="18" charset="0"/>
                <a:ea typeface="Times New Roman" panose="02020603050405020304" pitchFamily="18" charset="0"/>
              </a:rPr>
              <a:t>		1. Virtues are acquired by exercising them, as with arts.</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000" dirty="0">
                <a:solidFill>
                  <a:srgbClr val="000000"/>
                </a:solidFill>
                <a:effectLst/>
                <a:latin typeface="Times New Roman" panose="02020603050405020304" pitchFamily="18" charset="0"/>
                <a:ea typeface="Times New Roman" panose="02020603050405020304" pitchFamily="18" charset="0"/>
              </a:rPr>
              <a:t>		2. Anything we have to learn we learn by doing.</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000" dirty="0">
                <a:solidFill>
                  <a:srgbClr val="000000"/>
                </a:solidFill>
                <a:effectLst/>
                <a:latin typeface="Times New Roman" panose="02020603050405020304" pitchFamily="18" charset="0"/>
                <a:ea typeface="Times New Roman" panose="02020603050405020304" pitchFamily="18" charset="0"/>
              </a:rPr>
              <a:t>		3. People become builders by building and instrumentalists by playing instruments.</a:t>
            </a:r>
            <a:endParaRPr lang="en-US" sz="10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000" dirty="0">
                <a:solidFill>
                  <a:srgbClr val="000000"/>
                </a:solidFill>
                <a:effectLst/>
                <a:latin typeface="Times New Roman" panose="02020603050405020304" pitchFamily="18" charset="0"/>
                <a:ea typeface="Times New Roman" panose="02020603050405020304" pitchFamily="18" charset="0"/>
              </a:rPr>
              <a:t>		4. People become just by performing just acts, temperate by performing temperate ones, brave by performing brave ones.</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67</a:t>
            </a:fld>
            <a:endParaRPr lang="en-US"/>
          </a:p>
        </p:txBody>
      </p:sp>
    </p:spTree>
    <p:extLst>
      <p:ext uri="{BB962C8B-B14F-4D97-AF65-F5344CB8AC3E}">
        <p14:creationId xmlns:p14="http://schemas.microsoft.com/office/powerpoint/2010/main" val="3740609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D. City States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That virtues are acquired by habit is supported by what happens in city states.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Legislators make citizens good by habituation.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This is the intention of every legislator.</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Failing it, they fail their object.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This distinguishes a good constitution and a bad one.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E. Learning Crafts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The causes that bring out an excellence are the same that destroy 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By playing the harp people become good or bad harpists.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The same applies to builders and other craftsmen.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Otherwise there would be no need to teach: they would be born good or bad.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F. Learning Virtues is the Same as learning crafts.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How we behave in dealing with others makes us just or unjust.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How we behave when in danger makes us brave or cowardly.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Like activities produce like dispositions.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The habits formed from the earliest age make all the difference in the world.</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68</a:t>
            </a:fld>
            <a:endParaRPr lang="en-US"/>
          </a:p>
        </p:txBody>
      </p:sp>
    </p:spTree>
    <p:extLst>
      <p:ext uri="{BB962C8B-B14F-4D97-AF65-F5344CB8AC3E}">
        <p14:creationId xmlns:p14="http://schemas.microsoft.com/office/powerpoint/2010/main" val="2634506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II General Rules</a:t>
            </a:r>
            <a:endParaRPr lang="en-US" sz="1200" dirty="0">
              <a:effectLst/>
              <a:latin typeface="Times New Roman" panose="02020603050405020304" pitchFamily="18" charset="0"/>
              <a:ea typeface="Times New Roman" panose="02020603050405020304" pitchFamily="18" charset="0"/>
            </a:endParaRPr>
          </a:p>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A. General Rules</a:t>
            </a:r>
            <a:endParaRPr lang="en-US" sz="1200" dirty="0">
              <a:effectLst/>
              <a:latin typeface="Times New Roman" panose="02020603050405020304" pitchFamily="18" charset="0"/>
              <a:ea typeface="Times New Roman" panose="02020603050405020304" pitchFamily="18" charset="0"/>
            </a:endParaRPr>
          </a:p>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In a practical science so much depends on particular circumstances that only general rules can be given.</a:t>
            </a:r>
            <a:endParaRPr lang="en-US" sz="1200" dirty="0">
              <a:effectLst/>
              <a:latin typeface="Times New Roman" panose="02020603050405020304" pitchFamily="18" charset="0"/>
              <a:ea typeface="Times New Roman" panose="02020603050405020304" pitchFamily="18" charset="0"/>
            </a:endParaRPr>
          </a:p>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B. Ethics is not theoretical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This branch of philosophy unlike others is not theoretical.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We are studying not to know goodness, but how to become good men.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Otherwise it would be useless.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C. Right Principle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That we should act according to right principle is assumed as a basis for discussion.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69</a:t>
            </a:fld>
            <a:endParaRPr lang="en-US"/>
          </a:p>
        </p:txBody>
      </p:sp>
    </p:spTree>
    <p:extLst>
      <p:ext uri="{BB962C8B-B14F-4D97-AF65-F5344CB8AC3E}">
        <p14:creationId xmlns:p14="http://schemas.microsoft.com/office/powerpoint/2010/main" val="12130562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C. Right Principle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That we should act according to right principle is assumed as a basis for discussion.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D. Outline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Any account of conduct must be stated in outline and not in precise detail.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Questions of conduct and expedience are as little fixed as what is healthful.</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Its application to particular problems allows no precision.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They do not fall under any art or professional tradition.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The agents must at every step to think out for themselves what the circumstances demand.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6. Just as in medicine and navigation.</a:t>
            </a:r>
            <a:endParaRPr lang="en-US" sz="1200" dirty="0">
              <a:effectLst/>
              <a:latin typeface="Times New Roman" panose="02020603050405020304" pitchFamily="18" charset="0"/>
              <a:ea typeface="Times New Roman" panose="02020603050405020304" pitchFamily="18" charset="0"/>
            </a:endParaRPr>
          </a:p>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E. Cardinal rule</a:t>
            </a:r>
            <a:endParaRPr lang="en-US" sz="1200" dirty="0">
              <a:effectLst/>
              <a:latin typeface="Times New Roman" panose="02020603050405020304" pitchFamily="18" charset="0"/>
              <a:ea typeface="Times New Roman" panose="02020603050405020304" pitchFamily="18" charset="0"/>
            </a:endParaRPr>
          </a:p>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Right conduct is incompatible with excess or deficiency in feelings and actions.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70</a:t>
            </a:fld>
            <a:endParaRPr lang="en-US"/>
          </a:p>
        </p:txBody>
      </p:sp>
    </p:spTree>
    <p:extLst>
      <p:ext uri="{BB962C8B-B14F-4D97-AF65-F5344CB8AC3E}">
        <p14:creationId xmlns:p14="http://schemas.microsoft.com/office/powerpoint/2010/main" val="31785186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F. Analogy to health-Destroying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Moral qualities are destroyed by deficiency and excess, like health.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Excessive and insufficient exercise destroy one’s strength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Eating and drinking too much or too little destroy health.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The right quantity produces, increases, and preserves health.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G. Virtue: Excess &amp; Deficiency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What is true for health is true for the virtues.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One who fears everything becomes a coward.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One who is afraid of nothing becomes foolhardy.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One who indulges in every pleasure without restraint becomes licentious.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Temperance and courage are destroyed by excess and deficiency and preserved by the mean.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71</a:t>
            </a:fld>
            <a:endParaRPr lang="en-US"/>
          </a:p>
        </p:txBody>
      </p:sp>
    </p:spTree>
    <p:extLst>
      <p:ext uri="{BB962C8B-B14F-4D97-AF65-F5344CB8AC3E}">
        <p14:creationId xmlns:p14="http://schemas.microsoft.com/office/powerpoint/2010/main" val="31885229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F. Fostering of Virtues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Virtues are exercised in the same kinds of action as gave rise to them.</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2. Virtues are fostered by the same actions that destroy them.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The activities that flow from them consist in the same sort of actions.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G. Health Analogy-Fostering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Physical strength results from plenty of nourishment and severe training.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The strong best carry out this program.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H. Fostering Virtues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Analogous to fostering health.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By refraining from pleasures we become temperate.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The temperate are most able to abstain from pleasures.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4. By facing alarming situations we become brave.</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5. The brave are most able to face alarming situations.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72</a:t>
            </a:fld>
            <a:endParaRPr lang="en-US"/>
          </a:p>
        </p:txBody>
      </p:sp>
    </p:spTree>
    <p:extLst>
      <p:ext uri="{BB962C8B-B14F-4D97-AF65-F5344CB8AC3E}">
        <p14:creationId xmlns:p14="http://schemas.microsoft.com/office/powerpoint/2010/main" val="193650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III The Categories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Categories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goal is to find the structure of language, thought and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How we speak and understand things will reveal the categories of thought and language and also of reality-the structures are the same.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9</a:t>
            </a:fld>
            <a:endParaRPr lang="en-US"/>
          </a:p>
        </p:txBody>
      </p:sp>
    </p:spTree>
    <p:extLst>
      <p:ext uri="{BB962C8B-B14F-4D97-AF65-F5344CB8AC3E}">
        <p14:creationId xmlns:p14="http://schemas.microsoft.com/office/powerpoint/2010/main" val="28866937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III Pleasure &amp; Pain</a:t>
            </a:r>
            <a:endParaRPr lang="en-US" sz="1200" dirty="0">
              <a:effectLst/>
              <a:latin typeface="Times New Roman" panose="02020603050405020304" pitchFamily="18" charset="0"/>
              <a:ea typeface="Times New Roman" panose="02020603050405020304" pitchFamily="18" charset="0"/>
            </a:endParaRPr>
          </a:p>
          <a:p>
            <a:pPr marL="1143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A. Index of Moral Progress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1. The pleasure or pain of actions serves as an index of moral progress.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2. Good conduct lies in a proper attitude towards pleasure and pain.</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3. The pleasure or pain that accompanies acts is a signs of their dispositions.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Example: bodily pleasures.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One who enjoys abstaining is temperate.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One who finds abstaining irksome is licentious.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Example: facing danger.</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The brace do so gladly or without distress.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The coward feels distressed.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Moral Goodness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It is with pleasures and pains that moral goodness is concerned.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Pleasure induces to behave badly.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Pain induces us to shrink from fine actions.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Plato: true education is being trained from infancy to feel joy and grief at the right things.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Every feeling and action is accompanied by pleasure or pain, so virtue is concerned with both.</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6. People become bad because of pleasures and pain by shunning or seeking the wrong ones or at the wrong times, or in the wrong way.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7. Three factors for choice: the fine, the advantageous, the pleasant.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8.  Three factors for avoidance: the base, the harmful, the painful.</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73</a:t>
            </a:fld>
            <a:endParaRPr lang="en-US"/>
          </a:p>
        </p:txBody>
      </p:sp>
    </p:spTree>
    <p:extLst>
      <p:ext uri="{BB962C8B-B14F-4D97-AF65-F5344CB8AC3E}">
        <p14:creationId xmlns:p14="http://schemas.microsoft.com/office/powerpoint/2010/main" val="27064666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C. Standards of Regulating Actions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Pleasure and pain are the standards used to regulate our actions.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2. Feeling pleasure and pain rightly or wrongly effects conduct, so our whole inquiry must be concerned with these sensations.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Heraclitus: it is hard to fight the emotions and even harder to fight pleasure.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The harder course is always the concern of art and virtue because success is better in the face of difficulty.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D. Concern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The concern of morality and political science must be with pleasures and pains.</a:t>
            </a:r>
            <a:endParaRPr lang="en-US" sz="1200" dirty="0">
              <a:effectLst/>
              <a:latin typeface="Times New Roman" panose="02020603050405020304" pitchFamily="18" charset="0"/>
              <a:ea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		2. One who treats them rightly will be good and one who treats them wrongly will be bad.	</a:t>
            </a:r>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74</a:t>
            </a:fld>
            <a:endParaRPr lang="en-US"/>
          </a:p>
        </p:txBody>
      </p:sp>
    </p:spTree>
    <p:extLst>
      <p:ext uri="{BB962C8B-B14F-4D97-AF65-F5344CB8AC3E}">
        <p14:creationId xmlns:p14="http://schemas.microsoft.com/office/powerpoint/2010/main" val="1468095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IV An Objection &amp; Replies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A. Objection</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1. How can we say that people must perform virtuous actions to become virtuous?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2. If they do what is virtuous, they are already virtuous.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3. This is analogous to: if people use words correctly or play music correctly, they are already literate or musical. </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B. First Reply-Arts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1. This is not true even in the arts.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2. One can put a few words together correctly by accident or at another’s prompting.</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3. One will only be literate if he does a literate act in a literate way-in virtue of his own literacy.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75</a:t>
            </a:fld>
            <a:endParaRPr lang="en-US"/>
          </a:p>
        </p:txBody>
      </p:sp>
    </p:spTree>
    <p:extLst>
      <p:ext uri="{BB962C8B-B14F-4D97-AF65-F5344CB8AC3E}">
        <p14:creationId xmlns:p14="http://schemas.microsoft.com/office/powerpoint/2010/main" val="7430835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C. Reply- Distinguishing Incidentally Virtuous acts From True Virtuous Acts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Works of art have merit in themselves; so it is enough to produce them with a certain quality.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Virtuous acts are not done in a just or temperate way merely because they have a certain quality.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They are only virtuous if the agent also acts in a certain state: he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Knows what he is doing.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Chooses to do it and chooses it for its own sake.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c. Does it from a fixed and permanent disposition.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These, knowledge excepted, are not necessary qualifications for the arts.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For acquiring virtues, knowledge is of little or no force.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6. For acquiring virtue, the others are of supreme importance since repeated performance of virtuous acts make us virtuous.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76</a:t>
            </a:fld>
            <a:endParaRPr lang="en-US"/>
          </a:p>
        </p:txBody>
      </p:sp>
    </p:spTree>
    <p:extLst>
      <p:ext uri="{BB962C8B-B14F-4D97-AF65-F5344CB8AC3E}">
        <p14:creationId xmlns:p14="http://schemas.microsoft.com/office/powerpoint/2010/main" val="1798400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D. Reply-Distinguishing &amp; Acquiring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Acts are called just and temperate when they are such as a just or temperate man would do.</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What makes the agent just or temperate is not acting but acting as a just and temperate man does.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A man becomes virtuous by virtuous acts.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There is no likelihood of a man becoming good by not doing them.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E. Medicine Analogy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Most have recourse to their principle, imagining they are philosophical, and so will become serious-minded.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They are like invalids who listen to a doctor but do not carry out his instructions.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Just as bodies of invalids don’t benefit from such treatment, their souls will get none from philosophy.</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77</a:t>
            </a:fld>
            <a:endParaRPr lang="en-US"/>
          </a:p>
        </p:txBody>
      </p:sp>
    </p:spTree>
    <p:extLst>
      <p:ext uri="{BB962C8B-B14F-4D97-AF65-F5344CB8AC3E}">
        <p14:creationId xmlns:p14="http://schemas.microsoft.com/office/powerpoint/2010/main" val="17458246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V Practice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Putting it into Practice</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1. In the case of conduct the end is not theoretical knowledge, but putting  knowledge into practice.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It is not enough to know about goodness.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We must endeavor to possess and use goodness or adopt any means to become good.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Discourses on Morality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If discourse were enough to make people moral, then such discourses would be what is needed.</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2. Discourse on morality can </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Encourage the young who are liberal-minded.</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Render a generous and idealistic character susceptible of virtue.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Discourses on morality cannot impel the masses towards human perfection.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78</a:t>
            </a:fld>
            <a:endParaRPr lang="en-US"/>
          </a:p>
        </p:txBody>
      </p:sp>
    </p:spTree>
    <p:extLst>
      <p:ext uri="{BB962C8B-B14F-4D97-AF65-F5344CB8AC3E}">
        <p14:creationId xmlns:p14="http://schemas.microsoft.com/office/powerpoint/2010/main" val="21520875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C. The Many &amp; Discourse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1. It is the nature of the many to:</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a. Be ruled by fear rather than by shame.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b. To refrain from evil not because of disgrace but because of punishments.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2. Living under the sway of their feelings, the many</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a. Pursue their pleasures and the means of obtaining them.</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b. Shun the pains opposite their pleasures.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c. Have no conception of what is fine and truly pleasurable, because they have never tasted it.</a:t>
            </a:r>
            <a:endParaRPr lang="en-US" sz="18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3. The many cannot be reformed by discourse because dislodging by arguments long embedded habit is difficult if not impossible.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	D. All Means</a:t>
            </a:r>
            <a:endParaRPr lang="en-US" sz="18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Times New Roman" panose="02020603050405020304" pitchFamily="18" charset="0"/>
                <a:ea typeface="Times New Roman" panose="02020603050405020304" pitchFamily="18" charset="0"/>
              </a:rPr>
              <a:t>1. We should be content if the combination of all the means to make us good enables us to attain some portion of goodness.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79</a:t>
            </a:fld>
            <a:endParaRPr lang="en-US"/>
          </a:p>
        </p:txBody>
      </p:sp>
    </p:spTree>
    <p:extLst>
      <p:ext uri="{BB962C8B-B14F-4D97-AF65-F5344CB8AC3E}">
        <p14:creationId xmlns:p14="http://schemas.microsoft.com/office/powerpoint/2010/main" val="89654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E. Nature &amp; Instruction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Goodness can only be induced in a suitably receptive character.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Some claim it is by nature or habit or instruction that some people become good.</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3. The bounty of nature is beyond our control and is bestowed by divine dispensation upon the fortunate.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Discussion and instruction are not effective in all cases.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F. Analogy to land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Land has to be prepared before planting.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The mind of the pupil has to be prepared in its habits if it is to enjoy and dislike the right things.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One who lives by feelings would not listen to an argument to dissuade him or understand 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When a man is in that state it is not possible to persuade him out of it.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In general, feeling yields to force, not argument.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6. We must have a character to work on that has an affinity to virtue-appreciates what is noble and objects to what is base.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80</a:t>
            </a:fld>
            <a:endParaRPr lang="en-US"/>
          </a:p>
        </p:txBody>
      </p:sp>
    </p:spTree>
    <p:extLst>
      <p:ext uri="{BB962C8B-B14F-4D97-AF65-F5344CB8AC3E}">
        <p14:creationId xmlns:p14="http://schemas.microsoft.com/office/powerpoint/2010/main" val="1161869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VI Education in goodness is best undertaken by the state.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First Argument-Education of the Youth</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1. Obtaining a right training for goodness from an early age is hard, unless one has been brought up under the right laws.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2. This is because a temperate and hardy way of life is not pleasant to most people, especially when young.</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3. Therefore, upbringing and occupations should be regulated by law, because they will cease to be irksome when they have become habitual.</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81</a:t>
            </a:fld>
            <a:endParaRPr lang="en-US"/>
          </a:p>
        </p:txBody>
      </p:sp>
    </p:spTree>
    <p:extLst>
      <p:ext uri="{BB962C8B-B14F-4D97-AF65-F5344CB8AC3E}">
        <p14:creationId xmlns:p14="http://schemas.microsoft.com/office/powerpoint/2010/main" val="625015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B. Second Argument-Regulation of Life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1. It is not enough to have received the right upbringing and supervision in youth.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They must keep observing their regimen and accustoming themselves to it even after they are grown up.</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3. Laws will be needed to regulate these activities and to cover the whole of life.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4. For most people are readier to submit to compulsion and punishment than to arguments and fine ideals.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5. Some think that Legislators should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Encourage people to goodness and appeal to their finer feelings, in the hope that their habits will respond.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b. Also inflict chastisement and penalties on any who disobey through deficiency of character and to deport the incorrigible.			6. A good man, whose life is related to a fine ideal, will listen to reason.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7. The bad man, whose object is pleasure, must be controlled by pain, like a beast of burden.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a. The pains inflicted should be those most contrary to the favored pleasures.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82</a:t>
            </a:fld>
            <a:endParaRPr lang="en-US"/>
          </a:p>
        </p:txBody>
      </p:sp>
    </p:spTree>
    <p:extLst>
      <p:ext uri="{BB962C8B-B14F-4D97-AF65-F5344CB8AC3E}">
        <p14:creationId xmlns:p14="http://schemas.microsoft.com/office/powerpoint/2010/main" val="212615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The Ten Categories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a man, a rock, a stingray.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Quantity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30 feet, 200 pounds, 6 miles.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Quality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foolish, purple, happy.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Relation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Smaller, taller, half.</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Place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In the library, under water, by the statue.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Time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Now, yesterday, today.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Position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Sitting, fallen, upright.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8. State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Naked, clothed, flowering.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9. Action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Shrinking, growing, walking.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10. Passivity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Examples: Being frozen, being burned, being taunted.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10</a:t>
            </a:fld>
            <a:endParaRPr lang="en-US"/>
          </a:p>
        </p:txBody>
      </p:sp>
    </p:spTree>
    <p:extLst>
      <p:ext uri="{BB962C8B-B14F-4D97-AF65-F5344CB8AC3E}">
        <p14:creationId xmlns:p14="http://schemas.microsoft.com/office/powerpoint/2010/main" val="40605942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D. Third Argument-Guidance</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1. To be a good man one must have been brought up in the right way and trained in the right habits and must spend the rest of his life in reputable occupations, doing no wrong either with or against one’s will.</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2. This can be achieved by living under the guidance of some intelligence or right system that has effective force.</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3. The orders that a father or an individual gives have no forceful or compulsive power in general, unless he is a king.</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4. Law, being the pronouncement of a kind of practical wisdom or intelligence, does have the power of compulsion.</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5. Although people resent it when their impulses are opposed by human agents, even if they are in the right, the law causes no irritation by enjoining decent behavior.</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83</a:t>
            </a:fld>
            <a:endParaRPr lang="en-US"/>
          </a:p>
        </p:txBody>
      </p:sp>
    </p:spTree>
    <p:extLst>
      <p:ext uri="{BB962C8B-B14F-4D97-AF65-F5344CB8AC3E}">
        <p14:creationId xmlns:p14="http://schemas.microsoft.com/office/powerpoint/2010/main" val="24272364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E. Parents-Second Choice</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1. If neglected by the state, it can be supplied by the parent; but it calls for some knowledge of legislative science.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		2. The best solution would be to introduce a proper system of public supervision of these matters.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3. If neglected by the state, it would be right for each individual to help his children and friends on the way to goodness, and that he should have the power or at least the choice of doing this.</a:t>
            </a:r>
            <a:endParaRPr lang="en-US" sz="1200" dirty="0">
              <a:effectLst/>
              <a:latin typeface="Times New Roman" panose="02020603050405020304" pitchFamily="18" charset="0"/>
              <a:ea typeface="Times New Roman" panose="02020603050405020304" pitchFamily="18" charset="0"/>
            </a:endParaRPr>
          </a:p>
          <a:p>
            <a:pPr marL="215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4. Producing a right disposition in a person is not a task for anybody: if anyone can do it, it is the man with knowledge.</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14300" algn="l"/>
                <a:tab pos="2159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Times New Roman" panose="02020603050405020304" pitchFamily="18" charset="0"/>
                <a:ea typeface="Times New Roman" panose="02020603050405020304" pitchFamily="18" charset="0"/>
              </a:rPr>
              <a:t>a. Just as in the case of medicine and all other professions that call for application and practical understanding.</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84</a:t>
            </a:fld>
            <a:endParaRPr lang="en-US"/>
          </a:p>
        </p:txBody>
      </p:sp>
    </p:spTree>
    <p:extLst>
      <p:ext uri="{BB962C8B-B14F-4D97-AF65-F5344CB8AC3E}">
        <p14:creationId xmlns:p14="http://schemas.microsoft.com/office/powerpoint/2010/main" val="1981879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Hellenic, Hellenistic, and Roman Periods</a:t>
            </a:r>
          </a:p>
          <a:p>
            <a:r>
              <a:rPr lang="en-US" sz="1200" kern="1200" dirty="0">
                <a:solidFill>
                  <a:schemeClr val="tx1"/>
                </a:solidFill>
                <a:effectLst/>
                <a:latin typeface="+mn-lt"/>
                <a:ea typeface="+mn-ea"/>
                <a:cs typeface="+mn-cs"/>
              </a:rPr>
              <a:t>	A. Hellenic &amp; Hellenistic</a:t>
            </a:r>
          </a:p>
          <a:p>
            <a:r>
              <a:rPr lang="en-US" sz="1200" kern="1200" dirty="0">
                <a:solidFill>
                  <a:schemeClr val="tx1"/>
                </a:solidFill>
                <a:effectLst/>
                <a:latin typeface="+mn-lt"/>
                <a:ea typeface="+mn-ea"/>
                <a:cs typeface="+mn-cs"/>
              </a:rPr>
              <a:t>1. The deaths of Alexander the Great (323 B.C.) and Aristotle (322 B.C.) are taken to mark the end of the Hellenic period and the start of the Hellenistic period.</a:t>
            </a:r>
          </a:p>
          <a:p>
            <a:r>
              <a:rPr lang="en-US" sz="1200" kern="1200" dirty="0">
                <a:solidFill>
                  <a:schemeClr val="tx1"/>
                </a:solidFill>
                <a:effectLst/>
                <a:latin typeface="+mn-lt"/>
                <a:ea typeface="+mn-ea"/>
                <a:cs typeface="+mn-cs"/>
              </a:rPr>
              <a:t>2. The Hellenic was characterized by Greek civilization being relatively self-contained.</a:t>
            </a:r>
          </a:p>
          <a:p>
            <a:r>
              <a:rPr lang="en-US" sz="1200" kern="1200" dirty="0">
                <a:solidFill>
                  <a:schemeClr val="tx1"/>
                </a:solidFill>
                <a:effectLst/>
                <a:latin typeface="+mn-lt"/>
                <a:ea typeface="+mn-ea"/>
                <a:cs typeface="+mn-cs"/>
              </a:rPr>
              <a:t>3. The Hellenistic (“quasi-Greek”) was characterized by the blending of Greek culture with other cultures, primarily those of Egypt and the Near East.</a:t>
            </a:r>
          </a:p>
          <a:p>
            <a:r>
              <a:rPr lang="en-US" sz="1200" kern="1200" dirty="0">
                <a:solidFill>
                  <a:schemeClr val="tx1"/>
                </a:solidFill>
                <a:effectLst/>
                <a:latin typeface="+mn-lt"/>
                <a:ea typeface="+mn-ea"/>
                <a:cs typeface="+mn-cs"/>
              </a:rPr>
              <a:t>	B. Roman</a:t>
            </a:r>
          </a:p>
          <a:p>
            <a:r>
              <a:rPr lang="en-US" sz="1200" kern="1200" dirty="0">
                <a:solidFill>
                  <a:schemeClr val="tx1"/>
                </a:solidFill>
                <a:effectLst/>
                <a:latin typeface="+mn-lt"/>
                <a:ea typeface="+mn-ea"/>
                <a:cs typeface="+mn-cs"/>
              </a:rPr>
              <a:t>		1. Begin in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and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centuries B.C. as the Romans expanded and conquered the Hellenistic states.</a:t>
            </a:r>
          </a:p>
          <a:p>
            <a:r>
              <a:rPr lang="en-US" sz="1200" kern="1200" dirty="0">
                <a:solidFill>
                  <a:schemeClr val="tx1"/>
                </a:solidFill>
                <a:effectLst/>
                <a:latin typeface="+mn-lt"/>
                <a:ea typeface="+mn-ea"/>
                <a:cs typeface="+mn-cs"/>
              </a:rPr>
              <a:t>		2. The Romans absorbed the Hellenistic culture and passed it on in the Western world.</a:t>
            </a:r>
          </a:p>
          <a:p>
            <a:r>
              <a:rPr lang="en-US" sz="1200" kern="1200" dirty="0">
                <a:solidFill>
                  <a:schemeClr val="tx1"/>
                </a:solidFill>
                <a:effectLst/>
                <a:latin typeface="+mn-lt"/>
                <a:ea typeface="+mn-ea"/>
                <a:cs typeface="+mn-cs"/>
              </a:rPr>
              <a:t>3. The Western Roman period eventually ended around the middle of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AD, although the Eastern Roman empire endured about another 1,000 years until the fall of Constantinople.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86</a:t>
            </a:fld>
            <a:endParaRPr lang="en-US"/>
          </a:p>
        </p:txBody>
      </p:sp>
    </p:spTree>
    <p:extLst>
      <p:ext uri="{BB962C8B-B14F-4D97-AF65-F5344CB8AC3E}">
        <p14:creationId xmlns:p14="http://schemas.microsoft.com/office/powerpoint/2010/main" val="14856143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 Social Context</a:t>
            </a:r>
          </a:p>
          <a:p>
            <a:r>
              <a:rPr lang="en-US" sz="1200" kern="1200" dirty="0">
                <a:solidFill>
                  <a:schemeClr val="tx1"/>
                </a:solidFill>
                <a:effectLst/>
                <a:latin typeface="+mn-lt"/>
                <a:ea typeface="+mn-ea"/>
                <a:cs typeface="+mn-cs"/>
              </a:rPr>
              <a:t>	A. Political Changes</a:t>
            </a:r>
          </a:p>
          <a:p>
            <a:r>
              <a:rPr lang="en-US" sz="1200" kern="1200" dirty="0">
                <a:solidFill>
                  <a:schemeClr val="tx1"/>
                </a:solidFill>
                <a:effectLst/>
                <a:latin typeface="+mn-lt"/>
                <a:ea typeface="+mn-ea"/>
                <a:cs typeface="+mn-cs"/>
              </a:rPr>
              <a:t>		1. The constant wars between the Greek city-states exhausted their physical and spiritual resources.</a:t>
            </a:r>
          </a:p>
          <a:p>
            <a:r>
              <a:rPr lang="en-US" sz="1200" kern="1200" dirty="0">
                <a:solidFill>
                  <a:schemeClr val="tx1"/>
                </a:solidFill>
                <a:effectLst/>
                <a:latin typeface="+mn-lt"/>
                <a:ea typeface="+mn-ea"/>
                <a:cs typeface="+mn-cs"/>
              </a:rPr>
              <a:t>2. The Greek city-states fell under the rule of military empires, ultimately being conquered by Rome.</a:t>
            </a:r>
          </a:p>
          <a:p>
            <a:r>
              <a:rPr lang="en-US" sz="1200" kern="1200" dirty="0">
                <a:solidFill>
                  <a:schemeClr val="tx1"/>
                </a:solidFill>
                <a:effectLst/>
                <a:latin typeface="+mn-lt"/>
                <a:ea typeface="+mn-ea"/>
                <a:cs typeface="+mn-cs"/>
              </a:rPr>
              <a:t>3. These events seemed to show that history was beyond human control.</a:t>
            </a:r>
          </a:p>
          <a:p>
            <a:r>
              <a:rPr lang="en-US" sz="1200" kern="1200" dirty="0">
                <a:solidFill>
                  <a:schemeClr val="tx1"/>
                </a:solidFill>
                <a:effectLst/>
                <a:latin typeface="+mn-lt"/>
                <a:ea typeface="+mn-ea"/>
                <a:cs typeface="+mn-cs"/>
              </a:rPr>
              <a:t>4. In the Hellenic period participation in one’s city-state offered opportunities for fulfillment, leading to a sense of civic duty among many Greeks.</a:t>
            </a:r>
          </a:p>
          <a:p>
            <a:r>
              <a:rPr lang="en-US" sz="1200" kern="1200" dirty="0">
                <a:solidFill>
                  <a:schemeClr val="tx1"/>
                </a:solidFill>
                <a:effectLst/>
                <a:latin typeface="+mn-lt"/>
                <a:ea typeface="+mn-ea"/>
                <a:cs typeface="+mn-cs"/>
              </a:rPr>
              <a:t>5. Under the rule of foreign empires, most Greeks merely gave grudging compliance to the foreign laws.</a:t>
            </a:r>
          </a:p>
          <a:p>
            <a:r>
              <a:rPr lang="en-US" sz="1200" kern="1200" dirty="0">
                <a:solidFill>
                  <a:schemeClr val="tx1"/>
                </a:solidFill>
                <a:effectLst/>
                <a:latin typeface="+mn-lt"/>
                <a:ea typeface="+mn-ea"/>
                <a:cs typeface="+mn-cs"/>
              </a:rPr>
              <a:t>	B. Social Problems</a:t>
            </a:r>
          </a:p>
          <a:p>
            <a:r>
              <a:rPr lang="en-US" sz="1200" kern="1200" dirty="0">
                <a:solidFill>
                  <a:schemeClr val="tx1"/>
                </a:solidFill>
                <a:effectLst/>
                <a:latin typeface="+mn-lt"/>
                <a:ea typeface="+mn-ea"/>
                <a:cs typeface="+mn-cs"/>
              </a:rPr>
              <a:t>		1. The social problems that motivated Socrates still remained.</a:t>
            </a:r>
          </a:p>
          <a:p>
            <a:r>
              <a:rPr lang="en-US" sz="1200" kern="1200" dirty="0">
                <a:solidFill>
                  <a:schemeClr val="tx1"/>
                </a:solidFill>
                <a:effectLst/>
                <a:latin typeface="+mn-lt"/>
                <a:ea typeface="+mn-ea"/>
                <a:cs typeface="+mn-cs"/>
              </a:rPr>
              <a:t>		2. There was a lack of integrating values that could produce social cohesion.</a:t>
            </a:r>
          </a:p>
          <a:p>
            <a:r>
              <a:rPr lang="en-US" sz="1200" kern="1200" dirty="0">
                <a:solidFill>
                  <a:schemeClr val="tx1"/>
                </a:solidFill>
                <a:effectLst/>
                <a:latin typeface="+mn-lt"/>
                <a:ea typeface="+mn-ea"/>
                <a:cs typeface="+mn-cs"/>
              </a:rPr>
              <a:t>		3. Old institutions had failed, the old religions declined, the Greek gods seemed impotent, and the fates seemed to rule the day.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87</a:t>
            </a:fld>
            <a:endParaRPr lang="en-US"/>
          </a:p>
        </p:txBody>
      </p:sp>
    </p:spTree>
    <p:extLst>
      <p:ext uri="{BB962C8B-B14F-4D97-AF65-F5344CB8AC3E}">
        <p14:creationId xmlns:p14="http://schemas.microsoft.com/office/powerpoint/2010/main" val="5812968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AC765-9F1D-678D-5E38-281B72038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6501C-D697-9F0A-847D-21E4D43414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25193-AF38-15C4-2D50-DC982CEC989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Approaches</a:t>
            </a:r>
          </a:p>
          <a:p>
            <a:r>
              <a:rPr lang="en-US" sz="1200" kern="1200" dirty="0">
                <a:solidFill>
                  <a:schemeClr val="tx1"/>
                </a:solidFill>
                <a:effectLst/>
                <a:latin typeface="+mn-lt"/>
                <a:ea typeface="+mn-ea"/>
                <a:cs typeface="+mn-cs"/>
              </a:rPr>
              <a:t>		1. Philosophers tended to adopt individualistic, practical approaches to philosophy.</a:t>
            </a:r>
          </a:p>
          <a:p>
            <a:r>
              <a:rPr lang="en-US" sz="1200" kern="1200" dirty="0">
                <a:solidFill>
                  <a:schemeClr val="tx1"/>
                </a:solidFill>
                <a:effectLst/>
                <a:latin typeface="+mn-lt"/>
                <a:ea typeface="+mn-ea"/>
                <a:cs typeface="+mn-cs"/>
              </a:rPr>
              <a:t>		2. The main focus was offering solutions to the problems of this life: ethics and practical matters.</a:t>
            </a:r>
          </a:p>
          <a:p>
            <a:r>
              <a:rPr lang="en-US" sz="1200" kern="1200" dirty="0">
                <a:solidFill>
                  <a:schemeClr val="tx1"/>
                </a:solidFill>
                <a:effectLst/>
                <a:latin typeface="+mn-lt"/>
                <a:ea typeface="+mn-ea"/>
                <a:cs typeface="+mn-cs"/>
              </a:rPr>
              <a:t>			a. What is most worthwhile in life?</a:t>
            </a:r>
          </a:p>
          <a:p>
            <a:r>
              <a:rPr lang="en-US" sz="1200" kern="1200" dirty="0">
                <a:solidFill>
                  <a:schemeClr val="tx1"/>
                </a:solidFill>
                <a:effectLst/>
                <a:latin typeface="+mn-lt"/>
                <a:ea typeface="+mn-ea"/>
                <a:cs typeface="+mn-cs"/>
              </a:rPr>
              <a:t>			b. What is left to strive for?</a:t>
            </a:r>
          </a:p>
          <a:p>
            <a:r>
              <a:rPr lang="en-US" sz="1200" kern="1200" dirty="0">
                <a:solidFill>
                  <a:schemeClr val="tx1"/>
                </a:solidFill>
                <a:effectLst/>
                <a:latin typeface="+mn-lt"/>
                <a:ea typeface="+mn-ea"/>
                <a:cs typeface="+mn-cs"/>
              </a:rPr>
              <a:t>			c. What does one need to know to shape his life?</a:t>
            </a:r>
          </a:p>
          <a:p>
            <a:r>
              <a:rPr lang="en-US" sz="1200" kern="1200" dirty="0">
                <a:solidFill>
                  <a:schemeClr val="tx1"/>
                </a:solidFill>
                <a:effectLst/>
                <a:latin typeface="+mn-lt"/>
                <a:ea typeface="+mn-ea"/>
                <a:cs typeface="+mn-cs"/>
              </a:rPr>
              <a:t>		3. The goal was to develop a philosophy offering peace and escape from the dismal nature of the times.</a:t>
            </a:r>
          </a:p>
          <a:p>
            <a:r>
              <a:rPr lang="en-US" sz="1200" kern="1200" dirty="0">
                <a:solidFill>
                  <a:schemeClr val="tx1"/>
                </a:solidFill>
                <a:effectLst/>
                <a:latin typeface="+mn-lt"/>
                <a:ea typeface="+mn-ea"/>
                <a:cs typeface="+mn-cs"/>
              </a:rPr>
              <a:t>		4. Theoretical knowledge was only valued to the extent that it enabled one to make his/her life better.</a:t>
            </a:r>
          </a:p>
          <a:p>
            <a:r>
              <a:rPr lang="en-US" sz="1200" kern="1200" dirty="0">
                <a:solidFill>
                  <a:schemeClr val="tx1"/>
                </a:solidFill>
                <a:effectLst/>
                <a:latin typeface="+mn-lt"/>
                <a:ea typeface="+mn-ea"/>
                <a:cs typeface="+mn-cs"/>
              </a:rPr>
              <a:t>			a. Hence, most thinkers tended to scavenge the work of their predecessors.</a:t>
            </a:r>
          </a:p>
        </p:txBody>
      </p:sp>
      <p:sp>
        <p:nvSpPr>
          <p:cNvPr id="4" name="Slide Number Placeholder 3">
            <a:extLst>
              <a:ext uri="{FF2B5EF4-FFF2-40B4-BE49-F238E27FC236}">
                <a16:creationId xmlns:a16="http://schemas.microsoft.com/office/drawing/2014/main" id="{8C9CE6C1-31CE-D0FE-1925-BC6AA99290F7}"/>
              </a:ext>
            </a:extLst>
          </p:cNvPr>
          <p:cNvSpPr>
            <a:spLocks noGrp="1"/>
          </p:cNvSpPr>
          <p:nvPr>
            <p:ph type="sldNum" sz="quarter" idx="5"/>
          </p:nvPr>
        </p:nvSpPr>
        <p:spPr/>
        <p:txBody>
          <a:bodyPr/>
          <a:lstStyle/>
          <a:p>
            <a:fld id="{159E7054-7CEA-48DC-AFFB-C78BCDB1D25B}" type="slidenum">
              <a:rPr lang="en-US" smtClean="0"/>
              <a:t>88</a:t>
            </a:fld>
            <a:endParaRPr lang="en-US"/>
          </a:p>
        </p:txBody>
      </p:sp>
    </p:spTree>
    <p:extLst>
      <p:ext uri="{BB962C8B-B14F-4D97-AF65-F5344CB8AC3E}">
        <p14:creationId xmlns:p14="http://schemas.microsoft.com/office/powerpoint/2010/main" val="6408238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C87A-00DC-BF94-3560-CE9285AC5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80E6F-839D-1744-C2B3-B7717DFE2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585E3-7699-39C6-9A6F-B954783FD02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1. Academics</a:t>
            </a:r>
          </a:p>
          <a:p>
            <a:r>
              <a:rPr lang="en-US" sz="1200" kern="1200" dirty="0">
                <a:solidFill>
                  <a:schemeClr val="tx1"/>
                </a:solidFill>
                <a:effectLst/>
                <a:latin typeface="+mn-lt"/>
                <a:ea typeface="+mn-ea"/>
                <a:cs typeface="+mn-cs"/>
              </a:rPr>
              <a:t>			a. Carried on Plato’s Academy.</a:t>
            </a:r>
          </a:p>
          <a:p>
            <a:r>
              <a:rPr lang="en-US" sz="1200" kern="1200" dirty="0">
                <a:solidFill>
                  <a:schemeClr val="tx1"/>
                </a:solidFill>
                <a:effectLst/>
                <a:latin typeface="+mn-lt"/>
                <a:ea typeface="+mn-ea"/>
                <a:cs typeface="+mn-cs"/>
              </a:rPr>
              <a:t>			b. The Academy drifted far from Plato’s views.</a:t>
            </a:r>
          </a:p>
          <a:p>
            <a:r>
              <a:rPr lang="en-US" sz="1200" kern="1200" dirty="0">
                <a:solidFill>
                  <a:schemeClr val="tx1"/>
                </a:solidFill>
                <a:effectLst/>
                <a:latin typeface="+mn-lt"/>
                <a:ea typeface="+mn-ea"/>
                <a:cs typeface="+mn-cs"/>
              </a:rPr>
              <a:t>			c. Was taken over by the Skeptics at one point.</a:t>
            </a:r>
          </a:p>
          <a:p>
            <a:r>
              <a:rPr lang="en-US" sz="1200" kern="1200" dirty="0">
                <a:solidFill>
                  <a:schemeClr val="tx1"/>
                </a:solidFill>
                <a:effectLst/>
                <a:latin typeface="+mn-lt"/>
                <a:ea typeface="+mn-ea"/>
                <a:cs typeface="+mn-cs"/>
              </a:rPr>
              <a:t>		2. Peripatetics</a:t>
            </a:r>
          </a:p>
          <a:p>
            <a:r>
              <a:rPr lang="en-US" sz="1200" kern="1200" dirty="0">
                <a:solidFill>
                  <a:schemeClr val="tx1"/>
                </a:solidFill>
                <a:effectLst/>
                <a:latin typeface="+mn-lt"/>
                <a:ea typeface="+mn-ea"/>
                <a:cs typeface="+mn-cs"/>
              </a:rPr>
              <a:t>			a. Carried on Aristotle’s school.</a:t>
            </a:r>
          </a:p>
          <a:p>
            <a:r>
              <a:rPr lang="en-US" sz="1200" kern="1200" dirty="0">
                <a:solidFill>
                  <a:schemeClr val="tx1"/>
                </a:solidFill>
                <a:effectLst/>
                <a:latin typeface="+mn-lt"/>
                <a:ea typeface="+mn-ea"/>
                <a:cs typeface="+mn-cs"/>
              </a:rPr>
              <a:t>			b. Mainly concerned with empirical observation and science.</a:t>
            </a:r>
          </a:p>
          <a:p>
            <a:r>
              <a:rPr lang="en-US" sz="1200" kern="1200" dirty="0">
                <a:solidFill>
                  <a:schemeClr val="tx1"/>
                </a:solidFill>
                <a:effectLst/>
                <a:latin typeface="+mn-lt"/>
                <a:ea typeface="+mn-ea"/>
                <a:cs typeface="+mn-cs"/>
              </a:rPr>
              <a:t>			c. Lacked some of Aristotle’s integrating approach.</a:t>
            </a:r>
          </a:p>
          <a:p>
            <a:r>
              <a:rPr lang="en-US" sz="1200" kern="1200" dirty="0">
                <a:solidFill>
                  <a:schemeClr val="tx1"/>
                </a:solidFill>
                <a:effectLst/>
                <a:latin typeface="+mn-lt"/>
                <a:ea typeface="+mn-ea"/>
                <a:cs typeface="+mn-cs"/>
              </a:rPr>
              <a:t>		3. Cynicism.</a:t>
            </a:r>
          </a:p>
          <a:p>
            <a:r>
              <a:rPr lang="en-US" sz="1200" kern="1200" dirty="0">
                <a:solidFill>
                  <a:schemeClr val="tx1"/>
                </a:solidFill>
                <a:effectLst/>
                <a:latin typeface="+mn-lt"/>
                <a:ea typeface="+mn-ea"/>
                <a:cs typeface="+mn-cs"/>
              </a:rPr>
              <a:t>		4. Epicureanism.</a:t>
            </a:r>
          </a:p>
          <a:p>
            <a:r>
              <a:rPr lang="en-US" sz="1200" kern="1200" dirty="0">
                <a:solidFill>
                  <a:schemeClr val="tx1"/>
                </a:solidFill>
                <a:effectLst/>
                <a:latin typeface="+mn-lt"/>
                <a:ea typeface="+mn-ea"/>
                <a:cs typeface="+mn-cs"/>
              </a:rPr>
              <a:t>		5. Stoicism.</a:t>
            </a:r>
          </a:p>
          <a:p>
            <a:r>
              <a:rPr lang="en-US" sz="1200" kern="1200" dirty="0">
                <a:solidFill>
                  <a:schemeClr val="tx1"/>
                </a:solidFill>
                <a:effectLst/>
                <a:latin typeface="+mn-lt"/>
                <a:ea typeface="+mn-ea"/>
                <a:cs typeface="+mn-cs"/>
              </a:rPr>
              <a:t>		6. Skepticism.</a:t>
            </a:r>
          </a:p>
          <a:p>
            <a:r>
              <a:rPr lang="en-US" sz="1200" kern="1200" dirty="0">
                <a:solidFill>
                  <a:schemeClr val="tx1"/>
                </a:solidFill>
                <a:effectLst/>
                <a:latin typeface="+mn-lt"/>
                <a:ea typeface="+mn-ea"/>
                <a:cs typeface="+mn-cs"/>
              </a:rPr>
              <a:t>		7. Neoplatonism.</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AD3F155-2887-F09F-F837-A7BA26FC0F7F}"/>
              </a:ext>
            </a:extLst>
          </p:cNvPr>
          <p:cNvSpPr>
            <a:spLocks noGrp="1"/>
          </p:cNvSpPr>
          <p:nvPr>
            <p:ph type="sldNum" sz="quarter" idx="5"/>
          </p:nvPr>
        </p:nvSpPr>
        <p:spPr/>
        <p:txBody>
          <a:bodyPr/>
          <a:lstStyle/>
          <a:p>
            <a:fld id="{159E7054-7CEA-48DC-AFFB-C78BCDB1D25B}" type="slidenum">
              <a:rPr lang="en-US" smtClean="0"/>
              <a:t>89</a:t>
            </a:fld>
            <a:endParaRPr lang="en-US"/>
          </a:p>
        </p:txBody>
      </p:sp>
    </p:spTree>
    <p:extLst>
      <p:ext uri="{BB962C8B-B14F-4D97-AF65-F5344CB8AC3E}">
        <p14:creationId xmlns:p14="http://schemas.microsoft.com/office/powerpoint/2010/main" val="21453326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5F98D-BCDA-F491-EF4B-8A2E7310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FD498-3C35-19D9-FB55-AA1CCFD8C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3513A-E0E2-BF81-5DD2-71A2DFD325F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 Introduction</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Founded by Antisthenes (approximately 445-365 B.C.).</a:t>
            </a:r>
          </a:p>
          <a:p>
            <a:r>
              <a:rPr lang="en-US" sz="1200" kern="1200" dirty="0">
                <a:solidFill>
                  <a:schemeClr val="tx1"/>
                </a:solidFill>
                <a:effectLst/>
                <a:latin typeface="+mn-lt"/>
                <a:ea typeface="+mn-ea"/>
                <a:cs typeface="+mn-cs"/>
              </a:rPr>
              <a:t>			a. Once a student of the Sophist Gorgias.</a:t>
            </a:r>
          </a:p>
          <a:p>
            <a:r>
              <a:rPr lang="en-US" sz="1200" kern="1200" dirty="0">
                <a:solidFill>
                  <a:schemeClr val="tx1"/>
                </a:solidFill>
                <a:effectLst/>
                <a:latin typeface="+mn-lt"/>
                <a:ea typeface="+mn-ea"/>
                <a:cs typeface="+mn-cs"/>
              </a:rPr>
              <a:t>			b. Became a student of Socrates and considered himself to be the true heir of Socrates.</a:t>
            </a:r>
          </a:p>
          <a:p>
            <a:r>
              <a:rPr lang="en-US" sz="1200" kern="1200" dirty="0">
                <a:solidFill>
                  <a:schemeClr val="tx1"/>
                </a:solidFill>
                <a:effectLst/>
                <a:latin typeface="+mn-lt"/>
                <a:ea typeface="+mn-ea"/>
                <a:cs typeface="+mn-cs"/>
              </a:rPr>
              <a:t>		2. “Cynic” means “canine.”</a:t>
            </a:r>
          </a:p>
          <a:p>
            <a:r>
              <a:rPr lang="en-US" sz="1200" kern="1200" dirty="0">
                <a:solidFill>
                  <a:schemeClr val="tx1"/>
                </a:solidFill>
                <a:effectLst/>
                <a:latin typeface="+mn-lt"/>
                <a:ea typeface="+mn-ea"/>
                <a:cs typeface="+mn-cs"/>
              </a:rPr>
              <a:t>			a. The name might come from Diogenes’ self-given nickname “the dog.”</a:t>
            </a:r>
          </a:p>
          <a:p>
            <a:r>
              <a:rPr lang="en-US" sz="1200" kern="1200" dirty="0">
                <a:solidFill>
                  <a:schemeClr val="tx1"/>
                </a:solidFill>
                <a:effectLst/>
                <a:latin typeface="+mn-lt"/>
                <a:ea typeface="+mn-ea"/>
                <a:cs typeface="+mn-cs"/>
              </a:rPr>
              <a:t>			b. It might have been used as an insult by the opponents of the Cynics.</a:t>
            </a:r>
          </a:p>
          <a:p>
            <a:r>
              <a:rPr lang="en-US" sz="1200" kern="1200" dirty="0">
                <a:solidFill>
                  <a:schemeClr val="tx1"/>
                </a:solidFill>
                <a:effectLst/>
                <a:latin typeface="+mn-lt"/>
                <a:ea typeface="+mn-ea"/>
                <a:cs typeface="+mn-cs"/>
              </a:rPr>
              <a:t>			c. Or it might be from the </a:t>
            </a:r>
            <a:r>
              <a:rPr lang="en-US" sz="1200" kern="1200" dirty="0" err="1">
                <a:solidFill>
                  <a:schemeClr val="tx1"/>
                </a:solidFill>
                <a:effectLst/>
                <a:latin typeface="+mn-lt"/>
                <a:ea typeface="+mn-ea"/>
                <a:cs typeface="+mn-cs"/>
              </a:rPr>
              <a:t>Cynosarges</a:t>
            </a:r>
            <a:r>
              <a:rPr lang="en-US" sz="1200" kern="1200" dirty="0">
                <a:solidFill>
                  <a:schemeClr val="tx1"/>
                </a:solidFill>
                <a:effectLst/>
                <a:latin typeface="+mn-lt"/>
                <a:ea typeface="+mn-ea"/>
                <a:cs typeface="+mn-cs"/>
              </a:rPr>
              <a:t>, where Antisthenes taught.</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5F78424-C311-9119-0EE0-D52E8637F3B4}"/>
              </a:ext>
            </a:extLst>
          </p:cNvPr>
          <p:cNvSpPr>
            <a:spLocks noGrp="1"/>
          </p:cNvSpPr>
          <p:nvPr>
            <p:ph type="sldNum" sz="quarter" idx="5"/>
          </p:nvPr>
        </p:nvSpPr>
        <p:spPr/>
        <p:txBody>
          <a:bodyPr/>
          <a:lstStyle/>
          <a:p>
            <a:fld id="{159E7054-7CEA-48DC-AFFB-C78BCDB1D25B}" type="slidenum">
              <a:rPr lang="en-US" smtClean="0"/>
              <a:t>90</a:t>
            </a:fld>
            <a:endParaRPr lang="en-US"/>
          </a:p>
        </p:txBody>
      </p:sp>
    </p:spTree>
    <p:extLst>
      <p:ext uri="{BB962C8B-B14F-4D97-AF65-F5344CB8AC3E}">
        <p14:creationId xmlns:p14="http://schemas.microsoft.com/office/powerpoint/2010/main" val="1617704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Views</a:t>
            </a:r>
          </a:p>
          <a:p>
            <a:r>
              <a:rPr lang="en-US" sz="1200" kern="1200" dirty="0">
                <a:solidFill>
                  <a:schemeClr val="tx1"/>
                </a:solidFill>
                <a:effectLst/>
                <a:latin typeface="+mn-lt"/>
                <a:ea typeface="+mn-ea"/>
                <a:cs typeface="+mn-cs"/>
              </a:rPr>
              <a:t>	A. Stance</a:t>
            </a:r>
          </a:p>
          <a:p>
            <a:r>
              <a:rPr lang="en-US" sz="1200" kern="1200" dirty="0">
                <a:solidFill>
                  <a:schemeClr val="tx1"/>
                </a:solidFill>
                <a:effectLst/>
                <a:latin typeface="+mn-lt"/>
                <a:ea typeface="+mn-ea"/>
                <a:cs typeface="+mn-cs"/>
              </a:rPr>
              <a:t>		1. Cynicism tended to be more of an approach to life, a stance, than a developed philosophy.</a:t>
            </a:r>
          </a:p>
          <a:p>
            <a:r>
              <a:rPr lang="en-US" sz="1200" kern="1200" dirty="0">
                <a:solidFill>
                  <a:schemeClr val="tx1"/>
                </a:solidFill>
                <a:effectLst/>
                <a:latin typeface="+mn-lt"/>
                <a:ea typeface="+mn-ea"/>
                <a:cs typeface="+mn-cs"/>
              </a:rPr>
              <a:t>	B. Opposition to Convention</a:t>
            </a:r>
          </a:p>
          <a:p>
            <a:r>
              <a:rPr lang="en-US" sz="1200" kern="1200" dirty="0">
                <a:solidFill>
                  <a:schemeClr val="tx1"/>
                </a:solidFill>
                <a:effectLst/>
                <a:latin typeface="+mn-lt"/>
                <a:ea typeface="+mn-ea"/>
                <a:cs typeface="+mn-cs"/>
              </a:rPr>
              <a:t>		1. Like the Sophists, their main emphasis was on the opposition of nature and convention.</a:t>
            </a:r>
          </a:p>
          <a:p>
            <a:r>
              <a:rPr lang="en-US" sz="1200" kern="1200" dirty="0">
                <a:solidFill>
                  <a:schemeClr val="tx1"/>
                </a:solidFill>
                <a:effectLst/>
                <a:latin typeface="+mn-lt"/>
                <a:ea typeface="+mn-ea"/>
                <a:cs typeface="+mn-cs"/>
              </a:rPr>
              <a:t>		2. They endorsed doing what was natural and in repudiating social conventions.</a:t>
            </a:r>
          </a:p>
          <a:p>
            <a:r>
              <a:rPr lang="en-US" sz="1200" kern="1200" dirty="0">
                <a:solidFill>
                  <a:schemeClr val="tx1"/>
                </a:solidFill>
                <a:effectLst/>
                <a:latin typeface="+mn-lt"/>
                <a:ea typeface="+mn-ea"/>
                <a:cs typeface="+mn-cs"/>
              </a:rPr>
              <a:t>		3. Social conventions were regarded as artificial and tyrannical.</a:t>
            </a:r>
          </a:p>
          <a:p>
            <a:r>
              <a:rPr lang="en-US" sz="1200" kern="1200" dirty="0">
                <a:solidFill>
                  <a:schemeClr val="tx1"/>
                </a:solidFill>
                <a:effectLst/>
                <a:latin typeface="+mn-lt"/>
                <a:ea typeface="+mn-ea"/>
                <a:cs typeface="+mn-cs"/>
              </a:rPr>
              <a:t>	C. Ethical View</a:t>
            </a:r>
          </a:p>
          <a:p>
            <a:r>
              <a:rPr lang="en-US" sz="1200" kern="1200" dirty="0">
                <a:solidFill>
                  <a:schemeClr val="tx1"/>
                </a:solidFill>
                <a:effectLst/>
                <a:latin typeface="+mn-lt"/>
                <a:ea typeface="+mn-ea"/>
                <a:cs typeface="+mn-cs"/>
              </a:rPr>
              <a:t>		1. Happiness stems from virtue and virtue is acquired by achieving freedom from all earthly possessions and pleasures.</a:t>
            </a:r>
          </a:p>
          <a:p>
            <a:r>
              <a:rPr lang="en-US" sz="1200" kern="1200" dirty="0">
                <a:solidFill>
                  <a:schemeClr val="tx1"/>
                </a:solidFill>
                <a:effectLst/>
                <a:latin typeface="+mn-lt"/>
                <a:ea typeface="+mn-ea"/>
                <a:cs typeface="+mn-cs"/>
              </a:rPr>
              <a:t>		2. Antisthenes said he would rather fall victim  to madness than to desire.</a:t>
            </a:r>
          </a:p>
          <a:p>
            <a:r>
              <a:rPr lang="en-US" sz="1200" kern="1200" dirty="0">
                <a:solidFill>
                  <a:schemeClr val="tx1"/>
                </a:solidFill>
                <a:effectLst/>
                <a:latin typeface="+mn-lt"/>
                <a:ea typeface="+mn-ea"/>
                <a:cs typeface="+mn-cs"/>
              </a:rPr>
              <a:t>		3. The key is to value only one’s natural mental and spiritual possessions because everything else is without value.</a:t>
            </a:r>
          </a:p>
          <a:p>
            <a:r>
              <a:rPr lang="en-US" sz="1200" kern="1200" dirty="0">
                <a:solidFill>
                  <a:schemeClr val="tx1"/>
                </a:solidFill>
                <a:effectLst/>
                <a:latin typeface="+mn-lt"/>
                <a:ea typeface="+mn-ea"/>
                <a:cs typeface="+mn-cs"/>
              </a:rPr>
              <a:t>		4. External and physical possessions, such as wealth, freedom and honor are valueless.</a:t>
            </a:r>
          </a:p>
          <a:p>
            <a:r>
              <a:rPr lang="en-US" sz="1200" kern="1200" dirty="0">
                <a:solidFill>
                  <a:schemeClr val="tx1"/>
                </a:solidFill>
                <a:effectLst/>
                <a:latin typeface="+mn-lt"/>
                <a:ea typeface="+mn-ea"/>
                <a:cs typeface="+mn-cs"/>
              </a:rPr>
              <a:t>		5. External things like poverty, shame, loss of liberty, sickness and death are not evil.</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91</a:t>
            </a:fld>
            <a:endParaRPr lang="en-US"/>
          </a:p>
        </p:txBody>
      </p:sp>
    </p:spTree>
    <p:extLst>
      <p:ext uri="{BB962C8B-B14F-4D97-AF65-F5344CB8AC3E}">
        <p14:creationId xmlns:p14="http://schemas.microsoft.com/office/powerpoint/2010/main" val="4718145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3058-346C-FFBE-0A73-3B33D41B2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8AAF4-B52B-2D13-648A-D096350DD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A01DC-D9AB-1B78-C9AC-7FCB3779E55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Religion</a:t>
            </a:r>
          </a:p>
          <a:p>
            <a:r>
              <a:rPr lang="en-US" sz="1200" kern="1200" dirty="0">
                <a:solidFill>
                  <a:schemeClr val="tx1"/>
                </a:solidFill>
                <a:effectLst/>
                <a:latin typeface="+mn-lt"/>
                <a:ea typeface="+mn-ea"/>
                <a:cs typeface="+mn-cs"/>
              </a:rPr>
              <a:t>		1. There is one God.</a:t>
            </a:r>
          </a:p>
          <a:p>
            <a:r>
              <a:rPr lang="en-US" sz="1200" kern="1200" dirty="0">
                <a:solidFill>
                  <a:schemeClr val="tx1"/>
                </a:solidFill>
                <a:effectLst/>
                <a:latin typeface="+mn-lt"/>
                <a:ea typeface="+mn-ea"/>
                <a:cs typeface="+mn-cs"/>
              </a:rPr>
              <a:t>		2. God is best served by the practice of virtue.</a:t>
            </a:r>
          </a:p>
          <a:p>
            <a:r>
              <a:rPr lang="en-US" sz="1200" kern="1200" dirty="0">
                <a:solidFill>
                  <a:schemeClr val="tx1"/>
                </a:solidFill>
                <a:effectLst/>
                <a:latin typeface="+mn-lt"/>
                <a:ea typeface="+mn-ea"/>
                <a:cs typeface="+mn-cs"/>
              </a:rPr>
              <a:t>		3. Organized religion and all its external, worldly trappings were condemned as human constructions.</a:t>
            </a:r>
          </a:p>
          <a:p>
            <a:r>
              <a:rPr lang="en-US" sz="1200" kern="1200" dirty="0">
                <a:solidFill>
                  <a:schemeClr val="tx1"/>
                </a:solidFill>
                <a:effectLst/>
                <a:latin typeface="+mn-lt"/>
                <a:ea typeface="+mn-ea"/>
                <a:cs typeface="+mn-cs"/>
              </a:rPr>
              <a:t>	E. Behavior</a:t>
            </a:r>
          </a:p>
          <a:p>
            <a:r>
              <a:rPr lang="en-US" sz="1200" kern="1200" dirty="0">
                <a:solidFill>
                  <a:schemeClr val="tx1"/>
                </a:solidFill>
                <a:effectLst/>
                <a:latin typeface="+mn-lt"/>
                <a:ea typeface="+mn-ea"/>
                <a:cs typeface="+mn-cs"/>
              </a:rPr>
              <a:t>1. The Cynics spared no effort in their attempts to undermine the conventional values of society, which they saw as artificial and corrupt.</a:t>
            </a:r>
          </a:p>
          <a:p>
            <a:r>
              <a:rPr lang="en-US" sz="1200" kern="1200" dirty="0">
                <a:solidFill>
                  <a:schemeClr val="tx1"/>
                </a:solidFill>
                <a:effectLst/>
                <a:latin typeface="+mn-lt"/>
                <a:ea typeface="+mn-ea"/>
                <a:cs typeface="+mn-cs"/>
              </a:rPr>
              <a:t>		2. They took care of their biological needs in public.</a:t>
            </a:r>
          </a:p>
          <a:p>
            <a:r>
              <a:rPr lang="en-US" sz="1200" kern="1200" dirty="0">
                <a:solidFill>
                  <a:schemeClr val="tx1"/>
                </a:solidFill>
                <a:effectLst/>
                <a:latin typeface="+mn-lt"/>
                <a:ea typeface="+mn-ea"/>
                <a:cs typeface="+mn-cs"/>
              </a:rPr>
              <a:t>		3. They were insulting in manner and squalid in appearance, wearing tattered ponchos and leather pouches.</a:t>
            </a:r>
          </a:p>
          <a:p>
            <a:r>
              <a:rPr lang="en-US" sz="1200" kern="1200" dirty="0">
                <a:solidFill>
                  <a:schemeClr val="tx1"/>
                </a:solidFill>
                <a:effectLst/>
                <a:latin typeface="+mn-lt"/>
                <a:ea typeface="+mn-ea"/>
                <a:cs typeface="+mn-cs"/>
              </a:rPr>
              <a:t>		4. They traveled from place to place, preaching about the follies of humanity.</a:t>
            </a:r>
          </a:p>
          <a:p>
            <a:endParaRPr lang="en-US" dirty="0"/>
          </a:p>
        </p:txBody>
      </p:sp>
      <p:sp>
        <p:nvSpPr>
          <p:cNvPr id="4" name="Slide Number Placeholder 3">
            <a:extLst>
              <a:ext uri="{FF2B5EF4-FFF2-40B4-BE49-F238E27FC236}">
                <a16:creationId xmlns:a16="http://schemas.microsoft.com/office/drawing/2014/main" id="{CD2CFE20-BCC2-D452-02C9-F43AD8EF2128}"/>
              </a:ext>
            </a:extLst>
          </p:cNvPr>
          <p:cNvSpPr>
            <a:spLocks noGrp="1"/>
          </p:cNvSpPr>
          <p:nvPr>
            <p:ph type="sldNum" sz="quarter" idx="5"/>
          </p:nvPr>
        </p:nvSpPr>
        <p:spPr/>
        <p:txBody>
          <a:bodyPr/>
          <a:lstStyle/>
          <a:p>
            <a:fld id="{159E7054-7CEA-48DC-AFFB-C78BCDB1D25B}" type="slidenum">
              <a:rPr lang="en-US" smtClean="0"/>
              <a:t>92</a:t>
            </a:fld>
            <a:endParaRPr lang="en-US"/>
          </a:p>
        </p:txBody>
      </p:sp>
    </p:spTree>
    <p:extLst>
      <p:ext uri="{BB962C8B-B14F-4D97-AF65-F5344CB8AC3E}">
        <p14:creationId xmlns:p14="http://schemas.microsoft.com/office/powerpoint/2010/main" val="1489991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1BDE-247A-279A-70CE-A6FE819D5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FABD2-81C7-E93E-0042-D0A37551D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E84D3-5AB3-B1C2-F21B-16BD44871C9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F. Diogenes of Sinope</a:t>
            </a:r>
          </a:p>
          <a:p>
            <a:r>
              <a:rPr lang="en-US" sz="1200" kern="1200" dirty="0">
                <a:solidFill>
                  <a:schemeClr val="tx1"/>
                </a:solidFill>
                <a:effectLst/>
                <a:latin typeface="+mn-lt"/>
                <a:ea typeface="+mn-ea"/>
                <a:cs typeface="+mn-cs"/>
              </a:rPr>
              <a:t>		1. 412-323 B.C</a:t>
            </a:r>
          </a:p>
          <a:p>
            <a:r>
              <a:rPr lang="en-US" sz="1200" kern="1200" dirty="0">
                <a:solidFill>
                  <a:schemeClr val="tx1"/>
                </a:solidFill>
                <a:effectLst/>
                <a:latin typeface="+mn-lt"/>
                <a:ea typeface="+mn-ea"/>
                <a:cs typeface="+mn-cs"/>
              </a:rPr>
              <a:t>		2. Nicknamed himself “the dog.”</a:t>
            </a:r>
          </a:p>
          <a:p>
            <a:r>
              <a:rPr lang="en-US" sz="1200" kern="1200" dirty="0">
                <a:solidFill>
                  <a:schemeClr val="tx1"/>
                </a:solidFill>
                <a:effectLst/>
                <a:latin typeface="+mn-lt"/>
                <a:ea typeface="+mn-ea"/>
                <a:cs typeface="+mn-cs"/>
              </a:rPr>
              <a:t>		3. Admired animals because they stuck to the bare necessities.</a:t>
            </a:r>
          </a:p>
          <a:p>
            <a:r>
              <a:rPr lang="en-US" sz="1200" kern="1200" dirty="0">
                <a:solidFill>
                  <a:schemeClr val="tx1"/>
                </a:solidFill>
                <a:effectLst/>
                <a:latin typeface="+mn-lt"/>
                <a:ea typeface="+mn-ea"/>
                <a:cs typeface="+mn-cs"/>
              </a:rPr>
              <a:t>		4. Diogenes is said to have gone about with a lantern at midday, looking for an honest man.</a:t>
            </a:r>
          </a:p>
          <a:p>
            <a:r>
              <a:rPr lang="en-US" sz="1200" kern="1200" dirty="0">
                <a:solidFill>
                  <a:schemeClr val="tx1"/>
                </a:solidFill>
                <a:effectLst/>
                <a:latin typeface="+mn-lt"/>
                <a:ea typeface="+mn-ea"/>
                <a:cs typeface="+mn-cs"/>
              </a:rPr>
              <a:t>5. It is said that when Alexander the Great entered Corinth, he was moved by Diogenes’ condition and asked if he could do anything for him.</a:t>
            </a:r>
          </a:p>
          <a:p>
            <a:r>
              <a:rPr lang="en-US" sz="1200" kern="1200" dirty="0">
                <a:solidFill>
                  <a:schemeClr val="tx1"/>
                </a:solidFill>
                <a:effectLst/>
                <a:latin typeface="+mn-lt"/>
                <a:ea typeface="+mn-ea"/>
                <a:cs typeface="+mn-cs"/>
              </a:rPr>
              <a:t>			a. Diogenes is said to have replied, “Stand out of my light.”</a:t>
            </a:r>
          </a:p>
          <a:p>
            <a:r>
              <a:rPr lang="en-US" sz="1200" kern="1200" dirty="0">
                <a:solidFill>
                  <a:schemeClr val="tx1"/>
                </a:solidFill>
                <a:effectLst/>
                <a:latin typeface="+mn-lt"/>
                <a:ea typeface="+mn-ea"/>
                <a:cs typeface="+mn-cs"/>
              </a:rPr>
              <a:t>6. His follower Crates brought the Cynics concern with virtue, lack of concern about worldly matters and their freedom from the narrow limits of a culture to the Stoics.</a:t>
            </a:r>
          </a:p>
          <a:p>
            <a:endParaRPr lang="en-US" dirty="0"/>
          </a:p>
        </p:txBody>
      </p:sp>
      <p:sp>
        <p:nvSpPr>
          <p:cNvPr id="4" name="Slide Number Placeholder 3">
            <a:extLst>
              <a:ext uri="{FF2B5EF4-FFF2-40B4-BE49-F238E27FC236}">
                <a16:creationId xmlns:a16="http://schemas.microsoft.com/office/drawing/2014/main" id="{55DFE94D-B686-A1A3-5323-6E10893698A0}"/>
              </a:ext>
            </a:extLst>
          </p:cNvPr>
          <p:cNvSpPr>
            <a:spLocks noGrp="1"/>
          </p:cNvSpPr>
          <p:nvPr>
            <p:ph type="sldNum" sz="quarter" idx="5"/>
          </p:nvPr>
        </p:nvSpPr>
        <p:spPr/>
        <p:txBody>
          <a:bodyPr/>
          <a:lstStyle/>
          <a:p>
            <a:fld id="{159E7054-7CEA-48DC-AFFB-C78BCDB1D25B}" type="slidenum">
              <a:rPr lang="en-US" smtClean="0"/>
              <a:t>93</a:t>
            </a:fld>
            <a:endParaRPr lang="en-US"/>
          </a:p>
        </p:txBody>
      </p:sp>
    </p:spTree>
    <p:extLst>
      <p:ext uri="{BB962C8B-B14F-4D97-AF65-F5344CB8AC3E}">
        <p14:creationId xmlns:p14="http://schemas.microsoft.com/office/powerpoint/2010/main" val="307879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 individual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“They are the entities which underlie everything else…and everything else is either predicated of them or present in them.”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-Categories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 substance is a subject to which is predicated the other categories.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Substances can exist apart from specific properties, but properties cannot exist apart from a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11</a:t>
            </a:fld>
            <a:endParaRPr lang="en-US"/>
          </a:p>
        </p:txBody>
      </p:sp>
    </p:spTree>
    <p:extLst>
      <p:ext uri="{BB962C8B-B14F-4D97-AF65-F5344CB8AC3E}">
        <p14:creationId xmlns:p14="http://schemas.microsoft.com/office/powerpoint/2010/main" val="32698023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Epicurus</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341-270 B.C.</a:t>
            </a:r>
          </a:p>
          <a:p>
            <a:r>
              <a:rPr lang="en-US" sz="1200" kern="1200" dirty="0">
                <a:solidFill>
                  <a:schemeClr val="tx1"/>
                </a:solidFill>
                <a:effectLst/>
                <a:latin typeface="+mn-lt"/>
                <a:ea typeface="+mn-ea"/>
                <a:cs typeface="+mn-cs"/>
              </a:rPr>
              <a:t>		2. He taught at The Garden, a school located in a garden on the outskirts of Athens.</a:t>
            </a:r>
          </a:p>
          <a:p>
            <a:r>
              <a:rPr lang="en-US" sz="1200" kern="1200" dirty="0">
                <a:solidFill>
                  <a:schemeClr val="tx1"/>
                </a:solidFill>
                <a:effectLst/>
                <a:latin typeface="+mn-lt"/>
                <a:ea typeface="+mn-ea"/>
                <a:cs typeface="+mn-cs"/>
              </a:rPr>
              <a:t>		3. His school was open to all and included men, women, children, slaves, warriors, prostitutes, and prominent Athenians.</a:t>
            </a:r>
          </a:p>
          <a:p>
            <a:r>
              <a:rPr lang="en-US" sz="1200" kern="1200" dirty="0">
                <a:solidFill>
                  <a:schemeClr val="tx1"/>
                </a:solidFill>
                <a:effectLst/>
                <a:latin typeface="+mn-lt"/>
                <a:ea typeface="+mn-ea"/>
                <a:cs typeface="+mn-cs"/>
              </a:rPr>
              <a:t>		4. He was known for his affection.</a:t>
            </a:r>
          </a:p>
          <a:p>
            <a:r>
              <a:rPr lang="en-US" sz="1200" kern="1200" dirty="0">
                <a:solidFill>
                  <a:schemeClr val="tx1"/>
                </a:solidFill>
                <a:effectLst/>
                <a:latin typeface="+mn-lt"/>
                <a:ea typeface="+mn-ea"/>
                <a:cs typeface="+mn-cs"/>
              </a:rPr>
              <a:t>		5. He was so loved by his followers that they, as per his will, held a monthly feast and a yearly birthday party.</a:t>
            </a:r>
          </a:p>
          <a:p>
            <a:r>
              <a:rPr lang="en-US" sz="1200" kern="1200" dirty="0">
                <a:solidFill>
                  <a:schemeClr val="tx1"/>
                </a:solidFill>
                <a:effectLst/>
                <a:latin typeface="+mn-lt"/>
                <a:ea typeface="+mn-ea"/>
                <a:cs typeface="+mn-cs"/>
              </a:rPr>
              <a:t>		6. Many people found the philosophy attractive and it was spread throughout the Greek world with great vigor by his followers.</a:t>
            </a:r>
          </a:p>
          <a:p>
            <a:r>
              <a:rPr lang="en-US" sz="1200" kern="1200" dirty="0">
                <a:solidFill>
                  <a:schemeClr val="tx1"/>
                </a:solidFill>
                <a:effectLst/>
                <a:latin typeface="+mn-lt"/>
                <a:ea typeface="+mn-ea"/>
                <a:cs typeface="+mn-cs"/>
              </a:rPr>
              <a:t>		7. His works were spread by catechism.</a:t>
            </a:r>
          </a:p>
          <a:p>
            <a:r>
              <a:rPr lang="en-US" sz="1200" kern="1200" dirty="0">
                <a:solidFill>
                  <a:schemeClr val="tx1"/>
                </a:solidFill>
                <a:effectLst/>
                <a:latin typeface="+mn-lt"/>
                <a:ea typeface="+mn-ea"/>
                <a:cs typeface="+mn-cs"/>
              </a:rPr>
              <a:t>		8. It is believed that there were 300+ scrolls of his writings, only three letters and some fragments have lasted to the present day.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94</a:t>
            </a:fld>
            <a:endParaRPr lang="en-US"/>
          </a:p>
        </p:txBody>
      </p:sp>
    </p:spTree>
    <p:extLst>
      <p:ext uri="{BB962C8B-B14F-4D97-AF65-F5344CB8AC3E}">
        <p14:creationId xmlns:p14="http://schemas.microsoft.com/office/powerpoint/2010/main" val="21899387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 Epicurean Metaphysics</a:t>
            </a:r>
          </a:p>
          <a:p>
            <a:r>
              <a:rPr lang="en-US" sz="1200" kern="1200" dirty="0">
                <a:solidFill>
                  <a:schemeClr val="tx1"/>
                </a:solidFill>
                <a:effectLst/>
                <a:latin typeface="+mn-lt"/>
                <a:ea typeface="+mn-ea"/>
                <a:cs typeface="+mn-cs"/>
              </a:rPr>
              <a:t>	A. Purpose of Philosophy</a:t>
            </a:r>
          </a:p>
          <a:p>
            <a:r>
              <a:rPr lang="en-US" sz="1200" kern="1200" dirty="0">
                <a:solidFill>
                  <a:schemeClr val="tx1"/>
                </a:solidFill>
                <a:effectLst/>
                <a:latin typeface="+mn-lt"/>
                <a:ea typeface="+mn-ea"/>
                <a:cs typeface="+mn-cs"/>
              </a:rPr>
              <a:t>		1. The point of philosophy is to heal the soul and bring about a happy existence.</a:t>
            </a:r>
          </a:p>
          <a:p>
            <a:r>
              <a:rPr lang="en-US" sz="1200" kern="1200" dirty="0">
                <a:solidFill>
                  <a:schemeClr val="tx1"/>
                </a:solidFill>
                <a:effectLst/>
                <a:latin typeface="+mn-lt"/>
                <a:ea typeface="+mn-ea"/>
                <a:cs typeface="+mn-cs"/>
              </a:rPr>
              <a:t>		2. Theoretical speculation that did not serve practical needs was looked down on.</a:t>
            </a:r>
          </a:p>
          <a:p>
            <a:r>
              <a:rPr lang="en-US" sz="1200" kern="1200" dirty="0">
                <a:solidFill>
                  <a:schemeClr val="tx1"/>
                </a:solidFill>
                <a:effectLst/>
                <a:latin typeface="+mn-lt"/>
                <a:ea typeface="+mn-ea"/>
                <a:cs typeface="+mn-cs"/>
              </a:rPr>
              <a:t>		3. He claimed that a philosophical argument is empty unless it heals human disease.</a:t>
            </a:r>
          </a:p>
          <a:p>
            <a:r>
              <a:rPr lang="en-US" sz="1200" kern="1200" dirty="0">
                <a:solidFill>
                  <a:schemeClr val="tx1"/>
                </a:solidFill>
                <a:effectLst/>
                <a:latin typeface="+mn-lt"/>
                <a:ea typeface="+mn-ea"/>
                <a:cs typeface="+mn-cs"/>
              </a:rPr>
              <a:t>4. As medicine is without benefit if it does not heal the diseases of the body, philosophy is without benefit if it does not cure the disease of the soul.</a:t>
            </a:r>
          </a:p>
          <a:p>
            <a:r>
              <a:rPr lang="en-US" sz="1200" kern="1200" dirty="0">
                <a:solidFill>
                  <a:schemeClr val="tx1"/>
                </a:solidFill>
                <a:effectLst/>
                <a:latin typeface="+mn-lt"/>
                <a:ea typeface="+mn-ea"/>
                <a:cs typeface="+mn-cs"/>
              </a:rPr>
              <a:t>5. The disease of the soul is psychological turmoil.</a:t>
            </a:r>
          </a:p>
          <a:p>
            <a:r>
              <a:rPr lang="en-US" sz="1200" kern="1200" dirty="0">
                <a:solidFill>
                  <a:schemeClr val="tx1"/>
                </a:solidFill>
                <a:effectLst/>
                <a:latin typeface="+mn-lt"/>
                <a:ea typeface="+mn-ea"/>
                <a:cs typeface="+mn-cs"/>
              </a:rPr>
              <a:t>6. This turmoil is created by false beliefs about what is true and valuable.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95</a:t>
            </a:fld>
            <a:endParaRPr lang="en-US"/>
          </a:p>
        </p:txBody>
      </p:sp>
    </p:spTree>
    <p:extLst>
      <p:ext uri="{BB962C8B-B14F-4D97-AF65-F5344CB8AC3E}">
        <p14:creationId xmlns:p14="http://schemas.microsoft.com/office/powerpoint/2010/main" val="15845626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DDDA-59F3-58B5-593B-257E1885D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F3353-01A3-8D9C-E78B-B257A384F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DA5E7-FE4E-8E7F-7072-F409906A328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B. Metaphysics</a:t>
            </a:r>
          </a:p>
          <a:p>
            <a:r>
              <a:rPr lang="en-US" sz="1200" kern="1200" dirty="0">
                <a:solidFill>
                  <a:schemeClr val="tx1"/>
                </a:solidFill>
                <a:effectLst/>
                <a:latin typeface="+mn-lt"/>
                <a:ea typeface="+mn-ea"/>
                <a:cs typeface="+mn-cs"/>
              </a:rPr>
              <a:t>		1. Metaphysics is to serve as an antidote.</a:t>
            </a:r>
          </a:p>
          <a:p>
            <a:r>
              <a:rPr lang="en-US" sz="1200" kern="1200" dirty="0">
                <a:solidFill>
                  <a:schemeClr val="tx1"/>
                </a:solidFill>
                <a:effectLst/>
                <a:latin typeface="+mn-lt"/>
                <a:ea typeface="+mn-ea"/>
                <a:cs typeface="+mn-cs"/>
              </a:rPr>
              <a:t>		2. Reality is composed of an infinite number of atoms moving in an infinite void.</a:t>
            </a:r>
          </a:p>
          <a:p>
            <a:r>
              <a:rPr lang="en-US" sz="1200" kern="1200" dirty="0">
                <a:solidFill>
                  <a:schemeClr val="tx1"/>
                </a:solidFill>
                <a:effectLst/>
                <a:latin typeface="+mn-lt"/>
                <a:ea typeface="+mn-ea"/>
                <a:cs typeface="+mn-cs"/>
              </a:rPr>
              <a:t>		3. The atoms have various sizes and shapes.</a:t>
            </a:r>
          </a:p>
          <a:p>
            <a:r>
              <a:rPr lang="en-US" sz="1200" kern="1200" dirty="0">
                <a:solidFill>
                  <a:schemeClr val="tx1"/>
                </a:solidFill>
                <a:effectLst/>
                <a:latin typeface="+mn-lt"/>
                <a:ea typeface="+mn-ea"/>
                <a:cs typeface="+mn-cs"/>
              </a:rPr>
              <a:t>		4. Since atoms are matter, they must have weight.</a:t>
            </a:r>
          </a:p>
          <a:p>
            <a:r>
              <a:rPr lang="en-US" sz="1200" kern="1200" dirty="0">
                <a:solidFill>
                  <a:schemeClr val="tx1"/>
                </a:solidFill>
                <a:effectLst/>
                <a:latin typeface="+mn-lt"/>
                <a:ea typeface="+mn-ea"/>
                <a:cs typeface="+mn-cs"/>
              </a:rPr>
              <a:t>		5. Their natural movement is downward in the void.</a:t>
            </a:r>
          </a:p>
          <a:p>
            <a:r>
              <a:rPr lang="en-US" sz="1200" kern="1200" dirty="0">
                <a:solidFill>
                  <a:schemeClr val="tx1"/>
                </a:solidFill>
                <a:effectLst/>
                <a:latin typeface="+mn-lt"/>
                <a:ea typeface="+mn-ea"/>
                <a:cs typeface="+mn-cs"/>
              </a:rPr>
              <a:t>		6. The atoms randomly swerve which causes them to collide and form objects.</a:t>
            </a:r>
          </a:p>
          <a:p>
            <a:r>
              <a:rPr lang="en-US" sz="1200" kern="1200" dirty="0">
                <a:solidFill>
                  <a:schemeClr val="tx1"/>
                </a:solidFill>
                <a:effectLst/>
                <a:latin typeface="+mn-lt"/>
                <a:ea typeface="+mn-ea"/>
                <a:cs typeface="+mn-cs"/>
              </a:rPr>
              <a:t>		7. Humans are collections of moving atoms.</a:t>
            </a:r>
          </a:p>
          <a:p>
            <a:r>
              <a:rPr lang="en-US" sz="1200" kern="1200" dirty="0">
                <a:solidFill>
                  <a:schemeClr val="tx1"/>
                </a:solidFill>
                <a:effectLst/>
                <a:latin typeface="+mn-lt"/>
                <a:ea typeface="+mn-ea"/>
                <a:cs typeface="+mn-cs"/>
              </a:rPr>
              <a:t>		8. The soul is a material entity made up of fine atoms in the body.</a:t>
            </a:r>
          </a:p>
          <a:p>
            <a:r>
              <a:rPr lang="en-US" sz="1200" kern="1200" dirty="0">
                <a:solidFill>
                  <a:schemeClr val="tx1"/>
                </a:solidFill>
                <a:effectLst/>
                <a:latin typeface="+mn-lt"/>
                <a:ea typeface="+mn-ea"/>
                <a:cs typeface="+mn-cs"/>
              </a:rPr>
              <a:t>		9. Since atoms can spontaneously go off their paths, not everything is determined or predictable.</a:t>
            </a:r>
          </a:p>
          <a:p>
            <a:r>
              <a:rPr lang="en-US" sz="1200" kern="1200" dirty="0">
                <a:solidFill>
                  <a:schemeClr val="tx1"/>
                </a:solidFill>
                <a:effectLst/>
                <a:latin typeface="+mn-lt"/>
                <a:ea typeface="+mn-ea"/>
                <a:cs typeface="+mn-cs"/>
              </a:rPr>
              <a:t>		10. They took this as enabling free will. </a:t>
            </a:r>
          </a:p>
          <a:p>
            <a:endParaRPr lang="en-US" dirty="0"/>
          </a:p>
        </p:txBody>
      </p:sp>
      <p:sp>
        <p:nvSpPr>
          <p:cNvPr id="4" name="Slide Number Placeholder 3">
            <a:extLst>
              <a:ext uri="{FF2B5EF4-FFF2-40B4-BE49-F238E27FC236}">
                <a16:creationId xmlns:a16="http://schemas.microsoft.com/office/drawing/2014/main" id="{59841F27-4EC8-A3DD-53D5-F04ACD36E811}"/>
              </a:ext>
            </a:extLst>
          </p:cNvPr>
          <p:cNvSpPr>
            <a:spLocks noGrp="1"/>
          </p:cNvSpPr>
          <p:nvPr>
            <p:ph type="sldNum" sz="quarter" idx="5"/>
          </p:nvPr>
        </p:nvSpPr>
        <p:spPr/>
        <p:txBody>
          <a:bodyPr/>
          <a:lstStyle/>
          <a:p>
            <a:fld id="{159E7054-7CEA-48DC-AFFB-C78BCDB1D25B}" type="slidenum">
              <a:rPr lang="en-US" smtClean="0"/>
              <a:t>96</a:t>
            </a:fld>
            <a:endParaRPr lang="en-US"/>
          </a:p>
        </p:txBody>
      </p:sp>
    </p:spTree>
    <p:extLst>
      <p:ext uri="{BB962C8B-B14F-4D97-AF65-F5344CB8AC3E}">
        <p14:creationId xmlns:p14="http://schemas.microsoft.com/office/powerpoint/2010/main" val="39238370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Psychological Hedonism</a:t>
            </a:r>
          </a:p>
          <a:p>
            <a:r>
              <a:rPr lang="en-US" sz="1200" kern="1200" dirty="0">
                <a:solidFill>
                  <a:schemeClr val="tx1"/>
                </a:solidFill>
                <a:effectLst/>
                <a:latin typeface="+mn-lt"/>
                <a:ea typeface="+mn-ea"/>
                <a:cs typeface="+mn-cs"/>
              </a:rPr>
              <a:t>		1. The materialism of Epicureanism precluded the existence of any non-physical values such as the Platonic good.</a:t>
            </a:r>
          </a:p>
          <a:p>
            <a:r>
              <a:rPr lang="en-US" sz="1200" kern="1200" dirty="0">
                <a:solidFill>
                  <a:schemeClr val="tx1"/>
                </a:solidFill>
                <a:effectLst/>
                <a:latin typeface="+mn-lt"/>
                <a:ea typeface="+mn-ea"/>
                <a:cs typeface="+mn-cs"/>
              </a:rPr>
              <a:t>		2. Values must be grounded on the atoms and their behavior.</a:t>
            </a:r>
          </a:p>
          <a:p>
            <a:r>
              <a:rPr lang="en-US" sz="1200" kern="1200" dirty="0">
                <a:solidFill>
                  <a:schemeClr val="tx1"/>
                </a:solidFill>
                <a:effectLst/>
                <a:latin typeface="+mn-lt"/>
                <a:ea typeface="+mn-ea"/>
                <a:cs typeface="+mn-cs"/>
              </a:rPr>
              <a:t>		3. Specifically, values depend on the production of pleasure and pain resulting from the atoms interacting with the senses.</a:t>
            </a:r>
          </a:p>
          <a:p>
            <a:r>
              <a:rPr lang="en-US" sz="1200" kern="1200" dirty="0">
                <a:solidFill>
                  <a:schemeClr val="tx1"/>
                </a:solidFill>
                <a:effectLst/>
                <a:latin typeface="+mn-lt"/>
                <a:ea typeface="+mn-ea"/>
                <a:cs typeface="+mn-cs"/>
              </a:rPr>
              <a:t>		4. Psychological hedonism: It is a psychological fact that pleasure motivates all human activities.</a:t>
            </a:r>
          </a:p>
          <a:p>
            <a:r>
              <a:rPr lang="en-US" sz="1200" kern="1200" dirty="0">
                <a:solidFill>
                  <a:schemeClr val="tx1"/>
                </a:solidFill>
                <a:effectLst/>
                <a:latin typeface="+mn-lt"/>
                <a:ea typeface="+mn-ea"/>
                <a:cs typeface="+mn-cs"/>
              </a:rPr>
              <a:t>			a. “Pleasure is the starting point and goal of living blessedly.”</a:t>
            </a:r>
          </a:p>
          <a:p>
            <a:r>
              <a:rPr lang="en-US" sz="1200" kern="1200" dirty="0">
                <a:solidFill>
                  <a:schemeClr val="tx1"/>
                </a:solidFill>
                <a:effectLst/>
                <a:latin typeface="+mn-lt"/>
                <a:ea typeface="+mn-ea"/>
                <a:cs typeface="+mn-cs"/>
              </a:rPr>
              <a:t>		5. All actions are explainable in terms of pursuing physical or psychological pleasures.</a:t>
            </a:r>
          </a:p>
          <a:p>
            <a:r>
              <a:rPr lang="en-US" sz="1200" kern="1200" dirty="0">
                <a:solidFill>
                  <a:schemeClr val="tx1"/>
                </a:solidFill>
                <a:effectLst/>
                <a:latin typeface="+mn-lt"/>
                <a:ea typeface="+mn-ea"/>
                <a:cs typeface="+mn-cs"/>
              </a:rPr>
              <a:t>		6. He reasons that people do things because they want to and they want to because doing so makes living more pleasant.</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97</a:t>
            </a:fld>
            <a:endParaRPr lang="en-US"/>
          </a:p>
        </p:txBody>
      </p:sp>
    </p:spTree>
    <p:extLst>
      <p:ext uri="{BB962C8B-B14F-4D97-AF65-F5344CB8AC3E}">
        <p14:creationId xmlns:p14="http://schemas.microsoft.com/office/powerpoint/2010/main" val="4971987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Ethical Hedonism</a:t>
            </a:r>
          </a:p>
          <a:p>
            <a:r>
              <a:rPr lang="en-US" sz="1200" kern="1200" dirty="0">
                <a:solidFill>
                  <a:schemeClr val="tx1"/>
                </a:solidFill>
                <a:effectLst/>
                <a:latin typeface="+mn-lt"/>
                <a:ea typeface="+mn-ea"/>
                <a:cs typeface="+mn-cs"/>
              </a:rPr>
              <a:t>		1. If psychological hedonism is correct, then it is plausible to base ethics upon it.</a:t>
            </a:r>
          </a:p>
          <a:p>
            <a:r>
              <a:rPr lang="en-US" sz="1200" kern="1200" dirty="0">
                <a:solidFill>
                  <a:schemeClr val="tx1"/>
                </a:solidFill>
                <a:effectLst/>
                <a:latin typeface="+mn-lt"/>
                <a:ea typeface="+mn-ea"/>
                <a:cs typeface="+mn-cs"/>
              </a:rPr>
              <a:t>		2.  Good is identified with pleasure and evil with pain.</a:t>
            </a:r>
          </a:p>
          <a:p>
            <a:r>
              <a:rPr lang="en-US" sz="1200" kern="1200" dirty="0">
                <a:solidFill>
                  <a:schemeClr val="tx1"/>
                </a:solidFill>
                <a:effectLst/>
                <a:latin typeface="+mn-lt"/>
                <a:ea typeface="+mn-ea"/>
                <a:cs typeface="+mn-cs"/>
              </a:rPr>
              <a:t>		3. Ethical hedonism: only pleasure is good.</a:t>
            </a:r>
          </a:p>
          <a:p>
            <a:r>
              <a:rPr lang="en-US" sz="1200" kern="1200" dirty="0">
                <a:solidFill>
                  <a:schemeClr val="tx1"/>
                </a:solidFill>
                <a:effectLst/>
                <a:latin typeface="+mn-lt"/>
                <a:ea typeface="+mn-ea"/>
                <a:cs typeface="+mn-cs"/>
              </a:rPr>
              <a:t>4. The pursuit of pleasure and the avoidance of pain describes human behavior (psychological hedonism) and prescribes what is of highest value (ethical hedonism).</a:t>
            </a:r>
          </a:p>
          <a:p>
            <a:r>
              <a:rPr lang="en-US" sz="1200" kern="1200" dirty="0">
                <a:solidFill>
                  <a:schemeClr val="tx1"/>
                </a:solidFill>
                <a:effectLst/>
                <a:latin typeface="+mn-lt"/>
                <a:ea typeface="+mn-ea"/>
                <a:cs typeface="+mn-cs"/>
              </a:rPr>
              <a:t>5. Hence, the injunction to pursue good and avoid evil amounts to an injunction to pursue pleasure and avoid pain.</a:t>
            </a:r>
          </a:p>
          <a:p>
            <a:r>
              <a:rPr lang="en-US" sz="1200" kern="1200" dirty="0">
                <a:solidFill>
                  <a:schemeClr val="tx1"/>
                </a:solidFill>
                <a:effectLst/>
                <a:latin typeface="+mn-lt"/>
                <a:ea typeface="+mn-ea"/>
                <a:cs typeface="+mn-cs"/>
              </a:rPr>
              <a:t>6. He was aware that the imprudent pursuit of pleasure could be problematic.</a:t>
            </a:r>
          </a:p>
          <a:p>
            <a:r>
              <a:rPr lang="en-US" sz="1200" kern="1200" dirty="0">
                <a:solidFill>
                  <a:schemeClr val="tx1"/>
                </a:solidFill>
                <a:effectLst/>
                <a:latin typeface="+mn-lt"/>
                <a:ea typeface="+mn-ea"/>
                <a:cs typeface="+mn-cs"/>
              </a:rPr>
              <a:t>7. The good life is a life that achieves repose, tranquility or quietude.</a:t>
            </a:r>
          </a:p>
          <a:p>
            <a:r>
              <a:rPr lang="en-US" sz="1200" kern="1200" dirty="0">
                <a:solidFill>
                  <a:schemeClr val="tx1"/>
                </a:solidFill>
                <a:effectLst/>
                <a:latin typeface="+mn-lt"/>
                <a:ea typeface="+mn-ea"/>
                <a:cs typeface="+mn-cs"/>
              </a:rPr>
              <a:t>8. The goal is ataraxia, freedom from worry, which is attained by avoiding pain and pursuing the proper pleasures.</a:t>
            </a:r>
          </a:p>
          <a:p>
            <a:r>
              <a:rPr lang="en-US" sz="1200" kern="1200" dirty="0">
                <a:solidFill>
                  <a:schemeClr val="tx1"/>
                </a:solidFill>
                <a:effectLst/>
                <a:latin typeface="+mn-lt"/>
                <a:ea typeface="+mn-ea"/>
                <a:cs typeface="+mn-cs"/>
              </a:rPr>
              <a:t>9. Certain pleasures, such as overdrinking, promiscuity, overeating and so on provide momentary pleasures but lead to lasting pains.</a:t>
            </a:r>
          </a:p>
          <a:p>
            <a:r>
              <a:rPr lang="en-US" sz="1200" kern="1200" dirty="0">
                <a:solidFill>
                  <a:schemeClr val="tx1"/>
                </a:solidFill>
                <a:effectLst/>
                <a:latin typeface="+mn-lt"/>
                <a:ea typeface="+mn-ea"/>
                <a:cs typeface="+mn-cs"/>
              </a:rPr>
              <a:t>10. Mental pleasures and friendship are lasting and lead to repose, tranquility or quietude.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98</a:t>
            </a:fld>
            <a:endParaRPr lang="en-US"/>
          </a:p>
        </p:txBody>
      </p:sp>
    </p:spTree>
    <p:extLst>
      <p:ext uri="{BB962C8B-B14F-4D97-AF65-F5344CB8AC3E}">
        <p14:creationId xmlns:p14="http://schemas.microsoft.com/office/powerpoint/2010/main" val="3147549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 Types of Desire</a:t>
            </a:r>
          </a:p>
          <a:p>
            <a:r>
              <a:rPr lang="en-US" sz="1200" kern="1200" dirty="0">
                <a:solidFill>
                  <a:schemeClr val="tx1"/>
                </a:solidFill>
                <a:effectLst/>
                <a:latin typeface="+mn-lt"/>
                <a:ea typeface="+mn-ea"/>
                <a:cs typeface="+mn-cs"/>
              </a:rPr>
              <a:t>		1. From a letter to </a:t>
            </a:r>
            <a:r>
              <a:rPr lang="en-US" sz="1200" kern="1200" dirty="0" err="1">
                <a:solidFill>
                  <a:schemeClr val="tx1"/>
                </a:solidFill>
                <a:effectLst/>
                <a:latin typeface="+mn-lt"/>
                <a:ea typeface="+mn-ea"/>
                <a:cs typeface="+mn-cs"/>
              </a:rPr>
              <a:t>Menoeceus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2. Groundless: not based in nature.</a:t>
            </a:r>
          </a:p>
          <a:p>
            <a:r>
              <a:rPr lang="en-US" sz="1200" kern="1200" dirty="0">
                <a:solidFill>
                  <a:schemeClr val="tx1"/>
                </a:solidFill>
                <a:effectLst/>
                <a:latin typeface="+mn-lt"/>
                <a:ea typeface="+mn-ea"/>
                <a:cs typeface="+mn-cs"/>
              </a:rPr>
              <a:t>			a. Examples: fame and luxuries.</a:t>
            </a:r>
          </a:p>
          <a:p>
            <a:r>
              <a:rPr lang="en-US" sz="1200" kern="1200" dirty="0">
                <a:solidFill>
                  <a:schemeClr val="tx1"/>
                </a:solidFill>
                <a:effectLst/>
                <a:latin typeface="+mn-lt"/>
                <a:ea typeface="+mn-ea"/>
                <a:cs typeface="+mn-cs"/>
              </a:rPr>
              <a:t>		3. Natural, but unnecessary</a:t>
            </a:r>
          </a:p>
          <a:p>
            <a:r>
              <a:rPr lang="en-US" sz="1200" kern="1200" dirty="0">
                <a:solidFill>
                  <a:schemeClr val="tx1"/>
                </a:solidFill>
                <a:effectLst/>
                <a:latin typeface="+mn-lt"/>
                <a:ea typeface="+mn-ea"/>
                <a:cs typeface="+mn-cs"/>
              </a:rPr>
              <a:t>			a. Examples: sex, delicious food and drink.</a:t>
            </a:r>
          </a:p>
          <a:p>
            <a:r>
              <a:rPr lang="en-US" sz="1200" kern="1200" dirty="0">
                <a:solidFill>
                  <a:schemeClr val="tx1"/>
                </a:solidFill>
                <a:effectLst/>
                <a:latin typeface="+mn-lt"/>
                <a:ea typeface="+mn-ea"/>
                <a:cs typeface="+mn-cs"/>
              </a:rPr>
              <a:t>		4. Natural and necessary for happiness.</a:t>
            </a:r>
          </a:p>
          <a:p>
            <a:r>
              <a:rPr lang="en-US" sz="1200" kern="1200" dirty="0">
                <a:solidFill>
                  <a:schemeClr val="tx1"/>
                </a:solidFill>
                <a:effectLst/>
                <a:latin typeface="+mn-lt"/>
                <a:ea typeface="+mn-ea"/>
                <a:cs typeface="+mn-cs"/>
              </a:rPr>
              <a:t>			a. Examples: wisdom, friendship.</a:t>
            </a:r>
          </a:p>
          <a:p>
            <a:r>
              <a:rPr lang="en-US" sz="1200" kern="1200" dirty="0">
                <a:solidFill>
                  <a:schemeClr val="tx1"/>
                </a:solidFill>
                <a:effectLst/>
                <a:latin typeface="+mn-lt"/>
                <a:ea typeface="+mn-ea"/>
                <a:cs typeface="+mn-cs"/>
              </a:rPr>
              <a:t>		5. Natural and necessary for comfort.</a:t>
            </a:r>
          </a:p>
          <a:p>
            <a:r>
              <a:rPr lang="en-US" sz="1200" kern="1200" dirty="0">
                <a:solidFill>
                  <a:schemeClr val="tx1"/>
                </a:solidFill>
                <a:effectLst/>
                <a:latin typeface="+mn-lt"/>
                <a:ea typeface="+mn-ea"/>
                <a:cs typeface="+mn-cs"/>
              </a:rPr>
              <a:t>			a. Examples: clothing</a:t>
            </a:r>
          </a:p>
          <a:p>
            <a:r>
              <a:rPr lang="en-US" sz="1200" kern="1200" dirty="0">
                <a:solidFill>
                  <a:schemeClr val="tx1"/>
                </a:solidFill>
                <a:effectLst/>
                <a:latin typeface="+mn-lt"/>
                <a:ea typeface="+mn-ea"/>
                <a:cs typeface="+mn-cs"/>
              </a:rPr>
              <a:t>		6. Natural and necessary for life.</a:t>
            </a:r>
          </a:p>
          <a:p>
            <a:r>
              <a:rPr lang="en-US" sz="1200" kern="1200" dirty="0">
                <a:solidFill>
                  <a:schemeClr val="tx1"/>
                </a:solidFill>
                <a:effectLst/>
                <a:latin typeface="+mn-lt"/>
                <a:ea typeface="+mn-ea"/>
                <a:cs typeface="+mn-cs"/>
              </a:rPr>
              <a:t>			a. Examples: water, food.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99</a:t>
            </a:fld>
            <a:endParaRPr lang="en-US"/>
          </a:p>
        </p:txBody>
      </p:sp>
    </p:spTree>
    <p:extLst>
      <p:ext uri="{BB962C8B-B14F-4D97-AF65-F5344CB8AC3E}">
        <p14:creationId xmlns:p14="http://schemas.microsoft.com/office/powerpoint/2010/main" val="8378304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The life of the happy person consists in:</a:t>
            </a:r>
          </a:p>
          <a:p>
            <a:r>
              <a:rPr lang="en-US" sz="1200" kern="1200" dirty="0">
                <a:solidFill>
                  <a:schemeClr val="tx1"/>
                </a:solidFill>
                <a:effectLst/>
                <a:latin typeface="+mn-lt"/>
                <a:ea typeface="+mn-ea"/>
                <a:cs typeface="+mn-cs"/>
              </a:rPr>
              <a:t>		1. Prudence</a:t>
            </a:r>
          </a:p>
          <a:p>
            <a:r>
              <a:rPr lang="en-US" sz="1200" kern="1200" dirty="0">
                <a:solidFill>
                  <a:schemeClr val="tx1"/>
                </a:solidFill>
                <a:effectLst/>
                <a:latin typeface="+mn-lt"/>
                <a:ea typeface="+mn-ea"/>
                <a:cs typeface="+mn-cs"/>
              </a:rPr>
              <a:t>		2. Self-sufficiency.</a:t>
            </a:r>
          </a:p>
          <a:p>
            <a:r>
              <a:rPr lang="en-US" sz="1200" kern="1200" dirty="0">
                <a:solidFill>
                  <a:schemeClr val="tx1"/>
                </a:solidFill>
                <a:effectLst/>
                <a:latin typeface="+mn-lt"/>
                <a:ea typeface="+mn-ea"/>
                <a:cs typeface="+mn-cs"/>
              </a:rPr>
              <a:t>		3. Sober reasoning.</a:t>
            </a:r>
          </a:p>
          <a:p>
            <a:r>
              <a:rPr lang="en-US" sz="1200" kern="1200" dirty="0">
                <a:solidFill>
                  <a:schemeClr val="tx1"/>
                </a:solidFill>
                <a:effectLst/>
                <a:latin typeface="+mn-lt"/>
                <a:ea typeface="+mn-ea"/>
                <a:cs typeface="+mn-cs"/>
              </a:rPr>
              <a:t>		4. Honor</a:t>
            </a:r>
          </a:p>
          <a:p>
            <a:r>
              <a:rPr lang="en-US" sz="1200" kern="1200" dirty="0">
                <a:solidFill>
                  <a:schemeClr val="tx1"/>
                </a:solidFill>
                <a:effectLst/>
                <a:latin typeface="+mn-lt"/>
                <a:ea typeface="+mn-ea"/>
                <a:cs typeface="+mn-cs"/>
              </a:rPr>
              <a:t>		5. Justice</a:t>
            </a:r>
          </a:p>
          <a:p>
            <a:r>
              <a:rPr lang="en-US" sz="1200" kern="1200" dirty="0">
                <a:solidFill>
                  <a:schemeClr val="tx1"/>
                </a:solidFill>
                <a:effectLst/>
                <a:latin typeface="+mn-lt"/>
                <a:ea typeface="+mn-ea"/>
                <a:cs typeface="+mn-cs"/>
              </a:rPr>
              <a:t>		6. Wisdom.</a:t>
            </a:r>
          </a:p>
          <a:p>
            <a:r>
              <a:rPr lang="en-US" sz="1200" kern="1200" dirty="0">
                <a:solidFill>
                  <a:schemeClr val="tx1"/>
                </a:solidFill>
                <a:effectLst/>
                <a:latin typeface="+mn-lt"/>
                <a:ea typeface="+mn-ea"/>
                <a:cs typeface="+mn-cs"/>
              </a:rPr>
              <a:t>		7. Bodily health</a:t>
            </a:r>
          </a:p>
          <a:p>
            <a:r>
              <a:rPr lang="en-US" sz="1200" kern="1200" dirty="0">
                <a:solidFill>
                  <a:schemeClr val="tx1"/>
                </a:solidFill>
                <a:effectLst/>
                <a:latin typeface="+mn-lt"/>
                <a:ea typeface="+mn-ea"/>
                <a:cs typeface="+mn-cs"/>
              </a:rPr>
              <a:t>		8. Peace of mind</a:t>
            </a:r>
          </a:p>
          <a:p>
            <a:r>
              <a:rPr lang="en-US" sz="1200" kern="1200" dirty="0">
                <a:solidFill>
                  <a:schemeClr val="tx1"/>
                </a:solidFill>
                <a:effectLst/>
                <a:latin typeface="+mn-lt"/>
                <a:ea typeface="+mn-ea"/>
                <a:cs typeface="+mn-cs"/>
              </a:rPr>
              <a:t>		9. Plain food</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100</a:t>
            </a:fld>
            <a:endParaRPr lang="en-US"/>
          </a:p>
        </p:txBody>
      </p:sp>
    </p:spTree>
    <p:extLst>
      <p:ext uri="{BB962C8B-B14F-4D97-AF65-F5344CB8AC3E}">
        <p14:creationId xmlns:p14="http://schemas.microsoft.com/office/powerpoint/2010/main" val="20658105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Pleasure</a:t>
            </a:r>
          </a:p>
          <a:p>
            <a:r>
              <a:rPr lang="en-US" sz="1200" kern="1200" dirty="0">
                <a:solidFill>
                  <a:schemeClr val="tx1"/>
                </a:solidFill>
                <a:effectLst/>
                <a:latin typeface="+mn-lt"/>
                <a:ea typeface="+mn-ea"/>
                <a:cs typeface="+mn-cs"/>
              </a:rPr>
              <a:t>		1. The Epicureans lived frugal and austere lives and put a great deal of emphasis on friendship as the highest pleasure.</a:t>
            </a:r>
          </a:p>
          <a:p>
            <a:r>
              <a:rPr lang="en-US" sz="1200" kern="1200" dirty="0">
                <a:solidFill>
                  <a:schemeClr val="tx1"/>
                </a:solidFill>
                <a:effectLst/>
                <a:latin typeface="+mn-lt"/>
                <a:ea typeface="+mn-ea"/>
                <a:cs typeface="+mn-cs"/>
              </a:rPr>
              <a:t>		2. Moral virtue was not a matter of excellence or an end achieved for its own sake.</a:t>
            </a:r>
          </a:p>
          <a:p>
            <a:r>
              <a:rPr lang="en-US" sz="1200" kern="1200" dirty="0">
                <a:solidFill>
                  <a:schemeClr val="tx1"/>
                </a:solidFill>
                <a:effectLst/>
                <a:latin typeface="+mn-lt"/>
                <a:ea typeface="+mn-ea"/>
                <a:cs typeface="+mn-cs"/>
              </a:rPr>
              <a:t>		3. Virtue is a means to an end, that of pleasure.</a:t>
            </a:r>
          </a:p>
          <a:p>
            <a:r>
              <a:rPr lang="en-US" sz="1200" kern="1200" dirty="0">
                <a:solidFill>
                  <a:schemeClr val="tx1"/>
                </a:solidFill>
                <a:effectLst/>
                <a:latin typeface="+mn-lt"/>
                <a:ea typeface="+mn-ea"/>
                <a:cs typeface="+mn-cs"/>
              </a:rPr>
              <a:t>4. “One must </a:t>
            </a:r>
            <a:r>
              <a:rPr lang="en-US" sz="1200" kern="1200" dirty="0" err="1">
                <a:solidFill>
                  <a:schemeClr val="tx1"/>
                </a:solidFill>
                <a:effectLst/>
                <a:latin typeface="+mn-lt"/>
                <a:ea typeface="+mn-ea"/>
                <a:cs typeface="+mn-cs"/>
              </a:rPr>
              <a:t>honour</a:t>
            </a:r>
            <a:r>
              <a:rPr lang="en-US" sz="1200" kern="1200" dirty="0">
                <a:solidFill>
                  <a:schemeClr val="tx1"/>
                </a:solidFill>
                <a:effectLst/>
                <a:latin typeface="+mn-lt"/>
                <a:ea typeface="+mn-ea"/>
                <a:cs typeface="+mn-cs"/>
              </a:rPr>
              <a:t> the noble, and the virtues and things like that, if they produce pleasure. But if they do not, one must bid them goodbye.”</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101</a:t>
            </a:fld>
            <a:endParaRPr lang="en-US"/>
          </a:p>
        </p:txBody>
      </p:sp>
    </p:spTree>
    <p:extLst>
      <p:ext uri="{BB962C8B-B14F-4D97-AF65-F5344CB8AC3E}">
        <p14:creationId xmlns:p14="http://schemas.microsoft.com/office/powerpoint/2010/main" val="20730209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 Epicurean Social Thought</a:t>
            </a:r>
          </a:p>
          <a:p>
            <a:r>
              <a:rPr lang="en-US" sz="1200" kern="1200" dirty="0">
                <a:solidFill>
                  <a:schemeClr val="tx1"/>
                </a:solidFill>
                <a:effectLst/>
                <a:latin typeface="+mn-lt"/>
                <a:ea typeface="+mn-ea"/>
                <a:cs typeface="+mn-cs"/>
              </a:rPr>
              <a:t>	A. Individualism</a:t>
            </a:r>
          </a:p>
          <a:p>
            <a:r>
              <a:rPr lang="en-US" sz="1200" kern="1200" dirty="0">
                <a:solidFill>
                  <a:schemeClr val="tx1"/>
                </a:solidFill>
                <a:effectLst/>
                <a:latin typeface="+mn-lt"/>
                <a:ea typeface="+mn-ea"/>
                <a:cs typeface="+mn-cs"/>
              </a:rPr>
              <a:t>		1. The individualistic nature of Epicureanism entailed that there was little concern with social &amp; political philosophy.</a:t>
            </a:r>
          </a:p>
          <a:p>
            <a:r>
              <a:rPr lang="en-US" sz="1200" kern="1200" dirty="0">
                <a:solidFill>
                  <a:schemeClr val="tx1"/>
                </a:solidFill>
                <a:effectLst/>
                <a:latin typeface="+mn-lt"/>
                <a:ea typeface="+mn-ea"/>
                <a:cs typeface="+mn-cs"/>
              </a:rPr>
              <a:t>	B. Views</a:t>
            </a:r>
          </a:p>
          <a:p>
            <a:r>
              <a:rPr lang="en-US" sz="1200" kern="1200" dirty="0">
                <a:solidFill>
                  <a:schemeClr val="tx1"/>
                </a:solidFill>
                <a:effectLst/>
                <a:latin typeface="+mn-lt"/>
                <a:ea typeface="+mn-ea"/>
                <a:cs typeface="+mn-cs"/>
              </a:rPr>
              <a:t>		1. Civil laws are based on convention and expediency.</a:t>
            </a:r>
          </a:p>
          <a:p>
            <a:r>
              <a:rPr lang="en-US" sz="1200" kern="1200" dirty="0">
                <a:solidFill>
                  <a:schemeClr val="tx1"/>
                </a:solidFill>
                <a:effectLst/>
                <a:latin typeface="+mn-lt"/>
                <a:ea typeface="+mn-ea"/>
                <a:cs typeface="+mn-cs"/>
              </a:rPr>
              <a:t>		2. Civil laws are to be obeyed on entirely pragmatic grounds-doing so will result in a more peaceful life.</a:t>
            </a:r>
          </a:p>
          <a:p>
            <a:r>
              <a:rPr lang="en-US" sz="1200" kern="1200" dirty="0">
                <a:solidFill>
                  <a:schemeClr val="tx1"/>
                </a:solidFill>
                <a:effectLst/>
                <a:latin typeface="+mn-lt"/>
                <a:ea typeface="+mn-ea"/>
                <a:cs typeface="+mn-cs"/>
              </a:rPr>
              <a:t>		3. He warned against political involvement for it leads to disquiet from responsibilities and the creation of enemies.</a:t>
            </a:r>
          </a:p>
          <a:p>
            <a:r>
              <a:rPr lang="en-US" sz="1200" kern="1200" dirty="0">
                <a:solidFill>
                  <a:schemeClr val="tx1"/>
                </a:solidFill>
                <a:effectLst/>
                <a:latin typeface="+mn-lt"/>
                <a:ea typeface="+mn-ea"/>
                <a:cs typeface="+mn-cs"/>
              </a:rPr>
              <a:t>		4. The wise avoid politics.</a:t>
            </a:r>
          </a:p>
          <a:p>
            <a:r>
              <a:rPr lang="en-US" sz="1200" kern="1200" dirty="0">
                <a:solidFill>
                  <a:schemeClr val="tx1"/>
                </a:solidFill>
                <a:effectLst/>
                <a:latin typeface="+mn-lt"/>
                <a:ea typeface="+mn-ea"/>
                <a:cs typeface="+mn-cs"/>
              </a:rPr>
              <a:t>		5. “The purest security is that which comes from a quiet life and withdrawal from the many.”</a:t>
            </a:r>
          </a:p>
          <a:p>
            <a:endParaRPr lang="en-US" dirty="0"/>
          </a:p>
        </p:txBody>
      </p:sp>
      <p:sp>
        <p:nvSpPr>
          <p:cNvPr id="4" name="Slide Number Placeholder 3"/>
          <p:cNvSpPr>
            <a:spLocks noGrp="1"/>
          </p:cNvSpPr>
          <p:nvPr>
            <p:ph type="sldNum" sz="quarter" idx="5"/>
          </p:nvPr>
        </p:nvSpPr>
        <p:spPr/>
        <p:txBody>
          <a:bodyPr/>
          <a:lstStyle/>
          <a:p>
            <a:fld id="{159E7054-7CEA-48DC-AFFB-C78BCDB1D25B}" type="slidenum">
              <a:rPr lang="en-US" smtClean="0"/>
              <a:t>102</a:t>
            </a:fld>
            <a:endParaRPr lang="en-US"/>
          </a:p>
        </p:txBody>
      </p:sp>
    </p:spTree>
    <p:extLst>
      <p:ext uri="{BB962C8B-B14F-4D97-AF65-F5344CB8AC3E}">
        <p14:creationId xmlns:p14="http://schemas.microsoft.com/office/powerpoint/2010/main" val="21301511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D8687-7F13-777D-8FC7-EE75B0E55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00B05-CCA9-644C-695B-CA2913ABA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02237-81E4-B1A0-8A06-8E5EB04CD53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V Epicurean Views of Religion and Death</a:t>
            </a:r>
          </a:p>
          <a:p>
            <a:r>
              <a:rPr lang="en-US" sz="1200" kern="1200" dirty="0">
                <a:solidFill>
                  <a:schemeClr val="tx1"/>
                </a:solidFill>
                <a:effectLst/>
                <a:latin typeface="+mn-lt"/>
                <a:ea typeface="+mn-ea"/>
                <a:cs typeface="+mn-cs"/>
              </a:rPr>
              <a:t>	A. The Gods</a:t>
            </a:r>
          </a:p>
          <a:p>
            <a:r>
              <a:rPr lang="en-US" sz="1200" kern="1200" dirty="0">
                <a:solidFill>
                  <a:schemeClr val="tx1"/>
                </a:solidFill>
                <a:effectLst/>
                <a:latin typeface="+mn-lt"/>
                <a:ea typeface="+mn-ea"/>
                <a:cs typeface="+mn-cs"/>
              </a:rPr>
              <a:t>		1. The fear produced by myths concerning the god and the afterlife is a disease of the soul.</a:t>
            </a:r>
          </a:p>
          <a:p>
            <a:r>
              <a:rPr lang="en-US" sz="1200" kern="1200" dirty="0">
                <a:solidFill>
                  <a:schemeClr val="tx1"/>
                </a:solidFill>
                <a:effectLst/>
                <a:latin typeface="+mn-lt"/>
                <a:ea typeface="+mn-ea"/>
                <a:cs typeface="+mn-cs"/>
              </a:rPr>
              <a:t>		2. Given his materialism and view that immaterial substance is nonsense, he claims that the gods have physical bodies.</a:t>
            </a:r>
          </a:p>
          <a:p>
            <a:r>
              <a:rPr lang="en-US" sz="1200" kern="1200" dirty="0">
                <a:solidFill>
                  <a:schemeClr val="tx1"/>
                </a:solidFill>
                <a:effectLst/>
                <a:latin typeface="+mn-lt"/>
                <a:ea typeface="+mn-ea"/>
                <a:cs typeface="+mn-cs"/>
              </a:rPr>
              <a:t>		3. The gods are immortal because their atoms are different from all other atoms.</a:t>
            </a:r>
          </a:p>
          <a:p>
            <a:r>
              <a:rPr lang="en-US" sz="1200" kern="1200" dirty="0">
                <a:solidFill>
                  <a:schemeClr val="tx1"/>
                </a:solidFill>
                <a:effectLst/>
                <a:latin typeface="+mn-lt"/>
                <a:ea typeface="+mn-ea"/>
                <a:cs typeface="+mn-cs"/>
              </a:rPr>
              <a:t>		4. The gods are too aloof and too concerned with their own pleasure to interfere with this world.</a:t>
            </a:r>
          </a:p>
          <a:p>
            <a:r>
              <a:rPr lang="en-US" sz="1200" kern="1200" dirty="0">
                <a:solidFill>
                  <a:schemeClr val="tx1"/>
                </a:solidFill>
                <a:effectLst/>
                <a:latin typeface="+mn-lt"/>
                <a:ea typeface="+mn-ea"/>
                <a:cs typeface="+mn-cs"/>
              </a:rPr>
              <a:t>		5. The gods spend their time in a way that is the most blessed and best supplied with all kinds of good things.</a:t>
            </a:r>
          </a:p>
          <a:p>
            <a:r>
              <a:rPr lang="en-US" sz="1200" kern="1200" dirty="0">
                <a:solidFill>
                  <a:schemeClr val="tx1"/>
                </a:solidFill>
                <a:effectLst/>
                <a:latin typeface="+mn-lt"/>
                <a:ea typeface="+mn-ea"/>
                <a:cs typeface="+mn-cs"/>
              </a:rPr>
              <a:t>		6. The gods are idle and are not entangled with any serious preoccupations.</a:t>
            </a:r>
          </a:p>
          <a:p>
            <a:r>
              <a:rPr lang="en-US" sz="1200" kern="1200" dirty="0">
                <a:solidFill>
                  <a:schemeClr val="tx1"/>
                </a:solidFill>
                <a:effectLst/>
                <a:latin typeface="+mn-lt"/>
                <a:ea typeface="+mn-ea"/>
                <a:cs typeface="+mn-cs"/>
              </a:rPr>
              <a:t>		7. The gods do not toil but rejoice in their wisdom and virtue.</a:t>
            </a:r>
          </a:p>
          <a:p>
            <a:r>
              <a:rPr lang="en-US" sz="1200" kern="1200" dirty="0">
                <a:solidFill>
                  <a:schemeClr val="tx1"/>
                </a:solidFill>
                <a:effectLst/>
                <a:latin typeface="+mn-lt"/>
                <a:ea typeface="+mn-ea"/>
                <a:cs typeface="+mn-cs"/>
              </a:rPr>
              <a:t>		8. The gods are certain they will always experience supreme and eternal pleasures.</a:t>
            </a:r>
          </a:p>
          <a:p>
            <a:r>
              <a:rPr lang="en-US" sz="1200" kern="1200" dirty="0">
                <a:solidFill>
                  <a:schemeClr val="tx1"/>
                </a:solidFill>
                <a:effectLst/>
                <a:latin typeface="+mn-lt"/>
                <a:ea typeface="+mn-ea"/>
                <a:cs typeface="+mn-cs"/>
              </a:rPr>
              <a:t>9. We need not worry about appeasing the gods or their punishment because they are too peaceful to be capable of gratitude or anger.</a:t>
            </a:r>
          </a:p>
          <a:p>
            <a:r>
              <a:rPr lang="en-US" sz="1200" kern="1200" dirty="0">
                <a:solidFill>
                  <a:schemeClr val="tx1"/>
                </a:solidFill>
                <a:effectLst/>
                <a:latin typeface="+mn-lt"/>
                <a:ea typeface="+mn-ea"/>
                <a:cs typeface="+mn-cs"/>
              </a:rPr>
              <a:t>		10. This realization allows people to live without fear of the gods.</a:t>
            </a:r>
          </a:p>
          <a:p>
            <a:endParaRPr lang="en-US" dirty="0"/>
          </a:p>
        </p:txBody>
      </p:sp>
      <p:sp>
        <p:nvSpPr>
          <p:cNvPr id="4" name="Slide Number Placeholder 3">
            <a:extLst>
              <a:ext uri="{FF2B5EF4-FFF2-40B4-BE49-F238E27FC236}">
                <a16:creationId xmlns:a16="http://schemas.microsoft.com/office/drawing/2014/main" id="{CFBDFD27-87A1-9875-D6FF-516358664051}"/>
              </a:ext>
            </a:extLst>
          </p:cNvPr>
          <p:cNvSpPr>
            <a:spLocks noGrp="1"/>
          </p:cNvSpPr>
          <p:nvPr>
            <p:ph type="sldNum" sz="quarter" idx="5"/>
          </p:nvPr>
        </p:nvSpPr>
        <p:spPr/>
        <p:txBody>
          <a:bodyPr/>
          <a:lstStyle/>
          <a:p>
            <a:fld id="{159E7054-7CEA-48DC-AFFB-C78BCDB1D25B}" type="slidenum">
              <a:rPr lang="en-US" smtClean="0"/>
              <a:t>103</a:t>
            </a:fld>
            <a:endParaRPr lang="en-US"/>
          </a:p>
        </p:txBody>
      </p:sp>
    </p:spTree>
    <p:extLst>
      <p:ext uri="{BB962C8B-B14F-4D97-AF65-F5344CB8AC3E}">
        <p14:creationId xmlns:p14="http://schemas.microsoft.com/office/powerpoint/2010/main" val="323181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355307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98943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46263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2997044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0438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59567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1571235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664019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58C68F-043B-422D-B0B2-A7737DBACF98}"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46E90-E879-4B6F-B2B1-024FEE5E07F5}" type="slidenum">
              <a:rPr lang="en-US" smtClean="0"/>
              <a:t>‹#›</a:t>
            </a:fld>
            <a:endParaRPr lang="en-US"/>
          </a:p>
        </p:txBody>
      </p:sp>
    </p:spTree>
    <p:extLst>
      <p:ext uri="{BB962C8B-B14F-4D97-AF65-F5344CB8AC3E}">
        <p14:creationId xmlns:p14="http://schemas.microsoft.com/office/powerpoint/2010/main" val="2426429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58C68F-043B-422D-B0B2-A7737DBACF98}"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46E90-E879-4B6F-B2B1-024FEE5E07F5}" type="slidenum">
              <a:rPr lang="en-US" smtClean="0"/>
              <a:t>‹#›</a:t>
            </a:fld>
            <a:endParaRPr lang="en-US"/>
          </a:p>
        </p:txBody>
      </p:sp>
    </p:spTree>
    <p:extLst>
      <p:ext uri="{BB962C8B-B14F-4D97-AF65-F5344CB8AC3E}">
        <p14:creationId xmlns:p14="http://schemas.microsoft.com/office/powerpoint/2010/main" val="188358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419429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5C34A5-229A-4EE4-9B1C-DE3B4ABE42B3}"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235150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5C34A5-229A-4EE4-9B1C-DE3B4ABE42B3}"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152230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5C34A5-229A-4EE4-9B1C-DE3B4ABE42B3}" type="datetimeFigureOut">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22681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5C34A5-229A-4EE4-9B1C-DE3B4ABE42B3}"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93376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C34A5-229A-4EE4-9B1C-DE3B4ABE42B3}" type="datetimeFigureOut">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191088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5C34A5-229A-4EE4-9B1C-DE3B4ABE42B3}"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400114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C34A5-229A-4EE4-9B1C-DE3B4ABE42B3}"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A1C56-E1DA-4D04-87A0-72A385B9F1CF}" type="slidenum">
              <a:rPr lang="en-US" smtClean="0"/>
              <a:t>‹#›</a:t>
            </a:fld>
            <a:endParaRPr lang="en-US"/>
          </a:p>
        </p:txBody>
      </p:sp>
    </p:spTree>
    <p:extLst>
      <p:ext uri="{BB962C8B-B14F-4D97-AF65-F5344CB8AC3E}">
        <p14:creationId xmlns:p14="http://schemas.microsoft.com/office/powerpoint/2010/main" val="358392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5C34A5-229A-4EE4-9B1C-DE3B4ABE42B3}" type="datetimeFigureOut">
              <a:rPr lang="en-US" smtClean="0"/>
              <a:t>8/11/2025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8A1C56-E1DA-4D04-87A0-72A385B9F1CF}" type="slidenum">
              <a:rPr lang="en-US" smtClean="0"/>
              <a:t>‹#›</a:t>
            </a:fld>
            <a:endParaRPr lang="en-US"/>
          </a:p>
        </p:txBody>
      </p:sp>
    </p:spTree>
    <p:extLst>
      <p:ext uri="{BB962C8B-B14F-4D97-AF65-F5344CB8AC3E}">
        <p14:creationId xmlns:p14="http://schemas.microsoft.com/office/powerpoint/2010/main" val="3731330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pixabay.com/de/essen-obst-apfel-frische-%C3%A4pfel-1681977/"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moodle.monashores.net/mod/page/view.php?id=52038"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iki.tfes.org/Pyrrho"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joaoloureiro/2319668104"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ithberlinlove.com/2012/04/16/border-experiences-everyday-life-in-divided-germany/"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writingrhetorics.com/2014/02/metaphor-set-metaphors-for-mind.html"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thepiratescove.us/2010/01/26/you-need-some-motivation-23-images/"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1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thinkinghumanity.com/2015/03/top-14-greatest-philosophers-and-their-books.html"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thecollaboratory.wikidot.com/general-psychology2"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themichaelteaching.com/sessions/regression/"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boingboing.net/2015/08/13/d20-dice-made-from-wooly-mammo.html"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hyperlink" Target="http://www.peakpx.com/498883/white-pillars"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hyperlink" Target="https://pixabay.com/en/circular-arrows-direction-colorful-1289260/" TargetMode="External"/></Relationships>
</file>

<file path=ppt/slides/_rels/slide14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1.jpg"/><Relationship Id="rId7" Type="http://schemas.openxmlformats.org/officeDocument/2006/relationships/diagramQuickStyle" Target="../diagrams/quickStyle4.xml"/><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creativecommons.org/licenses/by-nc-nd/3.0/" TargetMode="External"/><Relationship Id="rId4" Type="http://schemas.openxmlformats.org/officeDocument/2006/relationships/hyperlink" Target="http://www.theroadtothehorizon.org/2008/04/news-peace-symbol-turns-50-are-we-any.html" TargetMode="External"/><Relationship Id="rId9" Type="http://schemas.microsoft.com/office/2007/relationships/diagramDrawing" Target="../diagrams/drawing4.xml"/></Relationships>
</file>

<file path=ppt/slides/_rels/slide1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Mad_scientist.svg"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geobrava.wordpress.com/2015/07/10/pc-market-continues-to-decline-ahead-of-windows-10-release/"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1.sv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quotescosmos.com/bible/bible-verses/Everything-Will-Be-Ok.html"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ree_will_in_antiquit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s://philosophy.commons.gc.cuny.edu/logic-and-metaphysics-workshop-spring-2019-talks/" TargetMode="Externa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brewminate.com/ancient-and-medieval-philosophy-the-origin-of-western-thought-plato/" TargetMode="Externa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hyperlink" Target="https://pixabay.com/en/bible-scripture-psalm-psalm-23-450298/"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ristotle-Raphael.JP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oli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en.wiktionary.org/wiki/potter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tate_of_mat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Philosoph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hyperlink" Target="https://pixabay.com/en/acorns-acorn-oak-leaves-ladybug-279539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hyperlink" Target="https://pixabay.com/en/acorns-acorn-oak-leaves-ladybug-279539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www.flickr.com/photos/malloy/10408729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hyperlink" Target="https://creativecommons.org/licenses/by-nc/3.0/" TargetMode="External"/><Relationship Id="rId4" Type="http://schemas.openxmlformats.org/officeDocument/2006/relationships/hyperlink" Target="http://www.pngall.com/acorn-pn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s://brewminate.com/apeirophobia-the-fear-of-eternal-life-and-infinity/"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pixnio.com/objects/toys/pikado-game-target-arrow"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jskogerboe.com/2009/11/05/rick-warren-is-not-the-antichrist-seeker-sensitive-sacred-cow-tippin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wipsociology.org/2018/10/29/income-and-wealth-are-not-highly-correlated-here-is-why-and-what-it-mean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flickr.com/photos/alexcreative/4564849904"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ute-pictures.blogspot.com/2009/09/attractive-eye-wallpapers.htm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math.stackexchange.com/questions/386828/spherical-geometry-relating-angles-of-lunes-and-segments-of-great-circles"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publicdomainpictures.net/view-image.php?image=223517&amp;picture=cardinal-portrai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pixabay.com/en/expo-2010-shanghai-structure-642689/"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s://www.publicdomainpictures.net/view-image.php?image=222111&amp;picture=farm"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AB00-7AA4-BA9D-EA73-D48CCE6671DC}"/>
              </a:ext>
            </a:extLst>
          </p:cNvPr>
          <p:cNvSpPr>
            <a:spLocks noGrp="1"/>
          </p:cNvSpPr>
          <p:nvPr>
            <p:ph type="ctrTitle"/>
          </p:nvPr>
        </p:nvSpPr>
        <p:spPr/>
        <p:txBody>
          <a:bodyPr/>
          <a:lstStyle/>
          <a:p>
            <a:r>
              <a:rPr lang="en-US" dirty="0"/>
              <a:t>Ancient &amp; Medieval Philosophy </a:t>
            </a:r>
          </a:p>
        </p:txBody>
      </p:sp>
      <p:sp>
        <p:nvSpPr>
          <p:cNvPr id="3" name="Subtitle 2">
            <a:extLst>
              <a:ext uri="{FF2B5EF4-FFF2-40B4-BE49-F238E27FC236}">
                <a16:creationId xmlns:a16="http://schemas.microsoft.com/office/drawing/2014/main" id="{D0CD2E01-193B-8F15-E147-25EC6BE6D069}"/>
              </a:ext>
            </a:extLst>
          </p:cNvPr>
          <p:cNvSpPr>
            <a:spLocks noGrp="1"/>
          </p:cNvSpPr>
          <p:nvPr>
            <p:ph type="subTitle" idx="1"/>
          </p:nvPr>
        </p:nvSpPr>
        <p:spPr/>
        <p:txBody>
          <a:bodyPr/>
          <a:lstStyle/>
          <a:p>
            <a:r>
              <a:rPr lang="en-US" dirty="0"/>
              <a:t>Part III: Aristotle &amp; the Later Ancients</a:t>
            </a:r>
          </a:p>
        </p:txBody>
      </p:sp>
    </p:spTree>
    <p:extLst>
      <p:ext uri="{BB962C8B-B14F-4D97-AF65-F5344CB8AC3E}">
        <p14:creationId xmlns:p14="http://schemas.microsoft.com/office/powerpoint/2010/main" val="900645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BE39-F425-4A4F-9F39-DD76B20F987B}"/>
              </a:ext>
            </a:extLst>
          </p:cNvPr>
          <p:cNvSpPr>
            <a:spLocks noGrp="1"/>
          </p:cNvSpPr>
          <p:nvPr>
            <p:ph type="title"/>
          </p:nvPr>
        </p:nvSpPr>
        <p:spPr/>
        <p:txBody>
          <a:bodyPr/>
          <a:lstStyle/>
          <a:p>
            <a:r>
              <a:rPr lang="en-US" dirty="0"/>
              <a:t>Aristotle </a:t>
            </a:r>
            <a:br>
              <a:rPr lang="en-US" dirty="0"/>
            </a:br>
            <a:r>
              <a:rPr lang="en-US" dirty="0"/>
              <a:t>the ten categories</a:t>
            </a:r>
          </a:p>
        </p:txBody>
      </p:sp>
      <p:sp>
        <p:nvSpPr>
          <p:cNvPr id="3" name="Content Placeholder 2">
            <a:extLst>
              <a:ext uri="{FF2B5EF4-FFF2-40B4-BE49-F238E27FC236}">
                <a16:creationId xmlns:a16="http://schemas.microsoft.com/office/drawing/2014/main" id="{23095CAC-895B-4CDE-B0B9-6B38D022D626}"/>
              </a:ext>
            </a:extLst>
          </p:cNvPr>
          <p:cNvSpPr>
            <a:spLocks noGrp="1"/>
          </p:cNvSpPr>
          <p:nvPr>
            <p:ph sz="quarter" idx="13"/>
          </p:nvPr>
        </p:nvSpPr>
        <p:spPr/>
        <p:txBody>
          <a:bodyPr>
            <a:normAutofit fontScale="92500" lnSpcReduction="20000"/>
          </a:bodyPr>
          <a:lstStyle/>
          <a:p>
            <a:r>
              <a:rPr lang="en-US" dirty="0"/>
              <a:t>Substance</a:t>
            </a:r>
          </a:p>
          <a:p>
            <a:pPr lvl="1"/>
            <a:r>
              <a:rPr lang="en-US" dirty="0"/>
              <a:t>Example: A rock</a:t>
            </a:r>
          </a:p>
          <a:p>
            <a:r>
              <a:rPr lang="en-US" dirty="0"/>
              <a:t>Quantity</a:t>
            </a:r>
          </a:p>
          <a:p>
            <a:pPr lvl="1"/>
            <a:r>
              <a:rPr lang="en-US" dirty="0"/>
              <a:t>Example: 40k</a:t>
            </a:r>
          </a:p>
          <a:p>
            <a:r>
              <a:rPr lang="en-US" dirty="0"/>
              <a:t>Quality</a:t>
            </a:r>
          </a:p>
          <a:p>
            <a:pPr lvl="1"/>
            <a:r>
              <a:rPr lang="en-US" dirty="0"/>
              <a:t>Example: Purple</a:t>
            </a:r>
          </a:p>
          <a:p>
            <a:r>
              <a:rPr lang="en-US" dirty="0"/>
              <a:t>Relation</a:t>
            </a:r>
          </a:p>
          <a:p>
            <a:pPr lvl="1"/>
            <a:r>
              <a:rPr lang="en-US" dirty="0"/>
              <a:t>Example: Taller</a:t>
            </a:r>
          </a:p>
          <a:p>
            <a:r>
              <a:rPr lang="en-US" dirty="0"/>
              <a:t>Place</a:t>
            </a:r>
          </a:p>
          <a:p>
            <a:pPr lvl="1"/>
            <a:r>
              <a:rPr lang="en-US" dirty="0"/>
              <a:t>Example: In the library</a:t>
            </a:r>
          </a:p>
          <a:p>
            <a:endParaRPr lang="en-US" dirty="0"/>
          </a:p>
        </p:txBody>
      </p:sp>
      <p:sp>
        <p:nvSpPr>
          <p:cNvPr id="4" name="Content Placeholder 3">
            <a:extLst>
              <a:ext uri="{FF2B5EF4-FFF2-40B4-BE49-F238E27FC236}">
                <a16:creationId xmlns:a16="http://schemas.microsoft.com/office/drawing/2014/main" id="{002EF77B-1325-407B-9DAF-2A92B8AAFABA}"/>
              </a:ext>
            </a:extLst>
          </p:cNvPr>
          <p:cNvSpPr>
            <a:spLocks noGrp="1"/>
          </p:cNvSpPr>
          <p:nvPr>
            <p:ph sz="quarter" idx="14"/>
          </p:nvPr>
        </p:nvSpPr>
        <p:spPr/>
        <p:txBody>
          <a:bodyPr>
            <a:normAutofit fontScale="92500" lnSpcReduction="20000"/>
          </a:bodyPr>
          <a:lstStyle/>
          <a:p>
            <a:r>
              <a:rPr lang="en-US" dirty="0"/>
              <a:t>Time</a:t>
            </a:r>
          </a:p>
          <a:p>
            <a:pPr lvl="1"/>
            <a:r>
              <a:rPr lang="en-US" dirty="0"/>
              <a:t>Example: Yesterday</a:t>
            </a:r>
          </a:p>
          <a:p>
            <a:r>
              <a:rPr lang="en-US" dirty="0"/>
              <a:t>Position</a:t>
            </a:r>
          </a:p>
          <a:p>
            <a:pPr lvl="1"/>
            <a:r>
              <a:rPr lang="en-US" dirty="0"/>
              <a:t>Example: Fallen</a:t>
            </a:r>
          </a:p>
          <a:p>
            <a:r>
              <a:rPr lang="en-US" dirty="0"/>
              <a:t>State</a:t>
            </a:r>
          </a:p>
          <a:p>
            <a:pPr lvl="1"/>
            <a:r>
              <a:rPr lang="en-US" dirty="0"/>
              <a:t>Example: Clothed</a:t>
            </a:r>
          </a:p>
          <a:p>
            <a:r>
              <a:rPr lang="en-US" dirty="0"/>
              <a:t>Action</a:t>
            </a:r>
          </a:p>
          <a:p>
            <a:pPr lvl="1"/>
            <a:r>
              <a:rPr lang="en-US" dirty="0"/>
              <a:t>Example: Walking</a:t>
            </a:r>
          </a:p>
          <a:p>
            <a:r>
              <a:rPr lang="en-US" dirty="0"/>
              <a:t>Passivity</a:t>
            </a:r>
          </a:p>
          <a:p>
            <a:pPr lvl="1"/>
            <a:r>
              <a:rPr lang="en-US" dirty="0"/>
              <a:t>Example: Being taunted</a:t>
            </a:r>
          </a:p>
        </p:txBody>
      </p:sp>
    </p:spTree>
    <p:extLst>
      <p:ext uri="{BB962C8B-B14F-4D97-AF65-F5344CB8AC3E}">
        <p14:creationId xmlns:p14="http://schemas.microsoft.com/office/powerpoint/2010/main" val="17591227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2DADC43-61F1-A152-2B88-9415C814B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FF7D8-CE61-4681-A20B-9F4397DF517F}"/>
              </a:ext>
            </a:extLst>
          </p:cNvPr>
          <p:cNvSpPr>
            <a:spLocks noGrp="1"/>
          </p:cNvSpPr>
          <p:nvPr>
            <p:ph type="title"/>
          </p:nvPr>
        </p:nvSpPr>
        <p:spPr>
          <a:xfrm>
            <a:off x="5536734" y="609600"/>
            <a:ext cx="3737268" cy="1320800"/>
          </a:xfrm>
        </p:spPr>
        <p:txBody>
          <a:bodyPr>
            <a:normAutofit/>
          </a:bodyPr>
          <a:lstStyle/>
          <a:p>
            <a:r>
              <a:rPr lang="en-US" b="1" i="1"/>
              <a:t>Epicurean Ethics</a:t>
            </a:r>
            <a:endParaRPr lang="en-US" dirty="0"/>
          </a:p>
        </p:txBody>
      </p:sp>
      <p:sp>
        <p:nvSpPr>
          <p:cNvPr id="3" name="Content Placeholder 2">
            <a:extLst>
              <a:ext uri="{FF2B5EF4-FFF2-40B4-BE49-F238E27FC236}">
                <a16:creationId xmlns:a16="http://schemas.microsoft.com/office/drawing/2014/main" id="{9622C157-18F1-BF40-0C22-22C64B6E1CBE}"/>
              </a:ext>
            </a:extLst>
          </p:cNvPr>
          <p:cNvSpPr>
            <a:spLocks noGrp="1"/>
          </p:cNvSpPr>
          <p:nvPr>
            <p:ph idx="1"/>
          </p:nvPr>
        </p:nvSpPr>
        <p:spPr>
          <a:xfrm>
            <a:off x="5209563" y="2160589"/>
            <a:ext cx="4064439" cy="3880773"/>
          </a:xfrm>
        </p:spPr>
        <p:txBody>
          <a:bodyPr>
            <a:normAutofit/>
          </a:bodyPr>
          <a:lstStyle/>
          <a:p>
            <a:pPr>
              <a:lnSpc>
                <a:spcPct val="90000"/>
              </a:lnSpc>
            </a:pPr>
            <a:r>
              <a:rPr lang="en-US" dirty="0"/>
              <a:t>The life of the happy person consists in:</a:t>
            </a:r>
          </a:p>
          <a:p>
            <a:pPr lvl="1">
              <a:lnSpc>
                <a:spcPct val="90000"/>
              </a:lnSpc>
            </a:pPr>
            <a:r>
              <a:rPr lang="en-US" dirty="0"/>
              <a:t>Prudence</a:t>
            </a:r>
          </a:p>
          <a:p>
            <a:pPr lvl="1">
              <a:lnSpc>
                <a:spcPct val="90000"/>
              </a:lnSpc>
            </a:pPr>
            <a:r>
              <a:rPr lang="en-US" dirty="0"/>
              <a:t>Self-sufficiency</a:t>
            </a:r>
          </a:p>
          <a:p>
            <a:pPr lvl="1">
              <a:lnSpc>
                <a:spcPct val="90000"/>
              </a:lnSpc>
            </a:pPr>
            <a:r>
              <a:rPr lang="en-US" dirty="0"/>
              <a:t>Sober reasoning</a:t>
            </a:r>
          </a:p>
          <a:p>
            <a:pPr lvl="1">
              <a:lnSpc>
                <a:spcPct val="90000"/>
              </a:lnSpc>
            </a:pPr>
            <a:r>
              <a:rPr lang="en-US" dirty="0"/>
              <a:t>Honor</a:t>
            </a:r>
          </a:p>
          <a:p>
            <a:pPr lvl="1">
              <a:lnSpc>
                <a:spcPct val="90000"/>
              </a:lnSpc>
            </a:pPr>
            <a:r>
              <a:rPr lang="en-US" dirty="0"/>
              <a:t>Justice</a:t>
            </a:r>
          </a:p>
          <a:p>
            <a:pPr lvl="1">
              <a:lnSpc>
                <a:spcPct val="90000"/>
              </a:lnSpc>
            </a:pPr>
            <a:r>
              <a:rPr lang="en-US" dirty="0"/>
              <a:t>Wisdom.</a:t>
            </a:r>
          </a:p>
          <a:p>
            <a:pPr lvl="1">
              <a:lnSpc>
                <a:spcPct val="90000"/>
              </a:lnSpc>
            </a:pPr>
            <a:r>
              <a:rPr lang="en-US" dirty="0"/>
              <a:t>Bodily health</a:t>
            </a:r>
          </a:p>
          <a:p>
            <a:pPr lvl="1">
              <a:lnSpc>
                <a:spcPct val="90000"/>
              </a:lnSpc>
            </a:pPr>
            <a:r>
              <a:rPr lang="en-US" dirty="0"/>
              <a:t>Peace of mind</a:t>
            </a:r>
          </a:p>
          <a:p>
            <a:pPr lvl="1">
              <a:lnSpc>
                <a:spcPct val="90000"/>
              </a:lnSpc>
            </a:pPr>
            <a:r>
              <a:rPr lang="en-US" dirty="0"/>
              <a:t>Plain food</a:t>
            </a:r>
          </a:p>
          <a:p>
            <a:pPr>
              <a:lnSpc>
                <a:spcPct val="90000"/>
              </a:lnSpc>
            </a:pPr>
            <a:endParaRPr lang="en-US" dirty="0"/>
          </a:p>
        </p:txBody>
      </p:sp>
      <p:pic>
        <p:nvPicPr>
          <p:cNvPr id="5" name="Picture 4" descr="Assorted vegetables and fruits">
            <a:extLst>
              <a:ext uri="{FF2B5EF4-FFF2-40B4-BE49-F238E27FC236}">
                <a16:creationId xmlns:a16="http://schemas.microsoft.com/office/drawing/2014/main" id="{B22FDC18-41A6-8F17-58A4-6269667FEF52}"/>
              </a:ext>
            </a:extLst>
          </p:cNvPr>
          <p:cNvPicPr>
            <a:picLocks noChangeAspect="1"/>
          </p:cNvPicPr>
          <p:nvPr/>
        </p:nvPicPr>
        <p:blipFill>
          <a:blip r:embed="rId3"/>
          <a:srcRect l="29886" r="17603"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48251086"/>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292BD-C883-F8F1-3445-2E121487D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AB1EF-1225-5FE4-B5AD-4F475ED1AF13}"/>
              </a:ext>
            </a:extLst>
          </p:cNvPr>
          <p:cNvSpPr>
            <a:spLocks noGrp="1"/>
          </p:cNvSpPr>
          <p:nvPr>
            <p:ph type="title"/>
          </p:nvPr>
        </p:nvSpPr>
        <p:spPr/>
        <p:txBody>
          <a:bodyPr/>
          <a:lstStyle/>
          <a:p>
            <a:r>
              <a:rPr lang="en-US" b="1" i="1"/>
              <a:t>Epicurean Ethics</a:t>
            </a:r>
            <a:endParaRPr lang="en-US" dirty="0"/>
          </a:p>
        </p:txBody>
      </p:sp>
      <p:sp>
        <p:nvSpPr>
          <p:cNvPr id="3" name="Content Placeholder 2">
            <a:extLst>
              <a:ext uri="{FF2B5EF4-FFF2-40B4-BE49-F238E27FC236}">
                <a16:creationId xmlns:a16="http://schemas.microsoft.com/office/drawing/2014/main" id="{89DBA62E-CABA-9422-277D-7BED37C37580}"/>
              </a:ext>
            </a:extLst>
          </p:cNvPr>
          <p:cNvSpPr>
            <a:spLocks noGrp="1"/>
          </p:cNvSpPr>
          <p:nvPr>
            <p:ph idx="1"/>
          </p:nvPr>
        </p:nvSpPr>
        <p:spPr/>
        <p:txBody>
          <a:bodyPr/>
          <a:lstStyle/>
          <a:p>
            <a:r>
              <a:rPr lang="en-US" dirty="0"/>
              <a:t>Pleasure</a:t>
            </a:r>
          </a:p>
          <a:p>
            <a:pPr lvl="1"/>
            <a:r>
              <a:rPr lang="en-US" dirty="0"/>
              <a:t>Lived frugal and austere lives.</a:t>
            </a:r>
          </a:p>
          <a:p>
            <a:pPr lvl="1"/>
            <a:r>
              <a:rPr lang="en-US" dirty="0"/>
              <a:t>Emphasis on friendship as the highest pleasure.</a:t>
            </a:r>
          </a:p>
          <a:p>
            <a:pPr lvl="1"/>
            <a:r>
              <a:rPr lang="en-US" dirty="0"/>
              <a:t>Moral virtue was not a matter of excellence or an end achieved for its own sake.</a:t>
            </a:r>
          </a:p>
          <a:p>
            <a:pPr lvl="1"/>
            <a:r>
              <a:rPr lang="en-US" dirty="0"/>
              <a:t> Virtue is a means to an end, that of pleasure.</a:t>
            </a:r>
          </a:p>
          <a:p>
            <a:pPr lvl="1"/>
            <a:r>
              <a:rPr lang="en-US" dirty="0"/>
              <a:t>“One must </a:t>
            </a:r>
            <a:r>
              <a:rPr lang="en-US" dirty="0" err="1"/>
              <a:t>honour</a:t>
            </a:r>
            <a:r>
              <a:rPr lang="en-US" dirty="0"/>
              <a:t> the noble, and the virtues and things like that, if they produce pleasure. But if they do not, one must bid them goodbye.”</a:t>
            </a:r>
          </a:p>
          <a:p>
            <a:endParaRPr lang="en-US" dirty="0"/>
          </a:p>
        </p:txBody>
      </p:sp>
    </p:spTree>
    <p:extLst>
      <p:ext uri="{BB962C8B-B14F-4D97-AF65-F5344CB8AC3E}">
        <p14:creationId xmlns:p14="http://schemas.microsoft.com/office/powerpoint/2010/main" val="15659629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0758-A2BA-345A-E4AF-BCA9CFC96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40BE7-DABE-9C3F-7B59-14A845DC33F0}"/>
              </a:ext>
            </a:extLst>
          </p:cNvPr>
          <p:cNvSpPr>
            <a:spLocks noGrp="1"/>
          </p:cNvSpPr>
          <p:nvPr>
            <p:ph type="title"/>
          </p:nvPr>
        </p:nvSpPr>
        <p:spPr/>
        <p:txBody>
          <a:bodyPr/>
          <a:lstStyle/>
          <a:p>
            <a:r>
              <a:rPr lang="en-US" b="1" i="1" dirty="0"/>
              <a:t>Epicurean Social Thought</a:t>
            </a:r>
            <a:endParaRPr lang="en-US" dirty="0"/>
          </a:p>
        </p:txBody>
      </p:sp>
      <p:sp>
        <p:nvSpPr>
          <p:cNvPr id="3" name="Content Placeholder 2">
            <a:extLst>
              <a:ext uri="{FF2B5EF4-FFF2-40B4-BE49-F238E27FC236}">
                <a16:creationId xmlns:a16="http://schemas.microsoft.com/office/drawing/2014/main" id="{40C76725-F05C-57AF-4CB8-508F2711A856}"/>
              </a:ext>
            </a:extLst>
          </p:cNvPr>
          <p:cNvSpPr>
            <a:spLocks noGrp="1"/>
          </p:cNvSpPr>
          <p:nvPr>
            <p:ph idx="1"/>
          </p:nvPr>
        </p:nvSpPr>
        <p:spPr/>
        <p:txBody>
          <a:bodyPr>
            <a:normAutofit lnSpcReduction="10000"/>
          </a:bodyPr>
          <a:lstStyle/>
          <a:p>
            <a:r>
              <a:rPr lang="en-US" dirty="0"/>
              <a:t>Individualism</a:t>
            </a:r>
          </a:p>
          <a:p>
            <a:pPr lvl="1"/>
            <a:r>
              <a:rPr lang="en-US" dirty="0"/>
              <a:t>Little concern with social &amp; political philosophy.</a:t>
            </a:r>
          </a:p>
          <a:p>
            <a:r>
              <a:rPr lang="en-US" dirty="0"/>
              <a:t>Views</a:t>
            </a:r>
          </a:p>
          <a:p>
            <a:pPr lvl="1"/>
            <a:r>
              <a:rPr lang="en-US" dirty="0"/>
              <a:t>Civil laws are based on convention and expediency.</a:t>
            </a:r>
          </a:p>
          <a:p>
            <a:pPr lvl="1"/>
            <a:r>
              <a:rPr lang="en-US" dirty="0"/>
              <a:t>Civil laws are to be obeyed on entirely pragmatic grounds.</a:t>
            </a:r>
          </a:p>
          <a:p>
            <a:pPr lvl="2"/>
            <a:r>
              <a:rPr lang="en-US" dirty="0"/>
              <a:t>Doing so will result in a more peaceful life.</a:t>
            </a:r>
          </a:p>
          <a:p>
            <a:r>
              <a:rPr lang="en-US" dirty="0"/>
              <a:t>Warned against political involvement </a:t>
            </a:r>
          </a:p>
          <a:p>
            <a:pPr lvl="1"/>
            <a:r>
              <a:rPr lang="en-US" dirty="0"/>
              <a:t>It leads to disquiet from responsibilities and the creation of enemies.</a:t>
            </a:r>
          </a:p>
          <a:p>
            <a:pPr lvl="1"/>
            <a:r>
              <a:rPr lang="en-US" dirty="0"/>
              <a:t>The wise avoid politics.</a:t>
            </a:r>
          </a:p>
          <a:p>
            <a:pPr lvl="1"/>
            <a:r>
              <a:rPr lang="en-US" dirty="0"/>
              <a:t>“The purest security is that which comes from a quiet life and withdrawal from the many.”</a:t>
            </a:r>
          </a:p>
          <a:p>
            <a:endParaRPr lang="en-US" dirty="0"/>
          </a:p>
        </p:txBody>
      </p:sp>
    </p:spTree>
    <p:extLst>
      <p:ext uri="{BB962C8B-B14F-4D97-AF65-F5344CB8AC3E}">
        <p14:creationId xmlns:p14="http://schemas.microsoft.com/office/powerpoint/2010/main" val="22939051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3EFD-3418-3289-9E95-394C685F0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8BB16-6E96-546F-9328-F0418902B07F}"/>
              </a:ext>
            </a:extLst>
          </p:cNvPr>
          <p:cNvSpPr>
            <a:spLocks noGrp="1"/>
          </p:cNvSpPr>
          <p:nvPr>
            <p:ph type="title"/>
          </p:nvPr>
        </p:nvSpPr>
        <p:spPr/>
        <p:txBody>
          <a:bodyPr/>
          <a:lstStyle/>
          <a:p>
            <a:r>
              <a:rPr lang="en-US" b="1" i="1" dirty="0"/>
              <a:t>Epicurean Views of Religion &amp; Death</a:t>
            </a:r>
            <a:endParaRPr lang="en-US" dirty="0"/>
          </a:p>
        </p:txBody>
      </p:sp>
      <p:sp>
        <p:nvSpPr>
          <p:cNvPr id="3" name="Content Placeholder 2">
            <a:extLst>
              <a:ext uri="{FF2B5EF4-FFF2-40B4-BE49-F238E27FC236}">
                <a16:creationId xmlns:a16="http://schemas.microsoft.com/office/drawing/2014/main" id="{CA7FB2DB-759C-6CA6-AC9C-4790FD4F89DA}"/>
              </a:ext>
            </a:extLst>
          </p:cNvPr>
          <p:cNvSpPr>
            <a:spLocks noGrp="1"/>
          </p:cNvSpPr>
          <p:nvPr>
            <p:ph idx="1"/>
          </p:nvPr>
        </p:nvSpPr>
        <p:spPr>
          <a:xfrm>
            <a:off x="677333" y="1729947"/>
            <a:ext cx="9566417" cy="4311416"/>
          </a:xfrm>
        </p:spPr>
        <p:txBody>
          <a:bodyPr>
            <a:normAutofit fontScale="92500" lnSpcReduction="10000"/>
          </a:bodyPr>
          <a:lstStyle/>
          <a:p>
            <a:r>
              <a:rPr lang="en-US" dirty="0"/>
              <a:t>The Gods</a:t>
            </a:r>
          </a:p>
          <a:p>
            <a:pPr lvl="1"/>
            <a:r>
              <a:rPr lang="en-US" dirty="0"/>
              <a:t>The fear produced by myths concerning the god and the afterlife is a disease of the soul.</a:t>
            </a:r>
          </a:p>
          <a:p>
            <a:pPr lvl="1"/>
            <a:r>
              <a:rPr lang="en-US" dirty="0"/>
              <a:t>The gods have physical bodies.</a:t>
            </a:r>
          </a:p>
          <a:p>
            <a:pPr lvl="1"/>
            <a:r>
              <a:rPr lang="en-US" dirty="0"/>
              <a:t>The gods are immortal because their atoms are different from all other atoms.</a:t>
            </a:r>
          </a:p>
          <a:p>
            <a:pPr lvl="1"/>
            <a:r>
              <a:rPr lang="en-US" dirty="0"/>
              <a:t>The gods are too aloof and too concerned with their own pleasure to interfere with this world.</a:t>
            </a:r>
          </a:p>
          <a:p>
            <a:pPr lvl="1"/>
            <a:r>
              <a:rPr lang="en-US" dirty="0"/>
              <a:t>The gods spend their time in a way that is the most blessed and best supplied with all kinds of good things.</a:t>
            </a:r>
          </a:p>
          <a:p>
            <a:pPr lvl="1"/>
            <a:r>
              <a:rPr lang="en-US" dirty="0"/>
              <a:t>The gods are idle and are not entangled with any serious preoccupations.</a:t>
            </a:r>
          </a:p>
          <a:p>
            <a:pPr lvl="1"/>
            <a:r>
              <a:rPr lang="en-US" dirty="0"/>
              <a:t>The gods do not toil but rejoice in their wisdom and virtue.</a:t>
            </a:r>
          </a:p>
          <a:p>
            <a:pPr lvl="1"/>
            <a:r>
              <a:rPr lang="en-US" dirty="0"/>
              <a:t>The gods are certain they will always experience supreme and eternal pleasures.</a:t>
            </a:r>
          </a:p>
          <a:p>
            <a:pPr lvl="1"/>
            <a:r>
              <a:rPr lang="en-US" dirty="0"/>
              <a:t>We need not worry about appeasing the gods or their punishment because they are too peaceful to be capable of gratitude or anger.</a:t>
            </a:r>
          </a:p>
          <a:p>
            <a:pPr lvl="1"/>
            <a:r>
              <a:rPr lang="en-US" dirty="0"/>
              <a:t>This realization allows people to live without fear of the gods.</a:t>
            </a:r>
          </a:p>
          <a:p>
            <a:endParaRPr lang="en-US" dirty="0"/>
          </a:p>
        </p:txBody>
      </p:sp>
    </p:spTree>
    <p:extLst>
      <p:ext uri="{BB962C8B-B14F-4D97-AF65-F5344CB8AC3E}">
        <p14:creationId xmlns:p14="http://schemas.microsoft.com/office/powerpoint/2010/main" val="42024685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0B99006-18F0-F404-C061-7BF02461F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3C414-F050-7797-076A-C072CEF6A7DB}"/>
              </a:ext>
            </a:extLst>
          </p:cNvPr>
          <p:cNvSpPr>
            <a:spLocks noGrp="1"/>
          </p:cNvSpPr>
          <p:nvPr>
            <p:ph type="title"/>
          </p:nvPr>
        </p:nvSpPr>
        <p:spPr>
          <a:xfrm>
            <a:off x="5536734" y="609600"/>
            <a:ext cx="3737268" cy="1320800"/>
          </a:xfrm>
        </p:spPr>
        <p:txBody>
          <a:bodyPr>
            <a:normAutofit/>
          </a:bodyPr>
          <a:lstStyle/>
          <a:p>
            <a:pPr>
              <a:lnSpc>
                <a:spcPct val="90000"/>
              </a:lnSpc>
            </a:pPr>
            <a:r>
              <a:rPr lang="en-US" sz="2800" b="1" i="1"/>
              <a:t>Epicurean Views of Religion &amp; Death</a:t>
            </a:r>
            <a:endParaRPr lang="en-US" sz="2800"/>
          </a:p>
        </p:txBody>
      </p:sp>
      <p:sp>
        <p:nvSpPr>
          <p:cNvPr id="3" name="Content Placeholder 2">
            <a:extLst>
              <a:ext uri="{FF2B5EF4-FFF2-40B4-BE49-F238E27FC236}">
                <a16:creationId xmlns:a16="http://schemas.microsoft.com/office/drawing/2014/main" id="{42DF2B87-F02E-40FE-D68D-BC60238A8F23}"/>
              </a:ext>
            </a:extLst>
          </p:cNvPr>
          <p:cNvSpPr>
            <a:spLocks noGrp="1"/>
          </p:cNvSpPr>
          <p:nvPr>
            <p:ph idx="1"/>
          </p:nvPr>
        </p:nvSpPr>
        <p:spPr>
          <a:xfrm>
            <a:off x="5209563" y="2160589"/>
            <a:ext cx="4064439" cy="3880773"/>
          </a:xfrm>
        </p:spPr>
        <p:txBody>
          <a:bodyPr>
            <a:normAutofit fontScale="92500"/>
          </a:bodyPr>
          <a:lstStyle/>
          <a:p>
            <a:pPr>
              <a:lnSpc>
                <a:spcPct val="90000"/>
              </a:lnSpc>
            </a:pPr>
            <a:r>
              <a:rPr lang="en-US" sz="1400"/>
              <a:t>Death 	</a:t>
            </a:r>
          </a:p>
          <a:p>
            <a:pPr lvl="1">
              <a:lnSpc>
                <a:spcPct val="90000"/>
              </a:lnSpc>
            </a:pPr>
            <a:r>
              <a:rPr lang="en-US" sz="1400"/>
              <a:t>If we exist, then death does not.</a:t>
            </a:r>
          </a:p>
          <a:p>
            <a:pPr lvl="1">
              <a:lnSpc>
                <a:spcPct val="90000"/>
              </a:lnSpc>
            </a:pPr>
            <a:r>
              <a:rPr lang="en-US" sz="1400"/>
              <a:t>If death exists, then we do not.</a:t>
            </a:r>
          </a:p>
          <a:p>
            <a:pPr lvl="1">
              <a:lnSpc>
                <a:spcPct val="90000"/>
              </a:lnSpc>
            </a:pPr>
            <a:r>
              <a:rPr lang="en-US" sz="1400"/>
              <a:t>We will never experience death because </a:t>
            </a:r>
          </a:p>
          <a:p>
            <a:pPr lvl="2">
              <a:lnSpc>
                <a:spcPct val="90000"/>
              </a:lnSpc>
            </a:pPr>
            <a:r>
              <a:rPr lang="en-US"/>
              <a:t>Death is when the soul atoms disperse with the last breath</a:t>
            </a:r>
          </a:p>
          <a:p>
            <a:pPr lvl="2">
              <a:lnSpc>
                <a:spcPct val="90000"/>
              </a:lnSpc>
            </a:pPr>
            <a:r>
              <a:rPr lang="en-US"/>
              <a:t>Ending our ability to experience pain and pleasure.</a:t>
            </a:r>
          </a:p>
          <a:p>
            <a:pPr lvl="1">
              <a:lnSpc>
                <a:spcPct val="90000"/>
              </a:lnSpc>
            </a:pPr>
            <a:r>
              <a:rPr lang="en-US" sz="1400"/>
              <a:t>All good and bad lies in sense-experience.</a:t>
            </a:r>
          </a:p>
          <a:p>
            <a:pPr lvl="2">
              <a:lnSpc>
                <a:spcPct val="90000"/>
              </a:lnSpc>
            </a:pPr>
            <a:r>
              <a:rPr lang="en-US"/>
              <a:t>Death is the cessation of this experience.</a:t>
            </a:r>
          </a:p>
          <a:p>
            <a:pPr lvl="1">
              <a:lnSpc>
                <a:spcPct val="90000"/>
              </a:lnSpc>
            </a:pPr>
            <a:r>
              <a:rPr lang="en-US" sz="1400"/>
              <a:t>Knowing this makes mortality a matter of contentment “not by adding a limitless time to life but by removing the longing for immortality.”</a:t>
            </a:r>
          </a:p>
          <a:p>
            <a:pPr>
              <a:lnSpc>
                <a:spcPct val="90000"/>
              </a:lnSpc>
            </a:pPr>
            <a:endParaRPr lang="en-US" sz="1400"/>
          </a:p>
        </p:txBody>
      </p:sp>
      <p:pic>
        <p:nvPicPr>
          <p:cNvPr id="11" name="Picture 10" descr="Hand reaching out to sun">
            <a:extLst>
              <a:ext uri="{FF2B5EF4-FFF2-40B4-BE49-F238E27FC236}">
                <a16:creationId xmlns:a16="http://schemas.microsoft.com/office/drawing/2014/main" id="{2E8689C3-FD04-3700-F5C9-221A3C28AF07}"/>
              </a:ext>
            </a:extLst>
          </p:cNvPr>
          <p:cNvPicPr>
            <a:picLocks noChangeAspect="1"/>
          </p:cNvPicPr>
          <p:nvPr/>
        </p:nvPicPr>
        <p:blipFill>
          <a:blip r:embed="rId3"/>
          <a:srcRect l="32840" r="14454"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47054929"/>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5CC1-A10B-A465-B77C-822B4B5C2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FB54-0A0C-2815-01E6-BA8912FA5460}"/>
              </a:ext>
            </a:extLst>
          </p:cNvPr>
          <p:cNvSpPr>
            <a:spLocks noGrp="1"/>
          </p:cNvSpPr>
          <p:nvPr>
            <p:ph type="title"/>
          </p:nvPr>
        </p:nvSpPr>
        <p:spPr/>
        <p:txBody>
          <a:bodyPr/>
          <a:lstStyle/>
          <a:p>
            <a:r>
              <a:rPr lang="en-US" b="1" i="1" dirty="0"/>
              <a:t>Epicureanism: Criticisms &amp; Concerns </a:t>
            </a:r>
            <a:endParaRPr lang="en-US" dirty="0"/>
          </a:p>
        </p:txBody>
      </p:sp>
      <p:sp>
        <p:nvSpPr>
          <p:cNvPr id="3" name="Content Placeholder 2">
            <a:extLst>
              <a:ext uri="{FF2B5EF4-FFF2-40B4-BE49-F238E27FC236}">
                <a16:creationId xmlns:a16="http://schemas.microsoft.com/office/drawing/2014/main" id="{2882D0B6-699C-F9C0-ED6B-60EAD24C6CA3}"/>
              </a:ext>
            </a:extLst>
          </p:cNvPr>
          <p:cNvSpPr>
            <a:spLocks noGrp="1"/>
          </p:cNvSpPr>
          <p:nvPr>
            <p:ph idx="1"/>
          </p:nvPr>
        </p:nvSpPr>
        <p:spPr/>
        <p:txBody>
          <a:bodyPr>
            <a:normAutofit/>
          </a:bodyPr>
          <a:lstStyle/>
          <a:p>
            <a:r>
              <a:rPr lang="en-US" dirty="0"/>
              <a:t>Virtue</a:t>
            </a:r>
          </a:p>
          <a:p>
            <a:pPr lvl="1"/>
            <a:r>
              <a:rPr lang="en-US" dirty="0"/>
              <a:t>Epicureans lived virtuously only because virtue was valued for egoistic consequences.</a:t>
            </a:r>
          </a:p>
          <a:p>
            <a:pPr lvl="1"/>
            <a:r>
              <a:rPr lang="en-US" dirty="0"/>
              <a:t>The reason to be moral is that doing so is advantageous</a:t>
            </a:r>
          </a:p>
          <a:p>
            <a:pPr lvl="2"/>
            <a:r>
              <a:rPr lang="en-US" dirty="0"/>
              <a:t>It makes life more pleasant.</a:t>
            </a:r>
          </a:p>
          <a:p>
            <a:pPr lvl="1"/>
            <a:r>
              <a:rPr lang="en-US" dirty="0"/>
              <a:t>One should be just to avoid consequences from the exposure of one’s injustices.</a:t>
            </a:r>
          </a:p>
          <a:p>
            <a:pPr lvl="1"/>
            <a:r>
              <a:rPr lang="en-US" dirty="0"/>
              <a:t>Epicureans have no grounds for criticizing someone who takes the pleasures of being unjust to outweigh the pains.</a:t>
            </a:r>
          </a:p>
          <a:p>
            <a:endParaRPr lang="en-US" dirty="0"/>
          </a:p>
        </p:txBody>
      </p:sp>
    </p:spTree>
    <p:extLst>
      <p:ext uri="{BB962C8B-B14F-4D97-AF65-F5344CB8AC3E}">
        <p14:creationId xmlns:p14="http://schemas.microsoft.com/office/powerpoint/2010/main" val="40189573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BBDF-C475-1957-6162-4A7A1559F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304C0-C863-6479-3F05-4E98B67FFBE1}"/>
              </a:ext>
            </a:extLst>
          </p:cNvPr>
          <p:cNvSpPr>
            <a:spLocks noGrp="1"/>
          </p:cNvSpPr>
          <p:nvPr>
            <p:ph type="title"/>
          </p:nvPr>
        </p:nvSpPr>
        <p:spPr/>
        <p:txBody>
          <a:bodyPr/>
          <a:lstStyle/>
          <a:p>
            <a:r>
              <a:rPr lang="en-US" b="1" i="1" dirty="0"/>
              <a:t>Epicureanism: Criticisms &amp; Concerns </a:t>
            </a:r>
            <a:endParaRPr lang="en-US" dirty="0"/>
          </a:p>
        </p:txBody>
      </p:sp>
      <p:sp>
        <p:nvSpPr>
          <p:cNvPr id="3" name="Content Placeholder 2">
            <a:extLst>
              <a:ext uri="{FF2B5EF4-FFF2-40B4-BE49-F238E27FC236}">
                <a16:creationId xmlns:a16="http://schemas.microsoft.com/office/drawing/2014/main" id="{DCEFF55A-1A0A-5525-98B0-73D0A2382C05}"/>
              </a:ext>
            </a:extLst>
          </p:cNvPr>
          <p:cNvSpPr>
            <a:spLocks noGrp="1"/>
          </p:cNvSpPr>
          <p:nvPr>
            <p:ph idx="1"/>
          </p:nvPr>
        </p:nvSpPr>
        <p:spPr/>
        <p:txBody>
          <a:bodyPr>
            <a:normAutofit/>
          </a:bodyPr>
          <a:lstStyle/>
          <a:p>
            <a:r>
              <a:rPr lang="en-US" dirty="0"/>
              <a:t>Friendship</a:t>
            </a:r>
          </a:p>
          <a:p>
            <a:pPr lvl="1"/>
            <a:r>
              <a:rPr lang="en-US" dirty="0"/>
              <a:t>“Friendship comes to be because of its utility.”</a:t>
            </a:r>
          </a:p>
          <a:p>
            <a:pPr lvl="1"/>
            <a:r>
              <a:rPr lang="en-US" dirty="0"/>
              <a:t>Friendship seems chosen by self-serving opportunist as the result of calculated scheming.</a:t>
            </a:r>
          </a:p>
          <a:p>
            <a:pPr lvl="1"/>
            <a:r>
              <a:rPr lang="en-US" dirty="0"/>
              <a:t>Epicurus seemed to have been better than the implications of his philosophy.</a:t>
            </a:r>
          </a:p>
          <a:p>
            <a:pPr lvl="2"/>
            <a:r>
              <a:rPr lang="en-US" dirty="0"/>
              <a:t>Friendship might require sacrificing one’s life for a friend.</a:t>
            </a:r>
          </a:p>
          <a:p>
            <a:pPr lvl="1"/>
            <a:r>
              <a:rPr lang="en-US" dirty="0"/>
              <a:t>“every friendship is worth choosing for its own sake.”</a:t>
            </a:r>
          </a:p>
          <a:p>
            <a:pPr lvl="1"/>
            <a:r>
              <a:rPr lang="en-US" dirty="0"/>
              <a:t>His theory entails that friendship has only extrinsic value in terms of the pleasure the person gets from friendships.</a:t>
            </a:r>
          </a:p>
          <a:p>
            <a:endParaRPr lang="en-US" dirty="0"/>
          </a:p>
        </p:txBody>
      </p:sp>
    </p:spTree>
    <p:extLst>
      <p:ext uri="{BB962C8B-B14F-4D97-AF65-F5344CB8AC3E}">
        <p14:creationId xmlns:p14="http://schemas.microsoft.com/office/powerpoint/2010/main" val="30958635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5D757-39C8-2581-497D-9E0480D1A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BD030-182F-DF69-DC0A-E995803DF407}"/>
              </a:ext>
            </a:extLst>
          </p:cNvPr>
          <p:cNvSpPr>
            <a:spLocks noGrp="1"/>
          </p:cNvSpPr>
          <p:nvPr>
            <p:ph type="title"/>
          </p:nvPr>
        </p:nvSpPr>
        <p:spPr/>
        <p:txBody>
          <a:bodyPr/>
          <a:lstStyle/>
          <a:p>
            <a:r>
              <a:rPr lang="en-US" b="1" i="1" dirty="0"/>
              <a:t>Epicureanism: Criticisms &amp; Concerns </a:t>
            </a:r>
            <a:endParaRPr lang="en-US" dirty="0"/>
          </a:p>
        </p:txBody>
      </p:sp>
      <p:sp>
        <p:nvSpPr>
          <p:cNvPr id="3" name="Content Placeholder 2">
            <a:extLst>
              <a:ext uri="{FF2B5EF4-FFF2-40B4-BE49-F238E27FC236}">
                <a16:creationId xmlns:a16="http://schemas.microsoft.com/office/drawing/2014/main" id="{90C6C06F-97D2-51BB-5D2C-0939D7E900E8}"/>
              </a:ext>
            </a:extLst>
          </p:cNvPr>
          <p:cNvSpPr>
            <a:spLocks noGrp="1"/>
          </p:cNvSpPr>
          <p:nvPr>
            <p:ph idx="1"/>
          </p:nvPr>
        </p:nvSpPr>
        <p:spPr/>
        <p:txBody>
          <a:bodyPr>
            <a:normAutofit/>
          </a:bodyPr>
          <a:lstStyle/>
          <a:p>
            <a:r>
              <a:rPr lang="en-US" dirty="0"/>
              <a:t>Social Involvement</a:t>
            </a:r>
          </a:p>
          <a:p>
            <a:pPr lvl="1"/>
            <a:r>
              <a:rPr lang="en-US" dirty="0"/>
              <a:t>Individualism and withdrawal of Epicureanism characterized the Hellenistic era.</a:t>
            </a:r>
          </a:p>
          <a:p>
            <a:pPr lvl="1"/>
            <a:r>
              <a:rPr lang="en-US" dirty="0"/>
              <a:t>Contrast with social philosophies of Plato and Aristotle</a:t>
            </a:r>
          </a:p>
          <a:p>
            <a:pPr lvl="2"/>
            <a:r>
              <a:rPr lang="en-US" dirty="0"/>
              <a:t> The importance of the political life for goodness</a:t>
            </a:r>
          </a:p>
          <a:p>
            <a:pPr lvl="2"/>
            <a:r>
              <a:rPr lang="en-US" dirty="0"/>
              <a:t> The importance of improving the state.</a:t>
            </a:r>
          </a:p>
          <a:p>
            <a:pPr lvl="1"/>
            <a:r>
              <a:rPr lang="en-US" dirty="0"/>
              <a:t>It is not possible to have a meaningful engagement with society beyond a circle of friends.</a:t>
            </a:r>
          </a:p>
          <a:p>
            <a:r>
              <a:rPr lang="en-US" dirty="0"/>
              <a:t>Successful</a:t>
            </a:r>
          </a:p>
          <a:p>
            <a:pPr lvl="1"/>
            <a:r>
              <a:rPr lang="en-US" dirty="0"/>
              <a:t>It spread rapidly and far.</a:t>
            </a:r>
          </a:p>
          <a:p>
            <a:pPr lvl="1"/>
            <a:r>
              <a:rPr lang="en-US" dirty="0"/>
              <a:t>Endured until the 4</a:t>
            </a:r>
            <a:r>
              <a:rPr lang="en-US" baseline="30000" dirty="0"/>
              <a:t>th</a:t>
            </a:r>
            <a:r>
              <a:rPr lang="en-US" dirty="0"/>
              <a:t> century A.D. </a:t>
            </a:r>
          </a:p>
        </p:txBody>
      </p:sp>
    </p:spTree>
    <p:extLst>
      <p:ext uri="{BB962C8B-B14F-4D97-AF65-F5344CB8AC3E}">
        <p14:creationId xmlns:p14="http://schemas.microsoft.com/office/powerpoint/2010/main" val="2363084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8C39-5615-93E2-AD6E-9F55F4D60DD1}"/>
              </a:ext>
            </a:extLst>
          </p:cNvPr>
          <p:cNvSpPr>
            <a:spLocks noGrp="1"/>
          </p:cNvSpPr>
          <p:nvPr>
            <p:ph type="title"/>
          </p:nvPr>
        </p:nvSpPr>
        <p:spPr/>
        <p:txBody>
          <a:bodyPr/>
          <a:lstStyle/>
          <a:p>
            <a:r>
              <a:rPr lang="en-US" dirty="0"/>
              <a:t>Stoicism: Background</a:t>
            </a:r>
          </a:p>
        </p:txBody>
      </p:sp>
      <p:sp>
        <p:nvSpPr>
          <p:cNvPr id="3" name="Content Placeholder 2">
            <a:extLst>
              <a:ext uri="{FF2B5EF4-FFF2-40B4-BE49-F238E27FC236}">
                <a16:creationId xmlns:a16="http://schemas.microsoft.com/office/drawing/2014/main" id="{5A9ACDFA-EBF7-4A7E-3949-9AF994488F42}"/>
              </a:ext>
            </a:extLst>
          </p:cNvPr>
          <p:cNvSpPr>
            <a:spLocks noGrp="1"/>
          </p:cNvSpPr>
          <p:nvPr>
            <p:ph idx="1"/>
          </p:nvPr>
        </p:nvSpPr>
        <p:spPr/>
        <p:txBody>
          <a:bodyPr/>
          <a:lstStyle/>
          <a:p>
            <a:r>
              <a:rPr lang="en-US" dirty="0"/>
              <a:t>Rivalry with Epicureanism</a:t>
            </a:r>
          </a:p>
          <a:p>
            <a:pPr lvl="1"/>
            <a:r>
              <a:rPr lang="en-US" dirty="0"/>
              <a:t>Stoicism arose contemporaneously with Epicureanism.</a:t>
            </a:r>
          </a:p>
          <a:p>
            <a:pPr lvl="1"/>
            <a:r>
              <a:rPr lang="en-US" dirty="0"/>
              <a:t>Stoicism was successful and rivaled Epicureanism.</a:t>
            </a:r>
          </a:p>
          <a:p>
            <a:pPr lvl="1"/>
            <a:r>
              <a:rPr lang="en-US" dirty="0"/>
              <a:t>Both endured into the Christian era</a:t>
            </a:r>
          </a:p>
          <a:p>
            <a:pPr lvl="2"/>
            <a:r>
              <a:rPr lang="en-US" dirty="0"/>
              <a:t>Paul spoke before both groups in Athens (Acts 17).</a:t>
            </a:r>
          </a:p>
          <a:p>
            <a:endParaRPr lang="en-US" dirty="0"/>
          </a:p>
        </p:txBody>
      </p:sp>
    </p:spTree>
    <p:extLst>
      <p:ext uri="{BB962C8B-B14F-4D97-AF65-F5344CB8AC3E}">
        <p14:creationId xmlns:p14="http://schemas.microsoft.com/office/powerpoint/2010/main" val="24738656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AE66-4D75-350E-BB83-4952FD7E2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99B86-D10B-ACFB-A83A-6827C132108D}"/>
              </a:ext>
            </a:extLst>
          </p:cNvPr>
          <p:cNvSpPr>
            <a:spLocks noGrp="1"/>
          </p:cNvSpPr>
          <p:nvPr>
            <p:ph type="title"/>
          </p:nvPr>
        </p:nvSpPr>
        <p:spPr/>
        <p:txBody>
          <a:bodyPr/>
          <a:lstStyle/>
          <a:p>
            <a:r>
              <a:rPr lang="en-US" dirty="0"/>
              <a:t>Stoicism: Background</a:t>
            </a:r>
          </a:p>
        </p:txBody>
      </p:sp>
      <p:sp>
        <p:nvSpPr>
          <p:cNvPr id="3" name="Content Placeholder 2">
            <a:extLst>
              <a:ext uri="{FF2B5EF4-FFF2-40B4-BE49-F238E27FC236}">
                <a16:creationId xmlns:a16="http://schemas.microsoft.com/office/drawing/2014/main" id="{EE4DD831-7469-31BF-D4C9-A0934E329AE3}"/>
              </a:ext>
            </a:extLst>
          </p:cNvPr>
          <p:cNvSpPr>
            <a:spLocks noGrp="1"/>
          </p:cNvSpPr>
          <p:nvPr>
            <p:ph idx="1"/>
          </p:nvPr>
        </p:nvSpPr>
        <p:spPr/>
        <p:txBody>
          <a:bodyPr/>
          <a:lstStyle/>
          <a:p>
            <a:r>
              <a:rPr lang="en-US" dirty="0"/>
              <a:t>Zeno (336-264 B.C).</a:t>
            </a:r>
          </a:p>
          <a:p>
            <a:pPr lvl="1"/>
            <a:r>
              <a:rPr lang="en-US" dirty="0"/>
              <a:t>Not the Zeno who was a student of Parmenides.</a:t>
            </a:r>
          </a:p>
          <a:p>
            <a:pPr lvl="1"/>
            <a:r>
              <a:rPr lang="en-US" dirty="0"/>
              <a:t>From Citium in Cyprus.</a:t>
            </a:r>
          </a:p>
          <a:p>
            <a:pPr lvl="1"/>
            <a:r>
              <a:rPr lang="en-US" dirty="0"/>
              <a:t>Founded a school in Athens.</a:t>
            </a:r>
          </a:p>
          <a:p>
            <a:pPr lvl="1"/>
            <a:r>
              <a:rPr lang="en-US" dirty="0"/>
              <a:t>He taught from a porch, which is stoa in Greek</a:t>
            </a:r>
          </a:p>
          <a:p>
            <a:pPr lvl="2"/>
            <a:r>
              <a:rPr lang="en-US" dirty="0"/>
              <a:t>Hence the name “stoicism.”</a:t>
            </a:r>
          </a:p>
          <a:p>
            <a:pPr lvl="1"/>
            <a:r>
              <a:rPr lang="en-US" dirty="0"/>
              <a:t>His teachings attracted many followers.</a:t>
            </a:r>
          </a:p>
          <a:p>
            <a:pPr lvl="1"/>
            <a:r>
              <a:rPr lang="en-US" dirty="0"/>
              <a:t>He was admired and officially honored by Athens.</a:t>
            </a:r>
          </a:p>
          <a:p>
            <a:endParaRPr lang="en-US" dirty="0"/>
          </a:p>
        </p:txBody>
      </p:sp>
    </p:spTree>
    <p:extLst>
      <p:ext uri="{BB962C8B-B14F-4D97-AF65-F5344CB8AC3E}">
        <p14:creationId xmlns:p14="http://schemas.microsoft.com/office/powerpoint/2010/main" val="62871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pple, fruit, indoor, sitting&#10;&#10;Description automatically generated">
            <a:extLst>
              <a:ext uri="{FF2B5EF4-FFF2-40B4-BE49-F238E27FC236}">
                <a16:creationId xmlns:a16="http://schemas.microsoft.com/office/drawing/2014/main" id="{A4E9AD0F-DD51-42CC-8A91-DAC08743C561}"/>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7621" b="22827"/>
          <a:stretch/>
        </p:blipFill>
        <p:spPr>
          <a:xfrm>
            <a:off x="20" y="-3278"/>
            <a:ext cx="12191980" cy="6861278"/>
          </a:xfrm>
          <a:prstGeom prst="rect">
            <a:avLst/>
          </a:prstGeom>
        </p:spPr>
      </p:pic>
      <p:sp>
        <p:nvSpPr>
          <p:cNvPr id="2" name="Title 1">
            <a:extLst>
              <a:ext uri="{FF2B5EF4-FFF2-40B4-BE49-F238E27FC236}">
                <a16:creationId xmlns:a16="http://schemas.microsoft.com/office/drawing/2014/main" id="{B545294C-F559-48DA-B583-5D3E8B7B5891}"/>
              </a:ext>
            </a:extLst>
          </p:cNvPr>
          <p:cNvSpPr>
            <a:spLocks noGrp="1"/>
          </p:cNvSpPr>
          <p:nvPr>
            <p:ph type="title"/>
          </p:nvPr>
        </p:nvSpPr>
        <p:spPr>
          <a:xfrm>
            <a:off x="913775" y="618517"/>
            <a:ext cx="10364451" cy="1596177"/>
          </a:xfrm>
        </p:spPr>
        <p:txBody>
          <a:bodyPr>
            <a:normAutofit/>
          </a:bodyPr>
          <a:lstStyle/>
          <a:p>
            <a:r>
              <a:rPr lang="en-US" dirty="0"/>
              <a:t>Aristotle</a:t>
            </a:r>
            <a:br>
              <a:rPr lang="en-US" dirty="0"/>
            </a:br>
            <a:r>
              <a:rPr lang="en-US" dirty="0"/>
              <a:t>substance</a:t>
            </a:r>
          </a:p>
        </p:txBody>
      </p:sp>
      <p:sp>
        <p:nvSpPr>
          <p:cNvPr id="5" name="Content Placeholder 4">
            <a:extLst>
              <a:ext uri="{FF2B5EF4-FFF2-40B4-BE49-F238E27FC236}">
                <a16:creationId xmlns:a16="http://schemas.microsoft.com/office/drawing/2014/main" id="{E6B82836-F979-4B37-A644-4041E17C4AFA}"/>
              </a:ext>
            </a:extLst>
          </p:cNvPr>
          <p:cNvSpPr>
            <a:spLocks noGrp="1"/>
          </p:cNvSpPr>
          <p:nvPr>
            <p:ph sz="quarter" idx="13"/>
          </p:nvPr>
        </p:nvSpPr>
        <p:spPr/>
        <p:txBody>
          <a:bodyPr>
            <a:normAutofit/>
          </a:bodyPr>
          <a:lstStyle/>
          <a:p>
            <a:r>
              <a:rPr lang="en-US" dirty="0"/>
              <a:t>Substance</a:t>
            </a:r>
          </a:p>
          <a:p>
            <a:pPr lvl="1"/>
            <a:r>
              <a:rPr lang="en-US" dirty="0"/>
              <a:t>An individual thing</a:t>
            </a:r>
          </a:p>
          <a:p>
            <a:pPr lvl="1"/>
            <a:r>
              <a:rPr lang="en-US" dirty="0"/>
              <a:t>“They are the entities which underlie everything else…and everything else is either predicated of them or present in them.”</a:t>
            </a:r>
          </a:p>
          <a:p>
            <a:pPr lvl="1"/>
            <a:r>
              <a:rPr lang="en-US" dirty="0"/>
              <a:t>Subject which is predicated to the other categories</a:t>
            </a:r>
          </a:p>
          <a:p>
            <a:pPr lvl="1"/>
            <a:r>
              <a:rPr lang="en-US" dirty="0"/>
              <a:t>Can exist apart from specific properties</a:t>
            </a:r>
          </a:p>
          <a:p>
            <a:pPr lvl="1"/>
            <a:r>
              <a:rPr lang="en-US" dirty="0"/>
              <a:t>Properties cannot exist apart from substances</a:t>
            </a:r>
          </a:p>
        </p:txBody>
      </p:sp>
    </p:spTree>
    <p:extLst>
      <p:ext uri="{BB962C8B-B14F-4D97-AF65-F5344CB8AC3E}">
        <p14:creationId xmlns:p14="http://schemas.microsoft.com/office/powerpoint/2010/main" val="23079775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36DE-7888-EFC8-AE62-8D57C27FF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0B585-241E-01CF-0B1E-9522248FCB33}"/>
              </a:ext>
            </a:extLst>
          </p:cNvPr>
          <p:cNvSpPr>
            <a:spLocks noGrp="1"/>
          </p:cNvSpPr>
          <p:nvPr>
            <p:ph type="title"/>
          </p:nvPr>
        </p:nvSpPr>
        <p:spPr/>
        <p:txBody>
          <a:bodyPr/>
          <a:lstStyle/>
          <a:p>
            <a:r>
              <a:rPr lang="en-US" dirty="0"/>
              <a:t>Stoicism &amp; Epicureanism</a:t>
            </a:r>
          </a:p>
        </p:txBody>
      </p:sp>
      <p:sp>
        <p:nvSpPr>
          <p:cNvPr id="3" name="Content Placeholder 2">
            <a:extLst>
              <a:ext uri="{FF2B5EF4-FFF2-40B4-BE49-F238E27FC236}">
                <a16:creationId xmlns:a16="http://schemas.microsoft.com/office/drawing/2014/main" id="{7C44DC1A-3D6E-AEBA-E557-93DD22CB0998}"/>
              </a:ext>
            </a:extLst>
          </p:cNvPr>
          <p:cNvSpPr>
            <a:spLocks noGrp="1"/>
          </p:cNvSpPr>
          <p:nvPr>
            <p:ph idx="1"/>
          </p:nvPr>
        </p:nvSpPr>
        <p:spPr/>
        <p:txBody>
          <a:bodyPr/>
          <a:lstStyle/>
          <a:p>
            <a:r>
              <a:rPr lang="en-US" dirty="0"/>
              <a:t>Similarities</a:t>
            </a:r>
          </a:p>
          <a:p>
            <a:pPr lvl="1"/>
            <a:r>
              <a:rPr lang="en-US" dirty="0"/>
              <a:t>Both  were popular while remaining philosophy.</a:t>
            </a:r>
          </a:p>
          <a:p>
            <a:pPr lvl="2"/>
            <a:r>
              <a:rPr lang="en-US" dirty="0"/>
              <a:t> Presented rational arguments for their views.</a:t>
            </a:r>
          </a:p>
          <a:p>
            <a:pPr lvl="1"/>
            <a:r>
              <a:rPr lang="en-US" dirty="0"/>
              <a:t>Both dealt with logic and physics, but focused on their application to applied ethics.</a:t>
            </a:r>
          </a:p>
          <a:p>
            <a:pPr lvl="1"/>
            <a:r>
              <a:rPr lang="en-US" dirty="0"/>
              <a:t>Both accepted physicalism and empiricism.</a:t>
            </a:r>
          </a:p>
          <a:p>
            <a:pPr lvl="1"/>
            <a:r>
              <a:rPr lang="en-US" dirty="0"/>
              <a:t>Both encouraged people to act in accord with nature.</a:t>
            </a:r>
          </a:p>
          <a:p>
            <a:endParaRPr lang="en-US" dirty="0"/>
          </a:p>
        </p:txBody>
      </p:sp>
    </p:spTree>
    <p:extLst>
      <p:ext uri="{BB962C8B-B14F-4D97-AF65-F5344CB8AC3E}">
        <p14:creationId xmlns:p14="http://schemas.microsoft.com/office/powerpoint/2010/main" val="29657866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38EFB4A-D1EB-712B-9E48-D944229D1937}"/>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FCF06D-45E5-E726-6582-26DECEAC8C8B}"/>
              </a:ext>
            </a:extLst>
          </p:cNvPr>
          <p:cNvPicPr>
            <a:picLocks noChangeAspect="1"/>
          </p:cNvPicPr>
          <p:nvPr/>
        </p:nvPicPr>
        <p:blipFill>
          <a:blip r:embed="rId3">
            <a:duotone>
              <a:prstClr val="black"/>
              <a:schemeClr val="tx2">
                <a:tint val="45000"/>
                <a:satMod val="400000"/>
              </a:schemeClr>
            </a:duotone>
            <a:alphaModFix amt="40000"/>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807C234-0999-F2C5-A187-AFE244ECE87B}"/>
              </a:ext>
            </a:extLst>
          </p:cNvPr>
          <p:cNvSpPr>
            <a:spLocks noGrp="1"/>
          </p:cNvSpPr>
          <p:nvPr>
            <p:ph type="title"/>
          </p:nvPr>
        </p:nvSpPr>
        <p:spPr>
          <a:xfrm>
            <a:off x="677334" y="609600"/>
            <a:ext cx="8596668" cy="1320800"/>
          </a:xfrm>
        </p:spPr>
        <p:txBody>
          <a:bodyPr>
            <a:normAutofit/>
          </a:bodyPr>
          <a:lstStyle/>
          <a:p>
            <a:r>
              <a:rPr lang="en-US" dirty="0"/>
              <a:t>Stoicism &amp; Epicureanism</a:t>
            </a:r>
          </a:p>
        </p:txBody>
      </p:sp>
      <p:sp>
        <p:nvSpPr>
          <p:cNvPr id="3" name="Content Placeholder 2">
            <a:extLst>
              <a:ext uri="{FF2B5EF4-FFF2-40B4-BE49-F238E27FC236}">
                <a16:creationId xmlns:a16="http://schemas.microsoft.com/office/drawing/2014/main" id="{78897538-2450-42F4-3282-3DBF83505522}"/>
              </a:ext>
            </a:extLst>
          </p:cNvPr>
          <p:cNvSpPr>
            <a:spLocks noGrp="1"/>
          </p:cNvSpPr>
          <p:nvPr>
            <p:ph idx="1"/>
          </p:nvPr>
        </p:nvSpPr>
        <p:spPr>
          <a:xfrm>
            <a:off x="677334" y="2160589"/>
            <a:ext cx="9677628" cy="3880773"/>
          </a:xfrm>
        </p:spPr>
        <p:txBody>
          <a:bodyPr>
            <a:normAutofit/>
          </a:bodyPr>
          <a:lstStyle/>
          <a:p>
            <a:pPr>
              <a:lnSpc>
                <a:spcPct val="90000"/>
              </a:lnSpc>
            </a:pPr>
            <a:r>
              <a:rPr lang="en-US" sz="1500" dirty="0">
                <a:solidFill>
                  <a:srgbClr val="FFFFFF"/>
                </a:solidFill>
              </a:rPr>
              <a:t>Differences</a:t>
            </a:r>
          </a:p>
          <a:p>
            <a:pPr lvl="1">
              <a:lnSpc>
                <a:spcPct val="90000"/>
              </a:lnSpc>
            </a:pPr>
            <a:r>
              <a:rPr lang="en-US" sz="1500" dirty="0">
                <a:solidFill>
                  <a:srgbClr val="FFFFFF"/>
                </a:solidFill>
              </a:rPr>
              <a:t>Epicureans: the material universe is one of blind chance, with a small element of free will.</a:t>
            </a:r>
          </a:p>
          <a:p>
            <a:pPr lvl="1">
              <a:lnSpc>
                <a:spcPct val="90000"/>
              </a:lnSpc>
            </a:pPr>
            <a:r>
              <a:rPr lang="en-US" sz="1500" dirty="0">
                <a:solidFill>
                  <a:srgbClr val="FFFFFF"/>
                </a:solidFill>
              </a:rPr>
              <a:t>Stoics: the material universe is run by a benevolent, divine plan.</a:t>
            </a:r>
          </a:p>
          <a:p>
            <a:pPr lvl="1">
              <a:lnSpc>
                <a:spcPct val="90000"/>
              </a:lnSpc>
            </a:pPr>
            <a:r>
              <a:rPr lang="en-US" sz="1500" dirty="0">
                <a:solidFill>
                  <a:srgbClr val="FFFFFF"/>
                </a:solidFill>
              </a:rPr>
              <a:t>Epicureans: Humans are pleasure seekers and pleasure is the highest good.</a:t>
            </a:r>
          </a:p>
          <a:p>
            <a:pPr lvl="1">
              <a:lnSpc>
                <a:spcPct val="90000"/>
              </a:lnSpc>
            </a:pPr>
            <a:r>
              <a:rPr lang="en-US" sz="1500" dirty="0">
                <a:solidFill>
                  <a:srgbClr val="FFFFFF"/>
                </a:solidFill>
              </a:rPr>
              <a:t>Virtue has instrumental value.</a:t>
            </a:r>
          </a:p>
          <a:p>
            <a:pPr lvl="1">
              <a:lnSpc>
                <a:spcPct val="90000"/>
              </a:lnSpc>
            </a:pPr>
            <a:r>
              <a:rPr lang="en-US" sz="1500" dirty="0">
                <a:solidFill>
                  <a:srgbClr val="FFFFFF"/>
                </a:solidFill>
              </a:rPr>
              <a:t>Stoics: Virtue, duty, character and self-discipline have intrinsic value.</a:t>
            </a:r>
          </a:p>
          <a:p>
            <a:pPr lvl="2">
              <a:lnSpc>
                <a:spcPct val="90000"/>
              </a:lnSpc>
            </a:pPr>
            <a:r>
              <a:rPr lang="en-US" sz="1500" dirty="0">
                <a:solidFill>
                  <a:srgbClr val="FFFFFF"/>
                </a:solidFill>
              </a:rPr>
              <a:t>Based on Socrates’ view that no real harm can befall a person who is virtuous.</a:t>
            </a:r>
          </a:p>
          <a:p>
            <a:pPr lvl="1">
              <a:lnSpc>
                <a:spcPct val="90000"/>
              </a:lnSpc>
            </a:pPr>
            <a:r>
              <a:rPr lang="en-US" sz="1500" dirty="0">
                <a:solidFill>
                  <a:srgbClr val="FFFFFF"/>
                </a:solidFill>
              </a:rPr>
              <a:t>Epicureans: Social philosophy is based on enlightened self-interest</a:t>
            </a:r>
          </a:p>
          <a:p>
            <a:pPr lvl="2">
              <a:lnSpc>
                <a:spcPct val="90000"/>
              </a:lnSpc>
            </a:pPr>
            <a:r>
              <a:rPr lang="en-US" sz="1500" dirty="0">
                <a:solidFill>
                  <a:srgbClr val="FFFFFF"/>
                </a:solidFill>
              </a:rPr>
              <a:t>Looked down on social involvement beyond one’s circle of friends.</a:t>
            </a:r>
          </a:p>
          <a:p>
            <a:pPr lvl="1">
              <a:lnSpc>
                <a:spcPct val="90000"/>
              </a:lnSpc>
            </a:pPr>
            <a:r>
              <a:rPr lang="en-US" sz="1500" dirty="0">
                <a:solidFill>
                  <a:srgbClr val="FFFFFF"/>
                </a:solidFill>
              </a:rPr>
              <a:t>Stoics: social philosophy is based on the view that we should put universal ends ahead of our own selfish interests </a:t>
            </a:r>
          </a:p>
          <a:p>
            <a:pPr lvl="2">
              <a:lnSpc>
                <a:spcPct val="90000"/>
              </a:lnSpc>
            </a:pPr>
            <a:r>
              <a:rPr lang="en-US" sz="1500" dirty="0">
                <a:solidFill>
                  <a:srgbClr val="FFFFFF"/>
                </a:solidFill>
              </a:rPr>
              <a:t>Regarded humanity as a family.</a:t>
            </a:r>
          </a:p>
          <a:p>
            <a:pPr>
              <a:lnSpc>
                <a:spcPct val="90000"/>
              </a:lnSpc>
            </a:pPr>
            <a:endParaRPr lang="en-US" sz="1500" dirty="0">
              <a:solidFill>
                <a:srgbClr val="FFFFFF"/>
              </a:solidFill>
            </a:endParaRPr>
          </a:p>
        </p:txBody>
      </p:sp>
    </p:spTree>
    <p:extLst>
      <p:ext uri="{BB962C8B-B14F-4D97-AF65-F5344CB8AC3E}">
        <p14:creationId xmlns:p14="http://schemas.microsoft.com/office/powerpoint/2010/main" val="3216379768"/>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5DCF-9254-DAE1-8ED8-91FE2DEEF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97FAB-F6F5-F75C-0246-9480716546EE}"/>
              </a:ext>
            </a:extLst>
          </p:cNvPr>
          <p:cNvSpPr>
            <a:spLocks noGrp="1"/>
          </p:cNvSpPr>
          <p:nvPr>
            <p:ph type="title"/>
          </p:nvPr>
        </p:nvSpPr>
        <p:spPr/>
        <p:txBody>
          <a:bodyPr/>
          <a:lstStyle/>
          <a:p>
            <a:r>
              <a:rPr lang="en-US" dirty="0"/>
              <a:t>Stoic Metaphysics</a:t>
            </a:r>
          </a:p>
        </p:txBody>
      </p:sp>
      <p:sp>
        <p:nvSpPr>
          <p:cNvPr id="3" name="Content Placeholder 2">
            <a:extLst>
              <a:ext uri="{FF2B5EF4-FFF2-40B4-BE49-F238E27FC236}">
                <a16:creationId xmlns:a16="http://schemas.microsoft.com/office/drawing/2014/main" id="{34DE24A3-00E1-6836-EFDC-7D53FD4CDB64}"/>
              </a:ext>
            </a:extLst>
          </p:cNvPr>
          <p:cNvSpPr>
            <a:spLocks noGrp="1"/>
          </p:cNvSpPr>
          <p:nvPr>
            <p:ph idx="1"/>
          </p:nvPr>
        </p:nvSpPr>
        <p:spPr/>
        <p:txBody>
          <a:bodyPr>
            <a:normAutofit fontScale="92500" lnSpcReduction="10000"/>
          </a:bodyPr>
          <a:lstStyle/>
          <a:p>
            <a:r>
              <a:rPr lang="en-US" dirty="0"/>
              <a:t>Materialism</a:t>
            </a:r>
          </a:p>
          <a:p>
            <a:pPr lvl="1"/>
            <a:r>
              <a:rPr lang="en-US" dirty="0"/>
              <a:t>Physicalists.</a:t>
            </a:r>
          </a:p>
          <a:p>
            <a:pPr lvl="1"/>
            <a:r>
              <a:rPr lang="en-US" dirty="0"/>
              <a:t>Denied the existence of chance.</a:t>
            </a:r>
          </a:p>
          <a:p>
            <a:pPr lvl="1"/>
            <a:r>
              <a:rPr lang="en-US" dirty="0"/>
              <a:t>God, the human soul, the forms and forces are all material but are made of fine matter called pneuma (breath/wind).</a:t>
            </a:r>
          </a:p>
          <a:p>
            <a:r>
              <a:rPr lang="en-US" dirty="0"/>
              <a:t>Teleology &amp; The Divine</a:t>
            </a:r>
          </a:p>
          <a:p>
            <a:pPr lvl="1"/>
            <a:r>
              <a:rPr lang="en-US" dirty="0"/>
              <a:t>The universe is purposeful and imbued with the divine.</a:t>
            </a:r>
          </a:p>
          <a:p>
            <a:pPr lvl="1"/>
            <a:r>
              <a:rPr lang="en-US" dirty="0"/>
              <a:t>The divinity is caring and just.</a:t>
            </a:r>
          </a:p>
          <a:p>
            <a:pPr lvl="1"/>
            <a:r>
              <a:rPr lang="en-US" dirty="0"/>
              <a:t>Used many names for the divine: Zeus, God, Nature, Order, Universal Reason, Fate, Destiny, and Providence.</a:t>
            </a:r>
          </a:p>
          <a:p>
            <a:pPr lvl="1"/>
            <a:r>
              <a:rPr lang="en-US" dirty="0"/>
              <a:t>The divinity wisely guides all things towards the most perfect, beautiful and good outcome possible.</a:t>
            </a:r>
          </a:p>
          <a:p>
            <a:endParaRPr lang="en-US" dirty="0"/>
          </a:p>
        </p:txBody>
      </p:sp>
    </p:spTree>
    <p:extLst>
      <p:ext uri="{BB962C8B-B14F-4D97-AF65-F5344CB8AC3E}">
        <p14:creationId xmlns:p14="http://schemas.microsoft.com/office/powerpoint/2010/main" val="11010339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70FED7F-C5A7-23CA-8FEF-AFA3AC1AFE4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lti-colored spinning balls">
            <a:extLst>
              <a:ext uri="{FF2B5EF4-FFF2-40B4-BE49-F238E27FC236}">
                <a16:creationId xmlns:a16="http://schemas.microsoft.com/office/drawing/2014/main" id="{0BDAB4D7-F83D-D8B3-2412-F78D8FEEAFF3}"/>
              </a:ext>
            </a:extLst>
          </p:cNvPr>
          <p:cNvPicPr>
            <a:picLocks noChangeAspect="1"/>
          </p:cNvPicPr>
          <p:nvPr/>
        </p:nvPicPr>
        <p:blipFill>
          <a:blip r:embed="rId3">
            <a:duotone>
              <a:prstClr val="black"/>
              <a:schemeClr val="tx2">
                <a:tint val="45000"/>
                <a:satMod val="400000"/>
              </a:schemeClr>
            </a:duotone>
            <a:alphaModFix amt="40000"/>
          </a:blip>
          <a:srcRect t="7865" b="7865"/>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6EB9ED7-7307-A28E-2EF1-4FCB671DB651}"/>
              </a:ext>
            </a:extLst>
          </p:cNvPr>
          <p:cNvSpPr>
            <a:spLocks noGrp="1"/>
          </p:cNvSpPr>
          <p:nvPr>
            <p:ph type="title"/>
          </p:nvPr>
        </p:nvSpPr>
        <p:spPr>
          <a:xfrm>
            <a:off x="677334" y="609600"/>
            <a:ext cx="8596668" cy="1320800"/>
          </a:xfrm>
        </p:spPr>
        <p:txBody>
          <a:bodyPr>
            <a:normAutofit/>
          </a:bodyPr>
          <a:lstStyle/>
          <a:p>
            <a:r>
              <a:rPr lang="en-US" dirty="0"/>
              <a:t>Stoic Metaphysics</a:t>
            </a:r>
          </a:p>
        </p:txBody>
      </p:sp>
      <p:sp>
        <p:nvSpPr>
          <p:cNvPr id="3" name="Content Placeholder 2">
            <a:extLst>
              <a:ext uri="{FF2B5EF4-FFF2-40B4-BE49-F238E27FC236}">
                <a16:creationId xmlns:a16="http://schemas.microsoft.com/office/drawing/2014/main" id="{B99CEFF2-80D7-EFCE-5577-F16AB2DCD2AA}"/>
              </a:ext>
            </a:extLst>
          </p:cNvPr>
          <p:cNvSpPr>
            <a:spLocks noGrp="1"/>
          </p:cNvSpPr>
          <p:nvPr>
            <p:ph idx="1"/>
          </p:nvPr>
        </p:nvSpPr>
        <p:spPr>
          <a:xfrm>
            <a:off x="677334" y="2160589"/>
            <a:ext cx="9807374" cy="4314352"/>
          </a:xfrm>
        </p:spPr>
        <p:txBody>
          <a:bodyPr>
            <a:normAutofit/>
          </a:bodyPr>
          <a:lstStyle/>
          <a:p>
            <a:pPr>
              <a:lnSpc>
                <a:spcPct val="90000"/>
              </a:lnSpc>
            </a:pPr>
            <a:endParaRPr lang="en-US" sz="1500" dirty="0">
              <a:solidFill>
                <a:srgbClr val="FFFFFF"/>
              </a:solidFill>
            </a:endParaRPr>
          </a:p>
          <a:p>
            <a:pPr>
              <a:lnSpc>
                <a:spcPct val="90000"/>
              </a:lnSpc>
            </a:pPr>
            <a:r>
              <a:rPr lang="en-US" sz="1500" dirty="0">
                <a:solidFill>
                  <a:srgbClr val="FFFFFF"/>
                </a:solidFill>
              </a:rPr>
              <a:t>Teleology &amp; The Divine Continued </a:t>
            </a:r>
          </a:p>
          <a:p>
            <a:pPr lvl="1">
              <a:lnSpc>
                <a:spcPct val="90000"/>
              </a:lnSpc>
            </a:pPr>
            <a:r>
              <a:rPr lang="en-US" sz="1500" dirty="0">
                <a:solidFill>
                  <a:srgbClr val="FFFFFF"/>
                </a:solidFill>
              </a:rPr>
              <a:t>The divinity is transcendent and diffused through the world, thus assuming its form.</a:t>
            </a:r>
          </a:p>
          <a:p>
            <a:pPr lvl="1">
              <a:lnSpc>
                <a:spcPct val="90000"/>
              </a:lnSpc>
            </a:pPr>
            <a:r>
              <a:rPr lang="en-US" sz="1500" dirty="0">
                <a:solidFill>
                  <a:srgbClr val="FFFFFF"/>
                </a:solidFill>
              </a:rPr>
              <a:t>The divinity is the Logos (rational principle) and is immanent in the world as its creative and guiding power.</a:t>
            </a:r>
          </a:p>
          <a:p>
            <a:pPr lvl="1">
              <a:lnSpc>
                <a:spcPct val="90000"/>
              </a:lnSpc>
            </a:pPr>
            <a:r>
              <a:rPr lang="en-US" sz="1500" dirty="0">
                <a:solidFill>
                  <a:srgbClr val="FFFFFF"/>
                </a:solidFill>
              </a:rPr>
              <a:t>The Logos is all permeating fiery vapor that is manifested in</a:t>
            </a:r>
          </a:p>
          <a:p>
            <a:pPr lvl="2">
              <a:lnSpc>
                <a:spcPct val="90000"/>
              </a:lnSpc>
            </a:pPr>
            <a:r>
              <a:rPr lang="en-US" sz="1500" dirty="0">
                <a:solidFill>
                  <a:srgbClr val="FFFFFF"/>
                </a:solidFill>
              </a:rPr>
              <a:t>The fiery spheres of the heavens.</a:t>
            </a:r>
          </a:p>
          <a:p>
            <a:pPr lvl="2">
              <a:lnSpc>
                <a:spcPct val="90000"/>
              </a:lnSpc>
            </a:pPr>
            <a:r>
              <a:rPr lang="en-US" sz="1500" dirty="0">
                <a:solidFill>
                  <a:srgbClr val="FFFFFF"/>
                </a:solidFill>
              </a:rPr>
              <a:t>The warmth and vitality of living things.</a:t>
            </a:r>
          </a:p>
          <a:p>
            <a:pPr lvl="2">
              <a:lnSpc>
                <a:spcPct val="90000"/>
              </a:lnSpc>
            </a:pPr>
            <a:r>
              <a:rPr lang="en-US" sz="1500" dirty="0">
                <a:solidFill>
                  <a:srgbClr val="FFFFFF"/>
                </a:solidFill>
              </a:rPr>
              <a:t>Rational thought in the human soul.</a:t>
            </a:r>
          </a:p>
          <a:p>
            <a:pPr lvl="1">
              <a:lnSpc>
                <a:spcPct val="90000"/>
              </a:lnSpc>
            </a:pPr>
            <a:r>
              <a:rPr lang="en-US" sz="1500" dirty="0">
                <a:solidFill>
                  <a:srgbClr val="FFFFFF"/>
                </a:solidFill>
              </a:rPr>
              <a:t>The world is a continuum, like a field, as opposed to the distinct atoms of the Epicureans.</a:t>
            </a:r>
          </a:p>
          <a:p>
            <a:pPr lvl="1">
              <a:lnSpc>
                <a:spcPct val="90000"/>
              </a:lnSpc>
            </a:pPr>
            <a:r>
              <a:rPr lang="en-US" sz="1500" dirty="0">
                <a:solidFill>
                  <a:srgbClr val="FFFFFF"/>
                </a:solidFill>
              </a:rPr>
              <a:t> The Logos is the soul and reason of the world which is regarded as a living thing.</a:t>
            </a:r>
          </a:p>
          <a:p>
            <a:pPr lvl="1">
              <a:lnSpc>
                <a:spcPct val="90000"/>
              </a:lnSpc>
            </a:pPr>
            <a:r>
              <a:rPr lang="en-US" sz="1300" dirty="0">
                <a:solidFill>
                  <a:srgbClr val="FFFFFF"/>
                </a:solidFill>
              </a:rPr>
              <a:t> Logoi: sparks of the divine that are dispersed throughout the world to guide the development of things.</a:t>
            </a:r>
          </a:p>
          <a:p>
            <a:pPr>
              <a:lnSpc>
                <a:spcPct val="90000"/>
              </a:lnSpc>
            </a:pPr>
            <a:endParaRPr lang="en-US" sz="1500" dirty="0">
              <a:solidFill>
                <a:srgbClr val="FFFFFF"/>
              </a:solidFill>
            </a:endParaRPr>
          </a:p>
        </p:txBody>
      </p:sp>
    </p:spTree>
    <p:extLst>
      <p:ext uri="{BB962C8B-B14F-4D97-AF65-F5344CB8AC3E}">
        <p14:creationId xmlns:p14="http://schemas.microsoft.com/office/powerpoint/2010/main" val="3419153933"/>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4E4F131-34E2-2E8A-ABC1-4A462DA389A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uds in sky">
            <a:extLst>
              <a:ext uri="{FF2B5EF4-FFF2-40B4-BE49-F238E27FC236}">
                <a16:creationId xmlns:a16="http://schemas.microsoft.com/office/drawing/2014/main" id="{67987901-70FF-D4C3-E157-7C710D3E4726}"/>
              </a:ext>
            </a:extLst>
          </p:cNvPr>
          <p:cNvPicPr>
            <a:picLocks noChangeAspect="1"/>
          </p:cNvPicPr>
          <p:nvPr/>
        </p:nvPicPr>
        <p:blipFill>
          <a:blip r:embed="rId3">
            <a:duotone>
              <a:prstClr val="black"/>
              <a:schemeClr val="tx2">
                <a:tint val="45000"/>
                <a:satMod val="400000"/>
              </a:schemeClr>
            </a:duotone>
            <a:alphaModFix amt="40000"/>
          </a:blip>
          <a:srcRect t="2500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6DA1AB0-5697-675C-085A-CA35416012F7}"/>
              </a:ext>
            </a:extLst>
          </p:cNvPr>
          <p:cNvSpPr>
            <a:spLocks noGrp="1"/>
          </p:cNvSpPr>
          <p:nvPr>
            <p:ph type="title"/>
          </p:nvPr>
        </p:nvSpPr>
        <p:spPr>
          <a:xfrm>
            <a:off x="677334" y="609600"/>
            <a:ext cx="8596668" cy="1320800"/>
          </a:xfrm>
        </p:spPr>
        <p:txBody>
          <a:bodyPr>
            <a:normAutofit/>
          </a:bodyPr>
          <a:lstStyle/>
          <a:p>
            <a:r>
              <a:rPr lang="en-US" dirty="0"/>
              <a:t>Stoic Metaphysics</a:t>
            </a:r>
          </a:p>
        </p:txBody>
      </p:sp>
      <p:sp>
        <p:nvSpPr>
          <p:cNvPr id="3" name="Content Placeholder 2">
            <a:extLst>
              <a:ext uri="{FF2B5EF4-FFF2-40B4-BE49-F238E27FC236}">
                <a16:creationId xmlns:a16="http://schemas.microsoft.com/office/drawing/2014/main" id="{D486FCF7-97B4-41B1-50C6-509245C24431}"/>
              </a:ext>
            </a:extLst>
          </p:cNvPr>
          <p:cNvSpPr>
            <a:spLocks noGrp="1"/>
          </p:cNvSpPr>
          <p:nvPr>
            <p:ph idx="1"/>
          </p:nvPr>
        </p:nvSpPr>
        <p:spPr>
          <a:xfrm>
            <a:off x="677334" y="2160589"/>
            <a:ext cx="8596668" cy="3880773"/>
          </a:xfrm>
        </p:spPr>
        <p:txBody>
          <a:bodyPr>
            <a:normAutofit/>
          </a:bodyPr>
          <a:lstStyle/>
          <a:p>
            <a:r>
              <a:rPr lang="en-US" dirty="0">
                <a:solidFill>
                  <a:srgbClr val="FFFFFF"/>
                </a:solidFill>
              </a:rPr>
              <a:t>Necessity</a:t>
            </a:r>
          </a:p>
          <a:p>
            <a:pPr lvl="1"/>
            <a:r>
              <a:rPr lang="en-US" dirty="0">
                <a:solidFill>
                  <a:srgbClr val="FFFFFF"/>
                </a:solidFill>
              </a:rPr>
              <a:t>The divinity is not free</a:t>
            </a:r>
          </a:p>
          <a:p>
            <a:pPr lvl="2"/>
            <a:r>
              <a:rPr lang="en-US" dirty="0">
                <a:solidFill>
                  <a:srgbClr val="FFFFFF"/>
                </a:solidFill>
              </a:rPr>
              <a:t>The process of nature arises from his substance with necessity.</a:t>
            </a:r>
          </a:p>
          <a:p>
            <a:pPr lvl="1"/>
            <a:r>
              <a:rPr lang="en-US" dirty="0">
                <a:solidFill>
                  <a:srgbClr val="FFFFFF"/>
                </a:solidFill>
              </a:rPr>
              <a:t>There is no chance or contingency in the world.</a:t>
            </a:r>
          </a:p>
          <a:p>
            <a:pPr lvl="1"/>
            <a:r>
              <a:rPr lang="en-US" dirty="0">
                <a:solidFill>
                  <a:srgbClr val="FFFFFF"/>
                </a:solidFill>
              </a:rPr>
              <a:t>All events are determined</a:t>
            </a:r>
          </a:p>
          <a:p>
            <a:pPr lvl="1"/>
            <a:r>
              <a:rPr lang="en-US" dirty="0">
                <a:solidFill>
                  <a:srgbClr val="FFFFFF"/>
                </a:solidFill>
              </a:rPr>
              <a:t>Nothing could be anyway other than its is or was.</a:t>
            </a:r>
          </a:p>
          <a:p>
            <a:pPr lvl="1"/>
            <a:r>
              <a:rPr lang="en-US" dirty="0">
                <a:solidFill>
                  <a:srgbClr val="FFFFFF"/>
                </a:solidFill>
              </a:rPr>
              <a:t>The world is the product of a benevolent divinity and hence nurtures and fulfills the deepest human needs.</a:t>
            </a:r>
          </a:p>
          <a:p>
            <a:endParaRPr lang="en-US" dirty="0">
              <a:solidFill>
                <a:srgbClr val="FFFFFF"/>
              </a:solidFill>
            </a:endParaRPr>
          </a:p>
        </p:txBody>
      </p:sp>
    </p:spTree>
    <p:extLst>
      <p:ext uri="{BB962C8B-B14F-4D97-AF65-F5344CB8AC3E}">
        <p14:creationId xmlns:p14="http://schemas.microsoft.com/office/powerpoint/2010/main" val="2430717533"/>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455B29-6794-7713-C4BB-864B5529E869}"/>
            </a:ext>
          </a:extLst>
        </p:cNvPr>
        <p:cNvGrpSpPr/>
        <p:nvPr/>
      </p:nvGrpSpPr>
      <p:grpSpPr>
        <a:xfrm>
          <a:off x="0" y="0"/>
          <a:ext cx="0" cy="0"/>
          <a:chOff x="0" y="0"/>
          <a:chExt cx="0" cy="0"/>
        </a:xfrm>
      </p:grpSpPr>
      <p:pic>
        <p:nvPicPr>
          <p:cNvPr id="5" name="Picture 4" descr="Curved land ridges">
            <a:extLst>
              <a:ext uri="{FF2B5EF4-FFF2-40B4-BE49-F238E27FC236}">
                <a16:creationId xmlns:a16="http://schemas.microsoft.com/office/drawing/2014/main" id="{AA8768B0-127B-D310-0279-1F57F56AE442}"/>
              </a:ext>
            </a:extLst>
          </p:cNvPr>
          <p:cNvPicPr>
            <a:picLocks noChangeAspect="1"/>
          </p:cNvPicPr>
          <p:nvPr/>
        </p:nvPicPr>
        <p:blipFill>
          <a:blip r:embed="rId3"/>
          <a:srcRect l="20789" r="1423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FFEAA0E-823F-0B7F-4C20-82F84EF49123}"/>
              </a:ext>
            </a:extLst>
          </p:cNvPr>
          <p:cNvSpPr>
            <a:spLocks noGrp="1"/>
          </p:cNvSpPr>
          <p:nvPr>
            <p:ph type="title"/>
          </p:nvPr>
        </p:nvSpPr>
        <p:spPr>
          <a:xfrm>
            <a:off x="677333" y="609600"/>
            <a:ext cx="3851123" cy="1320800"/>
          </a:xfrm>
        </p:spPr>
        <p:txBody>
          <a:bodyPr>
            <a:normAutofit/>
          </a:bodyPr>
          <a:lstStyle/>
          <a:p>
            <a:r>
              <a:rPr lang="en-US" dirty="0"/>
              <a:t>Stoic Metaphysics</a:t>
            </a:r>
          </a:p>
        </p:txBody>
      </p:sp>
      <p:sp>
        <p:nvSpPr>
          <p:cNvPr id="3" name="Content Placeholder 2">
            <a:extLst>
              <a:ext uri="{FF2B5EF4-FFF2-40B4-BE49-F238E27FC236}">
                <a16:creationId xmlns:a16="http://schemas.microsoft.com/office/drawing/2014/main" id="{A1F15433-AF3A-D8B0-1C2A-A13DD0EC59E3}"/>
              </a:ext>
            </a:extLst>
          </p:cNvPr>
          <p:cNvSpPr>
            <a:spLocks noGrp="1"/>
          </p:cNvSpPr>
          <p:nvPr>
            <p:ph idx="1"/>
          </p:nvPr>
        </p:nvSpPr>
        <p:spPr>
          <a:xfrm>
            <a:off x="677334" y="2160589"/>
            <a:ext cx="3851122" cy="3880773"/>
          </a:xfrm>
        </p:spPr>
        <p:txBody>
          <a:bodyPr>
            <a:normAutofit fontScale="92500" lnSpcReduction="20000"/>
          </a:bodyPr>
          <a:lstStyle/>
          <a:p>
            <a:pPr>
              <a:lnSpc>
                <a:spcPct val="90000"/>
              </a:lnSpc>
            </a:pPr>
            <a:r>
              <a:rPr lang="en-US" sz="1700" dirty="0"/>
              <a:t>Human Beings</a:t>
            </a:r>
          </a:p>
          <a:p>
            <a:pPr lvl="1">
              <a:lnSpc>
                <a:spcPct val="90000"/>
              </a:lnSpc>
            </a:pPr>
            <a:r>
              <a:rPr lang="en-US" sz="1700" dirty="0"/>
              <a:t>Sparks of the divine fire.</a:t>
            </a:r>
          </a:p>
          <a:p>
            <a:pPr lvl="1">
              <a:lnSpc>
                <a:spcPct val="90000"/>
              </a:lnSpc>
            </a:pPr>
            <a:r>
              <a:rPr lang="en-US" sz="1700" dirty="0"/>
              <a:t>A microcosm of the whole universe.</a:t>
            </a:r>
          </a:p>
          <a:p>
            <a:pPr lvl="1">
              <a:lnSpc>
                <a:spcPct val="90000"/>
              </a:lnSpc>
            </a:pPr>
            <a:r>
              <a:rPr lang="en-US" sz="1700" dirty="0"/>
              <a:t>Human reason mirrors the Logos and hence can have knowledge of the universe.</a:t>
            </a:r>
          </a:p>
          <a:p>
            <a:pPr lvl="1">
              <a:lnSpc>
                <a:spcPct val="90000"/>
              </a:lnSpc>
            </a:pPr>
            <a:r>
              <a:rPr lang="en-US" sz="1700" dirty="0"/>
              <a:t>Souls endure after death until the world ends and then they return to the divine along with everything else.</a:t>
            </a:r>
          </a:p>
          <a:p>
            <a:pPr lvl="2">
              <a:lnSpc>
                <a:spcPct val="90000"/>
              </a:lnSpc>
            </a:pPr>
            <a:r>
              <a:rPr lang="en-US" sz="1700" dirty="0"/>
              <a:t>Cleanthes (331-232 B.C.): All souls endure after death.</a:t>
            </a:r>
          </a:p>
          <a:p>
            <a:pPr lvl="2">
              <a:lnSpc>
                <a:spcPct val="90000"/>
              </a:lnSpc>
            </a:pPr>
            <a:r>
              <a:rPr lang="en-US" sz="1700" dirty="0" err="1"/>
              <a:t>Chrysippus</a:t>
            </a:r>
            <a:r>
              <a:rPr lang="en-US" sz="1700" dirty="0"/>
              <a:t> (280-207 B.C.): Only virtuous souls endure after death.</a:t>
            </a:r>
          </a:p>
          <a:p>
            <a:pPr>
              <a:lnSpc>
                <a:spcPct val="90000"/>
              </a:lnSpc>
            </a:pPr>
            <a:endParaRPr lang="en-US" sz="1700"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379472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B1AF3A5-E822-25F3-4EA7-F85C9A12D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F4BCF-65B4-9FF1-0A31-C6B8760499DB}"/>
              </a:ext>
            </a:extLst>
          </p:cNvPr>
          <p:cNvSpPr>
            <a:spLocks noGrp="1"/>
          </p:cNvSpPr>
          <p:nvPr>
            <p:ph type="title"/>
          </p:nvPr>
        </p:nvSpPr>
        <p:spPr>
          <a:xfrm>
            <a:off x="5536733" y="609600"/>
            <a:ext cx="5819125" cy="1320800"/>
          </a:xfrm>
        </p:spPr>
        <p:txBody>
          <a:bodyPr>
            <a:normAutofit/>
          </a:bodyPr>
          <a:lstStyle/>
          <a:p>
            <a:r>
              <a:rPr lang="en-US" dirty="0"/>
              <a:t>Stoic Metaphysics: The Problem of Evil</a:t>
            </a:r>
          </a:p>
        </p:txBody>
      </p:sp>
      <p:sp>
        <p:nvSpPr>
          <p:cNvPr id="3" name="Content Placeholder 2">
            <a:extLst>
              <a:ext uri="{FF2B5EF4-FFF2-40B4-BE49-F238E27FC236}">
                <a16:creationId xmlns:a16="http://schemas.microsoft.com/office/drawing/2014/main" id="{0D20D43C-5E7E-7ECE-78B3-6ABB4BF4B244}"/>
              </a:ext>
            </a:extLst>
          </p:cNvPr>
          <p:cNvSpPr>
            <a:spLocks noGrp="1"/>
          </p:cNvSpPr>
          <p:nvPr>
            <p:ph idx="1"/>
          </p:nvPr>
        </p:nvSpPr>
        <p:spPr>
          <a:xfrm>
            <a:off x="5209563" y="2160589"/>
            <a:ext cx="5034188" cy="3880773"/>
          </a:xfrm>
        </p:spPr>
        <p:txBody>
          <a:bodyPr>
            <a:normAutofit/>
          </a:bodyPr>
          <a:lstStyle/>
          <a:p>
            <a:pPr>
              <a:lnSpc>
                <a:spcPct val="90000"/>
              </a:lnSpc>
            </a:pPr>
            <a:r>
              <a:rPr lang="en-US" sz="1400" dirty="0"/>
              <a:t>Problem: If every aspect of the world is directed by a benevolent divinity, how does one explain the existence of evil?</a:t>
            </a:r>
          </a:p>
          <a:p>
            <a:pPr lvl="1">
              <a:lnSpc>
                <a:spcPct val="90000"/>
              </a:lnSpc>
            </a:pPr>
            <a:r>
              <a:rPr lang="en-US" sz="1050" dirty="0"/>
              <a:t>Some Stoics explained evil in terms of human wickedness, but this would only explain evils caused by humans and not natural evils.</a:t>
            </a:r>
          </a:p>
          <a:p>
            <a:pPr>
              <a:lnSpc>
                <a:spcPct val="90000"/>
              </a:lnSpc>
            </a:pPr>
            <a:r>
              <a:rPr lang="en-US" sz="1400" dirty="0"/>
              <a:t>Response #1: if we could see the world as a whole, then we would see that it is perfect, beautiful and good.</a:t>
            </a:r>
          </a:p>
          <a:p>
            <a:pPr lvl="1">
              <a:lnSpc>
                <a:spcPct val="90000"/>
              </a:lnSpc>
            </a:pPr>
            <a:r>
              <a:rPr lang="en-US" sz="1050" dirty="0"/>
              <a:t>Evil is a mere illusion created by our short sightedness.</a:t>
            </a:r>
          </a:p>
          <a:p>
            <a:pPr>
              <a:lnSpc>
                <a:spcPct val="90000"/>
              </a:lnSpc>
            </a:pPr>
            <a:r>
              <a:rPr lang="en-US" sz="1400" dirty="0"/>
              <a:t>Response #2: Some evils are necessary for achieving good.</a:t>
            </a:r>
          </a:p>
          <a:p>
            <a:pPr lvl="1">
              <a:lnSpc>
                <a:spcPct val="90000"/>
              </a:lnSpc>
            </a:pPr>
            <a:r>
              <a:rPr lang="en-US" sz="1050" dirty="0"/>
              <a:t>Evil is essential for virtue</a:t>
            </a:r>
          </a:p>
          <a:p>
            <a:pPr lvl="1">
              <a:lnSpc>
                <a:spcPct val="90000"/>
              </a:lnSpc>
            </a:pPr>
            <a:r>
              <a:rPr lang="en-US" sz="1050" dirty="0"/>
              <a:t>Without vice and suffering, there could be no virtues such as courage, patience, temperance, etc..</a:t>
            </a:r>
          </a:p>
          <a:p>
            <a:pPr>
              <a:lnSpc>
                <a:spcPct val="90000"/>
              </a:lnSpc>
            </a:pPr>
            <a:r>
              <a:rPr lang="en-US" sz="1400" dirty="0"/>
              <a:t>Response #3: Evil cannot affect virtuous people. </a:t>
            </a:r>
          </a:p>
        </p:txBody>
      </p:sp>
      <p:pic>
        <p:nvPicPr>
          <p:cNvPr id="11" name="Picture 10" descr="3D art of a person">
            <a:extLst>
              <a:ext uri="{FF2B5EF4-FFF2-40B4-BE49-F238E27FC236}">
                <a16:creationId xmlns:a16="http://schemas.microsoft.com/office/drawing/2014/main" id="{3A3C10A1-699D-5156-FA50-C94D613ACC18}"/>
              </a:ext>
            </a:extLst>
          </p:cNvPr>
          <p:cNvPicPr>
            <a:picLocks noChangeAspect="1"/>
          </p:cNvPicPr>
          <p:nvPr/>
        </p:nvPicPr>
        <p:blipFill>
          <a:blip r:embed="rId3"/>
          <a:srcRect r="2133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79204419"/>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CB0BC-5B66-EEA5-C32C-6D939F213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7B2FA-2E21-27CE-AC25-B8AE37E04E1B}"/>
              </a:ext>
            </a:extLst>
          </p:cNvPr>
          <p:cNvSpPr>
            <a:spLocks noGrp="1"/>
          </p:cNvSpPr>
          <p:nvPr>
            <p:ph type="title"/>
          </p:nvPr>
        </p:nvSpPr>
        <p:spPr/>
        <p:txBody>
          <a:bodyPr/>
          <a:lstStyle/>
          <a:p>
            <a:r>
              <a:rPr lang="en-US" dirty="0"/>
              <a:t>Stoic Ethics</a:t>
            </a:r>
          </a:p>
        </p:txBody>
      </p:sp>
      <p:sp>
        <p:nvSpPr>
          <p:cNvPr id="3" name="Content Placeholder 2">
            <a:extLst>
              <a:ext uri="{FF2B5EF4-FFF2-40B4-BE49-F238E27FC236}">
                <a16:creationId xmlns:a16="http://schemas.microsoft.com/office/drawing/2014/main" id="{9FC07AB9-23B8-7FD4-E01B-DA5FE85A209C}"/>
              </a:ext>
            </a:extLst>
          </p:cNvPr>
          <p:cNvSpPr>
            <a:spLocks noGrp="1"/>
          </p:cNvSpPr>
          <p:nvPr>
            <p:ph idx="1"/>
          </p:nvPr>
        </p:nvSpPr>
        <p:spPr/>
        <p:txBody>
          <a:bodyPr/>
          <a:lstStyle/>
          <a:p>
            <a:r>
              <a:rPr lang="en-US" dirty="0"/>
              <a:t>Life</a:t>
            </a:r>
          </a:p>
          <a:p>
            <a:pPr lvl="1"/>
            <a:r>
              <a:rPr lang="en-US" dirty="0"/>
              <a:t>The highest good is a life lived in accord with reason.</a:t>
            </a:r>
          </a:p>
          <a:p>
            <a:pPr lvl="1"/>
            <a:r>
              <a:rPr lang="en-US" dirty="0"/>
              <a:t>Happiness is acquired by living such a life.</a:t>
            </a:r>
          </a:p>
          <a:p>
            <a:pPr lvl="1"/>
            <a:r>
              <a:rPr lang="en-US" dirty="0"/>
              <a:t>Goal: Make one’s mind a mirror of the order of the world</a:t>
            </a:r>
          </a:p>
          <a:p>
            <a:pPr lvl="1"/>
            <a:r>
              <a:rPr lang="en-US" dirty="0"/>
              <a:t>S	</a:t>
            </a:r>
            <a:r>
              <a:rPr lang="en-US" dirty="0" err="1"/>
              <a:t>toic</a:t>
            </a:r>
            <a:r>
              <a:rPr lang="en-US" dirty="0"/>
              <a:t> metaphysics connects to their moral theory.</a:t>
            </a:r>
          </a:p>
          <a:p>
            <a:endParaRPr lang="en-US" dirty="0"/>
          </a:p>
        </p:txBody>
      </p:sp>
    </p:spTree>
    <p:extLst>
      <p:ext uri="{BB962C8B-B14F-4D97-AF65-F5344CB8AC3E}">
        <p14:creationId xmlns:p14="http://schemas.microsoft.com/office/powerpoint/2010/main" val="24582087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6A6ECF-7132-AA9D-B458-377A9BC33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01A3A-0FAB-DBCD-694E-64D0F238F614}"/>
              </a:ext>
            </a:extLst>
          </p:cNvPr>
          <p:cNvSpPr>
            <a:spLocks noGrp="1"/>
          </p:cNvSpPr>
          <p:nvPr>
            <p:ph type="title"/>
          </p:nvPr>
        </p:nvSpPr>
        <p:spPr>
          <a:xfrm>
            <a:off x="2849562" y="609600"/>
            <a:ext cx="6424440" cy="1320800"/>
          </a:xfrm>
        </p:spPr>
        <p:txBody>
          <a:bodyPr>
            <a:normAutofit/>
          </a:bodyPr>
          <a:lstStyle/>
          <a:p>
            <a:r>
              <a:rPr lang="en-US" dirty="0"/>
              <a:t>Stoic Ethics</a:t>
            </a:r>
          </a:p>
        </p:txBody>
      </p:sp>
      <p:pic>
        <p:nvPicPr>
          <p:cNvPr id="5" name="Picture 4" descr="Silhouette watching the bright night sky">
            <a:extLst>
              <a:ext uri="{FF2B5EF4-FFF2-40B4-BE49-F238E27FC236}">
                <a16:creationId xmlns:a16="http://schemas.microsoft.com/office/drawing/2014/main" id="{C64F03D2-E3CD-422E-6D43-9D78230E9533}"/>
              </a:ext>
            </a:extLst>
          </p:cNvPr>
          <p:cNvPicPr>
            <a:picLocks noChangeAspect="1"/>
          </p:cNvPicPr>
          <p:nvPr/>
        </p:nvPicPr>
        <p:blipFill>
          <a:blip r:embed="rId3"/>
          <a:srcRect l="51632" t="142" r="21833"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4"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D564C5D-E945-F79A-D266-1D79A558ACAC}"/>
              </a:ext>
            </a:extLst>
          </p:cNvPr>
          <p:cNvSpPr>
            <a:spLocks noGrp="1"/>
          </p:cNvSpPr>
          <p:nvPr>
            <p:ph idx="1"/>
          </p:nvPr>
        </p:nvSpPr>
        <p:spPr>
          <a:xfrm>
            <a:off x="2849562" y="2160589"/>
            <a:ext cx="6424440" cy="3880773"/>
          </a:xfrm>
        </p:spPr>
        <p:txBody>
          <a:bodyPr>
            <a:normAutofit lnSpcReduction="10000"/>
          </a:bodyPr>
          <a:lstStyle/>
          <a:p>
            <a:pPr>
              <a:lnSpc>
                <a:spcPct val="90000"/>
              </a:lnSpc>
            </a:pPr>
            <a:r>
              <a:rPr lang="en-US" sz="1400"/>
              <a:t>Achieving Rational Control</a:t>
            </a:r>
          </a:p>
          <a:p>
            <a:pPr lvl="1">
              <a:lnSpc>
                <a:spcPct val="90000"/>
              </a:lnSpc>
            </a:pPr>
            <a:r>
              <a:rPr lang="en-US" sz="1400"/>
              <a:t>Become free from passion-.</a:t>
            </a:r>
          </a:p>
          <a:p>
            <a:pPr lvl="2">
              <a:lnSpc>
                <a:spcPct val="90000"/>
              </a:lnSpc>
            </a:pPr>
            <a:r>
              <a:rPr lang="en-US"/>
              <a:t>A person controlled by their passions is not rationally determining her existence.</a:t>
            </a:r>
          </a:p>
          <a:p>
            <a:pPr lvl="1">
              <a:lnSpc>
                <a:spcPct val="90000"/>
              </a:lnSpc>
            </a:pPr>
            <a:r>
              <a:rPr lang="en-US" sz="1400"/>
              <a:t>Make your happiness depend only on what you can control.</a:t>
            </a:r>
          </a:p>
          <a:p>
            <a:pPr lvl="2">
              <a:lnSpc>
                <a:spcPct val="90000"/>
              </a:lnSpc>
            </a:pPr>
            <a:r>
              <a:rPr lang="en-US"/>
              <a:t>Love, fame, wealth and pleasure depend on outside factors.</a:t>
            </a:r>
          </a:p>
          <a:p>
            <a:pPr lvl="2">
              <a:lnSpc>
                <a:spcPct val="90000"/>
              </a:lnSpc>
            </a:pPr>
            <a:r>
              <a:rPr lang="en-US"/>
              <a:t> It is unwise to make them goals.</a:t>
            </a:r>
          </a:p>
          <a:p>
            <a:pPr lvl="1">
              <a:lnSpc>
                <a:spcPct val="90000"/>
              </a:lnSpc>
            </a:pPr>
            <a:r>
              <a:rPr lang="en-US" sz="1400"/>
              <a:t>Realize the universe is determined and cannot be changed.</a:t>
            </a:r>
          </a:p>
          <a:p>
            <a:pPr lvl="1">
              <a:lnSpc>
                <a:spcPct val="90000"/>
              </a:lnSpc>
            </a:pPr>
            <a:r>
              <a:rPr lang="en-US" sz="1400"/>
              <a:t>Realize you can control your attitude towards life and choose to accept that everything that occurs expresses the will of the divinity and is an essential part of the beautiful and good purpose of the divinity.</a:t>
            </a:r>
          </a:p>
          <a:p>
            <a:pPr lvl="1">
              <a:lnSpc>
                <a:spcPct val="90000"/>
              </a:lnSpc>
            </a:pPr>
            <a:r>
              <a:rPr lang="en-US" sz="1400"/>
              <a:t>Avoid resisting the irresistible course of necessity and simply go along with it.</a:t>
            </a:r>
          </a:p>
          <a:p>
            <a:pPr lvl="1">
              <a:lnSpc>
                <a:spcPct val="90000"/>
              </a:lnSpc>
            </a:pPr>
            <a:r>
              <a:rPr lang="en-US" sz="1400"/>
              <a:t>Base your happiness on the achievement of virtue and inner peace.</a:t>
            </a:r>
          </a:p>
          <a:p>
            <a:pPr>
              <a:lnSpc>
                <a:spcPct val="90000"/>
              </a:lnSpc>
            </a:pPr>
            <a:endParaRPr lang="en-US" sz="1400"/>
          </a:p>
        </p:txBody>
      </p:sp>
    </p:spTree>
    <p:extLst>
      <p:ext uri="{BB962C8B-B14F-4D97-AF65-F5344CB8AC3E}">
        <p14:creationId xmlns:p14="http://schemas.microsoft.com/office/powerpoint/2010/main" val="16200220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A5F4A1-FE28-CEDC-3641-6F738377D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62978-71CB-E162-32D6-A995FBAB2AC6}"/>
              </a:ext>
            </a:extLst>
          </p:cNvPr>
          <p:cNvSpPr>
            <a:spLocks noGrp="1"/>
          </p:cNvSpPr>
          <p:nvPr>
            <p:ph type="title"/>
          </p:nvPr>
        </p:nvSpPr>
        <p:spPr>
          <a:xfrm>
            <a:off x="5536734" y="609600"/>
            <a:ext cx="3737268" cy="1320800"/>
          </a:xfrm>
        </p:spPr>
        <p:txBody>
          <a:bodyPr>
            <a:normAutofit/>
          </a:bodyPr>
          <a:lstStyle/>
          <a:p>
            <a:r>
              <a:rPr lang="en-US" dirty="0"/>
              <a:t>Stoic Ethics: Advice</a:t>
            </a:r>
          </a:p>
        </p:txBody>
      </p:sp>
      <p:sp>
        <p:nvSpPr>
          <p:cNvPr id="3" name="Content Placeholder 2">
            <a:extLst>
              <a:ext uri="{FF2B5EF4-FFF2-40B4-BE49-F238E27FC236}">
                <a16:creationId xmlns:a16="http://schemas.microsoft.com/office/drawing/2014/main" id="{03275461-608D-DFB0-0DC3-5E0D04B11E00}"/>
              </a:ext>
            </a:extLst>
          </p:cNvPr>
          <p:cNvSpPr>
            <a:spLocks noGrp="1"/>
          </p:cNvSpPr>
          <p:nvPr>
            <p:ph idx="1"/>
          </p:nvPr>
        </p:nvSpPr>
        <p:spPr>
          <a:xfrm>
            <a:off x="5209563" y="2160589"/>
            <a:ext cx="4064439" cy="3880773"/>
          </a:xfrm>
        </p:spPr>
        <p:txBody>
          <a:bodyPr>
            <a:normAutofit lnSpcReduction="10000"/>
          </a:bodyPr>
          <a:lstStyle/>
          <a:p>
            <a:pPr>
              <a:lnSpc>
                <a:spcPct val="90000"/>
              </a:lnSpc>
            </a:pPr>
            <a:r>
              <a:rPr lang="en-US" sz="1500"/>
              <a:t>Zeno &amp; </a:t>
            </a:r>
            <a:r>
              <a:rPr lang="en-US" sz="1500" err="1"/>
              <a:t>Chrysippus</a:t>
            </a:r>
            <a:r>
              <a:rPr lang="en-US" sz="1500"/>
              <a:t>-the dog &amp; wagon analogy.</a:t>
            </a:r>
          </a:p>
          <a:p>
            <a:pPr lvl="1">
              <a:lnSpc>
                <a:spcPct val="90000"/>
              </a:lnSpc>
            </a:pPr>
            <a:r>
              <a:rPr lang="en-US" sz="1500"/>
              <a:t>A dog is tied to a wagon.</a:t>
            </a:r>
          </a:p>
          <a:p>
            <a:pPr lvl="1">
              <a:lnSpc>
                <a:spcPct val="90000"/>
              </a:lnSpc>
            </a:pPr>
            <a:r>
              <a:rPr lang="en-US" sz="1500"/>
              <a:t>If the dog wishes to follow, the wagon pulls and he follows so his own power and necessity are united.</a:t>
            </a:r>
          </a:p>
          <a:p>
            <a:pPr lvl="1">
              <a:lnSpc>
                <a:spcPct val="90000"/>
              </a:lnSpc>
            </a:pPr>
            <a:r>
              <a:rPr lang="en-US" sz="1500"/>
              <a:t>If he does not want to follow, he will be pulled along anyway.</a:t>
            </a:r>
          </a:p>
          <a:p>
            <a:pPr lvl="1">
              <a:lnSpc>
                <a:spcPct val="90000"/>
              </a:lnSpc>
            </a:pPr>
            <a:r>
              <a:rPr lang="en-US" sz="1500"/>
              <a:t>The same is true of humanity-if a person does not wish to follow, they will be pulled to the “fated event.”</a:t>
            </a:r>
          </a:p>
          <a:p>
            <a:pPr>
              <a:lnSpc>
                <a:spcPct val="90000"/>
              </a:lnSpc>
            </a:pPr>
            <a:r>
              <a:rPr lang="en-US" sz="1500"/>
              <a:t>Epictetus (50-138 A.D.): “Ask not that events should happen as you will but let your will be that events should happen as they do, and you shall have peace.”</a:t>
            </a:r>
          </a:p>
          <a:p>
            <a:pPr>
              <a:lnSpc>
                <a:spcPct val="90000"/>
              </a:lnSpc>
            </a:pPr>
            <a:endParaRPr lang="en-US" sz="1500"/>
          </a:p>
        </p:txBody>
      </p:sp>
      <p:pic>
        <p:nvPicPr>
          <p:cNvPr id="5" name="Picture 4" descr="A dog lying down looking at the camera&#10;&#10;AI-generated content may be incorrect.">
            <a:extLst>
              <a:ext uri="{FF2B5EF4-FFF2-40B4-BE49-F238E27FC236}">
                <a16:creationId xmlns:a16="http://schemas.microsoft.com/office/drawing/2014/main" id="{43C65721-9345-C1EC-C956-7B4868C814C3}"/>
              </a:ext>
            </a:extLst>
          </p:cNvPr>
          <p:cNvPicPr>
            <a:picLocks noChangeAspect="1"/>
          </p:cNvPicPr>
          <p:nvPr/>
        </p:nvPicPr>
        <p:blipFill>
          <a:blip r:embed="rId3">
            <a:extLst>
              <a:ext uri="{28A0092B-C50C-407E-A947-70E740481C1C}">
                <a14:useLocalDpi xmlns:a14="http://schemas.microsoft.com/office/drawing/2010/main" val="0"/>
              </a:ext>
            </a:extLst>
          </a:blip>
          <a:srcRect l="10307" r="796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7150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B818-A4E8-8B1D-0A8B-3232037395EA}"/>
              </a:ext>
            </a:extLst>
          </p:cNvPr>
          <p:cNvSpPr>
            <a:spLocks noGrp="1"/>
          </p:cNvSpPr>
          <p:nvPr>
            <p:ph type="title"/>
          </p:nvPr>
        </p:nvSpPr>
        <p:spPr/>
        <p:txBody>
          <a:bodyPr/>
          <a:lstStyle/>
          <a:p>
            <a:r>
              <a:rPr lang="en-US" dirty="0"/>
              <a:t>Aristotle’s Logic</a:t>
            </a:r>
          </a:p>
        </p:txBody>
      </p:sp>
      <p:sp>
        <p:nvSpPr>
          <p:cNvPr id="3" name="Content Placeholder 2">
            <a:extLst>
              <a:ext uri="{FF2B5EF4-FFF2-40B4-BE49-F238E27FC236}">
                <a16:creationId xmlns:a16="http://schemas.microsoft.com/office/drawing/2014/main" id="{AFC8343B-399B-30B1-B194-30B7975D9522}"/>
              </a:ext>
            </a:extLst>
          </p:cNvPr>
          <p:cNvSpPr>
            <a:spLocks noGrp="1"/>
          </p:cNvSpPr>
          <p:nvPr>
            <p:ph sz="quarter" idx="13"/>
          </p:nvPr>
        </p:nvSpPr>
        <p:spPr/>
        <p:txBody>
          <a:bodyPr/>
          <a:lstStyle/>
          <a:p>
            <a:r>
              <a:rPr lang="en-US" dirty="0"/>
              <a:t>Science and Logic</a:t>
            </a:r>
          </a:p>
          <a:p>
            <a:pPr lvl="1"/>
            <a:r>
              <a:rPr lang="en-US" dirty="0"/>
              <a:t>To go beyond being a list, science requires reasoning.</a:t>
            </a:r>
          </a:p>
          <a:p>
            <a:pPr lvl="1"/>
            <a:r>
              <a:rPr lang="en-US" dirty="0"/>
              <a:t>Effective reasoning requires a procedure that reliably yields truth.</a:t>
            </a:r>
          </a:p>
          <a:p>
            <a:pPr lvl="1"/>
            <a:r>
              <a:rPr lang="en-US" dirty="0"/>
              <a:t>Aristotle is credited with the development of logic.</a:t>
            </a:r>
          </a:p>
          <a:p>
            <a:pPr lvl="2"/>
            <a:r>
              <a:rPr lang="en-US" dirty="0"/>
              <a:t>Until the 19</a:t>
            </a:r>
            <a:r>
              <a:rPr lang="en-US" baseline="30000" dirty="0"/>
              <a:t>th</a:t>
            </a:r>
            <a:r>
              <a:rPr lang="en-US" dirty="0"/>
              <a:t> century few modifications were made to it.</a:t>
            </a:r>
          </a:p>
          <a:p>
            <a:pPr lvl="2"/>
            <a:r>
              <a:rPr lang="en-US" dirty="0"/>
              <a:t>Parts of his logic persist.</a:t>
            </a:r>
          </a:p>
          <a:p>
            <a:endParaRPr lang="en-US" dirty="0"/>
          </a:p>
        </p:txBody>
      </p:sp>
    </p:spTree>
    <p:extLst>
      <p:ext uri="{BB962C8B-B14F-4D97-AF65-F5344CB8AC3E}">
        <p14:creationId xmlns:p14="http://schemas.microsoft.com/office/powerpoint/2010/main" val="8958831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89073A-C7BA-2B0F-0B71-B5B373968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BFD4E-C245-31DC-5486-EB274EE6F087}"/>
              </a:ext>
            </a:extLst>
          </p:cNvPr>
          <p:cNvSpPr>
            <a:spLocks noGrp="1"/>
          </p:cNvSpPr>
          <p:nvPr>
            <p:ph type="title"/>
          </p:nvPr>
        </p:nvSpPr>
        <p:spPr>
          <a:xfrm>
            <a:off x="5536734" y="609600"/>
            <a:ext cx="3737268" cy="1320800"/>
          </a:xfrm>
        </p:spPr>
        <p:txBody>
          <a:bodyPr>
            <a:normAutofit/>
          </a:bodyPr>
          <a:lstStyle/>
          <a:p>
            <a:r>
              <a:rPr lang="en-US" dirty="0"/>
              <a:t>Stoic Ethics</a:t>
            </a:r>
          </a:p>
        </p:txBody>
      </p:sp>
      <p:sp>
        <p:nvSpPr>
          <p:cNvPr id="3" name="Content Placeholder 2">
            <a:extLst>
              <a:ext uri="{FF2B5EF4-FFF2-40B4-BE49-F238E27FC236}">
                <a16:creationId xmlns:a16="http://schemas.microsoft.com/office/drawing/2014/main" id="{AD011DEE-7636-E2C6-597B-5F17602A8499}"/>
              </a:ext>
            </a:extLst>
          </p:cNvPr>
          <p:cNvSpPr>
            <a:spLocks noGrp="1"/>
          </p:cNvSpPr>
          <p:nvPr>
            <p:ph idx="1"/>
          </p:nvPr>
        </p:nvSpPr>
        <p:spPr>
          <a:xfrm>
            <a:off x="5209563" y="2160589"/>
            <a:ext cx="4064439" cy="3880773"/>
          </a:xfrm>
        </p:spPr>
        <p:txBody>
          <a:bodyPr>
            <a:normAutofit/>
          </a:bodyPr>
          <a:lstStyle/>
          <a:p>
            <a:r>
              <a:rPr lang="en-US" dirty="0"/>
              <a:t>Reason, Freedom &amp; Emotions</a:t>
            </a:r>
          </a:p>
          <a:p>
            <a:pPr lvl="1"/>
            <a:r>
              <a:rPr lang="en-US" dirty="0"/>
              <a:t>You are free if you act based on reason.</a:t>
            </a:r>
          </a:p>
          <a:p>
            <a:pPr lvl="1"/>
            <a:r>
              <a:rPr lang="en-US" dirty="0"/>
              <a:t>The alternative is to be governed by desires, like animals.</a:t>
            </a:r>
          </a:p>
          <a:p>
            <a:pPr lvl="1"/>
            <a:r>
              <a:rPr lang="en-US" dirty="0"/>
              <a:t>Moral evils arise from desires/passions and they need to be eliminated.</a:t>
            </a:r>
          </a:p>
          <a:p>
            <a:endParaRPr lang="en-US" dirty="0"/>
          </a:p>
        </p:txBody>
      </p:sp>
      <p:pic>
        <p:nvPicPr>
          <p:cNvPr id="5" name="Picture 4" descr="An old lion roaring with a black background">
            <a:extLst>
              <a:ext uri="{FF2B5EF4-FFF2-40B4-BE49-F238E27FC236}">
                <a16:creationId xmlns:a16="http://schemas.microsoft.com/office/drawing/2014/main" id="{15ABC989-0E81-4FDB-FB90-278AD13CCAE9}"/>
              </a:ext>
            </a:extLst>
          </p:cNvPr>
          <p:cNvPicPr>
            <a:picLocks noChangeAspect="1"/>
          </p:cNvPicPr>
          <p:nvPr/>
        </p:nvPicPr>
        <p:blipFill>
          <a:blip r:embed="rId3"/>
          <a:srcRect l="10136" r="37747"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939705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D27F8E-9C40-42D5-CC7A-18D1539DE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EF72A-F348-CF03-D5D0-3C6937B5FA46}"/>
              </a:ext>
            </a:extLst>
          </p:cNvPr>
          <p:cNvSpPr>
            <a:spLocks noGrp="1"/>
          </p:cNvSpPr>
          <p:nvPr>
            <p:ph type="title"/>
          </p:nvPr>
        </p:nvSpPr>
        <p:spPr>
          <a:xfrm>
            <a:off x="5536734" y="609600"/>
            <a:ext cx="3737268" cy="1320800"/>
          </a:xfrm>
        </p:spPr>
        <p:txBody>
          <a:bodyPr>
            <a:normAutofit/>
          </a:bodyPr>
          <a:lstStyle/>
          <a:p>
            <a:r>
              <a:rPr lang="en-US" sz="3300"/>
              <a:t>Stoic Ethics: Four Kinds of Emotions</a:t>
            </a:r>
          </a:p>
        </p:txBody>
      </p:sp>
      <p:sp>
        <p:nvSpPr>
          <p:cNvPr id="3" name="Content Placeholder 2">
            <a:extLst>
              <a:ext uri="{FF2B5EF4-FFF2-40B4-BE49-F238E27FC236}">
                <a16:creationId xmlns:a16="http://schemas.microsoft.com/office/drawing/2014/main" id="{D25160F9-6637-3B56-683F-54C175C758BE}"/>
              </a:ext>
            </a:extLst>
          </p:cNvPr>
          <p:cNvSpPr>
            <a:spLocks noGrp="1"/>
          </p:cNvSpPr>
          <p:nvPr>
            <p:ph idx="1"/>
          </p:nvPr>
        </p:nvSpPr>
        <p:spPr>
          <a:xfrm>
            <a:off x="5209563" y="2160589"/>
            <a:ext cx="4064439" cy="3880773"/>
          </a:xfrm>
        </p:spPr>
        <p:txBody>
          <a:bodyPr>
            <a:normAutofit/>
          </a:bodyPr>
          <a:lstStyle/>
          <a:p>
            <a:pPr>
              <a:lnSpc>
                <a:spcPct val="90000"/>
              </a:lnSpc>
            </a:pPr>
            <a:r>
              <a:rPr lang="en-US" sz="1500" dirty="0" err="1"/>
              <a:t>Chrysippus</a:t>
            </a:r>
            <a:r>
              <a:rPr lang="en-US" sz="1500" dirty="0"/>
              <a:t>: there are four general kinds of emotions and all are based on mistaken judgments.</a:t>
            </a:r>
          </a:p>
          <a:p>
            <a:pPr lvl="1">
              <a:lnSpc>
                <a:spcPct val="90000"/>
              </a:lnSpc>
            </a:pPr>
            <a:r>
              <a:rPr lang="en-US" sz="1500" dirty="0"/>
              <a:t>Pleasure: based on a present good.</a:t>
            </a:r>
          </a:p>
          <a:p>
            <a:pPr lvl="1">
              <a:lnSpc>
                <a:spcPct val="90000"/>
              </a:lnSpc>
            </a:pPr>
            <a:r>
              <a:rPr lang="en-US" sz="1500" dirty="0"/>
              <a:t>Desire: based on the anticipation of a future good.</a:t>
            </a:r>
          </a:p>
          <a:p>
            <a:pPr lvl="1">
              <a:lnSpc>
                <a:spcPct val="90000"/>
              </a:lnSpc>
            </a:pPr>
            <a:r>
              <a:rPr lang="en-US" sz="1500" dirty="0"/>
              <a:t>Grief: based on dismay about a present evil.</a:t>
            </a:r>
          </a:p>
          <a:p>
            <a:pPr lvl="1">
              <a:lnSpc>
                <a:spcPct val="90000"/>
              </a:lnSpc>
            </a:pPr>
            <a:r>
              <a:rPr lang="en-US" sz="1500" dirty="0"/>
              <a:t>Fear: based on dismay about a future evil.</a:t>
            </a:r>
          </a:p>
          <a:p>
            <a:pPr>
              <a:lnSpc>
                <a:spcPct val="90000"/>
              </a:lnSpc>
            </a:pPr>
            <a:r>
              <a:rPr lang="en-US" sz="1500" dirty="0"/>
              <a:t>As all events are inevitable and occur from necessity as part of the benevolent plan of the divinity, it is irrational to be affected by emotions.</a:t>
            </a:r>
          </a:p>
          <a:p>
            <a:pPr>
              <a:lnSpc>
                <a:spcPct val="90000"/>
              </a:lnSpc>
            </a:pPr>
            <a:endParaRPr lang="en-US" sz="1500" dirty="0"/>
          </a:p>
        </p:txBody>
      </p:sp>
      <p:pic>
        <p:nvPicPr>
          <p:cNvPr id="5" name="Picture 4" descr="One in a crowd">
            <a:extLst>
              <a:ext uri="{FF2B5EF4-FFF2-40B4-BE49-F238E27FC236}">
                <a16:creationId xmlns:a16="http://schemas.microsoft.com/office/drawing/2014/main" id="{BCBC86DF-7616-2CE2-0B74-CF93B8A976D8}"/>
              </a:ext>
            </a:extLst>
          </p:cNvPr>
          <p:cNvPicPr>
            <a:picLocks noChangeAspect="1"/>
          </p:cNvPicPr>
          <p:nvPr/>
        </p:nvPicPr>
        <p:blipFill>
          <a:blip r:embed="rId3"/>
          <a:srcRect l="24595" r="16405"/>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125313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4D50-2146-4E96-BF8F-2C7B52AB0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3C444-0D17-A7FB-C3F7-55597A0B1C04}"/>
              </a:ext>
            </a:extLst>
          </p:cNvPr>
          <p:cNvSpPr>
            <a:spLocks noGrp="1"/>
          </p:cNvSpPr>
          <p:nvPr>
            <p:ph type="title"/>
          </p:nvPr>
        </p:nvSpPr>
        <p:spPr/>
        <p:txBody>
          <a:bodyPr/>
          <a:lstStyle/>
          <a:p>
            <a:r>
              <a:rPr lang="en-US" dirty="0"/>
              <a:t>Stoic Ethics</a:t>
            </a:r>
          </a:p>
        </p:txBody>
      </p:sp>
      <p:sp>
        <p:nvSpPr>
          <p:cNvPr id="3" name="Content Placeholder 2">
            <a:extLst>
              <a:ext uri="{FF2B5EF4-FFF2-40B4-BE49-F238E27FC236}">
                <a16:creationId xmlns:a16="http://schemas.microsoft.com/office/drawing/2014/main" id="{85D6D546-B440-EA02-4BDF-689561ACEB4F}"/>
              </a:ext>
            </a:extLst>
          </p:cNvPr>
          <p:cNvSpPr>
            <a:spLocks noGrp="1"/>
          </p:cNvSpPr>
          <p:nvPr>
            <p:ph idx="1"/>
          </p:nvPr>
        </p:nvSpPr>
        <p:spPr/>
        <p:txBody>
          <a:bodyPr>
            <a:normAutofit/>
          </a:bodyPr>
          <a:lstStyle/>
          <a:p>
            <a:r>
              <a:rPr lang="en-US" dirty="0"/>
              <a:t>Apathy</a:t>
            </a:r>
          </a:p>
          <a:p>
            <a:pPr lvl="1"/>
            <a:r>
              <a:rPr lang="en-US" dirty="0"/>
              <a:t>The Stoic ideal was to achieve as state of apathy.</a:t>
            </a:r>
          </a:p>
          <a:p>
            <a:pPr lvl="1"/>
            <a:r>
              <a:rPr lang="en-US" dirty="0"/>
              <a:t>Apathy is freedom from passion and a refusal to be dismayed by events.</a:t>
            </a:r>
          </a:p>
          <a:p>
            <a:r>
              <a:rPr lang="en-US" dirty="0"/>
              <a:t>Death</a:t>
            </a:r>
          </a:p>
          <a:p>
            <a:pPr lvl="1"/>
            <a:r>
              <a:rPr lang="en-US" dirty="0"/>
              <a:t>Death is not an evil nor is it to be feared.</a:t>
            </a:r>
          </a:p>
          <a:p>
            <a:pPr lvl="1"/>
            <a:r>
              <a:rPr lang="en-US" dirty="0"/>
              <a:t>Death is a natural and necessary aspect of existence.</a:t>
            </a:r>
          </a:p>
          <a:p>
            <a:pPr lvl="1"/>
            <a:r>
              <a:rPr lang="en-US" dirty="0"/>
              <a:t>Stoics were willing to commit suicide when they thought it appropriate.</a:t>
            </a:r>
          </a:p>
          <a:p>
            <a:pPr lvl="1"/>
            <a:r>
              <a:rPr lang="en-US" dirty="0"/>
              <a:t>When Zeno injured his foot, he took it as a sign from the divine that his time was up, so he committed suicide.</a:t>
            </a:r>
          </a:p>
          <a:p>
            <a:endParaRPr lang="en-US" dirty="0"/>
          </a:p>
          <a:p>
            <a:endParaRPr lang="en-US" dirty="0"/>
          </a:p>
        </p:txBody>
      </p:sp>
    </p:spTree>
    <p:extLst>
      <p:ext uri="{BB962C8B-B14F-4D97-AF65-F5344CB8AC3E}">
        <p14:creationId xmlns:p14="http://schemas.microsoft.com/office/powerpoint/2010/main" val="41216111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E0ED-35F4-3A11-0960-580E79DAA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724E3-39B9-638E-04A1-26E0C1CC1176}"/>
              </a:ext>
            </a:extLst>
          </p:cNvPr>
          <p:cNvSpPr>
            <a:spLocks noGrp="1"/>
          </p:cNvSpPr>
          <p:nvPr>
            <p:ph type="title"/>
          </p:nvPr>
        </p:nvSpPr>
        <p:spPr/>
        <p:txBody>
          <a:bodyPr/>
          <a:lstStyle/>
          <a:p>
            <a:r>
              <a:rPr lang="en-US" dirty="0"/>
              <a:t>Stoic Ethics</a:t>
            </a:r>
          </a:p>
        </p:txBody>
      </p:sp>
      <p:sp>
        <p:nvSpPr>
          <p:cNvPr id="3" name="Content Placeholder 2">
            <a:extLst>
              <a:ext uri="{FF2B5EF4-FFF2-40B4-BE49-F238E27FC236}">
                <a16:creationId xmlns:a16="http://schemas.microsoft.com/office/drawing/2014/main" id="{C265DB66-0D1A-4105-F59E-4846C74F8BC5}"/>
              </a:ext>
            </a:extLst>
          </p:cNvPr>
          <p:cNvSpPr>
            <a:spLocks noGrp="1"/>
          </p:cNvSpPr>
          <p:nvPr>
            <p:ph idx="1"/>
          </p:nvPr>
        </p:nvSpPr>
        <p:spPr/>
        <p:txBody>
          <a:bodyPr>
            <a:normAutofit/>
          </a:bodyPr>
          <a:lstStyle/>
          <a:p>
            <a:r>
              <a:rPr lang="en-US" dirty="0"/>
              <a:t>Virtue &amp; Vice</a:t>
            </a:r>
          </a:p>
          <a:p>
            <a:pPr lvl="1"/>
            <a:r>
              <a:rPr lang="en-US" dirty="0"/>
              <a:t>Early Stoics did not accept degrees of vice and virtue: one was either perfectly virtuous or not virtuous.</a:t>
            </a:r>
          </a:p>
          <a:p>
            <a:pPr lvl="1"/>
            <a:r>
              <a:rPr lang="en-US" dirty="0"/>
              <a:t>Latter Stoics allowed for degrees of vice and virtue.</a:t>
            </a:r>
          </a:p>
          <a:p>
            <a:r>
              <a:rPr lang="en-US" dirty="0"/>
              <a:t>The </a:t>
            </a:r>
            <a:r>
              <a:rPr lang="en-US" dirty="0" err="1"/>
              <a:t>Indifferents</a:t>
            </a:r>
            <a:endParaRPr lang="en-US" dirty="0"/>
          </a:p>
          <a:p>
            <a:pPr lvl="1"/>
            <a:r>
              <a:rPr lang="en-US" dirty="0"/>
              <a:t>Indifferent: any external thing that does not affect the virtue of happiness of the wise.</a:t>
            </a:r>
          </a:p>
          <a:p>
            <a:pPr lvl="1"/>
            <a:r>
              <a:rPr lang="en-US" dirty="0"/>
              <a:t>Include: health, pleasure, beauty, wealth, disease, pain, ugliness and poverty.</a:t>
            </a:r>
          </a:p>
          <a:p>
            <a:r>
              <a:rPr lang="en-US" dirty="0"/>
              <a:t>Latter Stoics claimed some </a:t>
            </a:r>
            <a:r>
              <a:rPr lang="en-US" dirty="0" err="1"/>
              <a:t>indifferents</a:t>
            </a:r>
            <a:r>
              <a:rPr lang="en-US" dirty="0"/>
              <a:t> are “preferences” or “advantages” which are permissible as goals.</a:t>
            </a:r>
          </a:p>
          <a:p>
            <a:pPr lvl="1"/>
            <a:r>
              <a:rPr lang="en-US" dirty="0"/>
              <a:t>Provided one does not make happiness depend on them.</a:t>
            </a:r>
          </a:p>
          <a:p>
            <a:endParaRPr lang="en-US" dirty="0"/>
          </a:p>
        </p:txBody>
      </p:sp>
    </p:spTree>
    <p:extLst>
      <p:ext uri="{BB962C8B-B14F-4D97-AF65-F5344CB8AC3E}">
        <p14:creationId xmlns:p14="http://schemas.microsoft.com/office/powerpoint/2010/main" val="271841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5FB23-AC42-1721-591F-0276D7BF1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1C93B-CCAE-2420-7DCE-AE7243555773}"/>
              </a:ext>
            </a:extLst>
          </p:cNvPr>
          <p:cNvSpPr>
            <a:spLocks noGrp="1"/>
          </p:cNvSpPr>
          <p:nvPr>
            <p:ph type="title"/>
          </p:nvPr>
        </p:nvSpPr>
        <p:spPr/>
        <p:txBody>
          <a:bodyPr/>
          <a:lstStyle/>
          <a:p>
            <a:r>
              <a:rPr lang="en-US" dirty="0"/>
              <a:t>Stoic Social Thought</a:t>
            </a:r>
          </a:p>
        </p:txBody>
      </p:sp>
      <p:sp>
        <p:nvSpPr>
          <p:cNvPr id="3" name="Content Placeholder 2">
            <a:extLst>
              <a:ext uri="{FF2B5EF4-FFF2-40B4-BE49-F238E27FC236}">
                <a16:creationId xmlns:a16="http://schemas.microsoft.com/office/drawing/2014/main" id="{8F698159-A8A0-9573-F39C-8876DDBA4202}"/>
              </a:ext>
            </a:extLst>
          </p:cNvPr>
          <p:cNvSpPr>
            <a:spLocks noGrp="1"/>
          </p:cNvSpPr>
          <p:nvPr>
            <p:ph idx="1"/>
          </p:nvPr>
        </p:nvSpPr>
        <p:spPr/>
        <p:txBody>
          <a:bodyPr>
            <a:normAutofit fontScale="92500"/>
          </a:bodyPr>
          <a:lstStyle/>
          <a:p>
            <a:r>
              <a:rPr lang="en-US" dirty="0"/>
              <a:t>Social Duty</a:t>
            </a:r>
          </a:p>
          <a:p>
            <a:pPr lvl="1"/>
            <a:r>
              <a:rPr lang="en-US" dirty="0"/>
              <a:t>Many Stoics were not Greeks.</a:t>
            </a:r>
          </a:p>
          <a:p>
            <a:pPr lvl="1"/>
            <a:r>
              <a:rPr lang="en-US" dirty="0"/>
              <a:t>This provided a more diverse perspective.</a:t>
            </a:r>
          </a:p>
          <a:p>
            <a:pPr lvl="1"/>
            <a:r>
              <a:rPr lang="en-US" dirty="0"/>
              <a:t>When asked about his city, Zeno declared he was “a citizen of the cosmos.”</a:t>
            </a:r>
          </a:p>
          <a:p>
            <a:pPr lvl="1"/>
            <a:r>
              <a:rPr lang="en-US" dirty="0"/>
              <a:t>Cynics’ view about rising above conventions influenced the Stoics.</a:t>
            </a:r>
          </a:p>
          <a:p>
            <a:pPr lvl="1"/>
            <a:r>
              <a:rPr lang="en-US" dirty="0"/>
              <a:t>Each is part of humanity and must go beyond selfishness and self-interest.</a:t>
            </a:r>
          </a:p>
          <a:p>
            <a:pPr lvl="1"/>
            <a:r>
              <a:rPr lang="en-US" dirty="0"/>
              <a:t>Grounded in their metaphysics which entails all rational beings contain a divine spark.</a:t>
            </a:r>
          </a:p>
          <a:p>
            <a:pPr lvl="1"/>
            <a:r>
              <a:rPr lang="en-US" dirty="0"/>
              <a:t>The divine is the metaphorical father of humanity, making humans a family.</a:t>
            </a:r>
          </a:p>
          <a:p>
            <a:pPr lvl="1"/>
            <a:r>
              <a:rPr lang="en-US" dirty="0"/>
              <a:t>Gender, wealth, ethnicity, and class had no significance.</a:t>
            </a:r>
          </a:p>
          <a:p>
            <a:pPr lvl="1"/>
            <a:r>
              <a:rPr lang="en-US" dirty="0"/>
              <a:t>People have a duty to make society mirror the ordered universe, justice and benevolence of the divine.</a:t>
            </a:r>
          </a:p>
          <a:p>
            <a:endParaRPr lang="en-US" dirty="0"/>
          </a:p>
        </p:txBody>
      </p:sp>
    </p:spTree>
    <p:extLst>
      <p:ext uri="{BB962C8B-B14F-4D97-AF65-F5344CB8AC3E}">
        <p14:creationId xmlns:p14="http://schemas.microsoft.com/office/powerpoint/2010/main" val="341388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EA2E-28F5-8406-58FF-69C3E6621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A68A2-5E85-96C9-D268-BF04332FFB4D}"/>
              </a:ext>
            </a:extLst>
          </p:cNvPr>
          <p:cNvSpPr>
            <a:spLocks noGrp="1"/>
          </p:cNvSpPr>
          <p:nvPr>
            <p:ph type="title"/>
          </p:nvPr>
        </p:nvSpPr>
        <p:spPr/>
        <p:txBody>
          <a:bodyPr/>
          <a:lstStyle/>
          <a:p>
            <a:r>
              <a:rPr lang="en-US" dirty="0"/>
              <a:t>Roman Stoics</a:t>
            </a:r>
          </a:p>
        </p:txBody>
      </p:sp>
      <p:sp>
        <p:nvSpPr>
          <p:cNvPr id="3" name="Content Placeholder 2">
            <a:extLst>
              <a:ext uri="{FF2B5EF4-FFF2-40B4-BE49-F238E27FC236}">
                <a16:creationId xmlns:a16="http://schemas.microsoft.com/office/drawing/2014/main" id="{676BCDFD-5BC1-7DB3-F21E-C7A483FFD560}"/>
              </a:ext>
            </a:extLst>
          </p:cNvPr>
          <p:cNvSpPr>
            <a:spLocks noGrp="1"/>
          </p:cNvSpPr>
          <p:nvPr>
            <p:ph idx="1"/>
          </p:nvPr>
        </p:nvSpPr>
        <p:spPr/>
        <p:txBody>
          <a:bodyPr>
            <a:normAutofit fontScale="77500" lnSpcReduction="20000"/>
          </a:bodyPr>
          <a:lstStyle/>
          <a:p>
            <a:r>
              <a:rPr lang="en-US" dirty="0"/>
              <a:t>The appeal of Stoicism to Romans</a:t>
            </a:r>
          </a:p>
          <a:p>
            <a:pPr lvl="1"/>
            <a:r>
              <a:rPr lang="en-US" dirty="0"/>
              <a:t>The notion that people belong to one community under one standard matched Roman political goals.</a:t>
            </a:r>
          </a:p>
          <a:p>
            <a:pPr lvl="1"/>
            <a:r>
              <a:rPr lang="en-US" dirty="0"/>
              <a:t>The emphasis on resignation appealed to the Romans</a:t>
            </a:r>
          </a:p>
          <a:p>
            <a:pPr lvl="2"/>
            <a:r>
              <a:rPr lang="en-US" dirty="0"/>
              <a:t>Stoicism does not encourage defiance or revolution.</a:t>
            </a:r>
          </a:p>
          <a:p>
            <a:pPr lvl="1"/>
            <a:r>
              <a:rPr lang="en-US" dirty="0"/>
              <a:t>Stoicism was adopted as a semi-official philosophy for a while.</a:t>
            </a:r>
          </a:p>
          <a:p>
            <a:r>
              <a:rPr lang="en-US" dirty="0"/>
              <a:t>Roman Stoics </a:t>
            </a:r>
          </a:p>
          <a:p>
            <a:pPr lvl="1"/>
            <a:r>
              <a:rPr lang="en-US" dirty="0"/>
              <a:t>Cicero (a lawyer, 106-43 B.C. ), </a:t>
            </a:r>
          </a:p>
          <a:p>
            <a:pPr lvl="1"/>
            <a:r>
              <a:rPr lang="en-US" dirty="0"/>
              <a:t>Seneca (one of Nero’s high officials, 4 B.C.- 65 A.D)</a:t>
            </a:r>
          </a:p>
          <a:p>
            <a:pPr lvl="1"/>
            <a:r>
              <a:rPr lang="en-US" dirty="0"/>
              <a:t>Epictetus (one of Nero’s slaves 50-138 AD )</a:t>
            </a:r>
          </a:p>
          <a:p>
            <a:pPr lvl="1"/>
            <a:r>
              <a:rPr lang="en-US" dirty="0"/>
              <a:t>Emperor Marcus Aurelius Antoninus(121-180 A.D.)</a:t>
            </a:r>
          </a:p>
          <a:p>
            <a:r>
              <a:rPr lang="en-US" dirty="0"/>
              <a:t>Roman Modifications to Stoicism</a:t>
            </a:r>
          </a:p>
          <a:p>
            <a:pPr lvl="1"/>
            <a:r>
              <a:rPr lang="en-US" dirty="0"/>
              <a:t>Downplayed the more severe aspects and developed the practical elements.</a:t>
            </a:r>
          </a:p>
          <a:p>
            <a:pPr lvl="1"/>
            <a:r>
              <a:rPr lang="en-US" dirty="0"/>
              <a:t>Emphasized the virtues of civic duty and downplayed the ideal of apathy.</a:t>
            </a:r>
          </a:p>
          <a:p>
            <a:endParaRPr lang="en-US" dirty="0"/>
          </a:p>
        </p:txBody>
      </p:sp>
    </p:spTree>
    <p:extLst>
      <p:ext uri="{BB962C8B-B14F-4D97-AF65-F5344CB8AC3E}">
        <p14:creationId xmlns:p14="http://schemas.microsoft.com/office/powerpoint/2010/main" val="35537755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38744A1-F5BC-6F91-1967-B2564A8A0CB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intage weighing scales">
            <a:extLst>
              <a:ext uri="{FF2B5EF4-FFF2-40B4-BE49-F238E27FC236}">
                <a16:creationId xmlns:a16="http://schemas.microsoft.com/office/drawing/2014/main" id="{B091F26D-B137-86D8-EA2B-ED24DB46D527}"/>
              </a:ext>
            </a:extLst>
          </p:cNvPr>
          <p:cNvPicPr>
            <a:picLocks noChangeAspect="1"/>
          </p:cNvPicPr>
          <p:nvPr/>
        </p:nvPicPr>
        <p:blipFill>
          <a:blip r:embed="rId3">
            <a:duotone>
              <a:prstClr val="black"/>
              <a:schemeClr val="tx2">
                <a:tint val="45000"/>
                <a:satMod val="400000"/>
              </a:schemeClr>
            </a:duotone>
            <a:alphaModFix amt="40000"/>
          </a:blip>
          <a:srcRect t="18896" b="43604"/>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162A78-4AA4-2E95-82F3-4C558944D988}"/>
              </a:ext>
            </a:extLst>
          </p:cNvPr>
          <p:cNvSpPr>
            <a:spLocks noGrp="1"/>
          </p:cNvSpPr>
          <p:nvPr>
            <p:ph type="title"/>
          </p:nvPr>
        </p:nvSpPr>
        <p:spPr>
          <a:xfrm>
            <a:off x="677334" y="609600"/>
            <a:ext cx="8596668" cy="1320800"/>
          </a:xfrm>
        </p:spPr>
        <p:txBody>
          <a:bodyPr>
            <a:normAutofit/>
          </a:bodyPr>
          <a:lstStyle/>
          <a:p>
            <a:r>
              <a:rPr lang="en-US" dirty="0"/>
              <a:t>Roman Stoics</a:t>
            </a:r>
          </a:p>
        </p:txBody>
      </p:sp>
      <p:sp>
        <p:nvSpPr>
          <p:cNvPr id="3" name="Content Placeholder 2">
            <a:extLst>
              <a:ext uri="{FF2B5EF4-FFF2-40B4-BE49-F238E27FC236}">
                <a16:creationId xmlns:a16="http://schemas.microsoft.com/office/drawing/2014/main" id="{269A919F-F237-7826-59FD-848F96306F39}"/>
              </a:ext>
            </a:extLst>
          </p:cNvPr>
          <p:cNvSpPr>
            <a:spLocks noGrp="1"/>
          </p:cNvSpPr>
          <p:nvPr>
            <p:ph idx="1"/>
          </p:nvPr>
        </p:nvSpPr>
        <p:spPr>
          <a:xfrm>
            <a:off x="677334" y="2160589"/>
            <a:ext cx="8596668" cy="3880773"/>
          </a:xfrm>
        </p:spPr>
        <p:txBody>
          <a:bodyPr>
            <a:normAutofit/>
          </a:bodyPr>
          <a:lstStyle/>
          <a:p>
            <a:r>
              <a:rPr lang="en-US" dirty="0">
                <a:solidFill>
                  <a:srgbClr val="FFFFFF"/>
                </a:solidFill>
              </a:rPr>
              <a:t>Natural Law Theory</a:t>
            </a:r>
          </a:p>
          <a:p>
            <a:pPr lvl="1"/>
            <a:r>
              <a:rPr lang="en-US" dirty="0">
                <a:solidFill>
                  <a:srgbClr val="FFFFFF"/>
                </a:solidFill>
              </a:rPr>
              <a:t>Applied natural law theory to Roman law.</a:t>
            </a:r>
          </a:p>
          <a:p>
            <a:pPr lvl="1"/>
            <a:r>
              <a:rPr lang="en-US" dirty="0">
                <a:solidFill>
                  <a:srgbClr val="FFFFFF"/>
                </a:solidFill>
              </a:rPr>
              <a:t>Natural Law Theory: Nature is ruled by physical laws as well as moral laws.</a:t>
            </a:r>
          </a:p>
          <a:p>
            <a:pPr lvl="1"/>
            <a:r>
              <a:rPr lang="en-US" dirty="0">
                <a:solidFill>
                  <a:srgbClr val="FFFFFF"/>
                </a:solidFill>
              </a:rPr>
              <a:t>Natural law applies to all, regardless of time and place.</a:t>
            </a:r>
          </a:p>
          <a:p>
            <a:r>
              <a:rPr lang="en-US" dirty="0">
                <a:solidFill>
                  <a:srgbClr val="FFFFFF"/>
                </a:solidFill>
              </a:rPr>
              <a:t>Cicero divided laws into two types:</a:t>
            </a:r>
          </a:p>
          <a:p>
            <a:pPr lvl="1"/>
            <a:r>
              <a:rPr lang="en-US" dirty="0">
                <a:solidFill>
                  <a:srgbClr val="FFFFFF"/>
                </a:solidFill>
              </a:rPr>
              <a:t>Laws that are local human conventions.</a:t>
            </a:r>
          </a:p>
          <a:p>
            <a:pPr lvl="1"/>
            <a:r>
              <a:rPr lang="en-US" dirty="0">
                <a:solidFill>
                  <a:srgbClr val="FFFFFF"/>
                </a:solidFill>
              </a:rPr>
              <a:t>A natural moral order forming a universal law that everyone is subject to in virtue of possessing divine reason.</a:t>
            </a:r>
          </a:p>
          <a:p>
            <a:r>
              <a:rPr lang="en-US" dirty="0">
                <a:solidFill>
                  <a:srgbClr val="FFFFFF"/>
                </a:solidFill>
              </a:rPr>
              <a:t>Human laws are only correct if they correspond with natural law.</a:t>
            </a:r>
          </a:p>
          <a:p>
            <a:endParaRPr lang="en-US" dirty="0">
              <a:solidFill>
                <a:srgbClr val="FFFFFF"/>
              </a:solidFill>
            </a:endParaRPr>
          </a:p>
        </p:txBody>
      </p:sp>
    </p:spTree>
    <p:extLst>
      <p:ext uri="{BB962C8B-B14F-4D97-AF65-F5344CB8AC3E}">
        <p14:creationId xmlns:p14="http://schemas.microsoft.com/office/powerpoint/2010/main" val="4273916372"/>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38E24-62F2-518F-BCC6-E1DC42E06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58525-4C57-902F-BE41-3695A39131A8}"/>
              </a:ext>
            </a:extLst>
          </p:cNvPr>
          <p:cNvSpPr>
            <a:spLocks noGrp="1"/>
          </p:cNvSpPr>
          <p:nvPr>
            <p:ph type="title"/>
          </p:nvPr>
        </p:nvSpPr>
        <p:spPr/>
        <p:txBody>
          <a:bodyPr/>
          <a:lstStyle/>
          <a:p>
            <a:r>
              <a:rPr lang="en-US" dirty="0"/>
              <a:t>Roman Stoics</a:t>
            </a:r>
          </a:p>
        </p:txBody>
      </p:sp>
      <p:sp>
        <p:nvSpPr>
          <p:cNvPr id="3" name="Content Placeholder 2">
            <a:extLst>
              <a:ext uri="{FF2B5EF4-FFF2-40B4-BE49-F238E27FC236}">
                <a16:creationId xmlns:a16="http://schemas.microsoft.com/office/drawing/2014/main" id="{582D1D5C-E3AF-F5AE-CE26-100A7A9D2751}"/>
              </a:ext>
            </a:extLst>
          </p:cNvPr>
          <p:cNvSpPr>
            <a:spLocks noGrp="1"/>
          </p:cNvSpPr>
          <p:nvPr>
            <p:ph idx="1"/>
          </p:nvPr>
        </p:nvSpPr>
        <p:spPr/>
        <p:txBody>
          <a:bodyPr>
            <a:normAutofit/>
          </a:bodyPr>
          <a:lstStyle/>
          <a:p>
            <a:r>
              <a:rPr lang="en-US" dirty="0"/>
              <a:t>Ethics of Duty</a:t>
            </a:r>
          </a:p>
          <a:p>
            <a:r>
              <a:rPr lang="en-US" dirty="0"/>
              <a:t>Prior to skepticism, Greek ethical theory put little emphasis on duty.</a:t>
            </a:r>
          </a:p>
          <a:p>
            <a:pPr lvl="1"/>
            <a:r>
              <a:rPr lang="en-US" dirty="0"/>
              <a:t>Emphasis was placed on one’s own self interest or pursuing the good life.</a:t>
            </a:r>
          </a:p>
          <a:p>
            <a:pPr lvl="1"/>
            <a:r>
              <a:rPr lang="en-US" dirty="0"/>
              <a:t>Stoics claimed there are some things people must do because they are the right things to do.</a:t>
            </a:r>
          </a:p>
          <a:p>
            <a:pPr lvl="2"/>
            <a:r>
              <a:rPr lang="en-US" dirty="0"/>
              <a:t>Marcus Aurelius: “Have I done something for the general interest? Well then I have had my reward.”</a:t>
            </a:r>
          </a:p>
          <a:p>
            <a:pPr lvl="1"/>
            <a:r>
              <a:rPr lang="en-US" dirty="0"/>
              <a:t>For the Stoics, duty extended to include humanity.</a:t>
            </a:r>
          </a:p>
          <a:p>
            <a:pPr lvl="2"/>
            <a:r>
              <a:rPr lang="en-US" dirty="0"/>
              <a:t>Marcus Aurelius: “But my nature is rational and social; and my city and country, so far as I am Antoninus, is Rome, but so far as I am a man, it is the world.” </a:t>
            </a:r>
          </a:p>
        </p:txBody>
      </p:sp>
    </p:spTree>
    <p:extLst>
      <p:ext uri="{BB962C8B-B14F-4D97-AF65-F5344CB8AC3E}">
        <p14:creationId xmlns:p14="http://schemas.microsoft.com/office/powerpoint/2010/main" val="30056744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50314D-87BB-7EDF-D72E-D52C44DC75F4}"/>
            </a:ext>
          </a:extLst>
        </p:cNvPr>
        <p:cNvGrpSpPr/>
        <p:nvPr/>
      </p:nvGrpSpPr>
      <p:grpSpPr>
        <a:xfrm>
          <a:off x="0" y="0"/>
          <a:ext cx="0" cy="0"/>
          <a:chOff x="0" y="0"/>
          <a:chExt cx="0" cy="0"/>
        </a:xfrm>
      </p:grpSpPr>
      <p:pic>
        <p:nvPicPr>
          <p:cNvPr id="5" name="Picture 4" descr="A silhouette of a person looking above the starry sky">
            <a:extLst>
              <a:ext uri="{FF2B5EF4-FFF2-40B4-BE49-F238E27FC236}">
                <a16:creationId xmlns:a16="http://schemas.microsoft.com/office/drawing/2014/main" id="{87CC685A-DCE9-16A3-6C68-4D0B55C5F56C}"/>
              </a:ext>
            </a:extLst>
          </p:cNvPr>
          <p:cNvPicPr>
            <a:picLocks noChangeAspect="1"/>
          </p:cNvPicPr>
          <p:nvPr/>
        </p:nvPicPr>
        <p:blipFill>
          <a:blip r:embed="rId3"/>
          <a:srcRect l="14878" r="8014"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177E560-2E75-77BE-001C-5BE960C05072}"/>
              </a:ext>
            </a:extLst>
          </p:cNvPr>
          <p:cNvSpPr>
            <a:spLocks noGrp="1"/>
          </p:cNvSpPr>
          <p:nvPr>
            <p:ph type="title"/>
          </p:nvPr>
        </p:nvSpPr>
        <p:spPr>
          <a:xfrm>
            <a:off x="677333" y="609600"/>
            <a:ext cx="3851123" cy="1320800"/>
          </a:xfrm>
        </p:spPr>
        <p:txBody>
          <a:bodyPr>
            <a:normAutofit/>
          </a:bodyPr>
          <a:lstStyle/>
          <a:p>
            <a:pPr>
              <a:lnSpc>
                <a:spcPct val="90000"/>
              </a:lnSpc>
            </a:pPr>
            <a:r>
              <a:rPr lang="en-US" sz="2800"/>
              <a:t>Stoicism: Importance &amp; Problems</a:t>
            </a:r>
          </a:p>
        </p:txBody>
      </p:sp>
      <p:sp>
        <p:nvSpPr>
          <p:cNvPr id="3" name="Content Placeholder 2">
            <a:extLst>
              <a:ext uri="{FF2B5EF4-FFF2-40B4-BE49-F238E27FC236}">
                <a16:creationId xmlns:a16="http://schemas.microsoft.com/office/drawing/2014/main" id="{4A877B66-1AD8-7B49-2007-578212D0A155}"/>
              </a:ext>
            </a:extLst>
          </p:cNvPr>
          <p:cNvSpPr>
            <a:spLocks noGrp="1"/>
          </p:cNvSpPr>
          <p:nvPr>
            <p:ph idx="1"/>
          </p:nvPr>
        </p:nvSpPr>
        <p:spPr>
          <a:xfrm>
            <a:off x="677334" y="2160589"/>
            <a:ext cx="3851122" cy="3880773"/>
          </a:xfrm>
        </p:spPr>
        <p:txBody>
          <a:bodyPr>
            <a:normAutofit/>
          </a:bodyPr>
          <a:lstStyle/>
          <a:p>
            <a:r>
              <a:rPr lang="en-US" dirty="0"/>
              <a:t>Freedom and Determinism</a:t>
            </a:r>
          </a:p>
          <a:p>
            <a:pPr lvl="1"/>
            <a:r>
              <a:rPr lang="en-US" dirty="0"/>
              <a:t>The Stoics focused the problem.</a:t>
            </a:r>
          </a:p>
          <a:p>
            <a:pPr lvl="1"/>
            <a:r>
              <a:rPr lang="en-US" dirty="0"/>
              <a:t>Critics claimed Stoicism is incoherent.</a:t>
            </a:r>
          </a:p>
          <a:p>
            <a:pPr lvl="1"/>
            <a:r>
              <a:rPr lang="en-US" dirty="0"/>
              <a:t>A deterministic universe leaves no room for any freedom.</a:t>
            </a:r>
          </a:p>
          <a:p>
            <a:pPr lvl="1"/>
            <a:r>
              <a:rPr lang="en-US" dirty="0"/>
              <a:t>Human attitudes are as determined as anything else.</a:t>
            </a:r>
          </a:p>
          <a:p>
            <a:pPr lvl="1"/>
            <a:r>
              <a:rPr lang="en-US" dirty="0"/>
              <a:t> Humans could not choose their attitude, thus undermining Stoicism.</a:t>
            </a:r>
          </a:p>
          <a:p>
            <a:endParaRPr lang="en-US"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042198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BBC4-EA52-A7D2-25CF-094380400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F3B53-732A-9643-4104-57A2C76CF1D6}"/>
              </a:ext>
            </a:extLst>
          </p:cNvPr>
          <p:cNvSpPr>
            <a:spLocks noGrp="1"/>
          </p:cNvSpPr>
          <p:nvPr>
            <p:ph type="title"/>
          </p:nvPr>
        </p:nvSpPr>
        <p:spPr/>
        <p:txBody>
          <a:bodyPr/>
          <a:lstStyle/>
          <a:p>
            <a:r>
              <a:rPr lang="en-US" dirty="0"/>
              <a:t>Stoicism: Importance &amp; Problems</a:t>
            </a:r>
          </a:p>
        </p:txBody>
      </p:sp>
      <p:sp>
        <p:nvSpPr>
          <p:cNvPr id="3" name="Content Placeholder 2">
            <a:extLst>
              <a:ext uri="{FF2B5EF4-FFF2-40B4-BE49-F238E27FC236}">
                <a16:creationId xmlns:a16="http://schemas.microsoft.com/office/drawing/2014/main" id="{5F04A815-6FA5-C17F-AB41-1FE1B937539F}"/>
              </a:ext>
            </a:extLst>
          </p:cNvPr>
          <p:cNvSpPr>
            <a:spLocks noGrp="1"/>
          </p:cNvSpPr>
          <p:nvPr>
            <p:ph idx="1"/>
          </p:nvPr>
        </p:nvSpPr>
        <p:spPr/>
        <p:txBody>
          <a:bodyPr>
            <a:normAutofit fontScale="77500" lnSpcReduction="20000"/>
          </a:bodyPr>
          <a:lstStyle/>
          <a:p>
            <a:r>
              <a:rPr lang="en-US" dirty="0"/>
              <a:t>Apathy</a:t>
            </a:r>
          </a:p>
          <a:p>
            <a:pPr lvl="1"/>
            <a:r>
              <a:rPr lang="en-US" dirty="0"/>
              <a:t>Critics claim apathy is acquired at the expense of normal and proper human emotions.</a:t>
            </a:r>
          </a:p>
          <a:p>
            <a:pPr lvl="1"/>
            <a:r>
              <a:rPr lang="en-US" dirty="0"/>
              <a:t>While Stoics claim we should do what is right, such as relieving suffering, we should feel no guilt or pity if we fail.</a:t>
            </a:r>
          </a:p>
          <a:p>
            <a:pPr lvl="1"/>
            <a:r>
              <a:rPr lang="en-US" dirty="0"/>
              <a:t>Seneca claimed pity was a mental defect because “no sorrow befalls a wise man.”</a:t>
            </a:r>
          </a:p>
          <a:p>
            <a:pPr lvl="1"/>
            <a:r>
              <a:rPr lang="en-US" dirty="0"/>
              <a:t>Bertrand Russell criticized Stoicism for its coldness</a:t>
            </a:r>
          </a:p>
          <a:p>
            <a:pPr lvl="2"/>
            <a:r>
              <a:rPr lang="en-US" dirty="0"/>
              <a:t>It condemns not just bad passions but all of them.</a:t>
            </a:r>
          </a:p>
          <a:p>
            <a:r>
              <a:rPr lang="en-US" dirty="0"/>
              <a:t>Impact</a:t>
            </a:r>
          </a:p>
          <a:p>
            <a:pPr lvl="1"/>
            <a:r>
              <a:rPr lang="en-US" dirty="0"/>
              <a:t>Stoicism endured as a distinct philosophy for about 500 years.</a:t>
            </a:r>
          </a:p>
          <a:p>
            <a:pPr lvl="1"/>
            <a:r>
              <a:rPr lang="en-US" dirty="0"/>
              <a:t>Stoicism had a deep and lasting impact on Christianity.</a:t>
            </a:r>
          </a:p>
          <a:p>
            <a:pPr lvl="2"/>
            <a:r>
              <a:rPr lang="en-US" dirty="0"/>
              <a:t>Freedom comes from a sense of detachment.</a:t>
            </a:r>
          </a:p>
          <a:p>
            <a:pPr lvl="2"/>
            <a:r>
              <a:rPr lang="en-US" dirty="0"/>
              <a:t>God has a benevolent plan for the universe.</a:t>
            </a:r>
          </a:p>
          <a:p>
            <a:pPr lvl="2"/>
            <a:r>
              <a:rPr lang="en-US" dirty="0"/>
              <a:t>God is the father and humanity is a family.</a:t>
            </a:r>
          </a:p>
          <a:p>
            <a:pPr lvl="2"/>
            <a:r>
              <a:rPr lang="en-US" dirty="0"/>
              <a:t>Evil is the result of human choice or an illusion created by misperception.</a:t>
            </a:r>
          </a:p>
          <a:p>
            <a:endParaRPr lang="en-US" dirty="0"/>
          </a:p>
        </p:txBody>
      </p:sp>
    </p:spTree>
    <p:extLst>
      <p:ext uri="{BB962C8B-B14F-4D97-AF65-F5344CB8AC3E}">
        <p14:creationId xmlns:p14="http://schemas.microsoft.com/office/powerpoint/2010/main" val="43044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F23488-FB88-DDE1-D54C-CA525B086CB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66A2E-833F-6ADE-2983-39B88AECBB2E}"/>
              </a:ext>
            </a:extLst>
          </p:cNvPr>
          <p:cNvSpPr>
            <a:spLocks noGrp="1"/>
          </p:cNvSpPr>
          <p:nvPr>
            <p:ph type="title"/>
          </p:nvPr>
        </p:nvSpPr>
        <p:spPr>
          <a:xfrm>
            <a:off x="1286933" y="609600"/>
            <a:ext cx="10197494" cy="1099457"/>
          </a:xfrm>
        </p:spPr>
        <p:txBody>
          <a:bodyPr>
            <a:normAutofit/>
          </a:bodyPr>
          <a:lstStyle/>
          <a:p>
            <a:r>
              <a:rPr lang="en-US" dirty="0"/>
              <a:t>Aristotle’s Logic</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AE2AB0F9-6D63-0047-2266-6B4EF213D820}"/>
              </a:ext>
            </a:extLst>
          </p:cNvPr>
          <p:cNvGraphicFramePr>
            <a:graphicFrameLocks noGrp="1"/>
          </p:cNvGraphicFramePr>
          <p:nvPr>
            <p:ph sz="quarter" idx="13"/>
            <p:extLst>
              <p:ext uri="{D42A27DB-BD31-4B8C-83A1-F6EECF244321}">
                <p14:modId xmlns:p14="http://schemas.microsoft.com/office/powerpoint/2010/main" val="159970735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75246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281" name="Rectangle 5428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ffiti, brick&#10;&#10;Description automatically generated">
            <a:extLst>
              <a:ext uri="{FF2B5EF4-FFF2-40B4-BE49-F238E27FC236}">
                <a16:creationId xmlns:a16="http://schemas.microsoft.com/office/drawing/2014/main" id="{FA7BF74B-1BFA-48D2-800E-D20C555C11DB}"/>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049" b="20951"/>
          <a:stretch>
            <a:fillRect/>
          </a:stretch>
        </p:blipFill>
        <p:spPr>
          <a:xfrm>
            <a:off x="20" y="10"/>
            <a:ext cx="12191980" cy="6857990"/>
          </a:xfrm>
          <a:prstGeom prst="rect">
            <a:avLst/>
          </a:prstGeom>
        </p:spPr>
      </p:pic>
      <p:sp>
        <p:nvSpPr>
          <p:cNvPr id="54273" name="Title 1"/>
          <p:cNvSpPr>
            <a:spLocks noGrp="1"/>
          </p:cNvSpPr>
          <p:nvPr>
            <p:ph type="title"/>
          </p:nvPr>
        </p:nvSpPr>
        <p:spPr>
          <a:xfrm>
            <a:off x="677334" y="609600"/>
            <a:ext cx="8596668" cy="1320800"/>
          </a:xfrm>
        </p:spPr>
        <p:txBody>
          <a:bodyPr>
            <a:normAutofit/>
          </a:bodyPr>
          <a:lstStyle/>
          <a:p>
            <a:pPr eaLnBrk="1" hangingPunct="1"/>
            <a:r>
              <a:rPr lang="en-US" dirty="0">
                <a:latin typeface="Calibri" pitchFamily="34" charset="0"/>
                <a:cs typeface="Calibri" pitchFamily="34" charset="0"/>
              </a:rPr>
              <a:t>Skepticism</a:t>
            </a:r>
          </a:p>
        </p:txBody>
      </p:sp>
      <p:sp>
        <p:nvSpPr>
          <p:cNvPr id="54274" name="Content Placeholder 2"/>
          <p:cNvSpPr>
            <a:spLocks noGrp="1"/>
          </p:cNvSpPr>
          <p:nvPr>
            <p:ph idx="1"/>
          </p:nvPr>
        </p:nvSpPr>
        <p:spPr>
          <a:xfrm>
            <a:off x="677334" y="2160589"/>
            <a:ext cx="8596668" cy="3880773"/>
          </a:xfrm>
        </p:spPr>
        <p:txBody>
          <a:bodyPr>
            <a:normAutofit/>
          </a:bodyPr>
          <a:lstStyle/>
          <a:p>
            <a:pPr lvl="2" eaLnBrk="1" hangingPunct="1"/>
            <a:endParaRPr lang="en-US" dirty="0">
              <a:solidFill>
                <a:srgbClr val="FFFFFF"/>
              </a:solidFill>
              <a:latin typeface="Calibri" pitchFamily="34" charset="0"/>
              <a:cs typeface="Calibri" pitchFamily="34" charset="0"/>
            </a:endParaRPr>
          </a:p>
          <a:p>
            <a:pPr lvl="2"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marL="457200" lvl="1" indent="0" eaLnBrk="1" hangingPunct="1">
              <a:buNone/>
            </a:pPr>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2"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endParaRPr>
          </a:p>
        </p:txBody>
      </p:sp>
      <p:sp>
        <p:nvSpPr>
          <p:cNvPr id="4" name="TextBox 3">
            <a:extLst>
              <a:ext uri="{FF2B5EF4-FFF2-40B4-BE49-F238E27FC236}">
                <a16:creationId xmlns:a16="http://schemas.microsoft.com/office/drawing/2014/main" id="{4F802E70-7ADD-459D-B38D-ED25FE32CBA3}"/>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moodle.monashores.net/mod/page/view.php?id=5203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7" name="Title 1"/>
          <p:cNvSpPr>
            <a:spLocks noGrp="1"/>
          </p:cNvSpPr>
          <p:nvPr>
            <p:ph type="title"/>
          </p:nvPr>
        </p:nvSpPr>
        <p:spPr>
          <a:xfrm>
            <a:off x="5536734" y="609600"/>
            <a:ext cx="3737268" cy="1320800"/>
          </a:xfrm>
        </p:spPr>
        <p:txBody>
          <a:bodyPr>
            <a:normAutofit/>
          </a:bodyPr>
          <a:lstStyle/>
          <a:p>
            <a:pPr eaLnBrk="1" hangingPunct="1"/>
            <a:r>
              <a:rPr lang="en-US">
                <a:latin typeface="Calibri" pitchFamily="34" charset="0"/>
                <a:cs typeface="Calibri" pitchFamily="34" charset="0"/>
              </a:rPr>
              <a:t>History of Skepticism</a:t>
            </a:r>
          </a:p>
        </p:txBody>
      </p:sp>
      <p:sp>
        <p:nvSpPr>
          <p:cNvPr id="55298" name="Content Placeholder 2"/>
          <p:cNvSpPr>
            <a:spLocks noGrp="1"/>
          </p:cNvSpPr>
          <p:nvPr>
            <p:ph idx="1"/>
          </p:nvPr>
        </p:nvSpPr>
        <p:spPr>
          <a:xfrm>
            <a:off x="5209563" y="2160589"/>
            <a:ext cx="6381075" cy="3880773"/>
          </a:xfrm>
        </p:spPr>
        <p:txBody>
          <a:bodyPr>
            <a:normAutofit/>
          </a:bodyPr>
          <a:lstStyle/>
          <a:p>
            <a:pPr marL="342900" indent="-342900"/>
            <a:r>
              <a:rPr lang="en-US" dirty="0">
                <a:latin typeface="Calibri" pitchFamily="34" charset="0"/>
                <a:cs typeface="Calibri" pitchFamily="34" charset="0"/>
              </a:rPr>
              <a:t>Introduction</a:t>
            </a:r>
          </a:p>
          <a:p>
            <a:pPr lvl="1" eaLnBrk="1" hangingPunct="1"/>
            <a:r>
              <a:rPr lang="en-US" dirty="0" err="1">
                <a:latin typeface="Calibri" pitchFamily="34" charset="0"/>
                <a:cs typeface="Calibri" pitchFamily="34" charset="0"/>
              </a:rPr>
              <a:t>Skeptikos</a:t>
            </a:r>
            <a:endParaRPr lang="en-US" dirty="0">
              <a:latin typeface="Calibri" pitchFamily="34" charset="0"/>
              <a:cs typeface="Calibri" pitchFamily="34" charset="0"/>
            </a:endParaRPr>
          </a:p>
          <a:p>
            <a:pPr lvl="2" eaLnBrk="1" hangingPunct="1"/>
            <a:r>
              <a:rPr lang="en-US" dirty="0">
                <a:latin typeface="Calibri" pitchFamily="34" charset="0"/>
                <a:cs typeface="Calibri" pitchFamily="34" charset="0"/>
              </a:rPr>
              <a:t>Error to assume that human reason is capable of yielding knowledge about reality.</a:t>
            </a:r>
          </a:p>
          <a:p>
            <a:pPr lvl="2" eaLnBrk="1" hangingPunct="1"/>
            <a:r>
              <a:rPr lang="en-US" dirty="0" err="1">
                <a:latin typeface="Calibri" pitchFamily="34" charset="0"/>
                <a:cs typeface="Calibri" pitchFamily="34" charset="0"/>
              </a:rPr>
              <a:t>Skeptikos</a:t>
            </a:r>
            <a:r>
              <a:rPr lang="en-US" dirty="0">
                <a:latin typeface="Calibri" pitchFamily="34" charset="0"/>
                <a:cs typeface="Calibri" pitchFamily="34" charset="0"/>
              </a:rPr>
              <a:t> (inquirers)</a:t>
            </a:r>
          </a:p>
          <a:p>
            <a:pPr lvl="2" eaLnBrk="1" hangingPunct="1"/>
            <a:r>
              <a:rPr lang="en-US" dirty="0">
                <a:latin typeface="Calibri" pitchFamily="34" charset="0"/>
                <a:cs typeface="Calibri" pitchFamily="34" charset="0"/>
              </a:rPr>
              <a:t>Lack of Foundations for beliefs</a:t>
            </a:r>
          </a:p>
          <a:p>
            <a:pPr lvl="1" eaLnBrk="1" hangingPunct="1"/>
            <a:r>
              <a:rPr lang="en-US" dirty="0" err="1">
                <a:latin typeface="Calibri" pitchFamily="34" charset="0"/>
                <a:cs typeface="Calibri" pitchFamily="34" charset="0"/>
              </a:rPr>
              <a:t>Pyrrho</a:t>
            </a:r>
            <a:r>
              <a:rPr lang="en-US" dirty="0">
                <a:latin typeface="Calibri" pitchFamily="34" charset="0"/>
                <a:cs typeface="Calibri" pitchFamily="34" charset="0"/>
              </a:rPr>
              <a:t> of Elis (320-270 B.C.)</a:t>
            </a:r>
          </a:p>
          <a:p>
            <a:pPr lvl="2" eaLnBrk="1" hangingPunct="1"/>
            <a:r>
              <a:rPr lang="en-US" dirty="0">
                <a:latin typeface="Calibri" pitchFamily="34" charset="0"/>
                <a:cs typeface="Calibri" pitchFamily="34" charset="0"/>
              </a:rPr>
              <a:t>Revitalization of skepticism</a:t>
            </a:r>
          </a:p>
          <a:p>
            <a:pPr lvl="2" eaLnBrk="1" hangingPunct="1"/>
            <a:r>
              <a:rPr lang="en-US" dirty="0">
                <a:latin typeface="Calibri" pitchFamily="34" charset="0"/>
                <a:cs typeface="Calibri" pitchFamily="34" charset="0"/>
              </a:rPr>
              <a:t>1</a:t>
            </a:r>
            <a:r>
              <a:rPr lang="en-US" baseline="30000" dirty="0">
                <a:latin typeface="Calibri" pitchFamily="34" charset="0"/>
                <a:cs typeface="Calibri" pitchFamily="34" charset="0"/>
              </a:rPr>
              <a:t>st</a:t>
            </a:r>
            <a:r>
              <a:rPr lang="en-US" dirty="0">
                <a:latin typeface="Calibri" pitchFamily="34" charset="0"/>
                <a:cs typeface="Calibri" pitchFamily="34" charset="0"/>
              </a:rPr>
              <a:t> Century B.C.</a:t>
            </a:r>
          </a:p>
          <a:p>
            <a:pPr lvl="2" eaLnBrk="1" hangingPunct="1"/>
            <a:r>
              <a:rPr lang="en-US" dirty="0">
                <a:latin typeface="Calibri" pitchFamily="34" charset="0"/>
                <a:cs typeface="Calibri" pitchFamily="34" charset="0"/>
              </a:rPr>
              <a:t>Produced no writings</a:t>
            </a:r>
          </a:p>
          <a:p>
            <a:pPr lvl="1" eaLnBrk="1" hangingPunct="1"/>
            <a:endParaRPr lang="en-US" dirty="0">
              <a:latin typeface="Calibri" pitchFamily="34" charset="0"/>
              <a:cs typeface="Calibri" pitchFamily="34" charset="0"/>
            </a:endParaRPr>
          </a:p>
          <a:p>
            <a:pPr lvl="1" eaLnBrk="1" hangingPunct="1">
              <a:buFont typeface="Wingdings" pitchFamily="2" charset="2"/>
              <a:buNone/>
            </a:pPr>
            <a:endParaRPr lang="en-US" dirty="0">
              <a:latin typeface="Calibri" pitchFamily="34" charset="0"/>
              <a:cs typeface="Calibri" pitchFamily="34" charset="0"/>
            </a:endParaRPr>
          </a:p>
          <a:p>
            <a:pPr lvl="2" eaLnBrk="1" hangingPunct="1"/>
            <a:endParaRPr lang="en-US" dirty="0">
              <a:latin typeface="Calibri" pitchFamily="34" charset="0"/>
              <a:cs typeface="Calibri" pitchFamily="34" charset="0"/>
            </a:endParaRPr>
          </a:p>
          <a:p>
            <a:pPr lvl="2" eaLnBrk="1" hangingPunct="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2" eaLnBrk="1" hangingPunct="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pic>
        <p:nvPicPr>
          <p:cNvPr id="3" name="Picture 2" descr="A statue of a person&#10;&#10;Description automatically generated">
            <a:extLst>
              <a:ext uri="{FF2B5EF4-FFF2-40B4-BE49-F238E27FC236}">
                <a16:creationId xmlns:a16="http://schemas.microsoft.com/office/drawing/2014/main" id="{7709F80D-2D16-4681-A8F4-72DD48BB72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994" b="2328"/>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5303" name="Isosceles Triangle 5530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ADC37F4D-721E-47EE-B948-E0C699E6043B}"/>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iki.tfes.org/Pyrrh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50" name="Rectangle 5634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6352" name="Rectangle 5635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354" name="Straight Connector 5635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356" name="Straight Connector 5635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635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6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62" name="Isosceles Triangle 5636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6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66" name="Isosceles Triangle 5636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68" name="Freeform: Shape 5636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321" name="Title 1"/>
          <p:cNvSpPr>
            <a:spLocks noGrp="1"/>
          </p:cNvSpPr>
          <p:nvPr>
            <p:ph type="title"/>
          </p:nvPr>
        </p:nvSpPr>
        <p:spPr>
          <a:xfrm>
            <a:off x="7181723" y="609600"/>
            <a:ext cx="4512989" cy="2227730"/>
          </a:xfrm>
        </p:spPr>
        <p:txBody>
          <a:bodyPr anchor="ctr">
            <a:normAutofit/>
          </a:bodyPr>
          <a:lstStyle/>
          <a:p>
            <a:pPr eaLnBrk="1" hangingPunct="1"/>
            <a:r>
              <a:rPr lang="en-US">
                <a:solidFill>
                  <a:srgbClr val="FFFFFF"/>
                </a:solidFill>
                <a:latin typeface="Calibri" pitchFamily="34" charset="0"/>
                <a:cs typeface="Calibri" pitchFamily="34" charset="0"/>
              </a:rPr>
              <a:t>History of Skepticism</a:t>
            </a:r>
          </a:p>
        </p:txBody>
      </p:sp>
      <p:pic>
        <p:nvPicPr>
          <p:cNvPr id="3" name="Picture 2" descr="A picture containing looking, camera, man, wearing&#10;&#10;Description automatically generated">
            <a:extLst>
              <a:ext uri="{FF2B5EF4-FFF2-40B4-BE49-F238E27FC236}">
                <a16:creationId xmlns:a16="http://schemas.microsoft.com/office/drawing/2014/main" id="{86E21E34-21B3-44A3-A8AD-3A1430579EC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3744"/>
          <a:stretch/>
        </p:blipFill>
        <p:spPr>
          <a:xfrm>
            <a:off x="757251" y="2212763"/>
            <a:ext cx="3856774" cy="2521372"/>
          </a:xfrm>
          <a:prstGeom prst="rect">
            <a:avLst/>
          </a:prstGeom>
        </p:spPr>
      </p:pic>
      <p:sp>
        <p:nvSpPr>
          <p:cNvPr id="56322" name="Content Placeholder 2"/>
          <p:cNvSpPr>
            <a:spLocks noGrp="1"/>
          </p:cNvSpPr>
          <p:nvPr>
            <p:ph idx="1"/>
          </p:nvPr>
        </p:nvSpPr>
        <p:spPr>
          <a:xfrm>
            <a:off x="7181725" y="2837329"/>
            <a:ext cx="4512988" cy="3317938"/>
          </a:xfrm>
        </p:spPr>
        <p:txBody>
          <a:bodyPr anchor="t">
            <a:normAutofit/>
          </a:bodyPr>
          <a:lstStyle/>
          <a:p>
            <a:pPr lvl="1" eaLnBrk="1" hangingPunct="1"/>
            <a:r>
              <a:rPr lang="en-US">
                <a:solidFill>
                  <a:srgbClr val="FFFFFF"/>
                </a:solidFill>
                <a:latin typeface="Calibri" pitchFamily="34" charset="0"/>
                <a:cs typeface="Calibri" pitchFamily="34" charset="0"/>
              </a:rPr>
              <a:t>Pyrrho’s Sense Experience Argument</a:t>
            </a:r>
          </a:p>
          <a:p>
            <a:pPr lvl="2" eaLnBrk="1" hangingPunct="1"/>
            <a:r>
              <a:rPr lang="en-US">
                <a:solidFill>
                  <a:srgbClr val="FFFFFF"/>
                </a:solidFill>
                <a:latin typeface="Calibri" pitchFamily="34" charset="0"/>
                <a:cs typeface="Calibri" pitchFamily="34" charset="0"/>
              </a:rPr>
              <a:t>Sense experience cannot provide knowledge.</a:t>
            </a:r>
          </a:p>
          <a:p>
            <a:pPr lvl="2" eaLnBrk="1" hangingPunct="1"/>
            <a:r>
              <a:rPr lang="en-US">
                <a:solidFill>
                  <a:srgbClr val="FFFFFF"/>
                </a:solidFill>
                <a:latin typeface="Calibri" pitchFamily="34" charset="0"/>
                <a:cs typeface="Calibri" pitchFamily="34" charset="0"/>
              </a:rPr>
              <a:t>To provide knowledge the sense experiences must match their objects.</a:t>
            </a:r>
          </a:p>
          <a:p>
            <a:pPr lvl="2" eaLnBrk="1" hangingPunct="1"/>
            <a:r>
              <a:rPr lang="en-US">
                <a:solidFill>
                  <a:srgbClr val="FFFFFF"/>
                </a:solidFill>
                <a:latin typeface="Calibri" pitchFamily="34" charset="0"/>
                <a:cs typeface="Calibri" pitchFamily="34" charset="0"/>
              </a:rPr>
              <a:t>If we can never get outside of our sensations, we can never know the experiences match the alleged objects.</a:t>
            </a:r>
          </a:p>
          <a:p>
            <a:pPr marL="457200" lvl="1" indent="0" eaLnBrk="1" hangingPunct="1">
              <a:buNone/>
            </a:pPr>
            <a:endParaRPr lang="en-US">
              <a:solidFill>
                <a:srgbClr val="FFFFFF"/>
              </a:solidFill>
              <a:latin typeface="Calibri" pitchFamily="34" charset="0"/>
              <a:cs typeface="Calibri" pitchFamily="34" charset="0"/>
            </a:endParaRPr>
          </a:p>
          <a:p>
            <a:pPr lvl="2" eaLnBrk="1" hangingPunct="1"/>
            <a:endParaRPr lang="en-US">
              <a:solidFill>
                <a:srgbClr val="FFFFFF"/>
              </a:solidFill>
              <a:latin typeface="Calibri" pitchFamily="34" charset="0"/>
              <a:cs typeface="Calibri" pitchFamily="34" charset="0"/>
            </a:endParaRPr>
          </a:p>
          <a:p>
            <a:pPr lvl="2"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2"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endParaRPr>
          </a:p>
        </p:txBody>
      </p:sp>
      <p:sp>
        <p:nvSpPr>
          <p:cNvPr id="4" name="TextBox 3">
            <a:extLst>
              <a:ext uri="{FF2B5EF4-FFF2-40B4-BE49-F238E27FC236}">
                <a16:creationId xmlns:a16="http://schemas.microsoft.com/office/drawing/2014/main" id="{71C1F58A-27F1-4304-9C89-B459660909C0}"/>
              </a:ext>
            </a:extLst>
          </p:cNvPr>
          <p:cNvSpPr txBox="1"/>
          <p:nvPr/>
        </p:nvSpPr>
        <p:spPr>
          <a:xfrm>
            <a:off x="1927071" y="4534080"/>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joaoloureiro/231966810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6" name="Group 5632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6327" name="Straight Connector 5632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328" name="Straight Connector 5632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32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1" name="Isosceles Triangle 5633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5" name="Isosceles Triangle 5633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36" name="Isosceles Triangle 5633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4" descr="A picture containing group, different, old, row&#10;&#10;Description automatically generated">
            <a:extLst>
              <a:ext uri="{FF2B5EF4-FFF2-40B4-BE49-F238E27FC236}">
                <a16:creationId xmlns:a16="http://schemas.microsoft.com/office/drawing/2014/main" id="{AAE9CC95-D600-45F7-83A9-07905EB3BB1F}"/>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554" r="14349" b="909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6321" name="Title 1"/>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History of Skepticism</a:t>
            </a:r>
          </a:p>
        </p:txBody>
      </p:sp>
      <p:cxnSp>
        <p:nvCxnSpPr>
          <p:cNvPr id="56338" name="Straight Connector 5633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340" name="Straight Connector 5633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34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4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4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4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5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5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35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D9275973-0077-47DB-A53C-94EBAA5B0537}"/>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ithberlinlove.com/2012/04/16/border-experiences-everyday-life-in-divided-german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2252127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321" name="Title 1"/>
          <p:cNvSpPr>
            <a:spLocks noGrp="1"/>
          </p:cNvSpPr>
          <p:nvPr>
            <p:ph type="title"/>
          </p:nvPr>
        </p:nvSpPr>
        <p:spPr>
          <a:xfrm>
            <a:off x="5536734" y="609600"/>
            <a:ext cx="3737268" cy="1320800"/>
          </a:xfrm>
        </p:spPr>
        <p:txBody>
          <a:bodyPr>
            <a:normAutofit/>
          </a:bodyPr>
          <a:lstStyle/>
          <a:p>
            <a:pPr eaLnBrk="1" hangingPunct="1"/>
            <a:r>
              <a:rPr lang="en-US">
                <a:latin typeface="Calibri" pitchFamily="34" charset="0"/>
                <a:cs typeface="Calibri" pitchFamily="34" charset="0"/>
              </a:rPr>
              <a:t>History of Skepticism</a:t>
            </a:r>
          </a:p>
        </p:txBody>
      </p:sp>
      <p:sp>
        <p:nvSpPr>
          <p:cNvPr id="56322" name="Content Placeholder 2"/>
          <p:cNvSpPr>
            <a:spLocks noGrp="1"/>
          </p:cNvSpPr>
          <p:nvPr>
            <p:ph idx="1"/>
          </p:nvPr>
        </p:nvSpPr>
        <p:spPr>
          <a:xfrm>
            <a:off x="5209563" y="2160589"/>
            <a:ext cx="4064439" cy="3880773"/>
          </a:xfrm>
        </p:spPr>
        <p:txBody>
          <a:bodyPr>
            <a:normAutofit/>
          </a:bodyPr>
          <a:lstStyle/>
          <a:p>
            <a:pPr lvl="1" eaLnBrk="1" hangingPunct="1"/>
            <a:r>
              <a:rPr lang="en-US">
                <a:latin typeface="Calibri" pitchFamily="34" charset="0"/>
                <a:cs typeface="Calibri" pitchFamily="34" charset="0"/>
              </a:rPr>
              <a:t>Pyrrho’s Reason Argument</a:t>
            </a:r>
          </a:p>
          <a:p>
            <a:pPr lvl="2" eaLnBrk="1" hangingPunct="1"/>
            <a:r>
              <a:rPr lang="en-US">
                <a:latin typeface="Calibri" pitchFamily="34" charset="0"/>
                <a:cs typeface="Calibri" pitchFamily="34" charset="0"/>
              </a:rPr>
              <a:t>Argumentation cannot provide knowledge.</a:t>
            </a:r>
          </a:p>
          <a:p>
            <a:pPr lvl="2" eaLnBrk="1" hangingPunct="1"/>
            <a:r>
              <a:rPr lang="en-US">
                <a:latin typeface="Calibri" pitchFamily="34" charset="0"/>
                <a:cs typeface="Calibri" pitchFamily="34" charset="0"/>
              </a:rPr>
              <a:t>For each argument there is an equally good counter-argument.</a:t>
            </a:r>
          </a:p>
          <a:p>
            <a:pPr lvl="2" eaLnBrk="1" hangingPunct="1"/>
            <a:r>
              <a:rPr lang="en-US">
                <a:latin typeface="Calibri" pitchFamily="34" charset="0"/>
                <a:cs typeface="Calibri" pitchFamily="34" charset="0"/>
              </a:rPr>
              <a:t>Thus, there is no rational ground for accepting one argument over another. </a:t>
            </a:r>
          </a:p>
          <a:p>
            <a:pPr lvl="2" eaLnBrk="1" hangingPunct="1"/>
            <a:endParaRPr lang="en-US">
              <a:latin typeface="Calibri" pitchFamily="34" charset="0"/>
              <a:cs typeface="Calibri" pitchFamily="34" charset="0"/>
            </a:endParaRPr>
          </a:p>
          <a:p>
            <a:pPr lvl="2"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marL="457200" lvl="1" indent="0" eaLnBrk="1" hangingPunct="1">
              <a:buNone/>
            </a:pPr>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2"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1" eaLnBrk="1" hangingPunct="1"/>
            <a:endParaRPr lang="en-US"/>
          </a:p>
        </p:txBody>
      </p:sp>
      <p:pic>
        <p:nvPicPr>
          <p:cNvPr id="3" name="Picture 2" descr="A picture containing shirt, clock&#10;&#10;Description automatically generated">
            <a:extLst>
              <a:ext uri="{FF2B5EF4-FFF2-40B4-BE49-F238E27FC236}">
                <a16:creationId xmlns:a16="http://schemas.microsoft.com/office/drawing/2014/main" id="{16D66B21-8698-4EFA-B281-8007A81C472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727" r="-1"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6327" name="Isosceles Triangle 5632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B34CFECC-BE1F-4490-8B07-A0F2A7E56E0D}"/>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writingrhetorics.com/2014/02/metaphor-set-metaphors-for-mind.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298873533"/>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353" name="Rectangle 57352">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E5E80BBB-34A7-4CFE-A629-67168651F491}"/>
              </a:ext>
            </a:extLst>
          </p:cNvPr>
          <p:cNvPicPr>
            <a:picLocks noChangeAspect="1"/>
          </p:cNvPicPr>
          <p:nvPr/>
        </p:nvPicPr>
        <p:blipFill>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486" b="14514"/>
          <a:stretch>
            <a:fillRect/>
          </a:stretch>
        </p:blipFill>
        <p:spPr>
          <a:xfrm>
            <a:off x="20" y="10"/>
            <a:ext cx="12191980" cy="6857990"/>
          </a:xfrm>
          <a:prstGeom prst="rect">
            <a:avLst/>
          </a:prstGeom>
        </p:spPr>
      </p:pic>
      <p:sp>
        <p:nvSpPr>
          <p:cNvPr id="57345"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History of Skepticism</a:t>
            </a:r>
          </a:p>
        </p:txBody>
      </p:sp>
      <p:sp>
        <p:nvSpPr>
          <p:cNvPr id="57346" name="Content Placeholder 2"/>
          <p:cNvSpPr>
            <a:spLocks noGrp="1"/>
          </p:cNvSpPr>
          <p:nvPr>
            <p:ph idx="1"/>
          </p:nvPr>
        </p:nvSpPr>
        <p:spPr>
          <a:xfrm>
            <a:off x="677334" y="2160589"/>
            <a:ext cx="8596668" cy="3880773"/>
          </a:xfrm>
        </p:spPr>
        <p:txBody>
          <a:bodyPr>
            <a:normAutofit/>
          </a:bodyPr>
          <a:lstStyle/>
          <a:p>
            <a:pPr lvl="1" eaLnBrk="1" hangingPunct="1"/>
            <a:r>
              <a:rPr lang="en-US" sz="2400" dirty="0">
                <a:solidFill>
                  <a:srgbClr val="FFFFFF"/>
                </a:solidFill>
                <a:latin typeface="Calibri" pitchFamily="34" charset="0"/>
                <a:cs typeface="Calibri" pitchFamily="34" charset="0"/>
              </a:rPr>
              <a:t>Skeptic’s Position</a:t>
            </a:r>
          </a:p>
          <a:p>
            <a:pPr lvl="2" eaLnBrk="1" hangingPunct="1"/>
            <a:r>
              <a:rPr lang="en-US" sz="2000" dirty="0">
                <a:solidFill>
                  <a:srgbClr val="FFFFFF"/>
                </a:solidFill>
                <a:latin typeface="Calibri" pitchFamily="34" charset="0"/>
                <a:cs typeface="Calibri" pitchFamily="34" charset="0"/>
              </a:rPr>
              <a:t>Given that both senses and reason fail, we cannot have knowledge.</a:t>
            </a:r>
          </a:p>
          <a:p>
            <a:pPr lvl="2" eaLnBrk="1" hangingPunct="1"/>
            <a:r>
              <a:rPr lang="en-US" sz="2000" dirty="0">
                <a:solidFill>
                  <a:srgbClr val="FFFFFF"/>
                </a:solidFill>
                <a:latin typeface="Calibri" pitchFamily="34" charset="0"/>
                <a:cs typeface="Calibri" pitchFamily="34" charset="0"/>
              </a:rPr>
              <a:t>One can only speak in terms of experience.</a:t>
            </a:r>
          </a:p>
          <a:p>
            <a:pPr lvl="2" eaLnBrk="1" hangingPunct="1"/>
            <a:r>
              <a:rPr lang="en-US" sz="2000" dirty="0">
                <a:solidFill>
                  <a:srgbClr val="FFFFFF"/>
                </a:solidFill>
                <a:latin typeface="Calibri" pitchFamily="34" charset="0"/>
                <a:cs typeface="Calibri" pitchFamily="34" charset="0"/>
              </a:rPr>
              <a:t>Prudent approach: suspend judgment and not make any assumptions.</a:t>
            </a:r>
          </a:p>
          <a:p>
            <a:pPr lvl="2" eaLnBrk="1" hangingPunct="1"/>
            <a:r>
              <a:rPr lang="en-US" sz="2000" dirty="0">
                <a:solidFill>
                  <a:srgbClr val="FFFFFF"/>
                </a:solidFill>
                <a:latin typeface="Calibri" pitchFamily="34" charset="0"/>
                <a:cs typeface="Calibri" pitchFamily="34" charset="0"/>
              </a:rPr>
              <a:t>This skepticism also applies to morality.</a:t>
            </a:r>
          </a:p>
          <a:p>
            <a:pPr lvl="2" eaLnBrk="1" hangingPunct="1"/>
            <a:r>
              <a:rPr lang="en-US" sz="2000" dirty="0">
                <a:solidFill>
                  <a:srgbClr val="FFFFFF"/>
                </a:solidFill>
                <a:latin typeface="Calibri" pitchFamily="34" charset="0"/>
                <a:cs typeface="Calibri" pitchFamily="34" charset="0"/>
              </a:rPr>
              <a:t>A wise person adopts apathy and indifference.</a:t>
            </a:r>
          </a:p>
          <a:p>
            <a:pPr lvl="2" eaLnBrk="1" hangingPunct="1"/>
            <a:r>
              <a:rPr lang="en-US" sz="2000" dirty="0">
                <a:solidFill>
                  <a:srgbClr val="FFFFFF"/>
                </a:solidFill>
                <a:latin typeface="Calibri" pitchFamily="34" charset="0"/>
                <a:cs typeface="Calibri" pitchFamily="34" charset="0"/>
              </a:rPr>
              <a:t>People should follow existing laws &amp; traditions.</a:t>
            </a:r>
          </a:p>
          <a:p>
            <a:pPr lvl="2" eaLnBrk="1" hangingPunct="1">
              <a:buFont typeface="Wingdings 2" pitchFamily="18" charset="2"/>
              <a:buNone/>
            </a:pPr>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2"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latin typeface="Calibri" pitchFamily="34" charset="0"/>
              <a:cs typeface="Calibri" pitchFamily="34" charset="0"/>
            </a:endParaRPr>
          </a:p>
          <a:p>
            <a:pPr lvl="1" eaLnBrk="1" hangingPunct="1"/>
            <a:endParaRPr lang="en-US" dirty="0">
              <a:solidFill>
                <a:srgbClr val="FFFFFF"/>
              </a:solidFill>
            </a:endParaRPr>
          </a:p>
        </p:txBody>
      </p:sp>
      <p:sp>
        <p:nvSpPr>
          <p:cNvPr id="4" name="TextBox 3">
            <a:extLst>
              <a:ext uri="{FF2B5EF4-FFF2-40B4-BE49-F238E27FC236}">
                <a16:creationId xmlns:a16="http://schemas.microsoft.com/office/drawing/2014/main" id="{E5CC091B-E736-47FC-857B-5C9544C1FC4D}"/>
              </a:ext>
            </a:extLst>
          </p:cNvPr>
          <p:cNvSpPr txBox="1"/>
          <p:nvPr/>
        </p:nvSpPr>
        <p:spPr>
          <a:xfrm>
            <a:off x="9795189" y="6657945"/>
            <a:ext cx="239681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thepiratescove.us/2010/01/26/you-need-some-motivation-23-imag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Title 1"/>
          <p:cNvSpPr>
            <a:spLocks noGrp="1"/>
          </p:cNvSpPr>
          <p:nvPr>
            <p:ph type="title"/>
          </p:nvPr>
        </p:nvSpPr>
        <p:spPr>
          <a:xfrm>
            <a:off x="4997309" y="609600"/>
            <a:ext cx="4276692" cy="1320800"/>
          </a:xfrm>
        </p:spPr>
        <p:txBody>
          <a:bodyPr anchor="ctr">
            <a:normAutofit/>
          </a:bodyPr>
          <a:lstStyle/>
          <a:p>
            <a:pPr eaLnBrk="1" hangingPunct="1"/>
            <a:r>
              <a:rPr lang="en-US">
                <a:latin typeface="Calibri" pitchFamily="34" charset="0"/>
                <a:cs typeface="Calibri" pitchFamily="34" charset="0"/>
              </a:rPr>
              <a:t>History of Skepticism</a:t>
            </a:r>
          </a:p>
        </p:txBody>
      </p:sp>
      <p:pic>
        <p:nvPicPr>
          <p:cNvPr id="58397" name="Graphic 58396" descr="Books">
            <a:extLst>
              <a:ext uri="{FF2B5EF4-FFF2-40B4-BE49-F238E27FC236}">
                <a16:creationId xmlns:a16="http://schemas.microsoft.com/office/drawing/2014/main" id="{FD26854A-AE80-B84F-D386-95EB91D48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878" y="1416524"/>
            <a:ext cx="3861905" cy="3861905"/>
          </a:xfrm>
          <a:prstGeom prst="rect">
            <a:avLst/>
          </a:prstGeom>
        </p:spPr>
      </p:pic>
      <p:sp>
        <p:nvSpPr>
          <p:cNvPr id="58370" name="Content Placeholder 2"/>
          <p:cNvSpPr>
            <a:spLocks noGrp="1"/>
          </p:cNvSpPr>
          <p:nvPr>
            <p:ph idx="1"/>
          </p:nvPr>
        </p:nvSpPr>
        <p:spPr>
          <a:xfrm>
            <a:off x="4800600" y="1674341"/>
            <a:ext cx="5733535" cy="4254821"/>
          </a:xfrm>
        </p:spPr>
        <p:txBody>
          <a:bodyPr>
            <a:normAutofit lnSpcReduction="10000"/>
          </a:bodyPr>
          <a:lstStyle/>
          <a:p>
            <a:pPr marL="342900" indent="-342900">
              <a:lnSpc>
                <a:spcPct val="90000"/>
              </a:lnSpc>
            </a:pPr>
            <a:r>
              <a:rPr lang="en-US" sz="1300" dirty="0">
                <a:latin typeface="Calibri" pitchFamily="34" charset="0"/>
                <a:cs typeface="Calibri" pitchFamily="34" charset="0"/>
              </a:rPr>
              <a:t>Academic Skepticism</a:t>
            </a:r>
          </a:p>
          <a:p>
            <a:pPr lvl="1" eaLnBrk="1" hangingPunct="1">
              <a:lnSpc>
                <a:spcPct val="90000"/>
              </a:lnSpc>
            </a:pPr>
            <a:r>
              <a:rPr lang="en-US" sz="1300" dirty="0">
                <a:latin typeface="Calibri" pitchFamily="34" charset="0"/>
                <a:cs typeface="Calibri" pitchFamily="34" charset="0"/>
              </a:rPr>
              <a:t>Arcesilaus</a:t>
            </a:r>
          </a:p>
          <a:p>
            <a:pPr lvl="2" eaLnBrk="1" hangingPunct="1">
              <a:lnSpc>
                <a:spcPct val="90000"/>
              </a:lnSpc>
            </a:pPr>
            <a:r>
              <a:rPr lang="en-US" sz="1300" dirty="0">
                <a:latin typeface="Calibri" pitchFamily="34" charset="0"/>
                <a:cs typeface="Calibri" pitchFamily="34" charset="0"/>
              </a:rPr>
              <a:t>316-242 B.C.</a:t>
            </a:r>
          </a:p>
          <a:p>
            <a:pPr lvl="2" eaLnBrk="1" hangingPunct="1">
              <a:lnSpc>
                <a:spcPct val="90000"/>
              </a:lnSpc>
            </a:pPr>
            <a:r>
              <a:rPr lang="en-US" sz="1300" dirty="0">
                <a:latin typeface="Calibri" pitchFamily="34" charset="0"/>
                <a:cs typeface="Calibri" pitchFamily="34" charset="0"/>
              </a:rPr>
              <a:t>Head of Plato’s Academy</a:t>
            </a:r>
          </a:p>
          <a:p>
            <a:pPr lvl="2" eaLnBrk="1" hangingPunct="1">
              <a:lnSpc>
                <a:spcPct val="90000"/>
              </a:lnSpc>
            </a:pPr>
            <a:r>
              <a:rPr lang="en-US" sz="1300" dirty="0">
                <a:latin typeface="Calibri" pitchFamily="34" charset="0"/>
                <a:cs typeface="Calibri" pitchFamily="34" charset="0"/>
              </a:rPr>
              <a:t>Turned Academy towards skepticism</a:t>
            </a:r>
          </a:p>
          <a:p>
            <a:pPr lvl="1" eaLnBrk="1" hangingPunct="1">
              <a:lnSpc>
                <a:spcPct val="90000"/>
              </a:lnSpc>
            </a:pPr>
            <a:r>
              <a:rPr lang="en-US" sz="1300" dirty="0" err="1">
                <a:latin typeface="Calibri" pitchFamily="34" charset="0"/>
                <a:cs typeface="Calibri" pitchFamily="34" charset="0"/>
              </a:rPr>
              <a:t>Carneades</a:t>
            </a:r>
            <a:endParaRPr lang="en-US" sz="1300" dirty="0">
              <a:latin typeface="Calibri" pitchFamily="34" charset="0"/>
              <a:cs typeface="Calibri" pitchFamily="34" charset="0"/>
            </a:endParaRPr>
          </a:p>
          <a:p>
            <a:pPr lvl="2" eaLnBrk="1" hangingPunct="1">
              <a:lnSpc>
                <a:spcPct val="90000"/>
              </a:lnSpc>
            </a:pPr>
            <a:r>
              <a:rPr lang="en-US" sz="1300" dirty="0">
                <a:latin typeface="Calibri" pitchFamily="34" charset="0"/>
                <a:cs typeface="Calibri" pitchFamily="34" charset="0"/>
              </a:rPr>
              <a:t>214-129 B.C.</a:t>
            </a:r>
          </a:p>
          <a:p>
            <a:pPr lvl="2" eaLnBrk="1" hangingPunct="1">
              <a:lnSpc>
                <a:spcPct val="90000"/>
              </a:lnSpc>
            </a:pPr>
            <a:r>
              <a:rPr lang="en-US" sz="1300" dirty="0">
                <a:latin typeface="Calibri" pitchFamily="34" charset="0"/>
                <a:cs typeface="Calibri" pitchFamily="34" charset="0"/>
              </a:rPr>
              <a:t>Took over Academy after Arcesilaus.</a:t>
            </a:r>
          </a:p>
          <a:p>
            <a:pPr lvl="2" eaLnBrk="1" hangingPunct="1">
              <a:lnSpc>
                <a:spcPct val="90000"/>
              </a:lnSpc>
            </a:pPr>
            <a:r>
              <a:rPr lang="en-US" sz="1300" dirty="0">
                <a:latin typeface="Calibri" pitchFamily="34" charset="0"/>
                <a:cs typeface="Calibri" pitchFamily="34" charset="0"/>
              </a:rPr>
              <a:t>Brilliant philosopher</a:t>
            </a:r>
          </a:p>
          <a:p>
            <a:pPr lvl="2" eaLnBrk="1" hangingPunct="1">
              <a:lnSpc>
                <a:spcPct val="90000"/>
              </a:lnSpc>
            </a:pPr>
            <a:r>
              <a:rPr lang="en-US" sz="1300" dirty="0">
                <a:latin typeface="Calibri" pitchFamily="34" charset="0"/>
                <a:cs typeface="Calibri" pitchFamily="34" charset="0"/>
              </a:rPr>
              <a:t>Athenian Ambassador to Rome (156-155 B.C.)</a:t>
            </a:r>
          </a:p>
          <a:p>
            <a:pPr lvl="2" eaLnBrk="1" hangingPunct="1">
              <a:lnSpc>
                <a:spcPct val="90000"/>
              </a:lnSpc>
            </a:pPr>
            <a:r>
              <a:rPr lang="en-US" sz="1300" dirty="0">
                <a:latin typeface="Calibri" pitchFamily="34" charset="0"/>
                <a:cs typeface="Calibri" pitchFamily="34" charset="0"/>
              </a:rPr>
              <a:t>Public speeches on philosophy</a:t>
            </a:r>
          </a:p>
          <a:p>
            <a:pPr lvl="2" eaLnBrk="1" hangingPunct="1">
              <a:lnSpc>
                <a:spcPct val="90000"/>
              </a:lnSpc>
            </a:pPr>
            <a:r>
              <a:rPr lang="en-US" sz="1300" dirty="0">
                <a:latin typeface="Calibri" pitchFamily="34" charset="0"/>
                <a:cs typeface="Calibri" pitchFamily="34" charset="0"/>
              </a:rPr>
              <a:t>Two-Faced Method of skepticism: </a:t>
            </a:r>
          </a:p>
          <a:p>
            <a:pPr lvl="3">
              <a:lnSpc>
                <a:spcPct val="90000"/>
              </a:lnSpc>
            </a:pPr>
            <a:r>
              <a:rPr lang="en-US" sz="1300" dirty="0">
                <a:latin typeface="Calibri" pitchFamily="34" charset="0"/>
                <a:cs typeface="Calibri" pitchFamily="34" charset="0"/>
              </a:rPr>
              <a:t>One day he gave an excellent argument in favor of justice The  next day he gave an equally good argument against justice.</a:t>
            </a:r>
          </a:p>
          <a:p>
            <a:pPr lvl="2" eaLnBrk="1" hangingPunct="1">
              <a:lnSpc>
                <a:spcPct val="90000"/>
              </a:lnSpc>
            </a:pPr>
            <a:endParaRPr lang="en-US" sz="1300" dirty="0">
              <a:latin typeface="Calibri" pitchFamily="34" charset="0"/>
              <a:cs typeface="Calibri"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393" name="Title 1"/>
          <p:cNvSpPr>
            <a:spLocks noGrp="1"/>
          </p:cNvSpPr>
          <p:nvPr>
            <p:ph type="title"/>
          </p:nvPr>
        </p:nvSpPr>
        <p:spPr>
          <a:xfrm>
            <a:off x="5536734" y="609600"/>
            <a:ext cx="3737268" cy="1320800"/>
          </a:xfrm>
        </p:spPr>
        <p:txBody>
          <a:bodyPr>
            <a:normAutofit/>
          </a:bodyPr>
          <a:lstStyle/>
          <a:p>
            <a:pPr eaLnBrk="1" hangingPunct="1"/>
            <a:r>
              <a:rPr lang="en-US">
                <a:latin typeface="Calibri" pitchFamily="34" charset="0"/>
                <a:cs typeface="Calibri" pitchFamily="34" charset="0"/>
              </a:rPr>
              <a:t>History of Skepticism</a:t>
            </a:r>
          </a:p>
        </p:txBody>
      </p:sp>
      <p:sp>
        <p:nvSpPr>
          <p:cNvPr id="59394" name="Content Placeholder 2"/>
          <p:cNvSpPr>
            <a:spLocks noGrp="1"/>
          </p:cNvSpPr>
          <p:nvPr>
            <p:ph idx="1"/>
          </p:nvPr>
        </p:nvSpPr>
        <p:spPr>
          <a:xfrm>
            <a:off x="5209563" y="2160589"/>
            <a:ext cx="4064439" cy="3880773"/>
          </a:xfrm>
        </p:spPr>
        <p:txBody>
          <a:bodyPr>
            <a:normAutofit/>
          </a:bodyPr>
          <a:lstStyle/>
          <a:p>
            <a:pPr lvl="1" eaLnBrk="1" hangingPunct="1"/>
            <a:r>
              <a:rPr lang="en-US">
                <a:latin typeface="Calibri" pitchFamily="34" charset="0"/>
                <a:cs typeface="Calibri" pitchFamily="34" charset="0"/>
              </a:rPr>
              <a:t>The Academy</a:t>
            </a:r>
          </a:p>
          <a:p>
            <a:pPr lvl="2" eaLnBrk="1" hangingPunct="1"/>
            <a:r>
              <a:rPr lang="en-US">
                <a:latin typeface="Calibri" pitchFamily="34" charset="0"/>
                <a:cs typeface="Calibri" pitchFamily="34" charset="0"/>
              </a:rPr>
              <a:t>Skeptics thought the Academy lost the Socratic spirit.</a:t>
            </a:r>
          </a:p>
          <a:p>
            <a:pPr lvl="2" eaLnBrk="1" hangingPunct="1"/>
            <a:r>
              <a:rPr lang="en-US">
                <a:latin typeface="Calibri" pitchFamily="34" charset="0"/>
                <a:cs typeface="Calibri" pitchFamily="34" charset="0"/>
              </a:rPr>
              <a:t>Ironic charge</a:t>
            </a:r>
          </a:p>
          <a:p>
            <a:pPr lvl="2" eaLnBrk="1" hangingPunct="1"/>
            <a:r>
              <a:rPr lang="en-US">
                <a:latin typeface="Calibri" pitchFamily="34" charset="0"/>
                <a:cs typeface="Calibri" pitchFamily="34" charset="0"/>
              </a:rPr>
              <a:t>Skeptics focused on</a:t>
            </a:r>
          </a:p>
          <a:p>
            <a:pPr lvl="3"/>
            <a:r>
              <a:rPr lang="en-US">
                <a:latin typeface="Calibri" pitchFamily="34" charset="0"/>
                <a:cs typeface="Calibri" pitchFamily="34" charset="0"/>
              </a:rPr>
              <a:t>Socrates’ claim he knew nothing.</a:t>
            </a:r>
          </a:p>
          <a:p>
            <a:pPr lvl="3"/>
            <a:r>
              <a:rPr lang="en-US">
                <a:latin typeface="Calibri" pitchFamily="34" charset="0"/>
                <a:cs typeface="Calibri" pitchFamily="34" charset="0"/>
              </a:rPr>
              <a:t>Socratic dialogues ended without a definite conclusion.</a:t>
            </a:r>
          </a:p>
        </p:txBody>
      </p:sp>
      <p:pic>
        <p:nvPicPr>
          <p:cNvPr id="3" name="Picture 2" descr="A sculpture of a person&#10;&#10;Description automatically generated">
            <a:extLst>
              <a:ext uri="{FF2B5EF4-FFF2-40B4-BE49-F238E27FC236}">
                <a16:creationId xmlns:a16="http://schemas.microsoft.com/office/drawing/2014/main" id="{BF5EEDE3-A629-404E-AB08-82440485E2F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593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9399" name="Isosceles Triangle 5939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6CEFBABA-A578-47BF-8EEC-A987D800D2F8}"/>
              </a:ext>
            </a:extLst>
          </p:cNvPr>
          <p:cNvSpPr txBox="1"/>
          <p:nvPr/>
        </p:nvSpPr>
        <p:spPr>
          <a:xfrm>
            <a:off x="9795189" y="6657945"/>
            <a:ext cx="239681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thinkinghumanity.com/2015/03/top-14-greatest-philosophers-and-their-book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401" name="Rectangle 5940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woman, young, hair&#10;&#10;Description automatically generated">
            <a:extLst>
              <a:ext uri="{FF2B5EF4-FFF2-40B4-BE49-F238E27FC236}">
                <a16:creationId xmlns:a16="http://schemas.microsoft.com/office/drawing/2014/main" id="{85F2F542-EB84-484E-85DA-120A867D799F}"/>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593" b="14990"/>
          <a:stretch>
            <a:fillRect/>
          </a:stretch>
        </p:blipFill>
        <p:spPr>
          <a:xfrm>
            <a:off x="20" y="10"/>
            <a:ext cx="12191980" cy="6857990"/>
          </a:xfrm>
          <a:prstGeom prst="rect">
            <a:avLst/>
          </a:prstGeom>
        </p:spPr>
      </p:pic>
      <p:sp>
        <p:nvSpPr>
          <p:cNvPr id="59393"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History of Skepticism</a:t>
            </a:r>
          </a:p>
        </p:txBody>
      </p:sp>
      <p:sp>
        <p:nvSpPr>
          <p:cNvPr id="59394" name="Content Placeholder 2"/>
          <p:cNvSpPr>
            <a:spLocks noGrp="1"/>
          </p:cNvSpPr>
          <p:nvPr>
            <p:ph idx="1"/>
          </p:nvPr>
        </p:nvSpPr>
        <p:spPr>
          <a:xfrm>
            <a:off x="677334" y="2160589"/>
            <a:ext cx="8596668" cy="3880773"/>
          </a:xfrm>
        </p:spPr>
        <p:txBody>
          <a:bodyPr>
            <a:normAutofit/>
          </a:bodyPr>
          <a:lstStyle/>
          <a:p>
            <a:pPr lvl="1" eaLnBrk="1" hangingPunct="1"/>
            <a:r>
              <a:rPr lang="en-US">
                <a:solidFill>
                  <a:srgbClr val="FFFFFF"/>
                </a:solidFill>
                <a:latin typeface="Calibri" pitchFamily="34" charset="0"/>
                <a:cs typeface="Calibri" pitchFamily="34" charset="0"/>
              </a:rPr>
              <a:t>Appearance </a:t>
            </a:r>
          </a:p>
          <a:p>
            <a:pPr lvl="2" eaLnBrk="1" hangingPunct="1"/>
            <a:r>
              <a:rPr lang="en-US">
                <a:solidFill>
                  <a:srgbClr val="FFFFFF"/>
                </a:solidFill>
                <a:latin typeface="Calibri" pitchFamily="34" charset="0"/>
                <a:cs typeface="Calibri" pitchFamily="34" charset="0"/>
              </a:rPr>
              <a:t>Skeptics attacked the dogmatism of the Stoics and Epicureans.</a:t>
            </a:r>
          </a:p>
          <a:p>
            <a:pPr lvl="2" eaLnBrk="1" hangingPunct="1"/>
            <a:r>
              <a:rPr lang="en-US">
                <a:solidFill>
                  <a:srgbClr val="FFFFFF"/>
                </a:solidFill>
                <a:latin typeface="Calibri" pitchFamily="34" charset="0"/>
                <a:cs typeface="Calibri" pitchFamily="34" charset="0"/>
              </a:rPr>
              <a:t>Some sense impressions seem indubitable.</a:t>
            </a:r>
          </a:p>
          <a:p>
            <a:pPr lvl="2" eaLnBrk="1" hangingPunct="1"/>
            <a:r>
              <a:rPr lang="en-US">
                <a:solidFill>
                  <a:srgbClr val="FFFFFF"/>
                </a:solidFill>
                <a:latin typeface="Calibri" pitchFamily="34" charset="0"/>
                <a:cs typeface="Calibri" pitchFamily="34" charset="0"/>
              </a:rPr>
              <a:t>Dreams &amp; hallucinations seem convincing but are false.</a:t>
            </a:r>
          </a:p>
        </p:txBody>
      </p:sp>
      <p:sp>
        <p:nvSpPr>
          <p:cNvPr id="4" name="TextBox 3">
            <a:extLst>
              <a:ext uri="{FF2B5EF4-FFF2-40B4-BE49-F238E27FC236}">
                <a16:creationId xmlns:a16="http://schemas.microsoft.com/office/drawing/2014/main" id="{7355A345-A55E-4AA0-8495-645791258EF6}"/>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ecollaboratory.wikidot.com/general-psychology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737991450"/>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0417" name="Title 1"/>
          <p:cNvSpPr>
            <a:spLocks noGrp="1"/>
          </p:cNvSpPr>
          <p:nvPr>
            <p:ph type="title"/>
          </p:nvPr>
        </p:nvSpPr>
        <p:spPr>
          <a:xfrm>
            <a:off x="5536734" y="609600"/>
            <a:ext cx="3737268" cy="1320800"/>
          </a:xfrm>
        </p:spPr>
        <p:txBody>
          <a:bodyPr>
            <a:normAutofit/>
          </a:bodyPr>
          <a:lstStyle/>
          <a:p>
            <a:pPr eaLnBrk="1" hangingPunct="1"/>
            <a:r>
              <a:rPr lang="en-US">
                <a:latin typeface="Calibri" pitchFamily="34" charset="0"/>
                <a:cs typeface="Calibri" pitchFamily="34" charset="0"/>
              </a:rPr>
              <a:t>History of Skepticism</a:t>
            </a:r>
          </a:p>
        </p:txBody>
      </p:sp>
      <p:sp>
        <p:nvSpPr>
          <p:cNvPr id="60418" name="Content Placeholder 2"/>
          <p:cNvSpPr>
            <a:spLocks noGrp="1"/>
          </p:cNvSpPr>
          <p:nvPr>
            <p:ph idx="1"/>
          </p:nvPr>
        </p:nvSpPr>
        <p:spPr>
          <a:xfrm>
            <a:off x="5209563" y="2160589"/>
            <a:ext cx="4064439" cy="3880773"/>
          </a:xfrm>
        </p:spPr>
        <p:txBody>
          <a:bodyPr>
            <a:normAutofit/>
          </a:bodyPr>
          <a:lstStyle/>
          <a:p>
            <a:pPr lvl="1" eaLnBrk="1" hangingPunct="1"/>
            <a:r>
              <a:rPr lang="en-US">
                <a:latin typeface="Calibri" pitchFamily="34" charset="0"/>
                <a:cs typeface="Calibri" pitchFamily="34" charset="0"/>
              </a:rPr>
              <a:t>Main Argument: No Criterion for Truth</a:t>
            </a:r>
          </a:p>
          <a:p>
            <a:pPr lvl="2" eaLnBrk="1" hangingPunct="1"/>
            <a:r>
              <a:rPr lang="en-US">
                <a:latin typeface="Calibri" pitchFamily="34" charset="0"/>
                <a:cs typeface="Calibri" pitchFamily="34" charset="0"/>
              </a:rPr>
              <a:t>Any standard of truth will also need justification</a:t>
            </a:r>
          </a:p>
          <a:p>
            <a:pPr lvl="2" eaLnBrk="1" hangingPunct="1"/>
            <a:r>
              <a:rPr lang="en-US">
                <a:latin typeface="Calibri" pitchFamily="34" charset="0"/>
                <a:cs typeface="Calibri" pitchFamily="34" charset="0"/>
              </a:rPr>
              <a:t>Thus requiring another standard to establish the truth of the standard.</a:t>
            </a:r>
          </a:p>
          <a:p>
            <a:pPr lvl="2" eaLnBrk="1" hangingPunct="1"/>
            <a:r>
              <a:rPr lang="en-US">
                <a:latin typeface="Calibri" pitchFamily="34" charset="0"/>
                <a:cs typeface="Calibri" pitchFamily="34" charset="0"/>
              </a:rPr>
              <a:t>And so on in an infinite regress.</a:t>
            </a:r>
          </a:p>
          <a:p>
            <a:pPr lvl="2" eaLnBrk="1" hangingPunct="1">
              <a:buFont typeface="Wingdings 2" pitchFamily="18" charset="2"/>
              <a:buNone/>
            </a:pPr>
            <a:endParaRPr lang="en-US">
              <a:latin typeface="Calibri" pitchFamily="34" charset="0"/>
              <a:cs typeface="Calibri" pitchFamily="34" charset="0"/>
            </a:endParaRPr>
          </a:p>
        </p:txBody>
      </p:sp>
      <p:pic>
        <p:nvPicPr>
          <p:cNvPr id="3" name="Picture 2" descr="A picture containing object, indoor, photo, clock&#10;&#10;Description automatically generated">
            <a:extLst>
              <a:ext uri="{FF2B5EF4-FFF2-40B4-BE49-F238E27FC236}">
                <a16:creationId xmlns:a16="http://schemas.microsoft.com/office/drawing/2014/main" id="{65A6F3E8-5F57-4AD6-9662-F127A1A46DB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23" r="25093"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0423" name="Isosceles Triangle 6042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5DD68BBC-6327-4652-8A4D-F811615733FD}"/>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themichaelteaching.com/sessions/regress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F47674-DF43-0BE4-5EE0-30EDC315638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054E7-9039-F34D-4AB6-8CE654ED0387}"/>
              </a:ext>
            </a:extLst>
          </p:cNvPr>
          <p:cNvSpPr>
            <a:spLocks noGrp="1"/>
          </p:cNvSpPr>
          <p:nvPr>
            <p:ph type="title"/>
          </p:nvPr>
        </p:nvSpPr>
        <p:spPr>
          <a:xfrm>
            <a:off x="1286933" y="609600"/>
            <a:ext cx="10197494" cy="1099457"/>
          </a:xfrm>
        </p:spPr>
        <p:txBody>
          <a:bodyPr>
            <a:normAutofit/>
          </a:bodyPr>
          <a:lstStyle/>
          <a:p>
            <a:r>
              <a:rPr lang="en-US"/>
              <a:t>Aristotle’s Logic</a:t>
            </a:r>
            <a:endParaRPr lang="en-US" dirty="0"/>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19C3F559-D4CE-36D3-6C02-E848B936E1EC}"/>
              </a:ext>
            </a:extLst>
          </p:cNvPr>
          <p:cNvGraphicFramePr>
            <a:graphicFrameLocks noGrp="1"/>
          </p:cNvGraphicFramePr>
          <p:nvPr>
            <p:ph sz="quarter" idx="13"/>
            <p:extLst>
              <p:ext uri="{D42A27DB-BD31-4B8C-83A1-F6EECF244321}">
                <p14:modId xmlns:p14="http://schemas.microsoft.com/office/powerpoint/2010/main" val="2129378152"/>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1086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6448425" y="618518"/>
            <a:ext cx="4598985" cy="1478570"/>
          </a:xfrm>
        </p:spPr>
        <p:txBody>
          <a:bodyPr>
            <a:normAutofit/>
          </a:bodyPr>
          <a:lstStyle/>
          <a:p>
            <a:pPr eaLnBrk="1" hangingPunct="1"/>
            <a:r>
              <a:rPr lang="en-US">
                <a:latin typeface="Calibri" pitchFamily="34" charset="0"/>
                <a:cs typeface="Calibri" pitchFamily="34" charset="0"/>
              </a:rPr>
              <a:t>History of Skepticism</a:t>
            </a:r>
          </a:p>
        </p:txBody>
      </p:sp>
      <p:pic>
        <p:nvPicPr>
          <p:cNvPr id="3" name="Picture 2" descr="A picture containing indoor, room, different, photo&#10;&#10;Description automatically generated">
            <a:extLst>
              <a:ext uri="{FF2B5EF4-FFF2-40B4-BE49-F238E27FC236}">
                <a16:creationId xmlns:a16="http://schemas.microsoft.com/office/drawing/2014/main" id="{367DA202-A05C-4845-8BA8-55B77412A8A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434" r="25521"/>
          <a:stretch/>
        </p:blipFill>
        <p:spPr>
          <a:xfrm>
            <a:off x="-5597" y="10"/>
            <a:ext cx="6101597" cy="6857990"/>
          </a:xfrm>
          <a:prstGeom prst="rect">
            <a:avLst/>
          </a:prstGeom>
        </p:spPr>
      </p:pic>
      <p:sp>
        <p:nvSpPr>
          <p:cNvPr id="60418" name="Content Placeholder 2"/>
          <p:cNvSpPr>
            <a:spLocks noGrp="1"/>
          </p:cNvSpPr>
          <p:nvPr>
            <p:ph idx="1"/>
          </p:nvPr>
        </p:nvSpPr>
        <p:spPr>
          <a:xfrm>
            <a:off x="6448425" y="2249487"/>
            <a:ext cx="4598986" cy="3541714"/>
          </a:xfrm>
        </p:spPr>
        <p:txBody>
          <a:bodyPr>
            <a:normAutofit lnSpcReduction="10000"/>
          </a:bodyPr>
          <a:lstStyle/>
          <a:p>
            <a:pPr lvl="1" eaLnBrk="1" hangingPunct="1">
              <a:lnSpc>
                <a:spcPct val="110000"/>
              </a:lnSpc>
            </a:pPr>
            <a:r>
              <a:rPr lang="en-US" sz="1400" dirty="0">
                <a:latin typeface="Calibri" pitchFamily="34" charset="0"/>
                <a:cs typeface="Calibri" pitchFamily="34" charset="0"/>
              </a:rPr>
              <a:t>Claims</a:t>
            </a:r>
          </a:p>
          <a:p>
            <a:pPr lvl="2" eaLnBrk="1" hangingPunct="1">
              <a:lnSpc>
                <a:spcPct val="110000"/>
              </a:lnSpc>
            </a:pPr>
            <a:r>
              <a:rPr lang="en-US" sz="1400" dirty="0">
                <a:latin typeface="Calibri" pitchFamily="34" charset="0"/>
                <a:cs typeface="Calibri" pitchFamily="34" charset="0"/>
              </a:rPr>
              <a:t>Did not claim that nothing can be known.</a:t>
            </a:r>
          </a:p>
          <a:p>
            <a:pPr lvl="2" eaLnBrk="1" hangingPunct="1">
              <a:lnSpc>
                <a:spcPct val="110000"/>
              </a:lnSpc>
            </a:pPr>
            <a:r>
              <a:rPr lang="en-US" sz="1400" dirty="0">
                <a:latin typeface="Calibri" pitchFamily="34" charset="0"/>
                <a:cs typeface="Calibri" pitchFamily="34" charset="0"/>
              </a:rPr>
              <a:t>Claim: we appear to lack knowledge.</a:t>
            </a:r>
          </a:p>
          <a:p>
            <a:pPr lvl="2" eaLnBrk="1" hangingPunct="1">
              <a:lnSpc>
                <a:spcPct val="110000"/>
              </a:lnSpc>
            </a:pPr>
            <a:r>
              <a:rPr lang="en-US" sz="1400" dirty="0">
                <a:latin typeface="Calibri" pitchFamily="34" charset="0"/>
                <a:cs typeface="Calibri" pitchFamily="34" charset="0"/>
              </a:rPr>
              <a:t>Suspended judgment regarding skepticism.</a:t>
            </a:r>
          </a:p>
          <a:p>
            <a:pPr lvl="1" eaLnBrk="1" hangingPunct="1">
              <a:lnSpc>
                <a:spcPct val="110000"/>
              </a:lnSpc>
            </a:pPr>
            <a:r>
              <a:rPr lang="en-US" sz="1400" dirty="0">
                <a:latin typeface="Calibri" pitchFamily="34" charset="0"/>
                <a:cs typeface="Calibri" pitchFamily="34" charset="0"/>
              </a:rPr>
              <a:t>Probability</a:t>
            </a:r>
          </a:p>
          <a:p>
            <a:pPr lvl="2" eaLnBrk="1" hangingPunct="1">
              <a:lnSpc>
                <a:spcPct val="110000"/>
              </a:lnSpc>
            </a:pPr>
            <a:r>
              <a:rPr lang="en-US" sz="1400" dirty="0">
                <a:latin typeface="Calibri" pitchFamily="34" charset="0"/>
                <a:cs typeface="Calibri" pitchFamily="34" charset="0"/>
              </a:rPr>
              <a:t>Stoics argued that skepticism would lead to the suspension of activity.</a:t>
            </a:r>
          </a:p>
          <a:p>
            <a:pPr lvl="2" eaLnBrk="1" hangingPunct="1">
              <a:lnSpc>
                <a:spcPct val="110000"/>
              </a:lnSpc>
            </a:pPr>
            <a:r>
              <a:rPr lang="en-US" sz="1400" dirty="0" err="1">
                <a:latin typeface="Calibri" pitchFamily="34" charset="0"/>
                <a:cs typeface="Calibri" pitchFamily="34" charset="0"/>
              </a:rPr>
              <a:t>Carneades</a:t>
            </a:r>
            <a:r>
              <a:rPr lang="en-US" sz="1400" dirty="0">
                <a:latin typeface="Calibri" pitchFamily="34" charset="0"/>
                <a:cs typeface="Calibri" pitchFamily="34" charset="0"/>
              </a:rPr>
              <a:t> argued that certainty is not possible but probability is and is sufficient.</a:t>
            </a:r>
          </a:p>
          <a:p>
            <a:pPr lvl="2" eaLnBrk="1" hangingPunct="1">
              <a:lnSpc>
                <a:spcPct val="110000"/>
              </a:lnSpc>
            </a:pPr>
            <a:r>
              <a:rPr lang="en-US" sz="1400" dirty="0">
                <a:latin typeface="Calibri" pitchFamily="34" charset="0"/>
                <a:cs typeface="Calibri" pitchFamily="34" charset="0"/>
              </a:rPr>
              <a:t>Compromise lead to scorn from Stoics and later Pyrrhonic skeptics.</a:t>
            </a:r>
          </a:p>
          <a:p>
            <a:pPr lvl="2" eaLnBrk="1" hangingPunct="1">
              <a:lnSpc>
                <a:spcPct val="110000"/>
              </a:lnSpc>
              <a:buFont typeface="Wingdings 2" pitchFamily="18" charset="2"/>
              <a:buNone/>
            </a:pPr>
            <a:endParaRPr lang="en-US" sz="1400" dirty="0">
              <a:latin typeface="Calibri" pitchFamily="34" charset="0"/>
              <a:cs typeface="Calibri" pitchFamily="34" charset="0"/>
            </a:endParaRPr>
          </a:p>
        </p:txBody>
      </p:sp>
      <p:sp>
        <p:nvSpPr>
          <p:cNvPr id="4" name="TextBox 3">
            <a:extLst>
              <a:ext uri="{FF2B5EF4-FFF2-40B4-BE49-F238E27FC236}">
                <a16:creationId xmlns:a16="http://schemas.microsoft.com/office/drawing/2014/main" id="{BE9D958B-200F-4861-917B-D3D86F0DA4CC}"/>
              </a:ext>
            </a:extLst>
          </p:cNvPr>
          <p:cNvSpPr txBox="1"/>
          <p:nvPr/>
        </p:nvSpPr>
        <p:spPr>
          <a:xfrm>
            <a:off x="3702396" y="6657945"/>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boingboing.net/2015/08/13/d20-dice-made-from-wooly-mammo.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2721037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467" name="Straight Connector 61466">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61441" name="Title 1"/>
          <p:cNvSpPr>
            <a:spLocks noGrp="1"/>
          </p:cNvSpPr>
          <p:nvPr>
            <p:ph type="title"/>
          </p:nvPr>
        </p:nvSpPr>
        <p:spPr>
          <a:xfrm>
            <a:off x="643467" y="816638"/>
            <a:ext cx="3367359" cy="5224724"/>
          </a:xfrm>
        </p:spPr>
        <p:txBody>
          <a:bodyPr anchor="ctr">
            <a:normAutofit/>
          </a:bodyPr>
          <a:lstStyle/>
          <a:p>
            <a:pPr eaLnBrk="1" hangingPunct="1"/>
            <a:r>
              <a:rPr lang="en-US">
                <a:latin typeface="Calibri" pitchFamily="34" charset="0"/>
                <a:cs typeface="Calibri" pitchFamily="34" charset="0"/>
              </a:rPr>
              <a:t>History of Skepticism</a:t>
            </a:r>
          </a:p>
        </p:txBody>
      </p:sp>
      <p:sp>
        <p:nvSpPr>
          <p:cNvPr id="61442" name="Content Placeholder 2"/>
          <p:cNvSpPr>
            <a:spLocks noGrp="1"/>
          </p:cNvSpPr>
          <p:nvPr>
            <p:ph idx="1"/>
          </p:nvPr>
        </p:nvSpPr>
        <p:spPr>
          <a:xfrm>
            <a:off x="4654295" y="816638"/>
            <a:ext cx="4619706" cy="5224724"/>
          </a:xfrm>
        </p:spPr>
        <p:txBody>
          <a:bodyPr anchor="ctr">
            <a:normAutofit/>
          </a:bodyPr>
          <a:lstStyle/>
          <a:p>
            <a:pPr marL="342900" indent="-342900"/>
            <a:r>
              <a:rPr lang="en-US">
                <a:latin typeface="Calibri" pitchFamily="34" charset="0"/>
                <a:cs typeface="Calibri" pitchFamily="34" charset="0"/>
              </a:rPr>
              <a:t>Revival of Pyrrhonian Skepticism</a:t>
            </a:r>
          </a:p>
          <a:p>
            <a:pPr lvl="1" eaLnBrk="1" hangingPunct="1"/>
            <a:r>
              <a:rPr lang="en-US">
                <a:latin typeface="Calibri" pitchFamily="34" charset="0"/>
                <a:cs typeface="Calibri" pitchFamily="34" charset="0"/>
              </a:rPr>
              <a:t>Purists</a:t>
            </a:r>
          </a:p>
          <a:p>
            <a:pPr lvl="2" eaLnBrk="1" hangingPunct="1"/>
            <a:r>
              <a:rPr lang="en-US">
                <a:latin typeface="Calibri" pitchFamily="34" charset="0"/>
                <a:cs typeface="Calibri" pitchFamily="34" charset="0"/>
              </a:rPr>
              <a:t>The Academics were not skeptical enough.</a:t>
            </a:r>
          </a:p>
          <a:p>
            <a:pPr lvl="2" eaLnBrk="1" hangingPunct="1"/>
            <a:r>
              <a:rPr lang="en-US">
                <a:latin typeface="Calibri" pitchFamily="34" charset="0"/>
                <a:cs typeface="Calibri" pitchFamily="34" charset="0"/>
              </a:rPr>
              <a:t>Rejected Carneade’s view of probability.</a:t>
            </a:r>
          </a:p>
          <a:p>
            <a:pPr lvl="2" eaLnBrk="1" hangingPunct="1"/>
            <a:r>
              <a:rPr lang="en-US">
                <a:latin typeface="Calibri" pitchFamily="34" charset="0"/>
                <a:cs typeface="Calibri" pitchFamily="34" charset="0"/>
              </a:rPr>
              <a:t>Named after Pyrrho.</a:t>
            </a:r>
          </a:p>
          <a:p>
            <a:pPr lvl="2" eaLnBrk="1" hangingPunct="1"/>
            <a:r>
              <a:rPr lang="en-US">
                <a:latin typeface="Calibri" pitchFamily="34" charset="0"/>
                <a:cs typeface="Calibri" pitchFamily="34" charset="0"/>
              </a:rPr>
              <a:t>Formalized skepticism.</a:t>
            </a:r>
          </a:p>
          <a:p>
            <a:pPr lvl="1" eaLnBrk="1" hangingPunct="1"/>
            <a:endParaRPr lang="en-US" dirty="0">
              <a:latin typeface="Calibri" pitchFamily="34" charset="0"/>
              <a:cs typeface="Calibri"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441" name="Title 1"/>
          <p:cNvSpPr>
            <a:spLocks noGrp="1"/>
          </p:cNvSpPr>
          <p:nvPr>
            <p:ph type="title"/>
          </p:nvPr>
        </p:nvSpPr>
        <p:spPr>
          <a:xfrm>
            <a:off x="5536734" y="609600"/>
            <a:ext cx="3737268" cy="1320800"/>
          </a:xfrm>
        </p:spPr>
        <p:txBody>
          <a:bodyPr>
            <a:normAutofit/>
          </a:bodyPr>
          <a:lstStyle/>
          <a:p>
            <a:pPr eaLnBrk="1" hangingPunct="1"/>
            <a:r>
              <a:rPr lang="en-US">
                <a:latin typeface="Calibri" pitchFamily="34" charset="0"/>
                <a:cs typeface="Calibri" pitchFamily="34" charset="0"/>
              </a:rPr>
              <a:t>History of Skepticism</a:t>
            </a:r>
          </a:p>
        </p:txBody>
      </p:sp>
      <p:sp>
        <p:nvSpPr>
          <p:cNvPr id="61442" name="Content Placeholder 2"/>
          <p:cNvSpPr>
            <a:spLocks noGrp="1"/>
          </p:cNvSpPr>
          <p:nvPr>
            <p:ph idx="1"/>
          </p:nvPr>
        </p:nvSpPr>
        <p:spPr>
          <a:xfrm>
            <a:off x="5209563" y="2160589"/>
            <a:ext cx="4064439" cy="3880773"/>
          </a:xfrm>
        </p:spPr>
        <p:txBody>
          <a:bodyPr>
            <a:normAutofit/>
          </a:bodyPr>
          <a:lstStyle/>
          <a:p>
            <a:pPr lvl="1" eaLnBrk="1" hangingPunct="1"/>
            <a:r>
              <a:rPr lang="en-US">
                <a:latin typeface="Calibri" pitchFamily="34" charset="0"/>
                <a:cs typeface="Calibri" pitchFamily="34" charset="0"/>
              </a:rPr>
              <a:t>Agrippa: Five Pillars of Skepticism</a:t>
            </a:r>
          </a:p>
          <a:p>
            <a:pPr lvl="2" eaLnBrk="1" hangingPunct="1"/>
            <a:r>
              <a:rPr lang="en-US" dirty="0">
                <a:latin typeface="Calibri" pitchFamily="34" charset="0"/>
                <a:cs typeface="Calibri" pitchFamily="34" charset="0"/>
              </a:rPr>
              <a:t>Disagreement: Not everyone will agree on an issue.</a:t>
            </a:r>
          </a:p>
          <a:p>
            <a:pPr lvl="2" eaLnBrk="1" hangingPunct="1"/>
            <a:r>
              <a:rPr lang="en-US" dirty="0">
                <a:latin typeface="Calibri" pitchFamily="34" charset="0"/>
                <a:cs typeface="Calibri" pitchFamily="34" charset="0"/>
              </a:rPr>
              <a:t>Infinite regress</a:t>
            </a:r>
          </a:p>
          <a:p>
            <a:pPr lvl="3"/>
            <a:r>
              <a:rPr lang="en-US" dirty="0">
                <a:latin typeface="Calibri" pitchFamily="34" charset="0"/>
                <a:cs typeface="Calibri" pitchFamily="34" charset="0"/>
              </a:rPr>
              <a:t>Resolution requires reasons</a:t>
            </a:r>
          </a:p>
          <a:p>
            <a:pPr lvl="3"/>
            <a:r>
              <a:rPr lang="en-US" dirty="0">
                <a:latin typeface="Calibri" pitchFamily="34" charset="0"/>
                <a:cs typeface="Calibri" pitchFamily="34" charset="0"/>
              </a:rPr>
              <a:t>Reasons require justifications</a:t>
            </a:r>
          </a:p>
          <a:p>
            <a:pPr lvl="3"/>
            <a:r>
              <a:rPr lang="en-US" dirty="0">
                <a:latin typeface="Calibri" pitchFamily="34" charset="0"/>
                <a:cs typeface="Calibri" pitchFamily="34" charset="0"/>
              </a:rPr>
              <a:t>Justifications require justifications and so on to </a:t>
            </a:r>
            <a:r>
              <a:rPr lang="en-US" dirty="0" err="1">
                <a:latin typeface="Calibri" pitchFamily="34" charset="0"/>
                <a:cs typeface="Calibri" pitchFamily="34" charset="0"/>
              </a:rPr>
              <a:t>infinty</a:t>
            </a:r>
            <a:r>
              <a:rPr lang="en-US" dirty="0">
                <a:latin typeface="Calibri" pitchFamily="34" charset="0"/>
                <a:cs typeface="Calibri" pitchFamily="34" charset="0"/>
              </a:rPr>
              <a:t>.</a:t>
            </a:r>
          </a:p>
        </p:txBody>
      </p:sp>
      <p:pic>
        <p:nvPicPr>
          <p:cNvPr id="3" name="Picture 2" descr="A picture containing table, window, curtain, white&#10;&#10;Description automatically generated">
            <a:extLst>
              <a:ext uri="{FF2B5EF4-FFF2-40B4-BE49-F238E27FC236}">
                <a16:creationId xmlns:a16="http://schemas.microsoft.com/office/drawing/2014/main" id="{75D4A64B-F8FC-4058-AA4C-14FB6FEA551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242" r="31248"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1447" name="Isosceles Triangle 6144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33694383"/>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141413" y="618518"/>
            <a:ext cx="9905998" cy="1478570"/>
          </a:xfrm>
        </p:spPr>
        <p:txBody>
          <a:bodyPr>
            <a:normAutofit/>
          </a:bodyPr>
          <a:lstStyle/>
          <a:p>
            <a:pPr eaLnBrk="1" hangingPunct="1"/>
            <a:r>
              <a:rPr lang="en-US">
                <a:latin typeface="Calibri" pitchFamily="34" charset="0"/>
                <a:cs typeface="Calibri" pitchFamily="34" charset="0"/>
              </a:rPr>
              <a:t>History of Skepticism</a:t>
            </a:r>
          </a:p>
        </p:txBody>
      </p:sp>
      <p:pic>
        <p:nvPicPr>
          <p:cNvPr id="3" name="Picture 2" descr="A picture containing drawing&#10;&#10;Description automatically generated">
            <a:extLst>
              <a:ext uri="{FF2B5EF4-FFF2-40B4-BE49-F238E27FC236}">
                <a16:creationId xmlns:a16="http://schemas.microsoft.com/office/drawing/2014/main" id="{53F24A92-B1E6-4092-83F9-03CF27A58A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1411" y="2277013"/>
            <a:ext cx="3494597" cy="349459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2466" name="Content Placeholder 2"/>
          <p:cNvSpPr>
            <a:spLocks noGrp="1"/>
          </p:cNvSpPr>
          <p:nvPr>
            <p:ph idx="1"/>
          </p:nvPr>
        </p:nvSpPr>
        <p:spPr>
          <a:xfrm>
            <a:off x="5034579" y="2249487"/>
            <a:ext cx="6012832" cy="3541714"/>
          </a:xfrm>
        </p:spPr>
        <p:txBody>
          <a:bodyPr>
            <a:normAutofit/>
          </a:bodyPr>
          <a:lstStyle/>
          <a:p>
            <a:pPr lvl="2" eaLnBrk="1" hangingPunct="1"/>
            <a:r>
              <a:rPr lang="en-US" sz="2800" dirty="0">
                <a:latin typeface="Calibri" pitchFamily="34" charset="0"/>
                <a:cs typeface="Calibri" pitchFamily="34" charset="0"/>
              </a:rPr>
              <a:t>Relativity: Perceptions of things differ in different circumstances.</a:t>
            </a:r>
          </a:p>
          <a:p>
            <a:pPr lvl="2" eaLnBrk="1" hangingPunct="1"/>
            <a:r>
              <a:rPr lang="en-US" sz="2800" dirty="0">
                <a:latin typeface="Calibri" pitchFamily="34" charset="0"/>
                <a:cs typeface="Calibri" pitchFamily="34" charset="0"/>
              </a:rPr>
              <a:t>Hypothesis: All starting points are arbitrary.</a:t>
            </a:r>
          </a:p>
          <a:p>
            <a:pPr lvl="2" eaLnBrk="1" hangingPunct="1"/>
            <a:r>
              <a:rPr lang="en-US" sz="2800" dirty="0">
                <a:latin typeface="Calibri" pitchFamily="34" charset="0"/>
                <a:cs typeface="Calibri" pitchFamily="34" charset="0"/>
              </a:rPr>
              <a:t>Circular Reasoning: Any argument that avoids the other 4 pillars will be circular.</a:t>
            </a:r>
          </a:p>
          <a:p>
            <a:pPr marL="914400" lvl="2" indent="0" eaLnBrk="1" hangingPunct="1">
              <a:buNone/>
            </a:pPr>
            <a:endParaRPr lang="en-US" dirty="0">
              <a:latin typeface="Calibri" pitchFamily="34" charset="0"/>
              <a:cs typeface="Calibri"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996697" y="618518"/>
            <a:ext cx="6050713" cy="1478570"/>
          </a:xfrm>
        </p:spPr>
        <p:txBody>
          <a:bodyPr>
            <a:normAutofit/>
          </a:bodyPr>
          <a:lstStyle/>
          <a:p>
            <a:pPr eaLnBrk="1" hangingPunct="1"/>
            <a:r>
              <a:rPr lang="en-US">
                <a:latin typeface="Calibri" pitchFamily="34" charset="0"/>
                <a:cs typeface="Calibri" pitchFamily="34" charset="0"/>
              </a:rPr>
              <a:t>History of Skepticism</a:t>
            </a:r>
          </a:p>
        </p:txBody>
      </p:sp>
      <p:pic>
        <p:nvPicPr>
          <p:cNvPr id="6" name="Picture 5" descr="A picture containing drawing&#10;&#10;Description automatically generated">
            <a:extLst>
              <a:ext uri="{FF2B5EF4-FFF2-40B4-BE49-F238E27FC236}">
                <a16:creationId xmlns:a16="http://schemas.microsoft.com/office/drawing/2014/main" id="{247DBB97-15AE-4B16-8F53-3ED71DAE6F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123" r="16283"/>
          <a:stretch/>
        </p:blipFill>
        <p:spPr>
          <a:xfrm>
            <a:off x="-5597" y="10"/>
            <a:ext cx="4635583" cy="6857990"/>
          </a:xfrm>
          <a:prstGeom prst="rect">
            <a:avLst/>
          </a:prstGeom>
        </p:spPr>
      </p:pic>
      <p:graphicFrame>
        <p:nvGraphicFramePr>
          <p:cNvPr id="62468" name="Content Placeholder 2">
            <a:extLst>
              <a:ext uri="{FF2B5EF4-FFF2-40B4-BE49-F238E27FC236}">
                <a16:creationId xmlns:a16="http://schemas.microsoft.com/office/drawing/2014/main" id="{F6C7B582-65B3-4362-81AC-4DD30A4AED54}"/>
              </a:ext>
            </a:extLst>
          </p:cNvPr>
          <p:cNvGraphicFramePr>
            <a:graphicFrameLocks noGrp="1"/>
          </p:cNvGraphicFramePr>
          <p:nvPr>
            <p:ph idx="1"/>
          </p:nvPr>
        </p:nvGraphicFramePr>
        <p:xfrm>
          <a:off x="4968958" y="2249487"/>
          <a:ext cx="6078453" cy="35417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3E3E4A01-3DBE-4DB1-ACD7-4E3591445FEB}"/>
              </a:ext>
            </a:extLst>
          </p:cNvPr>
          <p:cNvSpPr txBox="1"/>
          <p:nvPr/>
        </p:nvSpPr>
        <p:spPr>
          <a:xfrm>
            <a:off x="2221954" y="6657945"/>
            <a:ext cx="240803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theroadtothehorizon.org/2008/04/news-peace-symbol-turns-50-are-we-an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5470129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3489" name="Title 1"/>
          <p:cNvSpPr>
            <a:spLocks noGrp="1"/>
          </p:cNvSpPr>
          <p:nvPr>
            <p:ph type="title"/>
          </p:nvPr>
        </p:nvSpPr>
        <p:spPr>
          <a:xfrm>
            <a:off x="5536734" y="609600"/>
            <a:ext cx="3737268" cy="1320800"/>
          </a:xfrm>
        </p:spPr>
        <p:txBody>
          <a:bodyPr>
            <a:normAutofit/>
          </a:bodyPr>
          <a:lstStyle/>
          <a:p>
            <a:pPr eaLnBrk="1" hangingPunct="1"/>
            <a:r>
              <a:rPr lang="en-US">
                <a:latin typeface="Calibri" pitchFamily="34" charset="0"/>
                <a:cs typeface="Calibri" pitchFamily="34" charset="0"/>
              </a:rPr>
              <a:t>History of Skepticism</a:t>
            </a:r>
          </a:p>
        </p:txBody>
      </p:sp>
      <p:sp>
        <p:nvSpPr>
          <p:cNvPr id="63490" name="Content Placeholder 2"/>
          <p:cNvSpPr>
            <a:spLocks noGrp="1"/>
          </p:cNvSpPr>
          <p:nvPr>
            <p:ph idx="1"/>
          </p:nvPr>
        </p:nvSpPr>
        <p:spPr>
          <a:xfrm>
            <a:off x="5209563" y="2160589"/>
            <a:ext cx="4064439" cy="3880773"/>
          </a:xfrm>
        </p:spPr>
        <p:txBody>
          <a:bodyPr>
            <a:normAutofit fontScale="92500" lnSpcReduction="20000"/>
          </a:bodyPr>
          <a:lstStyle/>
          <a:p>
            <a:pPr marL="342900" indent="-342900">
              <a:lnSpc>
                <a:spcPct val="90000"/>
              </a:lnSpc>
            </a:pPr>
            <a:r>
              <a:rPr lang="en-US" sz="1400">
                <a:latin typeface="Calibri" pitchFamily="34" charset="0"/>
                <a:cs typeface="Calibri" pitchFamily="34" charset="0"/>
              </a:rPr>
              <a:t>Importance of Skepticism</a:t>
            </a:r>
          </a:p>
          <a:p>
            <a:pPr lvl="1" eaLnBrk="1" hangingPunct="1">
              <a:lnSpc>
                <a:spcPct val="90000"/>
              </a:lnSpc>
            </a:pPr>
            <a:r>
              <a:rPr lang="en-US" sz="1400">
                <a:latin typeface="Calibri" pitchFamily="34" charset="0"/>
                <a:cs typeface="Calibri" pitchFamily="34" charset="0"/>
              </a:rPr>
              <a:t>Problem</a:t>
            </a:r>
          </a:p>
          <a:p>
            <a:pPr lvl="2" eaLnBrk="1" hangingPunct="1">
              <a:lnSpc>
                <a:spcPct val="90000"/>
              </a:lnSpc>
            </a:pPr>
            <a:r>
              <a:rPr lang="en-US">
                <a:latin typeface="Calibri" pitchFamily="34" charset="0"/>
                <a:cs typeface="Calibri" pitchFamily="34" charset="0"/>
              </a:rPr>
              <a:t>Starting points are needed for arguments.</a:t>
            </a:r>
          </a:p>
          <a:p>
            <a:pPr lvl="2" eaLnBrk="1" hangingPunct="1">
              <a:lnSpc>
                <a:spcPct val="90000"/>
              </a:lnSpc>
            </a:pPr>
            <a:r>
              <a:rPr lang="en-US">
                <a:latin typeface="Calibri" pitchFamily="34" charset="0"/>
                <a:cs typeface="Calibri" pitchFamily="34" charset="0"/>
              </a:rPr>
              <a:t>This implies there are reasons for believing the starting points.</a:t>
            </a:r>
          </a:p>
          <a:p>
            <a:pPr lvl="1" eaLnBrk="1" hangingPunct="1">
              <a:lnSpc>
                <a:spcPct val="90000"/>
              </a:lnSpc>
            </a:pPr>
            <a:r>
              <a:rPr lang="en-US" sz="1400">
                <a:latin typeface="Calibri" pitchFamily="34" charset="0"/>
                <a:cs typeface="Calibri" pitchFamily="34" charset="0"/>
              </a:rPr>
              <a:t>Contributions</a:t>
            </a:r>
          </a:p>
          <a:p>
            <a:pPr lvl="2" eaLnBrk="1" hangingPunct="1">
              <a:lnSpc>
                <a:spcPct val="90000"/>
              </a:lnSpc>
            </a:pPr>
            <a:r>
              <a:rPr lang="en-US">
                <a:latin typeface="Calibri" pitchFamily="34" charset="0"/>
                <a:cs typeface="Calibri" pitchFamily="34" charset="0"/>
              </a:rPr>
              <a:t>Made philosophers more critical.</a:t>
            </a:r>
          </a:p>
          <a:p>
            <a:pPr lvl="2" eaLnBrk="1" hangingPunct="1">
              <a:lnSpc>
                <a:spcPct val="90000"/>
              </a:lnSpc>
            </a:pPr>
            <a:r>
              <a:rPr lang="en-US">
                <a:latin typeface="Calibri" pitchFamily="34" charset="0"/>
                <a:cs typeface="Calibri" pitchFamily="34" charset="0"/>
              </a:rPr>
              <a:t>Philosophers had to accept or respond to the skeptics.</a:t>
            </a:r>
          </a:p>
          <a:p>
            <a:pPr lvl="2" eaLnBrk="1" hangingPunct="1">
              <a:lnSpc>
                <a:spcPct val="90000"/>
              </a:lnSpc>
            </a:pPr>
            <a:r>
              <a:rPr lang="en-US">
                <a:latin typeface="Calibri" pitchFamily="34" charset="0"/>
                <a:cs typeface="Calibri" pitchFamily="34" charset="0"/>
              </a:rPr>
              <a:t>St. Augustine Against the Academics</a:t>
            </a:r>
          </a:p>
          <a:p>
            <a:pPr lvl="2" eaLnBrk="1" hangingPunct="1">
              <a:lnSpc>
                <a:spcPct val="90000"/>
              </a:lnSpc>
            </a:pPr>
            <a:r>
              <a:rPr lang="en-US">
                <a:latin typeface="Calibri" pitchFamily="34" charset="0"/>
                <a:cs typeface="Calibri" pitchFamily="34" charset="0"/>
              </a:rPr>
              <a:t>Methodological skepticism in the Modern era.</a:t>
            </a:r>
          </a:p>
          <a:p>
            <a:pPr lvl="2" eaLnBrk="1" hangingPunct="1">
              <a:lnSpc>
                <a:spcPct val="90000"/>
              </a:lnSpc>
            </a:pPr>
            <a:r>
              <a:rPr lang="en-US">
                <a:latin typeface="Calibri" pitchFamily="34" charset="0"/>
                <a:cs typeface="Calibri" pitchFamily="34" charset="0"/>
              </a:rPr>
              <a:t>Skepticism used to attack reason and support faith &amp; revelation.</a:t>
            </a:r>
          </a:p>
          <a:p>
            <a:pPr lvl="2" eaLnBrk="1" hangingPunct="1">
              <a:lnSpc>
                <a:spcPct val="90000"/>
              </a:lnSpc>
            </a:pPr>
            <a:r>
              <a:rPr lang="en-US">
                <a:latin typeface="Calibri" pitchFamily="34" charset="0"/>
                <a:cs typeface="Calibri" pitchFamily="34" charset="0"/>
              </a:rPr>
              <a:t>Development of science.</a:t>
            </a:r>
          </a:p>
          <a:p>
            <a:pPr lvl="2" eaLnBrk="1" hangingPunct="1">
              <a:lnSpc>
                <a:spcPct val="90000"/>
              </a:lnSpc>
            </a:pPr>
            <a:endParaRPr lang="en-US">
              <a:latin typeface="Calibri" pitchFamily="34" charset="0"/>
              <a:cs typeface="Calibri" pitchFamily="34" charset="0"/>
            </a:endParaRPr>
          </a:p>
        </p:txBody>
      </p:sp>
      <p:pic>
        <p:nvPicPr>
          <p:cNvPr id="3" name="Picture 2" descr="A close up of a logo&#10;&#10;Description automatically generated">
            <a:extLst>
              <a:ext uri="{FF2B5EF4-FFF2-40B4-BE49-F238E27FC236}">
                <a16:creationId xmlns:a16="http://schemas.microsoft.com/office/drawing/2014/main" id="{E124A5E5-649F-4DE1-BB5E-164C9281474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399" r="1724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3495" name="Isosceles Triangle 6349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85264263-66B7-4E7D-80D2-37F6EDAD590D}"/>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File:Mad_scientist.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3" name="Title 1"/>
          <p:cNvSpPr>
            <a:spLocks noGrp="1"/>
          </p:cNvSpPr>
          <p:nvPr>
            <p:ph type="title"/>
          </p:nvPr>
        </p:nvSpPr>
        <p:spPr>
          <a:xfrm>
            <a:off x="677334" y="609600"/>
            <a:ext cx="8596668" cy="1320800"/>
          </a:xfrm>
        </p:spPr>
        <p:txBody>
          <a:bodyPr anchor="t">
            <a:normAutofit/>
          </a:bodyPr>
          <a:lstStyle/>
          <a:p>
            <a:pPr eaLnBrk="1" hangingPunct="1"/>
            <a:r>
              <a:rPr lang="en-US">
                <a:latin typeface="Calibri" pitchFamily="34" charset="0"/>
                <a:cs typeface="Calibri" pitchFamily="34" charset="0"/>
              </a:rPr>
              <a:t>History of Skepticism</a:t>
            </a:r>
          </a:p>
        </p:txBody>
      </p:sp>
      <p:sp>
        <p:nvSpPr>
          <p:cNvPr id="64514" name="Content Placeholder 2"/>
          <p:cNvSpPr>
            <a:spLocks noGrp="1"/>
          </p:cNvSpPr>
          <p:nvPr>
            <p:ph idx="1"/>
          </p:nvPr>
        </p:nvSpPr>
        <p:spPr>
          <a:xfrm>
            <a:off x="6336287" y="2160589"/>
            <a:ext cx="2934714" cy="3880773"/>
          </a:xfrm>
        </p:spPr>
        <p:txBody>
          <a:bodyPr>
            <a:normAutofit/>
          </a:bodyPr>
          <a:lstStyle/>
          <a:p>
            <a:pPr lvl="1" eaLnBrk="1" hangingPunct="1"/>
            <a:r>
              <a:rPr lang="en-US">
                <a:latin typeface="Calibri" pitchFamily="34" charset="0"/>
                <a:cs typeface="Calibri" pitchFamily="34" charset="0"/>
              </a:rPr>
              <a:t>The Decline of Skepticism</a:t>
            </a:r>
          </a:p>
          <a:p>
            <a:pPr lvl="2" eaLnBrk="1" hangingPunct="1"/>
            <a:r>
              <a:rPr lang="en-US">
                <a:latin typeface="Calibri" pitchFamily="34" charset="0"/>
                <a:cs typeface="Calibri" pitchFamily="34" charset="0"/>
              </a:rPr>
              <a:t>Did not succeed in creating peace.</a:t>
            </a:r>
          </a:p>
          <a:p>
            <a:pPr lvl="2" eaLnBrk="1" hangingPunct="1"/>
            <a:r>
              <a:rPr lang="en-US">
                <a:latin typeface="Calibri" pitchFamily="34" charset="0"/>
                <a:cs typeface="Calibri" pitchFamily="34" charset="0"/>
              </a:rPr>
              <a:t>Created Confusion.</a:t>
            </a:r>
          </a:p>
          <a:p>
            <a:pPr lvl="2" eaLnBrk="1" hangingPunct="1"/>
            <a:r>
              <a:rPr lang="en-US">
                <a:latin typeface="Calibri" pitchFamily="34" charset="0"/>
                <a:cs typeface="Calibri" pitchFamily="34" charset="0"/>
              </a:rPr>
              <a:t>Unsatisfactory.</a:t>
            </a:r>
          </a:p>
          <a:p>
            <a:pPr lvl="2" eaLnBrk="1" hangingPunct="1"/>
            <a:r>
              <a:rPr lang="en-US">
                <a:latin typeface="Calibri" pitchFamily="34" charset="0"/>
                <a:cs typeface="Calibri" pitchFamily="34" charset="0"/>
              </a:rPr>
              <a:t>Religious philosophies &amp; Christianity. </a:t>
            </a:r>
          </a:p>
        </p:txBody>
      </p:sp>
      <p:pic>
        <p:nvPicPr>
          <p:cNvPr id="3" name="Picture 2" descr="A picture containing red, tiled, white&#10;&#10;Description automatically generated">
            <a:extLst>
              <a:ext uri="{FF2B5EF4-FFF2-40B4-BE49-F238E27FC236}">
                <a16:creationId xmlns:a16="http://schemas.microsoft.com/office/drawing/2014/main" id="{B425F9B1-C998-42C1-8220-A66410DD8EA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 b="4556"/>
          <a:stretch>
            <a:fillRect/>
          </a:stretch>
        </p:blipFill>
        <p:spPr>
          <a:xfrm>
            <a:off x="677334" y="2159331"/>
            <a:ext cx="5423429" cy="3882362"/>
          </a:xfrm>
          <a:prstGeom prst="rect">
            <a:avLst/>
          </a:prstGeom>
        </p:spPr>
      </p:pic>
      <p:sp>
        <p:nvSpPr>
          <p:cNvPr id="4" name="TextBox 3">
            <a:extLst>
              <a:ext uri="{FF2B5EF4-FFF2-40B4-BE49-F238E27FC236}">
                <a16:creationId xmlns:a16="http://schemas.microsoft.com/office/drawing/2014/main" id="{AFE262BD-1E5B-48F1-A80A-D98BC0E082EF}"/>
              </a:ext>
            </a:extLst>
          </p:cNvPr>
          <p:cNvSpPr txBox="1"/>
          <p:nvPr/>
        </p:nvSpPr>
        <p:spPr>
          <a:xfrm>
            <a:off x="3574109" y="5841638"/>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geobrava.wordpress.com/2015/07/10/pc-market-continues-to-decline-ahead-of-windows-10-releas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29987EF-45B1-2461-8CD9-B5DD9166F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83" b="14233"/>
          <a:stretch>
            <a:fillRect/>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8BDB9F-5E0B-050F-CB9D-70D36CF866A4}"/>
              </a:ext>
            </a:extLst>
          </p:cNvPr>
          <p:cNvSpPr>
            <a:spLocks noGrp="1"/>
          </p:cNvSpPr>
          <p:nvPr>
            <p:ph type="title"/>
          </p:nvPr>
        </p:nvSpPr>
        <p:spPr>
          <a:xfrm>
            <a:off x="677333" y="609600"/>
            <a:ext cx="3851123" cy="1320800"/>
          </a:xfrm>
        </p:spPr>
        <p:txBody>
          <a:bodyPr>
            <a:normAutofit/>
          </a:bodyPr>
          <a:lstStyle/>
          <a:p>
            <a:pPr>
              <a:lnSpc>
                <a:spcPct val="90000"/>
              </a:lnSpc>
            </a:pPr>
            <a:r>
              <a:rPr lang="en-US" sz="2800" b="1" i="1" dirty="0"/>
              <a:t>Plotinus &amp; Neoplatonism</a:t>
            </a:r>
            <a:br>
              <a:rPr lang="en-US" sz="2800" b="1" i="1" dirty="0"/>
            </a:br>
            <a:endParaRPr lang="en-US" sz="2800" dirty="0"/>
          </a:p>
        </p:txBody>
      </p:sp>
      <p:sp>
        <p:nvSpPr>
          <p:cNvPr id="1030" name="Content Placeholder 1029">
            <a:extLst>
              <a:ext uri="{FF2B5EF4-FFF2-40B4-BE49-F238E27FC236}">
                <a16:creationId xmlns:a16="http://schemas.microsoft.com/office/drawing/2014/main" id="{651347E0-4243-53D5-65FA-5625178C763F}"/>
              </a:ext>
            </a:extLst>
          </p:cNvPr>
          <p:cNvSpPr>
            <a:spLocks noGrp="1"/>
          </p:cNvSpPr>
          <p:nvPr>
            <p:ph idx="1"/>
          </p:nvPr>
        </p:nvSpPr>
        <p:spPr>
          <a:xfrm>
            <a:off x="677334" y="2160589"/>
            <a:ext cx="3851122" cy="3880773"/>
          </a:xfrm>
        </p:spPr>
        <p:txBody>
          <a:bodyPr>
            <a:normAutofit/>
          </a:bodyPr>
          <a:lstStyle/>
          <a:p>
            <a:endParaRPr lang="en-US"/>
          </a:p>
        </p:txBody>
      </p:sp>
      <p:cxnSp>
        <p:nvCxnSpPr>
          <p:cNvPr id="1033" name="Straight Connector 103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81801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1380-F9F5-8BB5-F69D-68CB6DFB4B16}"/>
              </a:ext>
            </a:extLst>
          </p:cNvPr>
          <p:cNvSpPr>
            <a:spLocks noGrp="1"/>
          </p:cNvSpPr>
          <p:nvPr>
            <p:ph type="title"/>
          </p:nvPr>
        </p:nvSpPr>
        <p:spPr/>
        <p:txBody>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5A3B770C-1D16-EC0F-D3D1-5FE0D6A641E5}"/>
              </a:ext>
            </a:extLst>
          </p:cNvPr>
          <p:cNvSpPr>
            <a:spLocks noGrp="1"/>
          </p:cNvSpPr>
          <p:nvPr>
            <p:ph idx="1"/>
          </p:nvPr>
        </p:nvSpPr>
        <p:spPr/>
        <p:txBody>
          <a:bodyPr>
            <a:normAutofit/>
          </a:bodyPr>
          <a:lstStyle/>
          <a:p>
            <a:r>
              <a:rPr lang="en-US" dirty="0"/>
              <a:t>Background</a:t>
            </a:r>
          </a:p>
          <a:p>
            <a:pPr lvl="1"/>
            <a:r>
              <a:rPr lang="en-US" dirty="0"/>
              <a:t>3</a:t>
            </a:r>
            <a:r>
              <a:rPr lang="en-US" baseline="30000" dirty="0"/>
              <a:t>rd</a:t>
            </a:r>
            <a:r>
              <a:rPr lang="en-US" dirty="0"/>
              <a:t> Century A.D. was a terrible time in Roman history.</a:t>
            </a:r>
          </a:p>
          <a:p>
            <a:pPr lvl="1"/>
            <a:r>
              <a:rPr lang="en-US" dirty="0"/>
              <a:t>Emperors were enthroned by the military and removed by assassination.</a:t>
            </a:r>
          </a:p>
          <a:p>
            <a:pPr lvl="1"/>
            <a:r>
              <a:rPr lang="en-US" dirty="0"/>
              <a:t>The army was weakened by corruption and internal strife.</a:t>
            </a:r>
          </a:p>
          <a:p>
            <a:pPr lvl="1"/>
            <a:r>
              <a:rPr lang="en-US" dirty="0"/>
              <a:t> Barbarians were at the edges of the Empire.</a:t>
            </a:r>
          </a:p>
          <a:p>
            <a:pPr lvl="1"/>
            <a:r>
              <a:rPr lang="en-US" dirty="0"/>
              <a:t>War, disease, corruption, taxes, and diminished resources plagued the empire.</a:t>
            </a:r>
          </a:p>
          <a:p>
            <a:pPr lvl="1"/>
            <a:r>
              <a:rPr lang="en-US" dirty="0"/>
              <a:t>People hoped for a religious salvation via an absorption into God.</a:t>
            </a:r>
          </a:p>
          <a:p>
            <a:pPr lvl="1"/>
            <a:r>
              <a:rPr lang="en-US" dirty="0"/>
              <a:t>These helped fuel the rise of a religious philosophy.</a:t>
            </a:r>
          </a:p>
          <a:p>
            <a:endParaRPr lang="en-US" dirty="0"/>
          </a:p>
        </p:txBody>
      </p:sp>
    </p:spTree>
    <p:extLst>
      <p:ext uri="{BB962C8B-B14F-4D97-AF65-F5344CB8AC3E}">
        <p14:creationId xmlns:p14="http://schemas.microsoft.com/office/powerpoint/2010/main" val="33869435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D151-75B9-8334-3B19-F2640E06A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E78B4-750F-5A67-F9CA-4CEA800C09E1}"/>
              </a:ext>
            </a:extLst>
          </p:cNvPr>
          <p:cNvSpPr>
            <a:spLocks noGrp="1"/>
          </p:cNvSpPr>
          <p:nvPr>
            <p:ph type="title"/>
          </p:nvPr>
        </p:nvSpPr>
        <p:spPr/>
        <p:txBody>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D14F7D52-3A1D-A3B8-C188-EBEEF2F399AF}"/>
              </a:ext>
            </a:extLst>
          </p:cNvPr>
          <p:cNvSpPr>
            <a:spLocks noGrp="1"/>
          </p:cNvSpPr>
          <p:nvPr>
            <p:ph idx="1"/>
          </p:nvPr>
        </p:nvSpPr>
        <p:spPr/>
        <p:txBody>
          <a:bodyPr>
            <a:normAutofit/>
          </a:bodyPr>
          <a:lstStyle/>
          <a:p>
            <a:r>
              <a:rPr lang="en-US" dirty="0"/>
              <a:t>The One is Incomprehensible</a:t>
            </a:r>
          </a:p>
          <a:p>
            <a:pPr lvl="1"/>
            <a:r>
              <a:rPr lang="en-US" dirty="0"/>
              <a:t>Things that have the most reality are those with the most unity.</a:t>
            </a:r>
          </a:p>
          <a:p>
            <a:pPr lvl="1"/>
            <a:r>
              <a:rPr lang="en-US" dirty="0"/>
              <a:t>It is transcendent, beyond all thought and being, and is also incomprehensible.</a:t>
            </a:r>
          </a:p>
          <a:p>
            <a:pPr lvl="1"/>
            <a:r>
              <a:rPr lang="en-US" dirty="0"/>
              <a:t>It could only be described if properties could be attributed to it.</a:t>
            </a:r>
          </a:p>
          <a:p>
            <a:pPr lvl="1"/>
            <a:r>
              <a:rPr lang="en-US" dirty="0"/>
              <a:t>If it had distinguishable properties it would have parts.</a:t>
            </a:r>
          </a:p>
          <a:p>
            <a:pPr lvl="1"/>
            <a:r>
              <a:rPr lang="en-US" dirty="0"/>
              <a:t>The source of all is beyond all properties and is without plurality.</a:t>
            </a:r>
          </a:p>
          <a:p>
            <a:pPr lvl="1"/>
            <a:r>
              <a:rPr lang="en-US" dirty="0"/>
              <a:t>It has no conscious activity, no thought or willing, because such activity would indicate a duality.</a:t>
            </a:r>
          </a:p>
          <a:p>
            <a:pPr lvl="1"/>
            <a:r>
              <a:rPr lang="en-US" dirty="0"/>
              <a:t>Plotinus referred to it as: the One, such as God, the Good, First Existent, the Absolute, the Infinite, and the Father.</a:t>
            </a:r>
          </a:p>
          <a:p>
            <a:endParaRPr lang="en-US" dirty="0"/>
          </a:p>
        </p:txBody>
      </p:sp>
    </p:spTree>
    <p:extLst>
      <p:ext uri="{BB962C8B-B14F-4D97-AF65-F5344CB8AC3E}">
        <p14:creationId xmlns:p14="http://schemas.microsoft.com/office/powerpoint/2010/main" val="900394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0167-75F0-F337-890A-0F1E187CA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F0A6E-D082-C9AC-DB50-B91453F506B1}"/>
              </a:ext>
            </a:extLst>
          </p:cNvPr>
          <p:cNvSpPr>
            <a:spLocks noGrp="1"/>
          </p:cNvSpPr>
          <p:nvPr>
            <p:ph type="title"/>
          </p:nvPr>
        </p:nvSpPr>
        <p:spPr/>
        <p:txBody>
          <a:bodyPr/>
          <a:lstStyle/>
          <a:p>
            <a:r>
              <a:rPr lang="en-US" dirty="0"/>
              <a:t>Aristotle’s Logic</a:t>
            </a:r>
          </a:p>
        </p:txBody>
      </p:sp>
      <p:sp>
        <p:nvSpPr>
          <p:cNvPr id="3" name="Content Placeholder 2">
            <a:extLst>
              <a:ext uri="{FF2B5EF4-FFF2-40B4-BE49-F238E27FC236}">
                <a16:creationId xmlns:a16="http://schemas.microsoft.com/office/drawing/2014/main" id="{C1E15E50-EAA9-2717-967F-82C5785C9830}"/>
              </a:ext>
            </a:extLst>
          </p:cNvPr>
          <p:cNvSpPr>
            <a:spLocks noGrp="1"/>
          </p:cNvSpPr>
          <p:nvPr>
            <p:ph sz="quarter" idx="13"/>
          </p:nvPr>
        </p:nvSpPr>
        <p:spPr/>
        <p:txBody>
          <a:bodyPr>
            <a:normAutofit lnSpcReduction="10000"/>
          </a:bodyPr>
          <a:lstStyle/>
          <a:p>
            <a:r>
              <a:rPr lang="en-US" dirty="0"/>
              <a:t>Valid: an argument is valid when the conclusion necessarily follows from the premises.</a:t>
            </a:r>
          </a:p>
          <a:p>
            <a:r>
              <a:rPr lang="en-US" dirty="0"/>
              <a:t>Invalid: an argument is invalid when it could have all true premises and a false conclusion at the same time.</a:t>
            </a:r>
          </a:p>
          <a:p>
            <a:r>
              <a:rPr lang="en-US" dirty="0"/>
              <a:t>Aristotle determined that validity </a:t>
            </a:r>
          </a:p>
          <a:p>
            <a:pPr lvl="1"/>
            <a:r>
              <a:rPr lang="en-US" dirty="0"/>
              <a:t>Is a structural feature of arguments</a:t>
            </a:r>
          </a:p>
          <a:p>
            <a:pPr lvl="1"/>
            <a:r>
              <a:rPr lang="en-US" dirty="0"/>
              <a:t>Is distinct from the content of an argument.</a:t>
            </a:r>
          </a:p>
          <a:p>
            <a:pPr lvl="1"/>
            <a:r>
              <a:rPr lang="en-US" dirty="0"/>
              <a:t>A valid argument could contain all false premises. </a:t>
            </a:r>
          </a:p>
          <a:p>
            <a:pPr lvl="1"/>
            <a:r>
              <a:rPr lang="en-US" dirty="0"/>
              <a:t>An invalid argument could contain all true claims.</a:t>
            </a:r>
          </a:p>
          <a:p>
            <a:r>
              <a:rPr lang="en-US" dirty="0"/>
              <a:t>Distinction between form and content was also applied in his metaphysics as a distinction between form and matter.</a:t>
            </a:r>
          </a:p>
          <a:p>
            <a:endParaRPr lang="en-US" dirty="0"/>
          </a:p>
        </p:txBody>
      </p:sp>
    </p:spTree>
    <p:extLst>
      <p:ext uri="{BB962C8B-B14F-4D97-AF65-F5344CB8AC3E}">
        <p14:creationId xmlns:p14="http://schemas.microsoft.com/office/powerpoint/2010/main" val="17056115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BFA1-28A9-7334-958E-E666C661DAAC}"/>
              </a:ext>
            </a:extLst>
          </p:cNvPr>
          <p:cNvSpPr>
            <a:spLocks noGrp="1"/>
          </p:cNvSpPr>
          <p:nvPr>
            <p:ph type="title"/>
          </p:nvPr>
        </p:nvSpPr>
        <p:spPr/>
        <p:txBody>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A92DE47D-C940-7AE8-FB6E-4299D54E850A}"/>
              </a:ext>
            </a:extLst>
          </p:cNvPr>
          <p:cNvSpPr>
            <a:spLocks noGrp="1"/>
          </p:cNvSpPr>
          <p:nvPr>
            <p:ph idx="1"/>
          </p:nvPr>
        </p:nvSpPr>
        <p:spPr/>
        <p:txBody>
          <a:bodyPr/>
          <a:lstStyle/>
          <a:p>
            <a:r>
              <a:rPr lang="en-US" dirty="0"/>
              <a:t>The One as Cause</a:t>
            </a:r>
          </a:p>
          <a:p>
            <a:pPr lvl="1"/>
            <a:r>
              <a:rPr lang="en-US" dirty="0"/>
              <a:t>The One does not consciously acts.</a:t>
            </a:r>
          </a:p>
          <a:p>
            <a:pPr lvl="1"/>
            <a:r>
              <a:rPr lang="en-US" dirty="0"/>
              <a:t>The being of the One is so “full” it “overflows” so all things emanate from the One, while the one remains unchanged.</a:t>
            </a:r>
          </a:p>
          <a:p>
            <a:pPr lvl="1"/>
            <a:r>
              <a:rPr lang="en-US" dirty="0"/>
              <a:t>Plotinus uses Plato’s metaphor of the sun</a:t>
            </a:r>
          </a:p>
          <a:p>
            <a:pPr lvl="2"/>
            <a:r>
              <a:rPr lang="en-US" dirty="0"/>
              <a:t>It sheds its light without being diminished.</a:t>
            </a:r>
          </a:p>
          <a:p>
            <a:pPr lvl="1"/>
            <a:r>
              <a:rPr lang="en-US" dirty="0"/>
              <a:t>Also uses the metaphor of a mirror</a:t>
            </a:r>
          </a:p>
          <a:p>
            <a:pPr lvl="2"/>
            <a:r>
              <a:rPr lang="en-US" dirty="0"/>
              <a:t>Something can be reproduced in a mirror without being affected.</a:t>
            </a:r>
          </a:p>
          <a:p>
            <a:pPr lvl="1"/>
            <a:r>
              <a:rPr lang="en-US" dirty="0"/>
              <a:t>The world proceeds from the One but from necessity, not conscious choice.</a:t>
            </a:r>
          </a:p>
          <a:p>
            <a:endParaRPr lang="en-US" dirty="0"/>
          </a:p>
        </p:txBody>
      </p:sp>
    </p:spTree>
    <p:extLst>
      <p:ext uri="{BB962C8B-B14F-4D97-AF65-F5344CB8AC3E}">
        <p14:creationId xmlns:p14="http://schemas.microsoft.com/office/powerpoint/2010/main" val="28736075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EAF7-7B6A-3891-ACE1-17B2FCDE8A02}"/>
              </a:ext>
            </a:extLst>
          </p:cNvPr>
          <p:cNvSpPr>
            <a:spLocks noGrp="1"/>
          </p:cNvSpPr>
          <p:nvPr>
            <p:ph type="title"/>
          </p:nvPr>
        </p:nvSpPr>
        <p:spPr/>
        <p:txBody>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8125DB71-EF46-557D-A36B-7EBC0AA9166A}"/>
              </a:ext>
            </a:extLst>
          </p:cNvPr>
          <p:cNvSpPr>
            <a:spLocks noGrp="1"/>
          </p:cNvSpPr>
          <p:nvPr>
            <p:ph idx="1"/>
          </p:nvPr>
        </p:nvSpPr>
        <p:spPr/>
        <p:txBody>
          <a:bodyPr>
            <a:normAutofit/>
          </a:bodyPr>
          <a:lstStyle/>
          <a:p>
            <a:r>
              <a:rPr lang="en-US" dirty="0">
                <a:solidFill>
                  <a:schemeClr val="tx1"/>
                </a:solidFill>
              </a:rPr>
              <a:t>Intellect</a:t>
            </a:r>
          </a:p>
          <a:p>
            <a:pPr lvl="1"/>
            <a:r>
              <a:rPr lang="en-US" dirty="0">
                <a:solidFill>
                  <a:schemeClr val="tx1"/>
                </a:solidFill>
              </a:rPr>
              <a:t>Nous</a:t>
            </a:r>
          </a:p>
          <a:p>
            <a:pPr lvl="1"/>
            <a:r>
              <a:rPr lang="en-US" dirty="0">
                <a:solidFill>
                  <a:schemeClr val="tx1"/>
                </a:solidFill>
              </a:rPr>
              <a:t>The first emanation of the One is nous.</a:t>
            </a:r>
          </a:p>
          <a:p>
            <a:pPr lvl="1"/>
            <a:r>
              <a:rPr lang="en-US" dirty="0">
                <a:solidFill>
                  <a:schemeClr val="tx1"/>
                </a:solidFill>
              </a:rPr>
              <a:t>Nous: Intellect, Intellectual Principle, Divine Mind, or Spirit.</a:t>
            </a:r>
          </a:p>
          <a:p>
            <a:pPr lvl="1"/>
            <a:r>
              <a:rPr lang="en-US" dirty="0">
                <a:solidFill>
                  <a:schemeClr val="tx1"/>
                </a:solidFill>
              </a:rPr>
              <a:t>Nous is eternal and perfect.</a:t>
            </a:r>
          </a:p>
          <a:p>
            <a:pPr lvl="1"/>
            <a:r>
              <a:rPr lang="en-US" dirty="0">
                <a:solidFill>
                  <a:schemeClr val="tx1"/>
                </a:solidFill>
              </a:rPr>
              <a:t>It cannot be divided into parts, but does have distinguishable aspects.</a:t>
            </a:r>
          </a:p>
          <a:p>
            <a:r>
              <a:rPr lang="en-US" dirty="0">
                <a:solidFill>
                  <a:schemeClr val="tx1"/>
                </a:solidFill>
              </a:rPr>
              <a:t>Aspects of Intellect</a:t>
            </a:r>
          </a:p>
          <a:p>
            <a:pPr lvl="1"/>
            <a:r>
              <a:rPr lang="en-US" dirty="0">
                <a:solidFill>
                  <a:schemeClr val="tx1"/>
                </a:solidFill>
              </a:rPr>
              <a:t>The knower.</a:t>
            </a:r>
          </a:p>
          <a:p>
            <a:pPr lvl="1"/>
            <a:r>
              <a:rPr lang="en-US" dirty="0">
                <a:solidFill>
                  <a:schemeClr val="tx1"/>
                </a:solidFill>
              </a:rPr>
              <a:t>The objects of knowledge.</a:t>
            </a:r>
          </a:p>
          <a:p>
            <a:pPr marL="0" indent="0">
              <a:buNone/>
            </a:pPr>
            <a:endParaRPr lang="en-US" dirty="0"/>
          </a:p>
        </p:txBody>
      </p:sp>
    </p:spTree>
    <p:extLst>
      <p:ext uri="{BB962C8B-B14F-4D97-AF65-F5344CB8AC3E}">
        <p14:creationId xmlns:p14="http://schemas.microsoft.com/office/powerpoint/2010/main" val="27108042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9A437-B0F1-64B6-6CE5-AA66FF937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87534-A4BC-7253-2F7A-E5544047609D}"/>
              </a:ext>
            </a:extLst>
          </p:cNvPr>
          <p:cNvSpPr>
            <a:spLocks noGrp="1"/>
          </p:cNvSpPr>
          <p:nvPr>
            <p:ph type="title"/>
          </p:nvPr>
        </p:nvSpPr>
        <p:spPr/>
        <p:txBody>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4B9475E1-7B43-8B04-6002-F7412587F76E}"/>
              </a:ext>
            </a:extLst>
          </p:cNvPr>
          <p:cNvSpPr>
            <a:spLocks noGrp="1"/>
          </p:cNvSpPr>
          <p:nvPr>
            <p:ph idx="1"/>
          </p:nvPr>
        </p:nvSpPr>
        <p:spPr/>
        <p:txBody>
          <a:bodyPr>
            <a:normAutofit/>
          </a:bodyPr>
          <a:lstStyle/>
          <a:p>
            <a:pPr lvl="1"/>
            <a:r>
              <a:rPr lang="en-US" dirty="0">
                <a:solidFill>
                  <a:schemeClr val="tx1"/>
                </a:solidFill>
              </a:rPr>
              <a:t>The Intellect intuits two objects:</a:t>
            </a:r>
          </a:p>
          <a:p>
            <a:pPr lvl="2"/>
            <a:r>
              <a:rPr lang="en-US" dirty="0">
                <a:solidFill>
                  <a:schemeClr val="tx1"/>
                </a:solidFill>
              </a:rPr>
              <a:t>The One.</a:t>
            </a:r>
          </a:p>
          <a:p>
            <a:pPr lvl="2"/>
            <a:r>
              <a:rPr lang="en-US" dirty="0">
                <a:solidFill>
                  <a:schemeClr val="tx1"/>
                </a:solidFill>
              </a:rPr>
              <a:t>Itself.</a:t>
            </a:r>
          </a:p>
          <a:p>
            <a:pPr lvl="1"/>
            <a:r>
              <a:rPr lang="en-US" dirty="0">
                <a:solidFill>
                  <a:schemeClr val="tx1"/>
                </a:solidFill>
              </a:rPr>
              <a:t>In knowing itself, it knows it contains all the Platonic Forms.</a:t>
            </a:r>
          </a:p>
          <a:p>
            <a:pPr lvl="1"/>
            <a:r>
              <a:rPr lang="en-US" dirty="0">
                <a:solidFill>
                  <a:schemeClr val="tx1"/>
                </a:solidFill>
              </a:rPr>
              <a:t>It intuits all the Forms in a single eternal and unified vision.</a:t>
            </a:r>
          </a:p>
          <a:p>
            <a:pPr lvl="1"/>
            <a:r>
              <a:rPr lang="en-US" dirty="0">
                <a:solidFill>
                  <a:schemeClr val="tx1"/>
                </a:solidFill>
              </a:rPr>
              <a:t>Like Plato he accepts there are Forms of Universals.</a:t>
            </a:r>
          </a:p>
          <a:p>
            <a:pPr lvl="1"/>
            <a:r>
              <a:rPr lang="en-US" dirty="0">
                <a:solidFill>
                  <a:schemeClr val="tx1"/>
                </a:solidFill>
              </a:rPr>
              <a:t>Unlike Plato, he claims that there are Forms of particulars.</a:t>
            </a:r>
          </a:p>
          <a:p>
            <a:pPr lvl="1"/>
            <a:r>
              <a:rPr lang="en-US" dirty="0">
                <a:solidFill>
                  <a:schemeClr val="tx1"/>
                </a:solidFill>
              </a:rPr>
              <a:t>Each particular is given eternal value and status in the Nous.</a:t>
            </a:r>
          </a:p>
          <a:p>
            <a:endParaRPr lang="en-US" dirty="0"/>
          </a:p>
          <a:p>
            <a:endParaRPr lang="en-US" dirty="0"/>
          </a:p>
        </p:txBody>
      </p:sp>
    </p:spTree>
    <p:extLst>
      <p:ext uri="{BB962C8B-B14F-4D97-AF65-F5344CB8AC3E}">
        <p14:creationId xmlns:p14="http://schemas.microsoft.com/office/powerpoint/2010/main" val="4671419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6C5E-A00B-A359-BA0A-E38FC8F4C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522D3-D081-B4DB-C3AE-255B6344C323}"/>
              </a:ext>
            </a:extLst>
          </p:cNvPr>
          <p:cNvSpPr>
            <a:spLocks noGrp="1"/>
          </p:cNvSpPr>
          <p:nvPr>
            <p:ph type="title"/>
          </p:nvPr>
        </p:nvSpPr>
        <p:spPr/>
        <p:txBody>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FC7DD5EB-3A03-24D8-CE13-2C59F56F15E2}"/>
              </a:ext>
            </a:extLst>
          </p:cNvPr>
          <p:cNvSpPr>
            <a:spLocks noGrp="1"/>
          </p:cNvSpPr>
          <p:nvPr>
            <p:ph idx="1"/>
          </p:nvPr>
        </p:nvSpPr>
        <p:spPr/>
        <p:txBody>
          <a:bodyPr>
            <a:normAutofit fontScale="92500" lnSpcReduction="10000"/>
          </a:bodyPr>
          <a:lstStyle/>
          <a:p>
            <a:r>
              <a:rPr lang="en-US" dirty="0"/>
              <a:t>Soul</a:t>
            </a:r>
            <a:endParaRPr lang="en-US" sz="2800" dirty="0"/>
          </a:p>
          <a:p>
            <a:pPr lvl="1"/>
            <a:r>
              <a:rPr lang="en-US" dirty="0"/>
              <a:t>The Soul eternally emanates from the Nous.</a:t>
            </a:r>
            <a:endParaRPr lang="en-US" sz="2600" dirty="0"/>
          </a:p>
          <a:p>
            <a:pPr lvl="1"/>
            <a:r>
              <a:rPr lang="en-US" dirty="0"/>
              <a:t>The Soul is eternal and immaterial.</a:t>
            </a:r>
            <a:endParaRPr lang="en-US" sz="2600" dirty="0"/>
          </a:p>
          <a:p>
            <a:pPr lvl="1"/>
            <a:r>
              <a:rPr lang="en-US" dirty="0"/>
              <a:t>Serves to mediate between the spiritual realm and that of the senses, uniting the world into one living being.</a:t>
            </a:r>
            <a:endParaRPr lang="en-US" sz="2600" dirty="0"/>
          </a:p>
          <a:p>
            <a:pPr lvl="1"/>
            <a:r>
              <a:rPr lang="en-US" dirty="0"/>
              <a:t>Soul’s two aspects:</a:t>
            </a:r>
            <a:endParaRPr lang="en-US" sz="2600" dirty="0"/>
          </a:p>
          <a:p>
            <a:pPr lvl="1"/>
            <a:r>
              <a:rPr lang="en-US" dirty="0"/>
              <a:t>The higher part looks to Intellect and is untouched by what is beneath it.</a:t>
            </a:r>
            <a:endParaRPr lang="en-US" sz="2600" dirty="0"/>
          </a:p>
          <a:p>
            <a:pPr lvl="1"/>
            <a:r>
              <a:rPr lang="en-US" dirty="0"/>
              <a:t>The lower part descends to generate the sensible world and replicate its vision of the Forms within it.</a:t>
            </a:r>
            <a:endParaRPr lang="en-US" sz="2600" dirty="0"/>
          </a:p>
          <a:p>
            <a:pPr lvl="1"/>
            <a:r>
              <a:rPr lang="en-US" dirty="0"/>
              <a:t>The Soul, like the One, does not act consciously.</a:t>
            </a:r>
            <a:endParaRPr lang="en-US" sz="2600" dirty="0"/>
          </a:p>
          <a:p>
            <a:pPr lvl="1"/>
            <a:r>
              <a:rPr lang="en-US" dirty="0"/>
              <a:t>Identified with Nature and generates a world corresponding to all the possible forms of Being that are within the Nous.</a:t>
            </a:r>
            <a:endParaRPr lang="en-US" sz="2600" dirty="0"/>
          </a:p>
          <a:p>
            <a:endParaRPr lang="en-US" dirty="0"/>
          </a:p>
          <a:p>
            <a:endParaRPr lang="en-US" dirty="0"/>
          </a:p>
        </p:txBody>
      </p:sp>
    </p:spTree>
    <p:extLst>
      <p:ext uri="{BB962C8B-B14F-4D97-AF65-F5344CB8AC3E}">
        <p14:creationId xmlns:p14="http://schemas.microsoft.com/office/powerpoint/2010/main" val="11446715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07AF0CE-E1DE-05C8-5BD5-CB9079E97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640A0-41E6-06FB-20D6-5FD0FF9FDBE8}"/>
              </a:ext>
            </a:extLst>
          </p:cNvPr>
          <p:cNvSpPr>
            <a:spLocks noGrp="1"/>
          </p:cNvSpPr>
          <p:nvPr>
            <p:ph type="title"/>
          </p:nvPr>
        </p:nvSpPr>
        <p:spPr>
          <a:xfrm>
            <a:off x="5536734" y="609600"/>
            <a:ext cx="3737268" cy="1320800"/>
          </a:xfrm>
        </p:spPr>
        <p:txBody>
          <a:bodyPr>
            <a:normAutofit/>
          </a:bodyPr>
          <a:lstStyle/>
          <a:p>
            <a:r>
              <a:rPr lang="en-US" b="1" i="1" dirty="0"/>
              <a:t>Plotinus &amp; Neoplatonism</a:t>
            </a:r>
            <a:endParaRPr lang="en-US" dirty="0"/>
          </a:p>
        </p:txBody>
      </p:sp>
      <p:sp>
        <p:nvSpPr>
          <p:cNvPr id="3" name="Content Placeholder 2">
            <a:extLst>
              <a:ext uri="{FF2B5EF4-FFF2-40B4-BE49-F238E27FC236}">
                <a16:creationId xmlns:a16="http://schemas.microsoft.com/office/drawing/2014/main" id="{805777AB-DC66-5B4D-8566-86FE86AFF405}"/>
              </a:ext>
            </a:extLst>
          </p:cNvPr>
          <p:cNvSpPr>
            <a:spLocks noGrp="1"/>
          </p:cNvSpPr>
          <p:nvPr>
            <p:ph idx="1"/>
          </p:nvPr>
        </p:nvSpPr>
        <p:spPr>
          <a:xfrm>
            <a:off x="5209563" y="2160589"/>
            <a:ext cx="4064439" cy="3880773"/>
          </a:xfrm>
        </p:spPr>
        <p:txBody>
          <a:bodyPr>
            <a:normAutofit fontScale="92500" lnSpcReduction="10000"/>
          </a:bodyPr>
          <a:lstStyle/>
          <a:p>
            <a:pPr>
              <a:lnSpc>
                <a:spcPct val="90000"/>
              </a:lnSpc>
            </a:pPr>
            <a:r>
              <a:rPr lang="en-US" sz="1400" dirty="0"/>
              <a:t>Human Souls</a:t>
            </a:r>
          </a:p>
          <a:p>
            <a:pPr lvl="1">
              <a:lnSpc>
                <a:spcPct val="90000"/>
              </a:lnSpc>
            </a:pPr>
            <a:r>
              <a:rPr lang="en-US" sz="1400" dirty="0"/>
              <a:t>Aspects of the Soul. </a:t>
            </a:r>
          </a:p>
          <a:p>
            <a:pPr lvl="1">
              <a:lnSpc>
                <a:spcPct val="90000"/>
              </a:lnSpc>
            </a:pPr>
            <a:r>
              <a:rPr lang="en-US" sz="1400" dirty="0"/>
              <a:t>Are like the light from the sun shining into houses: each house seems to have its own light, but it is all a manifestation of one light.</a:t>
            </a:r>
          </a:p>
          <a:p>
            <a:pPr lvl="1">
              <a:lnSpc>
                <a:spcPct val="90000"/>
              </a:lnSpc>
            </a:pPr>
            <a:r>
              <a:rPr lang="en-US" sz="1400" dirty="0"/>
              <a:t>Like the Soul, human souls have two aspects:</a:t>
            </a:r>
          </a:p>
          <a:p>
            <a:pPr lvl="2">
              <a:lnSpc>
                <a:spcPct val="90000"/>
              </a:lnSpc>
            </a:pPr>
            <a:r>
              <a:rPr lang="en-US" dirty="0"/>
              <a:t>Higher aspect: belongs to the realm of the Intellect.</a:t>
            </a:r>
          </a:p>
          <a:p>
            <a:pPr lvl="2">
              <a:lnSpc>
                <a:spcPct val="90000"/>
              </a:lnSpc>
            </a:pPr>
            <a:r>
              <a:rPr lang="en-US" dirty="0"/>
              <a:t>Lower aspect: involved with the body.</a:t>
            </a:r>
          </a:p>
          <a:p>
            <a:pPr lvl="1">
              <a:lnSpc>
                <a:spcPct val="90000"/>
              </a:lnSpc>
            </a:pPr>
            <a:r>
              <a:rPr lang="en-US" sz="1400" dirty="0"/>
              <a:t>Souls exist prior to bodies and are incarnated by descending from the spiritual realm.</a:t>
            </a:r>
          </a:p>
          <a:p>
            <a:pPr lvl="1">
              <a:lnSpc>
                <a:spcPct val="90000"/>
              </a:lnSpc>
            </a:pPr>
            <a:r>
              <a:rPr lang="en-US" sz="1400" dirty="0"/>
              <a:t>Souls are reincarnated after death but do not retain memories.</a:t>
            </a:r>
          </a:p>
          <a:p>
            <a:pPr>
              <a:lnSpc>
                <a:spcPct val="90000"/>
              </a:lnSpc>
            </a:pPr>
            <a:endParaRPr lang="en-US" sz="1400" dirty="0"/>
          </a:p>
          <a:p>
            <a:pPr>
              <a:lnSpc>
                <a:spcPct val="90000"/>
              </a:lnSpc>
            </a:pPr>
            <a:endParaRPr lang="en-US" sz="1400" dirty="0"/>
          </a:p>
        </p:txBody>
      </p:sp>
      <p:pic>
        <p:nvPicPr>
          <p:cNvPr id="5" name="Picture 4" descr="Figures of houses in different position and sizes">
            <a:extLst>
              <a:ext uri="{FF2B5EF4-FFF2-40B4-BE49-F238E27FC236}">
                <a16:creationId xmlns:a16="http://schemas.microsoft.com/office/drawing/2014/main" id="{18C1EEB2-6AC7-E08D-2493-F462F4F4E3B9}"/>
              </a:ext>
            </a:extLst>
          </p:cNvPr>
          <p:cNvPicPr>
            <a:picLocks noChangeAspect="1"/>
          </p:cNvPicPr>
          <p:nvPr/>
        </p:nvPicPr>
        <p:blipFill>
          <a:blip r:embed="rId3"/>
          <a:srcRect l="19128" r="3662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65134496"/>
      </p:ext>
    </p:extLst>
  </p:cSld>
  <p:clrMapOvr>
    <a:overrideClrMapping bg1="dk1" tx1="lt1" bg2="dk2"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3E6ADD-3E6B-EB11-12FF-F7AD6C8CB9E1}"/>
              </a:ext>
            </a:extLst>
          </p:cNvPr>
          <p:cNvPicPr>
            <a:picLocks noChangeAspect="1"/>
          </p:cNvPicPr>
          <p:nvPr/>
        </p:nvPicPr>
        <p:blipFill>
          <a:blip r:embed="rId3">
            <a:duotone>
              <a:prstClr val="black"/>
              <a:schemeClr val="tx2">
                <a:tint val="45000"/>
                <a:satMod val="400000"/>
              </a:schemeClr>
            </a:duotone>
            <a:alphaModFix amt="40000"/>
          </a:blip>
          <a:srcRect t="21634" b="22117"/>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99F7FFB-28A6-82D7-9AFE-98DDADFC9F90}"/>
              </a:ext>
            </a:extLst>
          </p:cNvPr>
          <p:cNvSpPr>
            <a:spLocks noGrp="1"/>
          </p:cNvSpPr>
          <p:nvPr>
            <p:ph type="title"/>
          </p:nvPr>
        </p:nvSpPr>
        <p:spPr>
          <a:xfrm>
            <a:off x="677334" y="609600"/>
            <a:ext cx="8596668" cy="1320800"/>
          </a:xfrm>
        </p:spPr>
        <p:txBody>
          <a:bodyPr>
            <a:normAutofit/>
          </a:bodyPr>
          <a:lstStyle/>
          <a:p>
            <a:r>
              <a:rPr lang="en-US" b="1" i="1" dirty="0"/>
              <a:t>Plotinus &amp; Neoplatonism: </a:t>
            </a:r>
            <a:r>
              <a:rPr lang="en-US" dirty="0"/>
              <a:t>Physical World</a:t>
            </a:r>
          </a:p>
        </p:txBody>
      </p:sp>
      <p:sp>
        <p:nvSpPr>
          <p:cNvPr id="3" name="Content Placeholder 2">
            <a:extLst>
              <a:ext uri="{FF2B5EF4-FFF2-40B4-BE49-F238E27FC236}">
                <a16:creationId xmlns:a16="http://schemas.microsoft.com/office/drawing/2014/main" id="{5F3F60FF-7808-9540-0D78-67C81FBCACD7}"/>
              </a:ext>
            </a:extLst>
          </p:cNvPr>
          <p:cNvSpPr>
            <a:spLocks noGrp="1"/>
          </p:cNvSpPr>
          <p:nvPr>
            <p:ph idx="1"/>
          </p:nvPr>
        </p:nvSpPr>
        <p:spPr>
          <a:xfrm>
            <a:off x="677334" y="2160589"/>
            <a:ext cx="8596668" cy="3880773"/>
          </a:xfrm>
        </p:spPr>
        <p:txBody>
          <a:bodyPr>
            <a:normAutofit lnSpcReduction="10000"/>
          </a:bodyPr>
          <a:lstStyle/>
          <a:p>
            <a:pPr>
              <a:lnSpc>
                <a:spcPct val="90000"/>
              </a:lnSpc>
            </a:pPr>
            <a:r>
              <a:rPr lang="en-US" sz="1300">
                <a:solidFill>
                  <a:srgbClr val="FFFFFF"/>
                </a:solidFill>
              </a:rPr>
              <a:t>Matter</a:t>
            </a:r>
          </a:p>
          <a:p>
            <a:pPr lvl="1">
              <a:lnSpc>
                <a:spcPct val="90000"/>
              </a:lnSpc>
            </a:pPr>
            <a:r>
              <a:rPr lang="en-US" sz="1300">
                <a:solidFill>
                  <a:srgbClr val="FFFFFF"/>
                </a:solidFill>
              </a:rPr>
              <a:t>The Soul always desires to exercise its powers.</a:t>
            </a:r>
          </a:p>
          <a:p>
            <a:pPr lvl="1">
              <a:lnSpc>
                <a:spcPct val="90000"/>
              </a:lnSpc>
            </a:pPr>
            <a:r>
              <a:rPr lang="en-US" sz="1300">
                <a:solidFill>
                  <a:srgbClr val="FFFFFF"/>
                </a:solidFill>
              </a:rPr>
              <a:t>The final emanation of the Soul is the material world.</a:t>
            </a:r>
          </a:p>
          <a:p>
            <a:pPr lvl="1">
              <a:lnSpc>
                <a:spcPct val="90000"/>
              </a:lnSpc>
            </a:pPr>
            <a:r>
              <a:rPr lang="en-US" sz="1300">
                <a:solidFill>
                  <a:srgbClr val="FFFFFF"/>
                </a:solidFill>
              </a:rPr>
              <a:t>This emanation is not a creation that occurs at a point in time.</a:t>
            </a:r>
          </a:p>
          <a:p>
            <a:pPr lvl="1">
              <a:lnSpc>
                <a:spcPct val="90000"/>
              </a:lnSpc>
            </a:pPr>
            <a:r>
              <a:rPr lang="en-US" sz="1300">
                <a:solidFill>
                  <a:srgbClr val="FFFFFF"/>
                </a:solidFill>
              </a:rPr>
              <a:t>The emanation of matter is necessary and eternal.</a:t>
            </a:r>
          </a:p>
          <a:p>
            <a:pPr>
              <a:lnSpc>
                <a:spcPct val="90000"/>
              </a:lnSpc>
            </a:pPr>
            <a:r>
              <a:rPr lang="en-US" sz="1300">
                <a:solidFill>
                  <a:srgbClr val="FFFFFF"/>
                </a:solidFill>
              </a:rPr>
              <a:t>The Sun Analogy </a:t>
            </a:r>
          </a:p>
          <a:p>
            <a:pPr lvl="1">
              <a:lnSpc>
                <a:spcPct val="90000"/>
              </a:lnSpc>
            </a:pPr>
            <a:r>
              <a:rPr lang="en-US" sz="1300">
                <a:solidFill>
                  <a:srgbClr val="FFFFFF"/>
                </a:solidFill>
              </a:rPr>
              <a:t>This emanation is not an additional reality</a:t>
            </a:r>
          </a:p>
          <a:p>
            <a:pPr lvl="2">
              <a:lnSpc>
                <a:spcPct val="90000"/>
              </a:lnSpc>
            </a:pPr>
            <a:r>
              <a:rPr lang="en-US" sz="1300">
                <a:solidFill>
                  <a:srgbClr val="FFFFFF"/>
                </a:solidFill>
              </a:rPr>
              <a:t>Matter is a non-being.</a:t>
            </a:r>
          </a:p>
          <a:p>
            <a:pPr lvl="1">
              <a:lnSpc>
                <a:spcPct val="90000"/>
              </a:lnSpc>
            </a:pPr>
            <a:r>
              <a:rPr lang="en-US" sz="1300">
                <a:solidFill>
                  <a:srgbClr val="FFFFFF"/>
                </a:solidFill>
              </a:rPr>
              <a:t>As the sun’s rays get further away they get dimmer until total darkness is reached.</a:t>
            </a:r>
          </a:p>
          <a:p>
            <a:pPr lvl="1">
              <a:lnSpc>
                <a:spcPct val="90000"/>
              </a:lnSpc>
            </a:pPr>
            <a:r>
              <a:rPr lang="en-US" sz="1300">
                <a:solidFill>
                  <a:srgbClr val="FFFFFF"/>
                </a:solidFill>
              </a:rPr>
              <a:t>The Soul emanates reality and goodness.</a:t>
            </a:r>
          </a:p>
          <a:p>
            <a:pPr lvl="1">
              <a:lnSpc>
                <a:spcPct val="90000"/>
              </a:lnSpc>
            </a:pPr>
            <a:r>
              <a:rPr lang="en-US" sz="1300">
                <a:solidFill>
                  <a:srgbClr val="FFFFFF"/>
                </a:solidFill>
              </a:rPr>
              <a:t> As darkness is the privation of light, matter is a privation of goodness and reality.</a:t>
            </a:r>
          </a:p>
          <a:p>
            <a:pPr lvl="1">
              <a:lnSpc>
                <a:spcPct val="90000"/>
              </a:lnSpc>
            </a:pPr>
            <a:r>
              <a:rPr lang="en-US" sz="1300">
                <a:solidFill>
                  <a:srgbClr val="FFFFFF"/>
                </a:solidFill>
              </a:rPr>
              <a:t>Any goodness or intelligibility of material objects is due to dim reflections of the intelligible world.</a:t>
            </a:r>
          </a:p>
          <a:p>
            <a:pPr lvl="1">
              <a:lnSpc>
                <a:spcPct val="90000"/>
              </a:lnSpc>
            </a:pPr>
            <a:r>
              <a:rPr lang="en-US" sz="1300">
                <a:solidFill>
                  <a:srgbClr val="FFFFFF"/>
                </a:solidFill>
              </a:rPr>
              <a:t>Matter corrupts all it contacts so while the Soul illuminates matter, the matter “darkens and weakens” the illumination.</a:t>
            </a:r>
          </a:p>
          <a:p>
            <a:pPr>
              <a:lnSpc>
                <a:spcPct val="90000"/>
              </a:lnSpc>
            </a:pPr>
            <a:endParaRPr lang="en-US" sz="1300">
              <a:solidFill>
                <a:srgbClr val="FFFFFF"/>
              </a:solidFill>
            </a:endParaRPr>
          </a:p>
        </p:txBody>
      </p:sp>
    </p:spTree>
    <p:extLst>
      <p:ext uri="{BB962C8B-B14F-4D97-AF65-F5344CB8AC3E}">
        <p14:creationId xmlns:p14="http://schemas.microsoft.com/office/powerpoint/2010/main" val="4036050303"/>
      </p:ext>
    </p:extLst>
  </p:cSld>
  <p:clrMapOvr>
    <a:overrideClrMapping bg1="dk1" tx1="lt1" bg2="dk2"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9CFA-E3E5-5B4E-51D1-AA58E36E1C10}"/>
              </a:ext>
            </a:extLst>
          </p:cNvPr>
          <p:cNvSpPr>
            <a:spLocks noGrp="1"/>
          </p:cNvSpPr>
          <p:nvPr>
            <p:ph type="title"/>
          </p:nvPr>
        </p:nvSpPr>
        <p:spPr/>
        <p:txBody>
          <a:bodyPr/>
          <a:lstStyle/>
          <a:p>
            <a:r>
              <a:rPr lang="en-US" b="1" i="1" dirty="0"/>
              <a:t>Plotinus &amp; </a:t>
            </a:r>
            <a:r>
              <a:rPr lang="en-US" b="1" i="1" dirty="0" err="1"/>
              <a:t>Neoplatonism:The</a:t>
            </a:r>
            <a:r>
              <a:rPr lang="en-US" b="1" i="1" dirty="0"/>
              <a:t> Problem of Evil</a:t>
            </a:r>
            <a:endParaRPr lang="en-US" dirty="0"/>
          </a:p>
        </p:txBody>
      </p:sp>
      <p:sp>
        <p:nvSpPr>
          <p:cNvPr id="3" name="Content Placeholder 2">
            <a:extLst>
              <a:ext uri="{FF2B5EF4-FFF2-40B4-BE49-F238E27FC236}">
                <a16:creationId xmlns:a16="http://schemas.microsoft.com/office/drawing/2014/main" id="{BE332CC5-971E-AD80-F561-542DB096D9BF}"/>
              </a:ext>
            </a:extLst>
          </p:cNvPr>
          <p:cNvSpPr>
            <a:spLocks noGrp="1"/>
          </p:cNvSpPr>
          <p:nvPr>
            <p:ph idx="1"/>
          </p:nvPr>
        </p:nvSpPr>
        <p:spPr/>
        <p:txBody>
          <a:bodyPr/>
          <a:lstStyle/>
          <a:p>
            <a:r>
              <a:rPr lang="en-US" dirty="0"/>
              <a:t>Matter &amp; Evil</a:t>
            </a:r>
          </a:p>
          <a:p>
            <a:pPr lvl="1"/>
            <a:r>
              <a:rPr lang="en-US" dirty="0"/>
              <a:t>Matter is the source of evil.</a:t>
            </a:r>
          </a:p>
          <a:p>
            <a:pPr lvl="1"/>
            <a:r>
              <a:rPr lang="en-US" dirty="0"/>
              <a:t>Plotinus suggests matter might have been a mistake.</a:t>
            </a:r>
          </a:p>
          <a:p>
            <a:r>
              <a:rPr lang="en-US" dirty="0"/>
              <a:t>Degrees Argument</a:t>
            </a:r>
          </a:p>
          <a:p>
            <a:pPr lvl="1"/>
            <a:r>
              <a:rPr lang="en-US" dirty="0"/>
              <a:t>Since the material world is the last emanation in the series of necessary emanations, it shares in their goodness.</a:t>
            </a:r>
          </a:p>
          <a:p>
            <a:pPr lvl="1"/>
            <a:r>
              <a:rPr lang="en-US" dirty="0"/>
              <a:t>These emanation creates all possible degrees of being, producing the most diverse and richest world.</a:t>
            </a:r>
          </a:p>
          <a:p>
            <a:endParaRPr lang="en-US" dirty="0"/>
          </a:p>
        </p:txBody>
      </p:sp>
    </p:spTree>
    <p:extLst>
      <p:ext uri="{BB962C8B-B14F-4D97-AF65-F5344CB8AC3E}">
        <p14:creationId xmlns:p14="http://schemas.microsoft.com/office/powerpoint/2010/main" val="28107158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BAF8B-7BEB-98E3-68DD-0ED7A6DFE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3D5BF-5335-5534-8FF8-353EE33E1893}"/>
              </a:ext>
            </a:extLst>
          </p:cNvPr>
          <p:cNvSpPr>
            <a:spLocks noGrp="1"/>
          </p:cNvSpPr>
          <p:nvPr>
            <p:ph type="title"/>
          </p:nvPr>
        </p:nvSpPr>
        <p:spPr/>
        <p:txBody>
          <a:bodyPr/>
          <a:lstStyle/>
          <a:p>
            <a:r>
              <a:rPr lang="en-US" b="1" i="1" dirty="0"/>
              <a:t>Plotinus &amp; </a:t>
            </a:r>
            <a:r>
              <a:rPr lang="en-US" b="1" i="1" dirty="0" err="1"/>
              <a:t>Neoplatonism:The</a:t>
            </a:r>
            <a:r>
              <a:rPr lang="en-US" b="1" i="1" dirty="0"/>
              <a:t> Problem of Evil</a:t>
            </a:r>
            <a:endParaRPr lang="en-US" dirty="0"/>
          </a:p>
        </p:txBody>
      </p:sp>
      <p:sp>
        <p:nvSpPr>
          <p:cNvPr id="3" name="Content Placeholder 2">
            <a:extLst>
              <a:ext uri="{FF2B5EF4-FFF2-40B4-BE49-F238E27FC236}">
                <a16:creationId xmlns:a16="http://schemas.microsoft.com/office/drawing/2014/main" id="{EB6481BB-BEC1-54ED-33D2-5F6E535D8016}"/>
              </a:ext>
            </a:extLst>
          </p:cNvPr>
          <p:cNvSpPr>
            <a:spLocks noGrp="1"/>
          </p:cNvSpPr>
          <p:nvPr>
            <p:ph idx="1"/>
          </p:nvPr>
        </p:nvSpPr>
        <p:spPr/>
        <p:txBody>
          <a:bodyPr>
            <a:normAutofit lnSpcReduction="10000"/>
          </a:bodyPr>
          <a:lstStyle/>
          <a:p>
            <a:r>
              <a:rPr lang="en-US" dirty="0"/>
              <a:t>Necessary Imperfection Argument</a:t>
            </a:r>
          </a:p>
          <a:p>
            <a:pPr lvl="1"/>
            <a:r>
              <a:rPr lang="en-US" dirty="0"/>
              <a:t>Anything less than God falls short of perfection by necessity.</a:t>
            </a:r>
          </a:p>
          <a:p>
            <a:pPr lvl="1"/>
            <a:r>
              <a:rPr lang="en-US" dirty="0"/>
              <a:t>Any world will have imperfections.</a:t>
            </a:r>
          </a:p>
          <a:p>
            <a:pPr lvl="1"/>
            <a:r>
              <a:rPr lang="en-US" dirty="0"/>
              <a:t>The world has as much goodness as is possible in matter.</a:t>
            </a:r>
          </a:p>
          <a:p>
            <a:r>
              <a:rPr lang="en-US" dirty="0"/>
              <a:t>Big Picture</a:t>
            </a:r>
          </a:p>
          <a:p>
            <a:pPr lvl="1"/>
            <a:r>
              <a:rPr lang="en-US" dirty="0"/>
              <a:t>The world is like a picture or a play.</a:t>
            </a:r>
          </a:p>
          <a:p>
            <a:pPr lvl="1"/>
            <a:r>
              <a:rPr lang="en-US" dirty="0"/>
              <a:t>Each part has a role to play in the whole.</a:t>
            </a:r>
          </a:p>
          <a:p>
            <a:pPr lvl="1"/>
            <a:r>
              <a:rPr lang="en-US" dirty="0"/>
              <a:t>The role of each part can be overlooked if one focuses on one part.</a:t>
            </a:r>
          </a:p>
          <a:p>
            <a:pPr lvl="1"/>
            <a:r>
              <a:rPr lang="en-US" dirty="0"/>
              <a:t>The worst parts of the world can be used by God, although the reasons for their existence cannot be known.</a:t>
            </a:r>
          </a:p>
          <a:p>
            <a:pPr lvl="1"/>
            <a:r>
              <a:rPr lang="en-US" dirty="0"/>
              <a:t>Even the evil of humans serves to give others a greater appreciation of virtue.</a:t>
            </a:r>
          </a:p>
          <a:p>
            <a:endParaRPr lang="en-US" dirty="0"/>
          </a:p>
        </p:txBody>
      </p:sp>
    </p:spTree>
    <p:extLst>
      <p:ext uri="{BB962C8B-B14F-4D97-AF65-F5344CB8AC3E}">
        <p14:creationId xmlns:p14="http://schemas.microsoft.com/office/powerpoint/2010/main" val="26164868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2CED-F600-9461-32BC-A3D2952EEFC0}"/>
              </a:ext>
            </a:extLst>
          </p:cNvPr>
          <p:cNvSpPr>
            <a:spLocks noGrp="1"/>
          </p:cNvSpPr>
          <p:nvPr>
            <p:ph type="title"/>
          </p:nvPr>
        </p:nvSpPr>
        <p:spPr/>
        <p:txBody>
          <a:bodyPr/>
          <a:lstStyle/>
          <a:p>
            <a:r>
              <a:rPr lang="en-US" b="1" i="1" dirty="0"/>
              <a:t>Plotinus &amp; Neoplatonism: The Way of Ascent</a:t>
            </a:r>
            <a:endParaRPr lang="en-US" dirty="0"/>
          </a:p>
        </p:txBody>
      </p:sp>
      <p:sp>
        <p:nvSpPr>
          <p:cNvPr id="3" name="Content Placeholder 2">
            <a:extLst>
              <a:ext uri="{FF2B5EF4-FFF2-40B4-BE49-F238E27FC236}">
                <a16:creationId xmlns:a16="http://schemas.microsoft.com/office/drawing/2014/main" id="{C9C1C1F3-0FFB-A27F-6C13-29620EBBEEF3}"/>
              </a:ext>
            </a:extLst>
          </p:cNvPr>
          <p:cNvSpPr>
            <a:spLocks noGrp="1"/>
          </p:cNvSpPr>
          <p:nvPr>
            <p:ph idx="1"/>
          </p:nvPr>
        </p:nvSpPr>
        <p:spPr/>
        <p:txBody>
          <a:bodyPr>
            <a:normAutofit fontScale="92500" lnSpcReduction="20000"/>
          </a:bodyPr>
          <a:lstStyle/>
          <a:p>
            <a:r>
              <a:rPr lang="en-US" dirty="0"/>
              <a:t>The Descent of Man</a:t>
            </a:r>
          </a:p>
          <a:p>
            <a:pPr lvl="1"/>
            <a:r>
              <a:rPr lang="en-US" dirty="0"/>
              <a:t>The descent of the soul into the body is a fall into the lower and inferior part of the world.</a:t>
            </a:r>
          </a:p>
          <a:p>
            <a:pPr lvl="1"/>
            <a:r>
              <a:rPr lang="en-US" dirty="0"/>
              <a:t>The fall is caused by human audacity and desire to be autonomous.</a:t>
            </a:r>
          </a:p>
          <a:p>
            <a:pPr lvl="1"/>
            <a:r>
              <a:rPr lang="en-US" dirty="0"/>
              <a:t>The more people focus on their bodies, senses, and individuality, the more trapped and alienated they become.</a:t>
            </a:r>
          </a:p>
          <a:p>
            <a:pPr lvl="1"/>
            <a:r>
              <a:rPr lang="en-US" dirty="0"/>
              <a:t>The soul naturally “flies” in the spiritual realm, but it becomes distracted, thus falling to earth and losing its “wings.”</a:t>
            </a:r>
          </a:p>
          <a:p>
            <a:pPr lvl="1"/>
            <a:r>
              <a:rPr lang="en-US" dirty="0"/>
              <a:t>There is still hope since the soul remains part of the higher realm.</a:t>
            </a:r>
          </a:p>
          <a:p>
            <a:pPr lvl="1"/>
            <a:r>
              <a:rPr lang="en-US" dirty="0"/>
              <a:t>Evil is not a real thing that drags the soul down.</a:t>
            </a:r>
          </a:p>
          <a:p>
            <a:pPr lvl="1"/>
            <a:r>
              <a:rPr lang="en-US" dirty="0"/>
              <a:t>Evil is the willingness of humans that turns them away from God.</a:t>
            </a:r>
          </a:p>
          <a:p>
            <a:pPr lvl="1"/>
            <a:r>
              <a:rPr lang="en-US" dirty="0"/>
              <a:t>Perfect souls that always turn to the Intellect contain no evil.</a:t>
            </a:r>
          </a:p>
          <a:p>
            <a:pPr lvl="1"/>
            <a:r>
              <a:rPr lang="en-US" dirty="0"/>
              <a:t>Souls that are blinded by passion and seduced by matter are drawn down to the darkness and privation of evil.</a:t>
            </a:r>
          </a:p>
          <a:p>
            <a:endParaRPr lang="en-US" dirty="0"/>
          </a:p>
        </p:txBody>
      </p:sp>
    </p:spTree>
    <p:extLst>
      <p:ext uri="{BB962C8B-B14F-4D97-AF65-F5344CB8AC3E}">
        <p14:creationId xmlns:p14="http://schemas.microsoft.com/office/powerpoint/2010/main" val="12373119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56FF340-E714-9A51-2FBD-878AAA43B89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A212D0-2BA7-C18A-710E-95341DB27C81}"/>
              </a:ext>
            </a:extLst>
          </p:cNvPr>
          <p:cNvPicPr>
            <a:picLocks noChangeAspect="1"/>
          </p:cNvPicPr>
          <p:nvPr/>
        </p:nvPicPr>
        <p:blipFill>
          <a:blip r:embed="rId3">
            <a:duotone>
              <a:prstClr val="black"/>
              <a:schemeClr val="tx2">
                <a:tint val="45000"/>
                <a:satMod val="400000"/>
              </a:schemeClr>
            </a:duotone>
            <a:alphaModFix amt="40000"/>
          </a:blip>
          <a:srcRect t="13795" b="29955"/>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7F15329-A74D-5296-EB9F-3233AE26E42F}"/>
              </a:ext>
            </a:extLst>
          </p:cNvPr>
          <p:cNvSpPr>
            <a:spLocks noGrp="1"/>
          </p:cNvSpPr>
          <p:nvPr>
            <p:ph type="title"/>
          </p:nvPr>
        </p:nvSpPr>
        <p:spPr>
          <a:xfrm>
            <a:off x="677334" y="609600"/>
            <a:ext cx="8596668" cy="1320800"/>
          </a:xfrm>
        </p:spPr>
        <p:txBody>
          <a:bodyPr>
            <a:normAutofit/>
          </a:bodyPr>
          <a:lstStyle/>
          <a:p>
            <a:r>
              <a:rPr lang="en-US" b="1" i="1" dirty="0"/>
              <a:t>Plotinus &amp; Neoplatonism: The Way of Ascent</a:t>
            </a:r>
            <a:endParaRPr lang="en-US" dirty="0"/>
          </a:p>
        </p:txBody>
      </p:sp>
      <p:sp>
        <p:nvSpPr>
          <p:cNvPr id="3" name="Content Placeholder 2">
            <a:extLst>
              <a:ext uri="{FF2B5EF4-FFF2-40B4-BE49-F238E27FC236}">
                <a16:creationId xmlns:a16="http://schemas.microsoft.com/office/drawing/2014/main" id="{A63B0436-A79E-16A9-DDEB-94BC55412922}"/>
              </a:ext>
            </a:extLst>
          </p:cNvPr>
          <p:cNvSpPr>
            <a:spLocks noGrp="1"/>
          </p:cNvSpPr>
          <p:nvPr>
            <p:ph idx="1"/>
          </p:nvPr>
        </p:nvSpPr>
        <p:spPr>
          <a:xfrm>
            <a:off x="677334" y="2160589"/>
            <a:ext cx="8596668" cy="3880773"/>
          </a:xfrm>
        </p:spPr>
        <p:txBody>
          <a:bodyPr>
            <a:normAutofit lnSpcReduction="10000"/>
          </a:bodyPr>
          <a:lstStyle/>
          <a:p>
            <a:pPr>
              <a:lnSpc>
                <a:spcPct val="90000"/>
              </a:lnSpc>
            </a:pPr>
            <a:r>
              <a:rPr lang="en-US" sz="1500">
                <a:solidFill>
                  <a:srgbClr val="FFFFFF"/>
                </a:solidFill>
              </a:rPr>
              <a:t>The Descent of Man</a:t>
            </a:r>
          </a:p>
          <a:p>
            <a:pPr lvl="1">
              <a:lnSpc>
                <a:spcPct val="90000"/>
              </a:lnSpc>
            </a:pPr>
            <a:r>
              <a:rPr lang="en-US" sz="1500">
                <a:solidFill>
                  <a:srgbClr val="FFFFFF"/>
                </a:solidFill>
              </a:rPr>
              <a:t>The descent of the soul into the body is a fall into the lower and inferior part of the world.</a:t>
            </a:r>
          </a:p>
          <a:p>
            <a:pPr lvl="1">
              <a:lnSpc>
                <a:spcPct val="90000"/>
              </a:lnSpc>
            </a:pPr>
            <a:r>
              <a:rPr lang="en-US" sz="1500">
                <a:solidFill>
                  <a:srgbClr val="FFFFFF"/>
                </a:solidFill>
              </a:rPr>
              <a:t>The fall is caused by human audacity and desire to be autonomous.</a:t>
            </a:r>
          </a:p>
          <a:p>
            <a:pPr lvl="1">
              <a:lnSpc>
                <a:spcPct val="90000"/>
              </a:lnSpc>
            </a:pPr>
            <a:r>
              <a:rPr lang="en-US" sz="1500">
                <a:solidFill>
                  <a:srgbClr val="FFFFFF"/>
                </a:solidFill>
              </a:rPr>
              <a:t>The more people focus on their bodies, senses, and individuality, the more trapped and alienated they become.</a:t>
            </a:r>
          </a:p>
          <a:p>
            <a:pPr lvl="1">
              <a:lnSpc>
                <a:spcPct val="90000"/>
              </a:lnSpc>
            </a:pPr>
            <a:r>
              <a:rPr lang="en-US" sz="1500">
                <a:solidFill>
                  <a:srgbClr val="FFFFFF"/>
                </a:solidFill>
              </a:rPr>
              <a:t>The soul naturally “flies” in the spiritual realm, but it becomes distracted, thus falling to earth and losing its “wings.”</a:t>
            </a:r>
          </a:p>
          <a:p>
            <a:pPr lvl="1">
              <a:lnSpc>
                <a:spcPct val="90000"/>
              </a:lnSpc>
            </a:pPr>
            <a:r>
              <a:rPr lang="en-US" sz="1500">
                <a:solidFill>
                  <a:srgbClr val="FFFFFF"/>
                </a:solidFill>
              </a:rPr>
              <a:t>There is still hope since the soul remains part of the higher realm.</a:t>
            </a:r>
          </a:p>
          <a:p>
            <a:pPr lvl="1">
              <a:lnSpc>
                <a:spcPct val="90000"/>
              </a:lnSpc>
            </a:pPr>
            <a:r>
              <a:rPr lang="en-US" sz="1500">
                <a:solidFill>
                  <a:srgbClr val="FFFFFF"/>
                </a:solidFill>
              </a:rPr>
              <a:t>Evil is not a real thing that drags the soul down.</a:t>
            </a:r>
          </a:p>
          <a:p>
            <a:pPr lvl="1">
              <a:lnSpc>
                <a:spcPct val="90000"/>
              </a:lnSpc>
            </a:pPr>
            <a:r>
              <a:rPr lang="en-US" sz="1500">
                <a:solidFill>
                  <a:srgbClr val="FFFFFF"/>
                </a:solidFill>
              </a:rPr>
              <a:t>Evil is the willingness of humans that turns them away from God.</a:t>
            </a:r>
          </a:p>
          <a:p>
            <a:pPr lvl="1">
              <a:lnSpc>
                <a:spcPct val="90000"/>
              </a:lnSpc>
            </a:pPr>
            <a:r>
              <a:rPr lang="en-US" sz="1500">
                <a:solidFill>
                  <a:srgbClr val="FFFFFF"/>
                </a:solidFill>
              </a:rPr>
              <a:t>Perfect souls that always turn to the Intellect contain no evil.</a:t>
            </a:r>
          </a:p>
          <a:p>
            <a:pPr lvl="1">
              <a:lnSpc>
                <a:spcPct val="90000"/>
              </a:lnSpc>
            </a:pPr>
            <a:r>
              <a:rPr lang="en-US" sz="1500">
                <a:solidFill>
                  <a:srgbClr val="FFFFFF"/>
                </a:solidFill>
              </a:rPr>
              <a:t>Souls that are blinded by passion and seduced by matter are drawn down to the darkness and privation of evil.</a:t>
            </a:r>
          </a:p>
          <a:p>
            <a:pPr>
              <a:lnSpc>
                <a:spcPct val="90000"/>
              </a:lnSpc>
            </a:pPr>
            <a:endParaRPr lang="en-US" sz="1500">
              <a:solidFill>
                <a:srgbClr val="FFFFFF"/>
              </a:solidFill>
            </a:endParaRPr>
          </a:p>
        </p:txBody>
      </p:sp>
    </p:spTree>
    <p:extLst>
      <p:ext uri="{BB962C8B-B14F-4D97-AF65-F5344CB8AC3E}">
        <p14:creationId xmlns:p14="http://schemas.microsoft.com/office/powerpoint/2010/main" val="205254656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Recycle">
            <a:extLst>
              <a:ext uri="{FF2B5EF4-FFF2-40B4-BE49-F238E27FC236}">
                <a16:creationId xmlns:a16="http://schemas.microsoft.com/office/drawing/2014/main" id="{7010EEBE-AE91-4DFA-9568-DA3ADF78C6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0790" y="2367091"/>
            <a:ext cx="3424107" cy="342410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5" y="618517"/>
            <a:ext cx="10364451" cy="1596177"/>
          </a:xfrm>
        </p:spPr>
        <p:txBody>
          <a:bodyPr>
            <a:normAutofit/>
          </a:bodyPr>
          <a:lstStyle/>
          <a:p>
            <a:r>
              <a:rPr lang="en-US" dirty="0"/>
              <a:t>Aristotle’s First Principles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913774" y="2367092"/>
            <a:ext cx="5729342" cy="3424107"/>
          </a:xfrm>
        </p:spPr>
        <p:txBody>
          <a:bodyPr>
            <a:normAutofit/>
          </a:bodyPr>
          <a:lstStyle/>
          <a:p>
            <a:pPr>
              <a:lnSpc>
                <a:spcPct val="110000"/>
              </a:lnSpc>
            </a:pPr>
            <a:r>
              <a:rPr lang="en-US" sz="1500" dirty="0"/>
              <a:t>Regress</a:t>
            </a:r>
          </a:p>
          <a:p>
            <a:pPr lvl="1">
              <a:lnSpc>
                <a:spcPct val="110000"/>
              </a:lnSpc>
            </a:pPr>
            <a:r>
              <a:rPr lang="en-US" sz="1500" dirty="0"/>
              <a:t> It is not possible to prove everything deductively.</a:t>
            </a:r>
          </a:p>
          <a:p>
            <a:pPr lvl="1">
              <a:lnSpc>
                <a:spcPct val="110000"/>
              </a:lnSpc>
            </a:pPr>
            <a:r>
              <a:rPr lang="en-US" sz="1500" dirty="0"/>
              <a:t> If everything had to be proven deductively, an infinite regress would arise.</a:t>
            </a:r>
          </a:p>
          <a:p>
            <a:pPr lvl="1">
              <a:lnSpc>
                <a:spcPct val="110000"/>
              </a:lnSpc>
            </a:pPr>
            <a:r>
              <a:rPr lang="en-US" sz="1500" dirty="0"/>
              <a:t> Deductive proofs require first principles-premises that do not require any support.</a:t>
            </a:r>
          </a:p>
          <a:p>
            <a:pPr>
              <a:lnSpc>
                <a:spcPct val="110000"/>
              </a:lnSpc>
            </a:pPr>
            <a:r>
              <a:rPr lang="en-US" sz="1500" dirty="0"/>
              <a:t>What first principles are not</a:t>
            </a:r>
          </a:p>
          <a:p>
            <a:pPr lvl="1">
              <a:lnSpc>
                <a:spcPct val="110000"/>
              </a:lnSpc>
            </a:pPr>
            <a:r>
              <a:rPr lang="en-US" sz="1500" dirty="0"/>
              <a:t>Arbitrary (there would no basis for necessary knowledge)</a:t>
            </a:r>
          </a:p>
          <a:p>
            <a:pPr lvl="1">
              <a:lnSpc>
                <a:spcPct val="110000"/>
              </a:lnSpc>
            </a:pPr>
            <a:r>
              <a:rPr lang="en-US" sz="1500" dirty="0"/>
              <a:t>Innate (Absurd to be unaware of knowledge)</a:t>
            </a:r>
          </a:p>
        </p:txBody>
      </p:sp>
    </p:spTree>
    <p:extLst>
      <p:ext uri="{BB962C8B-B14F-4D97-AF65-F5344CB8AC3E}">
        <p14:creationId xmlns:p14="http://schemas.microsoft.com/office/powerpoint/2010/main" val="14370242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97F6-9577-8BF0-4893-2BC2EEA1E0EF}"/>
              </a:ext>
            </a:extLst>
          </p:cNvPr>
          <p:cNvSpPr>
            <a:spLocks noGrp="1"/>
          </p:cNvSpPr>
          <p:nvPr>
            <p:ph type="title"/>
          </p:nvPr>
        </p:nvSpPr>
        <p:spPr/>
        <p:txBody>
          <a:bodyPr/>
          <a:lstStyle/>
          <a:p>
            <a:r>
              <a:rPr lang="en-US" b="1" i="1" dirty="0"/>
              <a:t>Plotinus &amp; Neoplatonism: The Way of Ascent </a:t>
            </a:r>
            <a:endParaRPr lang="en-US" dirty="0"/>
          </a:p>
        </p:txBody>
      </p:sp>
      <p:sp>
        <p:nvSpPr>
          <p:cNvPr id="3" name="Content Placeholder 2">
            <a:extLst>
              <a:ext uri="{FF2B5EF4-FFF2-40B4-BE49-F238E27FC236}">
                <a16:creationId xmlns:a16="http://schemas.microsoft.com/office/drawing/2014/main" id="{420785F2-1077-656B-289D-0E510FDEAD3D}"/>
              </a:ext>
            </a:extLst>
          </p:cNvPr>
          <p:cNvSpPr>
            <a:spLocks noGrp="1"/>
          </p:cNvSpPr>
          <p:nvPr>
            <p:ph idx="1"/>
          </p:nvPr>
        </p:nvSpPr>
        <p:spPr/>
        <p:txBody>
          <a:bodyPr>
            <a:normAutofit fontScale="70000" lnSpcReduction="20000"/>
          </a:bodyPr>
          <a:lstStyle/>
          <a:p>
            <a:r>
              <a:rPr lang="en-US" dirty="0"/>
              <a:t>Salvation</a:t>
            </a:r>
          </a:p>
          <a:p>
            <a:pPr lvl="1"/>
            <a:r>
              <a:rPr lang="en-US" dirty="0"/>
              <a:t>Freedom and peace can be found by remaining aloof from the body and focusing on the soul.</a:t>
            </a:r>
          </a:p>
          <a:p>
            <a:pPr lvl="1"/>
            <a:r>
              <a:rPr lang="en-US" dirty="0"/>
              <a:t>The first stages is purification through intellectual and moral discipline.</a:t>
            </a:r>
          </a:p>
          <a:p>
            <a:pPr lvl="2"/>
            <a:r>
              <a:rPr lang="en-US" dirty="0"/>
              <a:t> Learning to see the forms in the particulars would help this process.</a:t>
            </a:r>
          </a:p>
          <a:p>
            <a:r>
              <a:rPr lang="en-US" dirty="0"/>
              <a:t>Statue analogy</a:t>
            </a:r>
          </a:p>
          <a:p>
            <a:pPr lvl="1"/>
            <a:r>
              <a:rPr lang="en-US" dirty="0"/>
              <a:t>If you do not see yourself as beautiful, then like someone working on a statue, you must cut away the excess, straighten the crooked, replace the dark with brightness.</a:t>
            </a:r>
          </a:p>
          <a:p>
            <a:pPr lvl="1"/>
            <a:r>
              <a:rPr lang="en-US" dirty="0"/>
              <a:t>“Never stop ‘working on your statue’ till the divine glory of virtue shines out on you.”</a:t>
            </a:r>
          </a:p>
          <a:p>
            <a:r>
              <a:rPr lang="en-US" dirty="0"/>
              <a:t>Second stage: participate in philosophical dialectic, thus gaining understanding of the intelligible world.</a:t>
            </a:r>
          </a:p>
          <a:p>
            <a:r>
              <a:rPr lang="en-US" dirty="0"/>
              <a:t>The final stage is a mystical and ecstatic union with God.</a:t>
            </a:r>
          </a:p>
          <a:p>
            <a:pPr lvl="1"/>
            <a:r>
              <a:rPr lang="en-US" dirty="0"/>
              <a:t>This stage is beyond language and thought.</a:t>
            </a:r>
          </a:p>
          <a:p>
            <a:r>
              <a:rPr lang="en-US" dirty="0"/>
              <a:t>The final stage can be achieved for limited moments in life, but the body is always a hindrance to this.</a:t>
            </a:r>
          </a:p>
          <a:p>
            <a:pPr lvl="1"/>
            <a:r>
              <a:rPr lang="en-US" dirty="0"/>
              <a:t>Porphyry claimed that Plotinus achieved this state four times during six years.</a:t>
            </a:r>
          </a:p>
          <a:p>
            <a:pPr lvl="1"/>
            <a:r>
              <a:rPr lang="en-US" dirty="0"/>
              <a:t>This final stage can be made permanent.</a:t>
            </a:r>
          </a:p>
          <a:p>
            <a:pPr lvl="1"/>
            <a:r>
              <a:rPr lang="en-US" dirty="0"/>
              <a:t>The goal, as in Plotinus’ last words is to “try to bring back the god in you to the divine in the All.” </a:t>
            </a:r>
          </a:p>
          <a:p>
            <a:endParaRPr lang="en-US" dirty="0"/>
          </a:p>
        </p:txBody>
      </p:sp>
    </p:spTree>
    <p:extLst>
      <p:ext uri="{BB962C8B-B14F-4D97-AF65-F5344CB8AC3E}">
        <p14:creationId xmlns:p14="http://schemas.microsoft.com/office/powerpoint/2010/main" val="27115890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D410-4EBF-A493-97F9-7A830B391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EC668-56CB-6D88-5FE4-BCE6E3B22BD6}"/>
              </a:ext>
            </a:extLst>
          </p:cNvPr>
          <p:cNvSpPr>
            <a:spLocks noGrp="1"/>
          </p:cNvSpPr>
          <p:nvPr>
            <p:ph type="title"/>
          </p:nvPr>
        </p:nvSpPr>
        <p:spPr/>
        <p:txBody>
          <a:bodyPr/>
          <a:lstStyle/>
          <a:p>
            <a:r>
              <a:rPr lang="en-US" b="1" i="1" dirty="0"/>
              <a:t>Plotinus &amp; Neoplatonism: Impact </a:t>
            </a:r>
            <a:endParaRPr lang="en-US" dirty="0"/>
          </a:p>
        </p:txBody>
      </p:sp>
      <p:sp>
        <p:nvSpPr>
          <p:cNvPr id="3" name="Content Placeholder 2">
            <a:extLst>
              <a:ext uri="{FF2B5EF4-FFF2-40B4-BE49-F238E27FC236}">
                <a16:creationId xmlns:a16="http://schemas.microsoft.com/office/drawing/2014/main" id="{841FE209-3BE4-7EA3-B07A-5C8BA7B47D77}"/>
              </a:ext>
            </a:extLst>
          </p:cNvPr>
          <p:cNvSpPr>
            <a:spLocks noGrp="1"/>
          </p:cNvSpPr>
          <p:nvPr>
            <p:ph idx="1"/>
          </p:nvPr>
        </p:nvSpPr>
        <p:spPr/>
        <p:txBody>
          <a:bodyPr>
            <a:normAutofit fontScale="62500" lnSpcReduction="20000"/>
          </a:bodyPr>
          <a:lstStyle/>
          <a:p>
            <a:r>
              <a:rPr lang="en-US" dirty="0"/>
              <a:t>Endurance</a:t>
            </a:r>
          </a:p>
          <a:p>
            <a:pPr lvl="1"/>
            <a:r>
              <a:rPr lang="en-US" dirty="0"/>
              <a:t>The movement continued for over 350 years after the death of Plotinus.</a:t>
            </a:r>
          </a:p>
          <a:p>
            <a:pPr lvl="1"/>
            <a:r>
              <a:rPr lang="en-US" dirty="0"/>
              <a:t>Porphyry (232-305 A.D.) took over the school in Rome.</a:t>
            </a:r>
          </a:p>
          <a:p>
            <a:pPr lvl="1"/>
            <a:r>
              <a:rPr lang="en-US" dirty="0"/>
              <a:t>Schools existed in Syria, Asia Minor, Athens, and Alexander.</a:t>
            </a:r>
          </a:p>
          <a:p>
            <a:pPr lvl="1"/>
            <a:r>
              <a:rPr lang="en-US" dirty="0"/>
              <a:t>In the 4</a:t>
            </a:r>
            <a:r>
              <a:rPr lang="en-US" baseline="30000" dirty="0"/>
              <a:t>th</a:t>
            </a:r>
            <a:r>
              <a:rPr lang="en-US" dirty="0"/>
              <a:t> century Plutarch introduced Neoplatonism to the Academy and his successor Proclus carried on the tradition.</a:t>
            </a:r>
          </a:p>
          <a:p>
            <a:r>
              <a:rPr lang="en-US" dirty="0"/>
              <a:t>Christianity</a:t>
            </a:r>
          </a:p>
          <a:p>
            <a:pPr lvl="1"/>
            <a:r>
              <a:rPr lang="en-US" dirty="0"/>
              <a:t>Plotinus said little about Christianity, aside from criticizing the Gnostics.</a:t>
            </a:r>
          </a:p>
          <a:p>
            <a:pPr lvl="1"/>
            <a:r>
              <a:rPr lang="en-US" dirty="0"/>
              <a:t>Porphyry and his successors were  anti-Christian.</a:t>
            </a:r>
          </a:p>
          <a:p>
            <a:pPr lvl="1"/>
            <a:r>
              <a:rPr lang="en-US" dirty="0"/>
              <a:t> Many Christians found Neoplatonism attractive.</a:t>
            </a:r>
          </a:p>
          <a:p>
            <a:r>
              <a:rPr lang="en-US" dirty="0"/>
              <a:t>Origen</a:t>
            </a:r>
          </a:p>
          <a:p>
            <a:pPr lvl="1"/>
            <a:r>
              <a:rPr lang="en-US" dirty="0"/>
              <a:t>185-254 A.D.</a:t>
            </a:r>
          </a:p>
          <a:p>
            <a:pPr lvl="1"/>
            <a:r>
              <a:rPr lang="en-US" dirty="0"/>
              <a:t>A Church theologian.</a:t>
            </a:r>
          </a:p>
          <a:p>
            <a:pPr lvl="1"/>
            <a:r>
              <a:rPr lang="en-US" dirty="0"/>
              <a:t>Taught by Plotinus’s teacher Ammonius.</a:t>
            </a:r>
          </a:p>
          <a:p>
            <a:pPr lvl="1"/>
            <a:r>
              <a:rPr lang="en-US" dirty="0"/>
              <a:t>Arranged the three persons of the Holy Trinity in a hierarchy.</a:t>
            </a:r>
          </a:p>
          <a:p>
            <a:pPr lvl="1"/>
            <a:r>
              <a:rPr lang="en-US" dirty="0"/>
              <a:t>Claimed that via sin, pre-existent human souls descended into bodies.</a:t>
            </a:r>
          </a:p>
          <a:p>
            <a:endParaRPr lang="en-US" dirty="0"/>
          </a:p>
        </p:txBody>
      </p:sp>
    </p:spTree>
    <p:extLst>
      <p:ext uri="{BB962C8B-B14F-4D97-AF65-F5344CB8AC3E}">
        <p14:creationId xmlns:p14="http://schemas.microsoft.com/office/powerpoint/2010/main" val="355202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E0C2-009C-1CBC-D475-C793701C1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9A2DB-5F81-3040-9D17-B08EA340E1CA}"/>
              </a:ext>
            </a:extLst>
          </p:cNvPr>
          <p:cNvSpPr>
            <a:spLocks noGrp="1"/>
          </p:cNvSpPr>
          <p:nvPr>
            <p:ph type="title"/>
          </p:nvPr>
        </p:nvSpPr>
        <p:spPr/>
        <p:txBody>
          <a:bodyPr/>
          <a:lstStyle/>
          <a:p>
            <a:r>
              <a:rPr lang="en-US" b="1" i="1" dirty="0"/>
              <a:t>Plotinus &amp; Neoplatonism: Impact </a:t>
            </a:r>
            <a:endParaRPr lang="en-US" dirty="0"/>
          </a:p>
        </p:txBody>
      </p:sp>
      <p:sp>
        <p:nvSpPr>
          <p:cNvPr id="3" name="Content Placeholder 2">
            <a:extLst>
              <a:ext uri="{FF2B5EF4-FFF2-40B4-BE49-F238E27FC236}">
                <a16:creationId xmlns:a16="http://schemas.microsoft.com/office/drawing/2014/main" id="{F7AD629D-8BD6-E3DC-CE27-39A2D01410AB}"/>
              </a:ext>
            </a:extLst>
          </p:cNvPr>
          <p:cNvSpPr>
            <a:spLocks noGrp="1"/>
          </p:cNvSpPr>
          <p:nvPr>
            <p:ph idx="1"/>
          </p:nvPr>
        </p:nvSpPr>
        <p:spPr/>
        <p:txBody>
          <a:bodyPr>
            <a:normAutofit fontScale="85000" lnSpcReduction="20000"/>
          </a:bodyPr>
          <a:lstStyle/>
          <a:p>
            <a:r>
              <a:rPr lang="en-US" dirty="0"/>
              <a:t>Other Christian Thinkers</a:t>
            </a:r>
          </a:p>
          <a:p>
            <a:pPr lvl="1"/>
            <a:r>
              <a:rPr lang="en-US" dirty="0"/>
              <a:t>St. Augustine based his Christian philosophy on Plotinus’s interpretation of Plato.</a:t>
            </a:r>
          </a:p>
          <a:p>
            <a:pPr lvl="1"/>
            <a:r>
              <a:rPr lang="en-US" dirty="0"/>
              <a:t>Augustine claimed that with a few changes the Platonic philosophers would be Christians.</a:t>
            </a:r>
          </a:p>
          <a:p>
            <a:pPr lvl="1"/>
            <a:r>
              <a:rPr lang="en-US" dirty="0"/>
              <a:t>Boethius (480-525 A.D.D), a Roman Christian influenced by Neoplatonism translated one of Porphyry’s books on Aristotle into Latin. </a:t>
            </a:r>
          </a:p>
          <a:p>
            <a:pPr lvl="1"/>
            <a:r>
              <a:rPr lang="en-US" dirty="0"/>
              <a:t>Around 500 A.D. a work appeared supposedly written by Dionysus, one of the Apostle Paul’s converts.</a:t>
            </a:r>
          </a:p>
          <a:p>
            <a:pPr lvl="2"/>
            <a:r>
              <a:rPr lang="en-US" dirty="0"/>
              <a:t>The work was actually written by a Neoplatonist.</a:t>
            </a:r>
          </a:p>
          <a:p>
            <a:pPr lvl="2"/>
            <a:r>
              <a:rPr lang="en-US" dirty="0"/>
              <a:t>Not known to be a forgery, Medieval thinkers used it and Neoplatonic themes  were introduced into</a:t>
            </a:r>
          </a:p>
          <a:p>
            <a:pPr lvl="1"/>
            <a:r>
              <a:rPr lang="en-US" dirty="0"/>
              <a:t>Christianity and mysticism was enhanced.</a:t>
            </a:r>
          </a:p>
          <a:p>
            <a:pPr lvl="1"/>
            <a:r>
              <a:rPr lang="en-US" dirty="0"/>
              <a:t>In 529 AD the Christian Emperor Justinian closed all the pagan schools of philosophy in Athens.</a:t>
            </a:r>
          </a:p>
          <a:p>
            <a:pPr lvl="1"/>
            <a:r>
              <a:rPr lang="en-US" dirty="0"/>
              <a:t>Neoplatonism’s influence remained in Christianity, thus keeping Greek philosophy alive in the West.</a:t>
            </a:r>
          </a:p>
          <a:p>
            <a:r>
              <a:rPr lang="en-US" dirty="0"/>
              <a:t> </a:t>
            </a:r>
          </a:p>
          <a:p>
            <a:endParaRPr lang="en-US" dirty="0"/>
          </a:p>
        </p:txBody>
      </p:sp>
    </p:spTree>
    <p:extLst>
      <p:ext uri="{BB962C8B-B14F-4D97-AF65-F5344CB8AC3E}">
        <p14:creationId xmlns:p14="http://schemas.microsoft.com/office/powerpoint/2010/main" val="35834857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AEF0-798D-A672-9EED-18255D8CA7DC}"/>
              </a:ext>
            </a:extLst>
          </p:cNvPr>
          <p:cNvSpPr>
            <a:spLocks noGrp="1"/>
          </p:cNvSpPr>
          <p:nvPr>
            <p:ph type="title"/>
          </p:nvPr>
        </p:nvSpPr>
        <p:spPr>
          <a:xfrm>
            <a:off x="5536734" y="609600"/>
            <a:ext cx="3737268" cy="1320800"/>
          </a:xfrm>
        </p:spPr>
        <p:txBody>
          <a:bodyPr>
            <a:normAutofit/>
          </a:bodyPr>
          <a:lstStyle/>
          <a:p>
            <a:pPr>
              <a:lnSpc>
                <a:spcPct val="90000"/>
              </a:lnSpc>
            </a:pPr>
            <a:r>
              <a:rPr lang="en-US" sz="2800" b="1" i="1" dirty="0"/>
              <a:t>The Rise of Christian Thought</a:t>
            </a:r>
            <a:br>
              <a:rPr lang="en-US" sz="2800" b="1" i="1" dirty="0"/>
            </a:br>
            <a:endParaRPr lang="en-US" sz="2800" dirty="0"/>
          </a:p>
        </p:txBody>
      </p:sp>
      <p:sp>
        <p:nvSpPr>
          <p:cNvPr id="3" name="Content Placeholder 2">
            <a:extLst>
              <a:ext uri="{FF2B5EF4-FFF2-40B4-BE49-F238E27FC236}">
                <a16:creationId xmlns:a16="http://schemas.microsoft.com/office/drawing/2014/main" id="{EEB61B15-8B59-ED9D-98D4-251EF0E15552}"/>
              </a:ext>
            </a:extLst>
          </p:cNvPr>
          <p:cNvSpPr>
            <a:spLocks noGrp="1"/>
          </p:cNvSpPr>
          <p:nvPr>
            <p:ph idx="1"/>
          </p:nvPr>
        </p:nvSpPr>
        <p:spPr>
          <a:xfrm>
            <a:off x="5209563" y="2160589"/>
            <a:ext cx="4064439" cy="3880773"/>
          </a:xfrm>
        </p:spPr>
        <p:txBody>
          <a:bodyPr>
            <a:normAutofit/>
          </a:bodyPr>
          <a:lstStyle/>
          <a:p>
            <a:endParaRPr lang="en-US"/>
          </a:p>
        </p:txBody>
      </p:sp>
      <p:pic>
        <p:nvPicPr>
          <p:cNvPr id="5" name="Picture 4" descr="Lone person stanging on misty jagged mountain">
            <a:extLst>
              <a:ext uri="{FF2B5EF4-FFF2-40B4-BE49-F238E27FC236}">
                <a16:creationId xmlns:a16="http://schemas.microsoft.com/office/drawing/2014/main" id="{86E91A2E-0DD5-61B4-E9B8-D0F4A36A0141}"/>
              </a:ext>
            </a:extLst>
          </p:cNvPr>
          <p:cNvPicPr>
            <a:picLocks noChangeAspect="1"/>
          </p:cNvPicPr>
          <p:nvPr/>
        </p:nvPicPr>
        <p:blipFill>
          <a:blip r:embed="rId2"/>
          <a:srcRect l="21807" r="2194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22952550"/>
      </p:ext>
    </p:extLst>
  </p:cSld>
  <p:clrMapOvr>
    <a:overrideClrMapping bg1="dk1" tx1="lt1" bg2="dk2"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04CF-BB0E-C761-178F-D0D7EB6D0EBC}"/>
              </a:ext>
            </a:extLst>
          </p:cNvPr>
          <p:cNvSpPr>
            <a:spLocks noGrp="1"/>
          </p:cNvSpPr>
          <p:nvPr>
            <p:ph type="title"/>
          </p:nvPr>
        </p:nvSpPr>
        <p:spPr/>
        <p:txBody>
          <a:bodyPr>
            <a:normAutofit fontScale="90000"/>
          </a:bodyPr>
          <a:lstStyle/>
          <a:p>
            <a:r>
              <a:rPr lang="en-US" b="1" dirty="0"/>
              <a:t>Early Christianity: </a:t>
            </a:r>
            <a:r>
              <a:rPr lang="en-US" dirty="0"/>
              <a:t>Greek and Christian Thought</a:t>
            </a:r>
            <a:br>
              <a:rPr lang="en-US" dirty="0"/>
            </a:br>
            <a:br>
              <a:rPr lang="en-US" b="1" dirty="0"/>
            </a:br>
            <a:endParaRPr lang="en-US" dirty="0"/>
          </a:p>
        </p:txBody>
      </p:sp>
      <p:sp>
        <p:nvSpPr>
          <p:cNvPr id="3" name="Content Placeholder 2">
            <a:extLst>
              <a:ext uri="{FF2B5EF4-FFF2-40B4-BE49-F238E27FC236}">
                <a16:creationId xmlns:a16="http://schemas.microsoft.com/office/drawing/2014/main" id="{8AC2F7EA-0EF7-B4FD-1155-DEC4BB02460F}"/>
              </a:ext>
            </a:extLst>
          </p:cNvPr>
          <p:cNvSpPr>
            <a:spLocks noGrp="1"/>
          </p:cNvSpPr>
          <p:nvPr>
            <p:ph idx="1"/>
          </p:nvPr>
        </p:nvSpPr>
        <p:spPr/>
        <p:txBody>
          <a:bodyPr>
            <a:normAutofit/>
          </a:bodyPr>
          <a:lstStyle/>
          <a:p>
            <a:r>
              <a:rPr lang="en-US" dirty="0"/>
              <a:t>Greek Religion &amp; Philosophy</a:t>
            </a:r>
          </a:p>
          <a:p>
            <a:pPr lvl="1"/>
            <a:r>
              <a:rPr lang="en-US" dirty="0"/>
              <a:t>The Greeks were mostly polytheists.</a:t>
            </a:r>
          </a:p>
          <a:p>
            <a:pPr lvl="1"/>
            <a:r>
              <a:rPr lang="en-US" dirty="0"/>
              <a:t>The Greek gods were limited, typically subject to the Fates, and had restricted domains.</a:t>
            </a:r>
          </a:p>
          <a:p>
            <a:pPr lvl="1"/>
            <a:r>
              <a:rPr lang="en-US" dirty="0"/>
              <a:t>Plato’s Demiurge used the Forms to guide its shaping of uncreated matter.</a:t>
            </a:r>
          </a:p>
          <a:p>
            <a:pPr lvl="1"/>
            <a:r>
              <a:rPr lang="en-US" dirty="0"/>
              <a:t>Aristotle’s Prime Mover was impersonal and immanent.</a:t>
            </a:r>
          </a:p>
          <a:p>
            <a:pPr lvl="1"/>
            <a:r>
              <a:rPr lang="en-US" dirty="0"/>
              <a:t>The Greek thinkers tended to aim for truth.</a:t>
            </a:r>
          </a:p>
          <a:p>
            <a:pPr lvl="1"/>
            <a:r>
              <a:rPr lang="en-US" dirty="0"/>
              <a:t>Many Greek thinkers accepted the Logos</a:t>
            </a:r>
          </a:p>
          <a:p>
            <a:pPr lvl="2"/>
            <a:r>
              <a:rPr lang="en-US" dirty="0"/>
              <a:t>A principle of reason and order in the universe.</a:t>
            </a:r>
          </a:p>
          <a:p>
            <a:endParaRPr lang="en-US" dirty="0"/>
          </a:p>
        </p:txBody>
      </p:sp>
    </p:spTree>
    <p:extLst>
      <p:ext uri="{BB962C8B-B14F-4D97-AF65-F5344CB8AC3E}">
        <p14:creationId xmlns:p14="http://schemas.microsoft.com/office/powerpoint/2010/main" val="2640633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4A7E-54E7-F278-D673-23E15B735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400BD-7A40-13C4-86AD-80A572CC547F}"/>
              </a:ext>
            </a:extLst>
          </p:cNvPr>
          <p:cNvSpPr>
            <a:spLocks noGrp="1"/>
          </p:cNvSpPr>
          <p:nvPr>
            <p:ph type="title"/>
          </p:nvPr>
        </p:nvSpPr>
        <p:spPr/>
        <p:txBody>
          <a:bodyPr>
            <a:normAutofit fontScale="90000"/>
          </a:bodyPr>
          <a:lstStyle/>
          <a:p>
            <a:r>
              <a:rPr lang="en-US" b="1" dirty="0"/>
              <a:t>Early Christianity: </a:t>
            </a:r>
            <a:r>
              <a:rPr lang="en-US" dirty="0"/>
              <a:t>Greek and Christian Thought</a:t>
            </a:r>
            <a:br>
              <a:rPr lang="en-US" b="1" dirty="0"/>
            </a:br>
            <a:endParaRPr lang="en-US" dirty="0"/>
          </a:p>
        </p:txBody>
      </p:sp>
      <p:sp>
        <p:nvSpPr>
          <p:cNvPr id="3" name="Content Placeholder 2">
            <a:extLst>
              <a:ext uri="{FF2B5EF4-FFF2-40B4-BE49-F238E27FC236}">
                <a16:creationId xmlns:a16="http://schemas.microsoft.com/office/drawing/2014/main" id="{CC1D28A8-E513-A3AB-A929-7C91A9237C8B}"/>
              </a:ext>
            </a:extLst>
          </p:cNvPr>
          <p:cNvSpPr>
            <a:spLocks noGrp="1"/>
          </p:cNvSpPr>
          <p:nvPr>
            <p:ph idx="1"/>
          </p:nvPr>
        </p:nvSpPr>
        <p:spPr/>
        <p:txBody>
          <a:bodyPr>
            <a:normAutofit/>
          </a:bodyPr>
          <a:lstStyle/>
          <a:p>
            <a:r>
              <a:rPr lang="en-US" dirty="0"/>
              <a:t>Christianity</a:t>
            </a:r>
          </a:p>
          <a:p>
            <a:pPr lvl="1"/>
            <a:r>
              <a:rPr lang="en-US" dirty="0"/>
              <a:t>Judaism and Christianity are monotheistic religions.</a:t>
            </a:r>
          </a:p>
          <a:p>
            <a:pPr lvl="1"/>
            <a:r>
              <a:rPr lang="en-US" dirty="0"/>
              <a:t>God is an all powerful and transcendent being.</a:t>
            </a:r>
          </a:p>
          <a:p>
            <a:pPr lvl="1"/>
            <a:r>
              <a:rPr lang="en-US" dirty="0"/>
              <a:t>God created the world and rules it completely.</a:t>
            </a:r>
          </a:p>
          <a:p>
            <a:pPr lvl="1"/>
            <a:r>
              <a:rPr lang="en-US" dirty="0"/>
              <a:t>God is a personal god who loves His creation.</a:t>
            </a:r>
          </a:p>
          <a:p>
            <a:pPr lvl="1"/>
            <a:r>
              <a:rPr lang="en-US" dirty="0"/>
              <a:t>Christianity is a revealed religion.</a:t>
            </a:r>
          </a:p>
          <a:p>
            <a:pPr lvl="2"/>
            <a:r>
              <a:rPr lang="en-US" dirty="0"/>
              <a:t>God revealed himself via the prophets, Jesus and scripture.</a:t>
            </a:r>
          </a:p>
          <a:p>
            <a:pPr lvl="1"/>
            <a:r>
              <a:rPr lang="en-US" dirty="0"/>
              <a:t>In the Gospel of John, God is the Logos and Jesus is the Logos in human form.</a:t>
            </a:r>
          </a:p>
          <a:p>
            <a:pPr lvl="1"/>
            <a:r>
              <a:rPr lang="en-US" dirty="0"/>
              <a:t>Human history and life are to be understood in religious terms.</a:t>
            </a:r>
          </a:p>
          <a:p>
            <a:endParaRPr lang="en-US" dirty="0"/>
          </a:p>
        </p:txBody>
      </p:sp>
    </p:spTree>
    <p:extLst>
      <p:ext uri="{BB962C8B-B14F-4D97-AF65-F5344CB8AC3E}">
        <p14:creationId xmlns:p14="http://schemas.microsoft.com/office/powerpoint/2010/main" val="11112010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F6D3A-A0A8-94C2-DC05-0F9C70284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67EB0-CDE1-B705-057C-5878A0E7562C}"/>
              </a:ext>
            </a:extLst>
          </p:cNvPr>
          <p:cNvSpPr>
            <a:spLocks noGrp="1"/>
          </p:cNvSpPr>
          <p:nvPr>
            <p:ph type="title"/>
          </p:nvPr>
        </p:nvSpPr>
        <p:spPr/>
        <p:txBody>
          <a:bodyPr>
            <a:normAutofit fontScale="90000"/>
          </a:bodyPr>
          <a:lstStyle/>
          <a:p>
            <a:r>
              <a:rPr lang="en-US" b="1" dirty="0"/>
              <a:t>Early Christianity: </a:t>
            </a:r>
            <a:r>
              <a:rPr lang="en-US" dirty="0"/>
              <a:t>Little Time for Philosophy</a:t>
            </a:r>
            <a:br>
              <a:rPr lang="en-US" dirty="0"/>
            </a:br>
            <a:br>
              <a:rPr lang="en-US" b="1" dirty="0"/>
            </a:br>
            <a:endParaRPr lang="en-US" dirty="0"/>
          </a:p>
        </p:txBody>
      </p:sp>
      <p:sp>
        <p:nvSpPr>
          <p:cNvPr id="3" name="Content Placeholder 2">
            <a:extLst>
              <a:ext uri="{FF2B5EF4-FFF2-40B4-BE49-F238E27FC236}">
                <a16:creationId xmlns:a16="http://schemas.microsoft.com/office/drawing/2014/main" id="{57FBE6A8-FDB2-22D7-3A4E-69CD47774328}"/>
              </a:ext>
            </a:extLst>
          </p:cNvPr>
          <p:cNvSpPr>
            <a:spLocks noGrp="1"/>
          </p:cNvSpPr>
          <p:nvPr>
            <p:ph idx="1"/>
          </p:nvPr>
        </p:nvSpPr>
        <p:spPr/>
        <p:txBody>
          <a:bodyPr>
            <a:normAutofit fontScale="92500" lnSpcReduction="10000"/>
          </a:bodyPr>
          <a:lstStyle/>
          <a:p>
            <a:r>
              <a:rPr lang="en-US" dirty="0"/>
              <a:t>Second Coming</a:t>
            </a:r>
          </a:p>
          <a:p>
            <a:pPr lvl="1"/>
            <a:r>
              <a:rPr lang="en-US" dirty="0"/>
              <a:t>Early Christians faced four concerns that left little time for philosophical speculation.	</a:t>
            </a:r>
          </a:p>
          <a:p>
            <a:pPr lvl="1"/>
            <a:r>
              <a:rPr lang="en-US" dirty="0"/>
              <a:t>It was believed that Jesus would return during the lifetime of the Apostles.</a:t>
            </a:r>
          </a:p>
          <a:p>
            <a:pPr lvl="1"/>
            <a:r>
              <a:rPr lang="en-US" dirty="0"/>
              <a:t>Hence, there was little time and little reason to engage in philosophy.</a:t>
            </a:r>
          </a:p>
          <a:p>
            <a:r>
              <a:rPr lang="en-US" dirty="0"/>
              <a:t>Persecution </a:t>
            </a:r>
          </a:p>
          <a:p>
            <a:pPr lvl="1"/>
            <a:r>
              <a:rPr lang="en-US" dirty="0"/>
              <a:t>Early Christians had to deal with persecution from the Romans.</a:t>
            </a:r>
          </a:p>
          <a:p>
            <a:pPr lvl="1"/>
            <a:r>
              <a:rPr lang="en-US" dirty="0"/>
              <a:t>In the Roman Empire, religion was a concern of the state:</a:t>
            </a:r>
          </a:p>
          <a:p>
            <a:pPr lvl="2"/>
            <a:r>
              <a:rPr lang="en-US" dirty="0"/>
              <a:t>Success of the state rested on the citizens paying proper homage to the gods.</a:t>
            </a:r>
          </a:p>
          <a:p>
            <a:pPr lvl="1"/>
            <a:r>
              <a:rPr lang="en-US" dirty="0"/>
              <a:t>Christians refused to pay homage to the Roman gods and proclaimed Christ as ruler of the earth.</a:t>
            </a:r>
          </a:p>
          <a:p>
            <a:pPr lvl="1"/>
            <a:r>
              <a:rPr lang="en-US" dirty="0"/>
              <a:t>This was regarded as treason, a capital offense.</a:t>
            </a:r>
          </a:p>
          <a:p>
            <a:pPr lvl="1"/>
            <a:r>
              <a:rPr lang="en-US" dirty="0"/>
              <a:t>Persecution varied among emperors, ending in the reign of Constantine (305-337).</a:t>
            </a:r>
          </a:p>
          <a:p>
            <a:endParaRPr lang="en-US" dirty="0"/>
          </a:p>
        </p:txBody>
      </p:sp>
    </p:spTree>
    <p:extLst>
      <p:ext uri="{BB962C8B-B14F-4D97-AF65-F5344CB8AC3E}">
        <p14:creationId xmlns:p14="http://schemas.microsoft.com/office/powerpoint/2010/main" val="21706354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81836-928C-6D68-E2E6-EE08D95FC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7DC15-CFF9-8AF9-B14A-A960F714EC3B}"/>
              </a:ext>
            </a:extLst>
          </p:cNvPr>
          <p:cNvSpPr>
            <a:spLocks noGrp="1"/>
          </p:cNvSpPr>
          <p:nvPr>
            <p:ph type="title"/>
          </p:nvPr>
        </p:nvSpPr>
        <p:spPr/>
        <p:txBody>
          <a:bodyPr>
            <a:normAutofit fontScale="90000"/>
          </a:bodyPr>
          <a:lstStyle/>
          <a:p>
            <a:r>
              <a:rPr lang="en-US" b="1" dirty="0"/>
              <a:t>Early Christianity: </a:t>
            </a:r>
            <a:r>
              <a:rPr lang="en-US" dirty="0"/>
              <a:t>Little Time for Philosophy</a:t>
            </a:r>
            <a:br>
              <a:rPr lang="en-US" dirty="0"/>
            </a:br>
            <a:br>
              <a:rPr lang="en-US" b="1" dirty="0"/>
            </a:br>
            <a:endParaRPr lang="en-US" dirty="0"/>
          </a:p>
        </p:txBody>
      </p:sp>
      <p:sp>
        <p:nvSpPr>
          <p:cNvPr id="3" name="Content Placeholder 2">
            <a:extLst>
              <a:ext uri="{FF2B5EF4-FFF2-40B4-BE49-F238E27FC236}">
                <a16:creationId xmlns:a16="http://schemas.microsoft.com/office/drawing/2014/main" id="{9D836D67-EEE2-2B80-81C0-5DF88EA1CEE5}"/>
              </a:ext>
            </a:extLst>
          </p:cNvPr>
          <p:cNvSpPr>
            <a:spLocks noGrp="1"/>
          </p:cNvSpPr>
          <p:nvPr>
            <p:ph idx="1"/>
          </p:nvPr>
        </p:nvSpPr>
        <p:spPr/>
        <p:txBody>
          <a:bodyPr>
            <a:normAutofit/>
          </a:bodyPr>
          <a:lstStyle/>
          <a:p>
            <a:r>
              <a:rPr lang="en-US" dirty="0"/>
              <a:t>Evangelism</a:t>
            </a:r>
          </a:p>
          <a:p>
            <a:pPr lvl="1"/>
            <a:r>
              <a:rPr lang="en-US" dirty="0"/>
              <a:t>The goal of Christianity was saving souls rather than presenting philosophical theory.</a:t>
            </a:r>
          </a:p>
          <a:p>
            <a:r>
              <a:rPr lang="en-US" dirty="0"/>
              <a:t>Heretics</a:t>
            </a:r>
          </a:p>
          <a:p>
            <a:pPr lvl="1"/>
            <a:r>
              <a:rPr lang="en-US" dirty="0"/>
              <a:t>Many variations of Christianity existed</a:t>
            </a:r>
          </a:p>
          <a:p>
            <a:pPr lvl="1"/>
            <a:r>
              <a:rPr lang="en-US" dirty="0"/>
              <a:t>Each claimed to be the authentic version.</a:t>
            </a:r>
          </a:p>
          <a:p>
            <a:pPr lvl="1"/>
            <a:r>
              <a:rPr lang="en-US" dirty="0"/>
              <a:t>Some heresies were Christianized versions of Greek religious philosophies.</a:t>
            </a:r>
          </a:p>
          <a:p>
            <a:pPr lvl="1"/>
            <a:r>
              <a:rPr lang="en-US" dirty="0"/>
              <a:t>Other heresies were alternative interpretations of the Christian theology.</a:t>
            </a:r>
          </a:p>
        </p:txBody>
      </p:sp>
    </p:spTree>
    <p:extLst>
      <p:ext uri="{BB962C8B-B14F-4D97-AF65-F5344CB8AC3E}">
        <p14:creationId xmlns:p14="http://schemas.microsoft.com/office/powerpoint/2010/main" val="40588315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2E9C6-A67F-E489-D917-5C294082E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FC618-1572-4446-9017-BB99AB25BEAF}"/>
              </a:ext>
            </a:extLst>
          </p:cNvPr>
          <p:cNvSpPr>
            <a:spLocks noGrp="1"/>
          </p:cNvSpPr>
          <p:nvPr>
            <p:ph type="title"/>
          </p:nvPr>
        </p:nvSpPr>
        <p:spPr/>
        <p:txBody>
          <a:bodyPr>
            <a:normAutofit fontScale="90000"/>
          </a:bodyPr>
          <a:lstStyle/>
          <a:p>
            <a:r>
              <a:rPr lang="en-US" b="1" dirty="0"/>
              <a:t>Early Christianity: </a:t>
            </a:r>
            <a:r>
              <a:rPr lang="en-US" dirty="0"/>
              <a:t>Rise of Philosophic Concerns</a:t>
            </a:r>
            <a:br>
              <a:rPr lang="en-US" dirty="0"/>
            </a:br>
            <a:br>
              <a:rPr lang="en-US" b="1" dirty="0"/>
            </a:br>
            <a:endParaRPr lang="en-US" dirty="0"/>
          </a:p>
        </p:txBody>
      </p:sp>
      <p:sp>
        <p:nvSpPr>
          <p:cNvPr id="3" name="Content Placeholder 2">
            <a:extLst>
              <a:ext uri="{FF2B5EF4-FFF2-40B4-BE49-F238E27FC236}">
                <a16:creationId xmlns:a16="http://schemas.microsoft.com/office/drawing/2014/main" id="{7042A2F7-CCC3-DA22-72EB-C5DB038DEE36}"/>
              </a:ext>
            </a:extLst>
          </p:cNvPr>
          <p:cNvSpPr>
            <a:spLocks noGrp="1"/>
          </p:cNvSpPr>
          <p:nvPr>
            <p:ph idx="1"/>
          </p:nvPr>
        </p:nvSpPr>
        <p:spPr/>
        <p:txBody>
          <a:bodyPr>
            <a:normAutofit fontScale="77500" lnSpcReduction="20000"/>
          </a:bodyPr>
          <a:lstStyle/>
          <a:p>
            <a:r>
              <a:rPr lang="en-US" dirty="0"/>
              <a:t>Delayed Return</a:t>
            </a:r>
          </a:p>
          <a:p>
            <a:pPr lvl="1"/>
            <a:r>
              <a:rPr lang="en-US" dirty="0"/>
              <a:t>As time passed it became evident  the second coming was not immanent.</a:t>
            </a:r>
          </a:p>
          <a:p>
            <a:pPr lvl="1"/>
            <a:r>
              <a:rPr lang="en-US" dirty="0"/>
              <a:t>Christians attempted to Christianize their culture by broadening out from the Jewish background.</a:t>
            </a:r>
          </a:p>
          <a:p>
            <a:pPr lvl="1"/>
            <a:r>
              <a:rPr lang="en-US" dirty="0"/>
              <a:t>They attempted to reconcile Christianity with Greek tradition and thought.</a:t>
            </a:r>
          </a:p>
          <a:p>
            <a:pPr lvl="1"/>
            <a:r>
              <a:rPr lang="en-US" dirty="0"/>
              <a:t>Christianity spread to the Roman upper classes; some trained in Greek philosophy.</a:t>
            </a:r>
          </a:p>
          <a:p>
            <a:pPr lvl="1"/>
            <a:r>
              <a:rPr lang="en-US" dirty="0"/>
              <a:t>Christian thinkers began using Greek philosophical categories to show Christianity is intellectually respectable. </a:t>
            </a:r>
          </a:p>
          <a:p>
            <a:r>
              <a:rPr lang="en-US" dirty="0"/>
              <a:t>Apologetics</a:t>
            </a:r>
          </a:p>
          <a:p>
            <a:pPr lvl="1"/>
            <a:r>
              <a:rPr lang="en-US" dirty="0"/>
              <a:t>“Apologetics” derived from Athenian law</a:t>
            </a:r>
          </a:p>
          <a:p>
            <a:pPr lvl="1"/>
            <a:r>
              <a:rPr lang="en-US" dirty="0"/>
              <a:t>An apology is making a reply or defending one’s position.</a:t>
            </a:r>
          </a:p>
          <a:p>
            <a:pPr lvl="1"/>
            <a:r>
              <a:rPr lang="en-US" dirty="0"/>
              <a:t> Christians used philosophic methods to defend Christianity in the face of Greek culture and philosophy.</a:t>
            </a:r>
          </a:p>
          <a:p>
            <a:pPr lvl="1"/>
            <a:r>
              <a:rPr lang="en-US" dirty="0"/>
              <a:t>Christians used philosophic methods to counter the heresies, many of which were Christianized variants of Greek religious philosophy.</a:t>
            </a:r>
          </a:p>
          <a:p>
            <a:pPr lvl="1"/>
            <a:r>
              <a:rPr lang="en-US" dirty="0"/>
              <a:t>Refuting the heretics required argumentation and clarification of Christian doctrines.</a:t>
            </a:r>
          </a:p>
        </p:txBody>
      </p:sp>
    </p:spTree>
    <p:extLst>
      <p:ext uri="{BB962C8B-B14F-4D97-AF65-F5344CB8AC3E}">
        <p14:creationId xmlns:p14="http://schemas.microsoft.com/office/powerpoint/2010/main" val="16021027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BC9C-E234-E118-FB3B-62A7BC87AF3E}"/>
              </a:ext>
            </a:extLst>
          </p:cNvPr>
          <p:cNvSpPr>
            <a:spLocks noGrp="1"/>
          </p:cNvSpPr>
          <p:nvPr>
            <p:ph type="title"/>
          </p:nvPr>
        </p:nvSpPr>
        <p:spPr/>
        <p:txBody>
          <a:bodyPr/>
          <a:lstStyle/>
          <a:p>
            <a:r>
              <a:rPr lang="en-US" b="1" dirty="0"/>
              <a:t>The Problem of Faith and Reason</a:t>
            </a:r>
            <a:br>
              <a:rPr lang="en-US" b="1" dirty="0"/>
            </a:br>
            <a:endParaRPr lang="en-US" dirty="0"/>
          </a:p>
        </p:txBody>
      </p:sp>
      <p:sp>
        <p:nvSpPr>
          <p:cNvPr id="3" name="Content Placeholder 2">
            <a:extLst>
              <a:ext uri="{FF2B5EF4-FFF2-40B4-BE49-F238E27FC236}">
                <a16:creationId xmlns:a16="http://schemas.microsoft.com/office/drawing/2014/main" id="{F3C8A554-6137-2684-2053-F53486202A70}"/>
              </a:ext>
            </a:extLst>
          </p:cNvPr>
          <p:cNvSpPr>
            <a:spLocks noGrp="1"/>
          </p:cNvSpPr>
          <p:nvPr>
            <p:ph idx="1"/>
          </p:nvPr>
        </p:nvSpPr>
        <p:spPr/>
        <p:txBody>
          <a:bodyPr>
            <a:normAutofit fontScale="70000" lnSpcReduction="20000"/>
          </a:bodyPr>
          <a:lstStyle/>
          <a:p>
            <a:r>
              <a:rPr lang="en-US" dirty="0"/>
              <a:t>Greeks</a:t>
            </a:r>
          </a:p>
          <a:p>
            <a:pPr lvl="1"/>
            <a:r>
              <a:rPr lang="en-US" dirty="0"/>
              <a:t>The Greeks had no conflict between faith and reason.</a:t>
            </a:r>
          </a:p>
          <a:p>
            <a:pPr lvl="1"/>
            <a:r>
              <a:rPr lang="en-US" dirty="0"/>
              <a:t> Greek religion was not a revealed faith</a:t>
            </a:r>
          </a:p>
          <a:p>
            <a:pPr lvl="2"/>
            <a:r>
              <a:rPr lang="en-US" dirty="0"/>
              <a:t>Religious ideas were passed on by poets and tradition.</a:t>
            </a:r>
          </a:p>
          <a:p>
            <a:pPr lvl="1"/>
            <a:r>
              <a:rPr lang="en-US" dirty="0"/>
              <a:t>Greek philosophers relied on philosophical reason and tended to either reject or downplay the religious traditions.</a:t>
            </a:r>
          </a:p>
          <a:p>
            <a:r>
              <a:rPr lang="en-US" dirty="0"/>
              <a:t>Jewish Tradition</a:t>
            </a:r>
          </a:p>
          <a:p>
            <a:pPr lvl="1"/>
            <a:r>
              <a:rPr lang="en-US" dirty="0"/>
              <a:t>The Jewish tradition lacked the conflict between faith and reason.</a:t>
            </a:r>
          </a:p>
          <a:p>
            <a:pPr lvl="1"/>
            <a:r>
              <a:rPr lang="en-US" dirty="0"/>
              <a:t>Jewish tradition emphasized the faithfulness of God to His people, thus making philosophical reasoning seem needless.</a:t>
            </a:r>
          </a:p>
          <a:p>
            <a:r>
              <a:rPr lang="en-US" dirty="0"/>
              <a:t>Cause of The Problem</a:t>
            </a:r>
          </a:p>
          <a:p>
            <a:pPr lvl="1"/>
            <a:r>
              <a:rPr lang="en-US" dirty="0"/>
              <a:t>The problem arises because there are two sources of information: faith/revelation and reason.</a:t>
            </a:r>
          </a:p>
          <a:p>
            <a:pPr lvl="1"/>
            <a:r>
              <a:rPr lang="en-US" dirty="0"/>
              <a:t>As Greek ways of thought began to supplant Jewish influences, Christians had to address various concerns.</a:t>
            </a:r>
          </a:p>
          <a:p>
            <a:pPr lvl="1"/>
            <a:r>
              <a:rPr lang="en-US" dirty="0"/>
              <a:t>They had to respond to external philosophical attacks.</a:t>
            </a:r>
          </a:p>
          <a:p>
            <a:pPr lvl="1"/>
            <a:r>
              <a:rPr lang="en-US" dirty="0"/>
              <a:t>They had to resolve internal controversies.</a:t>
            </a:r>
          </a:p>
          <a:p>
            <a:pPr lvl="1"/>
            <a:r>
              <a:rPr lang="en-US" dirty="0"/>
              <a:t>They had to address the Greek concern with a systematic approach to reality.</a:t>
            </a:r>
          </a:p>
          <a:p>
            <a:endParaRPr lang="en-US" dirty="0"/>
          </a:p>
        </p:txBody>
      </p:sp>
    </p:spTree>
    <p:extLst>
      <p:ext uri="{BB962C8B-B14F-4D97-AF65-F5344CB8AC3E}">
        <p14:creationId xmlns:p14="http://schemas.microsoft.com/office/powerpoint/2010/main" val="309556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641074" y="1419900"/>
            <a:ext cx="4291606" cy="4018201"/>
          </a:xfrm>
        </p:spPr>
        <p:txBody>
          <a:bodyPr>
            <a:normAutofit/>
          </a:bodyPr>
          <a:lstStyle/>
          <a:p>
            <a:pPr algn="l"/>
            <a:r>
              <a:rPr lang="en-US" sz="4400" dirty="0"/>
              <a:t>Aristotle’s</a:t>
            </a:r>
            <a:br>
              <a:rPr lang="en-US" sz="4400" dirty="0"/>
            </a:br>
            <a:r>
              <a:rPr lang="en-US" sz="4400" dirty="0"/>
              <a:t>First Principles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4701008" y="1193576"/>
            <a:ext cx="6576591" cy="4470850"/>
          </a:xfrm>
        </p:spPr>
        <p:txBody>
          <a:bodyPr anchor="ctr">
            <a:normAutofit/>
          </a:bodyPr>
          <a:lstStyle/>
          <a:p>
            <a:r>
              <a:rPr lang="en-US" dirty="0"/>
              <a:t>Induction</a:t>
            </a:r>
          </a:p>
          <a:p>
            <a:pPr lvl="1"/>
            <a:r>
              <a:rPr lang="en-US" dirty="0"/>
              <a:t>Reveals the universal and necessary features in the changing world of particulars.</a:t>
            </a:r>
          </a:p>
          <a:p>
            <a:pPr lvl="1"/>
            <a:r>
              <a:rPr lang="en-US" dirty="0"/>
              <a:t>Like experiences strengthen like traces.</a:t>
            </a:r>
          </a:p>
          <a:p>
            <a:pPr lvl="1"/>
            <a:r>
              <a:rPr lang="en-US" dirty="0"/>
              <a:t>Knowledge of the universal qualities.</a:t>
            </a:r>
          </a:p>
          <a:p>
            <a:pPr lvl="1"/>
            <a:r>
              <a:rPr lang="en-US" dirty="0"/>
              <a:t>The mind extracts universals from particulars until the categories are reached.</a:t>
            </a:r>
          </a:p>
          <a:p>
            <a:pPr lvl="1"/>
            <a:r>
              <a:rPr lang="en-US" dirty="0"/>
              <a:t>Induction + Intuition yields first principles.</a:t>
            </a:r>
          </a:p>
        </p:txBody>
      </p:sp>
    </p:spTree>
    <p:extLst>
      <p:ext uri="{BB962C8B-B14F-4D97-AF65-F5344CB8AC3E}">
        <p14:creationId xmlns:p14="http://schemas.microsoft.com/office/powerpoint/2010/main" val="20724628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EBB16-8C82-4A56-381D-BE2924D36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554E9-9F01-4384-080A-D9C8D0404664}"/>
              </a:ext>
            </a:extLst>
          </p:cNvPr>
          <p:cNvSpPr>
            <a:spLocks noGrp="1"/>
          </p:cNvSpPr>
          <p:nvPr>
            <p:ph type="title"/>
          </p:nvPr>
        </p:nvSpPr>
        <p:spPr/>
        <p:txBody>
          <a:bodyPr/>
          <a:lstStyle/>
          <a:p>
            <a:r>
              <a:rPr lang="en-US" b="1" dirty="0"/>
              <a:t>The Problem of Faith and Reason</a:t>
            </a:r>
            <a:br>
              <a:rPr lang="en-US" b="1" dirty="0"/>
            </a:br>
            <a:endParaRPr lang="en-US" dirty="0"/>
          </a:p>
        </p:txBody>
      </p:sp>
      <p:sp>
        <p:nvSpPr>
          <p:cNvPr id="3" name="Content Placeholder 2">
            <a:extLst>
              <a:ext uri="{FF2B5EF4-FFF2-40B4-BE49-F238E27FC236}">
                <a16:creationId xmlns:a16="http://schemas.microsoft.com/office/drawing/2014/main" id="{9EF0F7BC-A5BE-BC52-0FE2-E873D0372F5F}"/>
              </a:ext>
            </a:extLst>
          </p:cNvPr>
          <p:cNvSpPr>
            <a:spLocks noGrp="1"/>
          </p:cNvSpPr>
          <p:nvPr>
            <p:ph idx="1"/>
          </p:nvPr>
        </p:nvSpPr>
        <p:spPr/>
        <p:txBody>
          <a:bodyPr>
            <a:normAutofit fontScale="70000" lnSpcReduction="20000"/>
          </a:bodyPr>
          <a:lstStyle/>
          <a:p>
            <a:r>
              <a:rPr lang="en-US" dirty="0"/>
              <a:t>Questions</a:t>
            </a:r>
          </a:p>
          <a:p>
            <a:pPr lvl="1"/>
            <a:r>
              <a:rPr lang="en-US" dirty="0"/>
              <a:t>Is Christian belief rational?</a:t>
            </a:r>
          </a:p>
          <a:p>
            <a:pPr lvl="1"/>
            <a:r>
              <a:rPr lang="en-US" dirty="0"/>
              <a:t>What is the relation between faith and reason?</a:t>
            </a:r>
          </a:p>
          <a:p>
            <a:pPr lvl="1"/>
            <a:r>
              <a:rPr lang="en-US" dirty="0"/>
              <a:t>In cases where faith and reason conflict, what should be done?</a:t>
            </a:r>
          </a:p>
          <a:p>
            <a:r>
              <a:rPr lang="en-US" dirty="0"/>
              <a:t>Points of Disagreement </a:t>
            </a:r>
          </a:p>
          <a:p>
            <a:pPr lvl="1"/>
            <a:r>
              <a:rPr lang="en-US" dirty="0"/>
              <a:t>Christian thinkers rejected many of the views of the Greek philosophers.</a:t>
            </a:r>
          </a:p>
          <a:p>
            <a:pPr lvl="1"/>
            <a:r>
              <a:rPr lang="en-US" dirty="0"/>
              <a:t> For Plato, the highest goal was to achieve knowledge of the Good, as opposed to achieving salvation.</a:t>
            </a:r>
          </a:p>
          <a:p>
            <a:pPr lvl="1"/>
            <a:r>
              <a:rPr lang="en-US" dirty="0"/>
              <a:t>Plato accepted reincarnation, as opposed to the Christian notion of a permanent afterlife.</a:t>
            </a:r>
          </a:p>
          <a:p>
            <a:pPr lvl="1"/>
            <a:r>
              <a:rPr lang="en-US" dirty="0"/>
              <a:t>The Epicureans advocated the life of pleasure and claimed the soul ceased to exist at death.</a:t>
            </a:r>
          </a:p>
          <a:p>
            <a:r>
              <a:rPr lang="en-US" dirty="0"/>
              <a:t>Points of Agreement</a:t>
            </a:r>
          </a:p>
          <a:p>
            <a:pPr lvl="1"/>
            <a:r>
              <a:rPr lang="en-US" dirty="0"/>
              <a:t>Plato claimed that the soul was immortal and that the transcendent is of greater concern than the material world.</a:t>
            </a:r>
          </a:p>
          <a:p>
            <a:pPr lvl="1"/>
            <a:r>
              <a:rPr lang="en-US" dirty="0"/>
              <a:t>Aristotle presented arguments that could be employed to argue for the existence of God.</a:t>
            </a:r>
          </a:p>
          <a:p>
            <a:pPr lvl="1"/>
            <a:r>
              <a:rPr lang="en-US" dirty="0"/>
              <a:t>Aristotle argued that the universe had a purpose.</a:t>
            </a:r>
          </a:p>
          <a:p>
            <a:pPr lvl="1"/>
            <a:r>
              <a:rPr lang="en-US" dirty="0"/>
              <a:t>The Stoics argued for an orderly and meaningful world that was aimed at fulfilling a divine purpose.</a:t>
            </a:r>
          </a:p>
          <a:p>
            <a:endParaRPr lang="en-US" dirty="0"/>
          </a:p>
        </p:txBody>
      </p:sp>
    </p:spTree>
    <p:extLst>
      <p:ext uri="{BB962C8B-B14F-4D97-AF65-F5344CB8AC3E}">
        <p14:creationId xmlns:p14="http://schemas.microsoft.com/office/powerpoint/2010/main" val="82371477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B72537-90A1-C136-9887-278BACF56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27D83-6B6B-E2CE-BAD1-8BF4C8ED4734}"/>
              </a:ext>
            </a:extLst>
          </p:cNvPr>
          <p:cNvSpPr>
            <a:spLocks noGrp="1"/>
          </p:cNvSpPr>
          <p:nvPr>
            <p:ph type="title"/>
          </p:nvPr>
        </p:nvSpPr>
        <p:spPr>
          <a:xfrm>
            <a:off x="2849562" y="609600"/>
            <a:ext cx="6424440" cy="1320800"/>
          </a:xfrm>
        </p:spPr>
        <p:txBody>
          <a:bodyPr>
            <a:normAutofit/>
          </a:bodyPr>
          <a:lstStyle/>
          <a:p>
            <a:pPr>
              <a:lnSpc>
                <a:spcPct val="90000"/>
              </a:lnSpc>
            </a:pPr>
            <a:r>
              <a:rPr lang="en-US" sz="3100" b="1"/>
              <a:t>The Problem of Faith and Reason</a:t>
            </a:r>
            <a:br>
              <a:rPr lang="en-US" sz="3100" b="1"/>
            </a:br>
            <a:endParaRPr lang="en-US" sz="3100"/>
          </a:p>
        </p:txBody>
      </p:sp>
      <p:pic>
        <p:nvPicPr>
          <p:cNvPr id="5" name="Picture 4" descr="A close-up of a book&#10;&#10;AI-generated content may be incorrect.">
            <a:extLst>
              <a:ext uri="{FF2B5EF4-FFF2-40B4-BE49-F238E27FC236}">
                <a16:creationId xmlns:a16="http://schemas.microsoft.com/office/drawing/2014/main" id="{D72F5406-61B3-60C6-A426-D972F1B321A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411" r="35249" b="1733"/>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00550F9-9FE1-20CB-C797-7A84AAE23FC0}"/>
              </a:ext>
            </a:extLst>
          </p:cNvPr>
          <p:cNvSpPr>
            <a:spLocks noGrp="1"/>
          </p:cNvSpPr>
          <p:nvPr>
            <p:ph idx="1"/>
          </p:nvPr>
        </p:nvSpPr>
        <p:spPr>
          <a:xfrm>
            <a:off x="2849562" y="2160589"/>
            <a:ext cx="6424440" cy="3880773"/>
          </a:xfrm>
        </p:spPr>
        <p:txBody>
          <a:bodyPr>
            <a:normAutofit fontScale="92500"/>
          </a:bodyPr>
          <a:lstStyle/>
          <a:p>
            <a:pPr>
              <a:lnSpc>
                <a:spcPct val="90000"/>
              </a:lnSpc>
            </a:pPr>
            <a:r>
              <a:rPr lang="en-US" sz="1100"/>
              <a:t>Biblical Tradition: Anti-Philosophy</a:t>
            </a:r>
          </a:p>
          <a:p>
            <a:pPr lvl="1">
              <a:lnSpc>
                <a:spcPct val="90000"/>
              </a:lnSpc>
            </a:pPr>
            <a:r>
              <a:rPr lang="en-US" sz="1100"/>
              <a:t>Paul’s first letter to the Corinthians </a:t>
            </a:r>
          </a:p>
          <a:p>
            <a:pPr lvl="2">
              <a:lnSpc>
                <a:spcPct val="90000"/>
              </a:lnSpc>
            </a:pPr>
            <a:r>
              <a:rPr lang="en-US" sz="1100"/>
              <a:t>The wisdom of the world is foolishness in God’s eyes</a:t>
            </a:r>
          </a:p>
          <a:p>
            <a:pPr lvl="2">
              <a:lnSpc>
                <a:spcPct val="90000"/>
              </a:lnSpc>
            </a:pPr>
            <a:r>
              <a:rPr lang="en-US" sz="1100"/>
              <a:t>Christ’s gospel seems foolish in the eyes of pagans.</a:t>
            </a:r>
          </a:p>
          <a:p>
            <a:pPr lvl="1">
              <a:lnSpc>
                <a:spcPct val="90000"/>
              </a:lnSpc>
            </a:pPr>
            <a:r>
              <a:rPr lang="en-US" sz="1100"/>
              <a:t>Paul: “Make sure no one traps you and deprives you of your freedom by some secondhand, empty, rational philosophy based on the principles of this world instead of on Christ.”</a:t>
            </a:r>
          </a:p>
          <a:p>
            <a:pPr>
              <a:lnSpc>
                <a:spcPct val="90000"/>
              </a:lnSpc>
            </a:pPr>
            <a:r>
              <a:rPr lang="en-US" sz="1100"/>
              <a:t>Biblical Tradition: Pro-Philosophy</a:t>
            </a:r>
          </a:p>
          <a:p>
            <a:pPr lvl="1">
              <a:lnSpc>
                <a:spcPct val="90000"/>
              </a:lnSpc>
            </a:pPr>
            <a:r>
              <a:rPr lang="en-US" sz="1100"/>
              <a:t>Paul told Stoics and Epicureans that all three groups worshipped the same God</a:t>
            </a:r>
          </a:p>
          <a:p>
            <a:pPr lvl="2">
              <a:lnSpc>
                <a:spcPct val="90000"/>
              </a:lnSpc>
            </a:pPr>
            <a:r>
              <a:rPr lang="en-US" sz="1100"/>
              <a:t>But Christianity provided fuller information.</a:t>
            </a:r>
          </a:p>
          <a:p>
            <a:pPr lvl="1">
              <a:lnSpc>
                <a:spcPct val="90000"/>
              </a:lnSpc>
            </a:pPr>
            <a:r>
              <a:rPr lang="en-US" sz="1100"/>
              <a:t>Paul quoted Stoics to support his theology.</a:t>
            </a:r>
          </a:p>
          <a:p>
            <a:pPr lvl="1">
              <a:lnSpc>
                <a:spcPct val="90000"/>
              </a:lnSpc>
            </a:pPr>
            <a:r>
              <a:rPr lang="en-US" sz="1100"/>
              <a:t>Paul claimed that although the Greeks had not received a revelation, </a:t>
            </a:r>
          </a:p>
          <a:p>
            <a:pPr lvl="2">
              <a:lnSpc>
                <a:spcPct val="90000"/>
              </a:lnSpc>
            </a:pPr>
            <a:r>
              <a:rPr lang="en-US" sz="1100"/>
              <a:t>They had knowledge of God via His creation and </a:t>
            </a:r>
          </a:p>
          <a:p>
            <a:pPr lvl="2">
              <a:lnSpc>
                <a:spcPct val="90000"/>
              </a:lnSpc>
            </a:pPr>
            <a:r>
              <a:rPr lang="en-US" sz="1100"/>
              <a:t>The moral laws were “engraved on their hearts.”</a:t>
            </a:r>
          </a:p>
          <a:p>
            <a:pPr lvl="1">
              <a:lnSpc>
                <a:spcPct val="90000"/>
              </a:lnSpc>
            </a:pPr>
            <a:r>
              <a:rPr lang="en-US" sz="1100"/>
              <a:t>The Book of Proverbs praises wisdom.</a:t>
            </a:r>
          </a:p>
          <a:p>
            <a:pPr lvl="1">
              <a:lnSpc>
                <a:spcPct val="90000"/>
              </a:lnSpc>
            </a:pPr>
            <a:r>
              <a:rPr lang="en-US" sz="1100"/>
              <a:t>The prologue to the Gospel of John mentions the Divine Logos.</a:t>
            </a:r>
          </a:p>
        </p:txBody>
      </p:sp>
      <p:sp>
        <p:nvSpPr>
          <p:cNvPr id="6" name="TextBox 5">
            <a:extLst>
              <a:ext uri="{FF2B5EF4-FFF2-40B4-BE49-F238E27FC236}">
                <a16:creationId xmlns:a16="http://schemas.microsoft.com/office/drawing/2014/main" id="{8C061D80-02A4-6FE6-0D50-57BDAF146532}"/>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quotescosmos.com/bible/bible-verses/Everything-Will-Be-Ok.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032166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B50A-FCB0-312C-7E33-EFF42D08326E}"/>
              </a:ext>
            </a:extLst>
          </p:cNvPr>
          <p:cNvSpPr>
            <a:spLocks noGrp="1"/>
          </p:cNvSpPr>
          <p:nvPr>
            <p:ph type="title"/>
          </p:nvPr>
        </p:nvSpPr>
        <p:spPr>
          <a:xfrm>
            <a:off x="2786047" y="609600"/>
            <a:ext cx="6487955" cy="1320800"/>
          </a:xfrm>
        </p:spPr>
        <p:txBody>
          <a:bodyPr>
            <a:normAutofit/>
          </a:bodyPr>
          <a:lstStyle/>
          <a:p>
            <a:r>
              <a:rPr lang="en-US" b="1" dirty="0"/>
              <a:t>Early Christian Thinkers</a:t>
            </a:r>
            <a:br>
              <a:rPr lang="en-US" b="1" dirty="0"/>
            </a:br>
            <a:r>
              <a:rPr lang="en-US" dirty="0"/>
              <a:t>Justin Martyr</a:t>
            </a:r>
          </a:p>
        </p:txBody>
      </p:sp>
      <p:pic>
        <p:nvPicPr>
          <p:cNvPr id="2050" name="Picture 2" descr="undefined">
            <a:extLst>
              <a:ext uri="{FF2B5EF4-FFF2-40B4-BE49-F238E27FC236}">
                <a16:creationId xmlns:a16="http://schemas.microsoft.com/office/drawing/2014/main" id="{77720896-DA50-83E1-717A-B43684C73993}"/>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7581" r="26953" b="909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2055" name="Isosceles Triangle 2054">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0E1C107-928C-8169-FD89-A4966E555D62}"/>
              </a:ext>
            </a:extLst>
          </p:cNvPr>
          <p:cNvSpPr>
            <a:spLocks noGrp="1"/>
          </p:cNvSpPr>
          <p:nvPr>
            <p:ph idx="1"/>
          </p:nvPr>
        </p:nvSpPr>
        <p:spPr>
          <a:xfrm>
            <a:off x="2786047" y="2160589"/>
            <a:ext cx="6487955" cy="3880773"/>
          </a:xfrm>
        </p:spPr>
        <p:txBody>
          <a:bodyPr>
            <a:normAutofit lnSpcReduction="10000"/>
          </a:bodyPr>
          <a:lstStyle/>
          <a:p>
            <a:pPr>
              <a:lnSpc>
                <a:spcPct val="90000"/>
              </a:lnSpc>
            </a:pPr>
            <a:r>
              <a:rPr lang="en-US" sz="1400"/>
              <a:t>Background</a:t>
            </a:r>
          </a:p>
          <a:p>
            <a:pPr lvl="1">
              <a:lnSpc>
                <a:spcPct val="90000"/>
              </a:lnSpc>
            </a:pPr>
            <a:r>
              <a:rPr lang="en-US" sz="1400"/>
              <a:t>Born to pagan parents in Samara around 100.</a:t>
            </a:r>
          </a:p>
          <a:p>
            <a:pPr lvl="1">
              <a:lnSpc>
                <a:spcPct val="90000"/>
              </a:lnSpc>
            </a:pPr>
            <a:r>
              <a:rPr lang="en-US" sz="1400"/>
              <a:t>Traveled the Middle East and Italy in search of truth.</a:t>
            </a:r>
          </a:p>
          <a:p>
            <a:pPr lvl="1">
              <a:lnSpc>
                <a:spcPct val="90000"/>
              </a:lnSpc>
            </a:pPr>
            <a:r>
              <a:rPr lang="en-US" sz="1400"/>
              <a:t>Tried Stoicism, Aristotelianism, Pythagoreanism, Platonism and then Christianity.</a:t>
            </a:r>
          </a:p>
          <a:p>
            <a:pPr lvl="1">
              <a:lnSpc>
                <a:spcPct val="90000"/>
              </a:lnSpc>
            </a:pPr>
            <a:r>
              <a:rPr lang="en-US" sz="1400"/>
              <a:t>Died as a martyr in Rome around 165.</a:t>
            </a:r>
          </a:p>
          <a:p>
            <a:pPr>
              <a:lnSpc>
                <a:spcPct val="90000"/>
              </a:lnSpc>
            </a:pPr>
            <a:r>
              <a:rPr lang="en-US" sz="1400"/>
              <a:t>Harmony of Christianity and Greek Philosophy</a:t>
            </a:r>
          </a:p>
          <a:p>
            <a:pPr lvl="1">
              <a:lnSpc>
                <a:spcPct val="90000"/>
              </a:lnSpc>
            </a:pPr>
            <a:r>
              <a:rPr lang="en-US" sz="1400"/>
              <a:t>He spoke highly of the best of philosophy and philosophers.</a:t>
            </a:r>
          </a:p>
          <a:p>
            <a:pPr lvl="1">
              <a:lnSpc>
                <a:spcPct val="90000"/>
              </a:lnSpc>
            </a:pPr>
            <a:r>
              <a:rPr lang="en-US" sz="1400"/>
              <a:t>He claimed the Christian gospel and the best in pagan philosophy point to the same truth.</a:t>
            </a:r>
          </a:p>
          <a:p>
            <a:pPr lvl="1">
              <a:lnSpc>
                <a:spcPct val="90000"/>
              </a:lnSpc>
            </a:pPr>
            <a:r>
              <a:rPr lang="en-US" sz="1400"/>
              <a:t>Notes many similarities between Plato and Christianity</a:t>
            </a:r>
          </a:p>
          <a:p>
            <a:pPr lvl="2">
              <a:lnSpc>
                <a:spcPct val="90000"/>
              </a:lnSpc>
            </a:pPr>
            <a:r>
              <a:rPr lang="en-US" dirty="0"/>
              <a:t>Souls have a special affinity to God.</a:t>
            </a:r>
            <a:endParaRPr lang="en-US"/>
          </a:p>
          <a:p>
            <a:pPr lvl="2">
              <a:lnSpc>
                <a:spcPct val="90000"/>
              </a:lnSpc>
            </a:pPr>
            <a:r>
              <a:rPr lang="en-US" dirty="0"/>
              <a:t>We are morally responsible for our actions.</a:t>
            </a:r>
            <a:endParaRPr lang="en-US"/>
          </a:p>
          <a:p>
            <a:pPr lvl="2">
              <a:lnSpc>
                <a:spcPct val="90000"/>
              </a:lnSpc>
            </a:pPr>
            <a:r>
              <a:rPr lang="en-US" dirty="0"/>
              <a:t>There will be a time of reckoning for our actions.</a:t>
            </a:r>
            <a:endParaRPr lang="en-US"/>
          </a:p>
          <a:p>
            <a:pPr>
              <a:lnSpc>
                <a:spcPct val="90000"/>
              </a:lnSpc>
            </a:pPr>
            <a:endParaRPr lang="en-US" sz="1400"/>
          </a:p>
        </p:txBody>
      </p:sp>
    </p:spTree>
    <p:extLst>
      <p:ext uri="{BB962C8B-B14F-4D97-AF65-F5344CB8AC3E}">
        <p14:creationId xmlns:p14="http://schemas.microsoft.com/office/powerpoint/2010/main" val="22032634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A6589-0F96-CC69-2C03-B9CDEE7AD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CF14D-0A7B-209C-C3DB-A36C6C438992}"/>
              </a:ext>
            </a:extLst>
          </p:cNvPr>
          <p:cNvSpPr>
            <a:spLocks noGrp="1"/>
          </p:cNvSpPr>
          <p:nvPr>
            <p:ph type="title"/>
          </p:nvPr>
        </p:nvSpPr>
        <p:spPr/>
        <p:txBody>
          <a:bodyPr/>
          <a:lstStyle/>
          <a:p>
            <a:r>
              <a:rPr lang="en-US" b="1" dirty="0"/>
              <a:t>Early Christian Thinkers</a:t>
            </a:r>
            <a:br>
              <a:rPr lang="en-US" b="1" dirty="0"/>
            </a:br>
            <a:r>
              <a:rPr lang="en-US" dirty="0"/>
              <a:t>Justin Martyr</a:t>
            </a:r>
          </a:p>
        </p:txBody>
      </p:sp>
      <p:sp>
        <p:nvSpPr>
          <p:cNvPr id="3" name="Content Placeholder 2">
            <a:extLst>
              <a:ext uri="{FF2B5EF4-FFF2-40B4-BE49-F238E27FC236}">
                <a16:creationId xmlns:a16="http://schemas.microsoft.com/office/drawing/2014/main" id="{B266899A-3D2A-DAC2-7E4F-E12E228DB0A9}"/>
              </a:ext>
            </a:extLst>
          </p:cNvPr>
          <p:cNvSpPr>
            <a:spLocks noGrp="1"/>
          </p:cNvSpPr>
          <p:nvPr>
            <p:ph idx="1"/>
          </p:nvPr>
        </p:nvSpPr>
        <p:spPr/>
        <p:txBody>
          <a:bodyPr>
            <a:normAutofit/>
          </a:bodyPr>
          <a:lstStyle/>
          <a:p>
            <a:pPr lvl="1"/>
            <a:r>
              <a:rPr lang="en-US" dirty="0"/>
              <a:t>Claimed that the Platonic Good is God.</a:t>
            </a:r>
          </a:p>
          <a:p>
            <a:pPr lvl="1"/>
            <a:r>
              <a:rPr lang="en-US" dirty="0"/>
              <a:t>Based on spurious historical data, Justin believed that Socrates and Plato knew about the Pentateuch (first 5 books of the bible).</a:t>
            </a:r>
          </a:p>
          <a:p>
            <a:pPr lvl="1"/>
            <a:r>
              <a:rPr lang="en-US" dirty="0"/>
              <a:t>Based on John’s Gospel, he claimed that the Logos (Christ) enlightens all of humanity, allowing people to discover parts of God’s truth without the bible.</a:t>
            </a:r>
          </a:p>
          <a:p>
            <a:pPr lvl="1"/>
            <a:r>
              <a:rPr lang="en-US" dirty="0"/>
              <a:t>People possess seeds of divine reason-Spermatic Logos.</a:t>
            </a:r>
          </a:p>
          <a:p>
            <a:pPr lvl="1"/>
            <a:r>
              <a:rPr lang="en-US" dirty="0"/>
              <a:t>Claims Socrates and Plato were Christians before Christ and they followed this divine reason.</a:t>
            </a:r>
          </a:p>
          <a:p>
            <a:pPr lvl="1"/>
            <a:r>
              <a:rPr lang="en-US" dirty="0"/>
              <a:t>The Old Testament and the works of Greek philosophy prepared the way for Christianity.</a:t>
            </a:r>
          </a:p>
          <a:p>
            <a:pPr lvl="1"/>
            <a:r>
              <a:rPr lang="en-US" dirty="0"/>
              <a:t>There is no need to choose between reason and faith because all truth is God’s revealed truth, regardless of the source.</a:t>
            </a:r>
          </a:p>
          <a:p>
            <a:endParaRPr lang="en-US" dirty="0"/>
          </a:p>
        </p:txBody>
      </p:sp>
    </p:spTree>
    <p:extLst>
      <p:ext uri="{BB962C8B-B14F-4D97-AF65-F5344CB8AC3E}">
        <p14:creationId xmlns:p14="http://schemas.microsoft.com/office/powerpoint/2010/main" val="38547555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35E9-E1B8-1544-2FC0-7310FF38B115}"/>
              </a:ext>
            </a:extLst>
          </p:cNvPr>
          <p:cNvSpPr>
            <a:spLocks noGrp="1"/>
          </p:cNvSpPr>
          <p:nvPr>
            <p:ph type="title"/>
          </p:nvPr>
        </p:nvSpPr>
        <p:spPr>
          <a:xfrm>
            <a:off x="2786047" y="609600"/>
            <a:ext cx="6487955" cy="1320800"/>
          </a:xfrm>
        </p:spPr>
        <p:txBody>
          <a:bodyPr>
            <a:normAutofit/>
          </a:bodyPr>
          <a:lstStyle/>
          <a:p>
            <a:pPr>
              <a:lnSpc>
                <a:spcPct val="90000"/>
              </a:lnSpc>
            </a:pPr>
            <a:r>
              <a:rPr lang="en-US" sz="2800" b="1"/>
              <a:t>Early Christian Thinkers</a:t>
            </a:r>
            <a:br>
              <a:rPr lang="en-US" sz="2800" b="1"/>
            </a:br>
            <a:r>
              <a:rPr lang="en-US" sz="2800"/>
              <a:t>Clement of Alexander</a:t>
            </a:r>
            <a:br>
              <a:rPr lang="en-US" sz="2800"/>
            </a:br>
            <a:endParaRPr lang="en-US" sz="2800"/>
          </a:p>
        </p:txBody>
      </p:sp>
      <p:pic>
        <p:nvPicPr>
          <p:cNvPr id="3074" name="Picture 2" descr="undefined">
            <a:extLst>
              <a:ext uri="{FF2B5EF4-FFF2-40B4-BE49-F238E27FC236}">
                <a16:creationId xmlns:a16="http://schemas.microsoft.com/office/drawing/2014/main" id="{1BB564EB-6AEF-B19D-E69F-0A781269EAD0}"/>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l="28583" t="6777" r="26214" b="-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3079" name="Isosceles Triangle 3078">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3B0F316-D3CE-FCE3-63E9-92A3A20C473C}"/>
              </a:ext>
            </a:extLst>
          </p:cNvPr>
          <p:cNvSpPr>
            <a:spLocks noGrp="1"/>
          </p:cNvSpPr>
          <p:nvPr>
            <p:ph idx="1"/>
          </p:nvPr>
        </p:nvSpPr>
        <p:spPr>
          <a:xfrm>
            <a:off x="2786047" y="2160589"/>
            <a:ext cx="6487955" cy="3880773"/>
          </a:xfrm>
        </p:spPr>
        <p:txBody>
          <a:bodyPr>
            <a:normAutofit fontScale="92500"/>
          </a:bodyPr>
          <a:lstStyle/>
          <a:p>
            <a:pPr>
              <a:lnSpc>
                <a:spcPct val="90000"/>
              </a:lnSpc>
            </a:pPr>
            <a:r>
              <a:rPr lang="en-US" sz="1500"/>
              <a:t>Background</a:t>
            </a:r>
          </a:p>
          <a:p>
            <a:pPr lvl="1">
              <a:lnSpc>
                <a:spcPct val="90000"/>
              </a:lnSpc>
            </a:pPr>
            <a:r>
              <a:rPr lang="en-US" sz="1500"/>
              <a:t>Born to pagan parents around 150.</a:t>
            </a:r>
          </a:p>
          <a:p>
            <a:pPr lvl="1">
              <a:lnSpc>
                <a:spcPct val="90000"/>
              </a:lnSpc>
            </a:pPr>
            <a:r>
              <a:rPr lang="en-US" sz="1500"/>
              <a:t>Became a Christian under the influence of </a:t>
            </a:r>
            <a:r>
              <a:rPr lang="en-US" sz="1500" err="1"/>
              <a:t>Pantaneus</a:t>
            </a:r>
            <a:r>
              <a:rPr lang="en-US" sz="1500"/>
              <a:t>, a former Stoic.</a:t>
            </a:r>
          </a:p>
          <a:p>
            <a:pPr>
              <a:lnSpc>
                <a:spcPct val="90000"/>
              </a:lnSpc>
            </a:pPr>
            <a:r>
              <a:rPr lang="en-US" sz="1500"/>
              <a:t>The</a:t>
            </a:r>
            <a:r>
              <a:rPr lang="en-US" sz="1500" i="1"/>
              <a:t> Stromata</a:t>
            </a:r>
            <a:endParaRPr lang="en-US" sz="1500"/>
          </a:p>
          <a:p>
            <a:pPr lvl="1">
              <a:lnSpc>
                <a:spcPct val="90000"/>
              </a:lnSpc>
            </a:pPr>
            <a:r>
              <a:rPr lang="en-US" sz="1500"/>
              <a:t>A book in which he argues for Christians to respect Greek thought.	</a:t>
            </a:r>
          </a:p>
          <a:p>
            <a:pPr lvl="1">
              <a:lnSpc>
                <a:spcPct val="90000"/>
              </a:lnSpc>
            </a:pPr>
            <a:r>
              <a:rPr lang="en-US" sz="1500"/>
              <a:t>Based on Psalms 29:3, “The Lord is on many waters.”</a:t>
            </a:r>
          </a:p>
          <a:p>
            <a:pPr lvl="1">
              <a:lnSpc>
                <a:spcPct val="90000"/>
              </a:lnSpc>
            </a:pPr>
            <a:r>
              <a:rPr lang="en-US" sz="1500"/>
              <a:t>Claims all truth is one and wisdom comes from God.</a:t>
            </a:r>
          </a:p>
          <a:p>
            <a:pPr lvl="1">
              <a:lnSpc>
                <a:spcPct val="90000"/>
              </a:lnSpc>
            </a:pPr>
            <a:r>
              <a:rPr lang="en-US" sz="1500"/>
              <a:t>Claims Old Testament law was given to the Jews and philosophy to the Greeks;</a:t>
            </a:r>
          </a:p>
          <a:p>
            <a:pPr lvl="2">
              <a:lnSpc>
                <a:spcPct val="90000"/>
              </a:lnSpc>
            </a:pPr>
            <a:r>
              <a:rPr lang="en-US" sz="1500"/>
              <a:t> Both were used to prepare hearts and minds for Jesus.</a:t>
            </a:r>
          </a:p>
          <a:p>
            <a:pPr lvl="1">
              <a:lnSpc>
                <a:spcPct val="90000"/>
              </a:lnSpc>
            </a:pPr>
            <a:r>
              <a:rPr lang="en-US" sz="1500"/>
              <a:t>Philosophy is not a product of vice since it makes people virtuous</a:t>
            </a:r>
          </a:p>
          <a:p>
            <a:pPr lvl="2">
              <a:lnSpc>
                <a:spcPct val="90000"/>
              </a:lnSpc>
            </a:pPr>
            <a:r>
              <a:rPr lang="en-US" sz="1500"/>
              <a:t>Hence it is a product of God whose work it is to do good.</a:t>
            </a:r>
          </a:p>
          <a:p>
            <a:pPr>
              <a:lnSpc>
                <a:spcPct val="90000"/>
              </a:lnSpc>
            </a:pPr>
            <a:endParaRPr lang="en-US" sz="1500"/>
          </a:p>
        </p:txBody>
      </p:sp>
    </p:spTree>
    <p:extLst>
      <p:ext uri="{BB962C8B-B14F-4D97-AF65-F5344CB8AC3E}">
        <p14:creationId xmlns:p14="http://schemas.microsoft.com/office/powerpoint/2010/main" val="30100278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93DA7-B385-06B2-FA6E-8E09E16FA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E89DD-11EA-4959-885E-2DF982CEEF6A}"/>
              </a:ext>
            </a:extLst>
          </p:cNvPr>
          <p:cNvSpPr>
            <a:spLocks noGrp="1"/>
          </p:cNvSpPr>
          <p:nvPr>
            <p:ph type="title"/>
          </p:nvPr>
        </p:nvSpPr>
        <p:spPr/>
        <p:txBody>
          <a:bodyPr>
            <a:normAutofit fontScale="90000"/>
          </a:bodyPr>
          <a:lstStyle/>
          <a:p>
            <a:r>
              <a:rPr lang="en-US" b="1" dirty="0"/>
              <a:t>Early Christian Thinkers</a:t>
            </a:r>
            <a:br>
              <a:rPr lang="en-US" b="1" dirty="0"/>
            </a:br>
            <a:r>
              <a:rPr lang="en-US" dirty="0"/>
              <a:t>Clement of Alexander</a:t>
            </a:r>
            <a:br>
              <a:rPr lang="en-US" dirty="0"/>
            </a:br>
            <a:endParaRPr lang="en-US" dirty="0"/>
          </a:p>
        </p:txBody>
      </p:sp>
      <p:sp>
        <p:nvSpPr>
          <p:cNvPr id="3" name="Content Placeholder 2">
            <a:extLst>
              <a:ext uri="{FF2B5EF4-FFF2-40B4-BE49-F238E27FC236}">
                <a16:creationId xmlns:a16="http://schemas.microsoft.com/office/drawing/2014/main" id="{89B49EAE-6CB0-82C0-E623-E0B782132794}"/>
              </a:ext>
            </a:extLst>
          </p:cNvPr>
          <p:cNvSpPr>
            <a:spLocks noGrp="1"/>
          </p:cNvSpPr>
          <p:nvPr>
            <p:ph idx="1"/>
          </p:nvPr>
        </p:nvSpPr>
        <p:spPr/>
        <p:txBody>
          <a:bodyPr>
            <a:normAutofit/>
          </a:bodyPr>
          <a:lstStyle/>
          <a:p>
            <a:r>
              <a:rPr lang="en-US" dirty="0"/>
              <a:t>Philosophy as a Tool</a:t>
            </a:r>
          </a:p>
          <a:p>
            <a:pPr lvl="1"/>
            <a:r>
              <a:rPr lang="en-US" dirty="0"/>
              <a:t>Philosophy can be a helpful tool for understanding scripture.</a:t>
            </a:r>
          </a:p>
          <a:p>
            <a:pPr lvl="1"/>
            <a:r>
              <a:rPr lang="en-US" dirty="0"/>
              <a:t>Paul attacked “empty, rational philosophy” based on “principles of the world” rather than Christ.</a:t>
            </a:r>
          </a:p>
          <a:p>
            <a:pPr lvl="1"/>
            <a:r>
              <a:rPr lang="en-US" dirty="0"/>
              <a:t>Contends Paul was not attacking all philosophy, but only those specified.</a:t>
            </a:r>
          </a:p>
          <a:p>
            <a:r>
              <a:rPr lang="en-US" dirty="0"/>
              <a:t>Negative Views of Philosophy</a:t>
            </a:r>
          </a:p>
          <a:p>
            <a:pPr lvl="1"/>
            <a:r>
              <a:rPr lang="en-US" dirty="0"/>
              <a:t>Claims Greeks took many ethical and theological ideas from the Hebrews.</a:t>
            </a:r>
          </a:p>
          <a:p>
            <a:pPr lvl="1"/>
            <a:r>
              <a:rPr lang="en-US" dirty="0"/>
              <a:t>Claims Greek philosophy only yielded fragments of the truth and can trap us in irrelevant disputes.</a:t>
            </a:r>
          </a:p>
          <a:p>
            <a:pPr lvl="1"/>
            <a:r>
              <a:rPr lang="en-US" dirty="0"/>
              <a:t>Claims revelation provides a much fuller truth.</a:t>
            </a:r>
          </a:p>
          <a:p>
            <a:endParaRPr lang="en-US" dirty="0"/>
          </a:p>
        </p:txBody>
      </p:sp>
    </p:spTree>
    <p:extLst>
      <p:ext uri="{BB962C8B-B14F-4D97-AF65-F5344CB8AC3E}">
        <p14:creationId xmlns:p14="http://schemas.microsoft.com/office/powerpoint/2010/main" val="33365340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5DA-1349-6CC8-E9D2-310564B77D3B}"/>
              </a:ext>
            </a:extLst>
          </p:cNvPr>
          <p:cNvSpPr>
            <a:spLocks noGrp="1"/>
          </p:cNvSpPr>
          <p:nvPr>
            <p:ph type="title"/>
          </p:nvPr>
        </p:nvSpPr>
        <p:spPr>
          <a:xfrm>
            <a:off x="2786047" y="609600"/>
            <a:ext cx="6487955" cy="1320800"/>
          </a:xfrm>
        </p:spPr>
        <p:txBody>
          <a:bodyPr>
            <a:normAutofit/>
          </a:bodyPr>
          <a:lstStyle/>
          <a:p>
            <a:r>
              <a:rPr lang="en-US" b="1" dirty="0"/>
              <a:t>Early Christian Thinkers</a:t>
            </a:r>
            <a:br>
              <a:rPr lang="en-US" b="1" dirty="0"/>
            </a:br>
            <a:r>
              <a:rPr lang="en-US" dirty="0"/>
              <a:t>Tertullian</a:t>
            </a:r>
          </a:p>
        </p:txBody>
      </p:sp>
      <p:pic>
        <p:nvPicPr>
          <p:cNvPr id="4098" name="Picture 2" descr="undefined">
            <a:extLst>
              <a:ext uri="{FF2B5EF4-FFF2-40B4-BE49-F238E27FC236}">
                <a16:creationId xmlns:a16="http://schemas.microsoft.com/office/drawing/2014/main" id="{BE9762C3-A113-F255-1047-E4E0ACB7D1A2}"/>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5144" r="27707" b="3058"/>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4103" name="Isosceles Triangle 4102">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A848FAB-4762-2F6C-0CB1-F0DF5FFF16AB}"/>
              </a:ext>
            </a:extLst>
          </p:cNvPr>
          <p:cNvSpPr>
            <a:spLocks noGrp="1"/>
          </p:cNvSpPr>
          <p:nvPr>
            <p:ph idx="1"/>
          </p:nvPr>
        </p:nvSpPr>
        <p:spPr>
          <a:xfrm>
            <a:off x="2786047" y="2160589"/>
            <a:ext cx="6487955" cy="3880773"/>
          </a:xfrm>
        </p:spPr>
        <p:txBody>
          <a:bodyPr>
            <a:normAutofit/>
          </a:bodyPr>
          <a:lstStyle/>
          <a:p>
            <a:r>
              <a:rPr lang="en-US" dirty="0"/>
              <a:t>Background</a:t>
            </a:r>
          </a:p>
          <a:p>
            <a:pPr lvl="1"/>
            <a:r>
              <a:rPr lang="en-US" dirty="0"/>
              <a:t>Born around 160 to pagan parents in Carthage, North Africa.</a:t>
            </a:r>
          </a:p>
          <a:p>
            <a:pPr lvl="1"/>
            <a:r>
              <a:rPr lang="en-US" dirty="0"/>
              <a:t>A trial lawyer in Rome, he converted in 193.</a:t>
            </a:r>
          </a:p>
          <a:p>
            <a:pPr lvl="1"/>
            <a:r>
              <a:rPr lang="en-US" dirty="0"/>
              <a:t>His last known work appeared in 220.</a:t>
            </a:r>
          </a:p>
          <a:p>
            <a:endParaRPr lang="en-US" dirty="0"/>
          </a:p>
        </p:txBody>
      </p:sp>
    </p:spTree>
    <p:extLst>
      <p:ext uri="{BB962C8B-B14F-4D97-AF65-F5344CB8AC3E}">
        <p14:creationId xmlns:p14="http://schemas.microsoft.com/office/powerpoint/2010/main" val="41497121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0A73-AEAC-E0B3-429E-FECAFE2A9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5EB32-FFB5-77B3-ECE2-37FE80D5DF1D}"/>
              </a:ext>
            </a:extLst>
          </p:cNvPr>
          <p:cNvSpPr>
            <a:spLocks noGrp="1"/>
          </p:cNvSpPr>
          <p:nvPr>
            <p:ph type="title"/>
          </p:nvPr>
        </p:nvSpPr>
        <p:spPr/>
        <p:txBody>
          <a:bodyPr/>
          <a:lstStyle/>
          <a:p>
            <a:r>
              <a:rPr lang="en-US" b="1" dirty="0"/>
              <a:t>Early Christian Thinkers</a:t>
            </a:r>
            <a:br>
              <a:rPr lang="en-US" b="1" dirty="0"/>
            </a:br>
            <a:r>
              <a:rPr lang="en-US" dirty="0"/>
              <a:t>Tertullian</a:t>
            </a:r>
          </a:p>
        </p:txBody>
      </p:sp>
      <p:sp>
        <p:nvSpPr>
          <p:cNvPr id="3" name="Content Placeholder 2">
            <a:extLst>
              <a:ext uri="{FF2B5EF4-FFF2-40B4-BE49-F238E27FC236}">
                <a16:creationId xmlns:a16="http://schemas.microsoft.com/office/drawing/2014/main" id="{056FEF92-9C61-1A04-95F9-4DCC397FD2BC}"/>
              </a:ext>
            </a:extLst>
          </p:cNvPr>
          <p:cNvSpPr>
            <a:spLocks noGrp="1"/>
          </p:cNvSpPr>
          <p:nvPr>
            <p:ph idx="1"/>
          </p:nvPr>
        </p:nvSpPr>
        <p:spPr/>
        <p:txBody>
          <a:bodyPr>
            <a:normAutofit/>
          </a:bodyPr>
          <a:lstStyle/>
          <a:p>
            <a:r>
              <a:rPr lang="en-US" dirty="0"/>
              <a:t>View of Philosophy</a:t>
            </a:r>
          </a:p>
          <a:p>
            <a:pPr lvl="1"/>
            <a:r>
              <a:rPr lang="en-US" dirty="0"/>
              <a:t>Philosophers agree with Christians that the Logos created the universe.</a:t>
            </a:r>
          </a:p>
          <a:p>
            <a:pPr lvl="1"/>
            <a:r>
              <a:rPr lang="en-US" dirty="0"/>
              <a:t>While philosophers became proud of their reason, they did no realize they reached the truth via dumb luck</a:t>
            </a:r>
          </a:p>
          <a:p>
            <a:pPr lvl="2"/>
            <a:r>
              <a:rPr lang="en-US" dirty="0"/>
              <a:t>Much as a lost ship blunders into a safe port during a stormy night.</a:t>
            </a:r>
          </a:p>
          <a:p>
            <a:pPr lvl="1"/>
            <a:r>
              <a:rPr lang="en-US" dirty="0"/>
              <a:t>Christ says “seek and ye shall find” but also states that once the truth has been found “nothing else is to be believed and therefore nothing else is to be sought.”</a:t>
            </a:r>
          </a:p>
          <a:p>
            <a:pPr lvl="1"/>
            <a:r>
              <a:rPr lang="en-US" dirty="0"/>
              <a:t>He believes that heresies tend to arise out of philosophy.</a:t>
            </a:r>
          </a:p>
          <a:p>
            <a:pPr lvl="1"/>
            <a:r>
              <a:rPr lang="en-US" dirty="0"/>
              <a:t>Claims that as Athens and Jerusalem are separated by hundreds of miles, pagan philosophy and Christianity are spiritually separated and can never meet.</a:t>
            </a:r>
          </a:p>
          <a:p>
            <a:pPr lvl="1"/>
            <a:r>
              <a:rPr lang="en-US" dirty="0"/>
              <a:t>His attempt to keep Christianity and philosophy separate failed.</a:t>
            </a:r>
          </a:p>
          <a:p>
            <a:endParaRPr lang="en-US" dirty="0"/>
          </a:p>
        </p:txBody>
      </p:sp>
    </p:spTree>
    <p:extLst>
      <p:ext uri="{BB962C8B-B14F-4D97-AF65-F5344CB8AC3E}">
        <p14:creationId xmlns:p14="http://schemas.microsoft.com/office/powerpoint/2010/main" val="111250383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31FE86-5566-3BE9-F6DB-319C4E89D602}"/>
              </a:ext>
            </a:extLst>
          </p:cNvPr>
          <p:cNvSpPr>
            <a:spLocks noGrp="1"/>
          </p:cNvSpPr>
          <p:nvPr>
            <p:ph type="title"/>
          </p:nvPr>
        </p:nvSpPr>
        <p:spPr>
          <a:xfrm>
            <a:off x="7181723" y="609600"/>
            <a:ext cx="4512989" cy="2227730"/>
          </a:xfrm>
        </p:spPr>
        <p:txBody>
          <a:bodyPr anchor="ctr">
            <a:normAutofit/>
          </a:bodyPr>
          <a:lstStyle/>
          <a:p>
            <a:pPr>
              <a:lnSpc>
                <a:spcPct val="90000"/>
              </a:lnSpc>
            </a:pPr>
            <a:r>
              <a:rPr lang="en-US" b="1">
                <a:solidFill>
                  <a:srgbClr val="FFFFFF"/>
                </a:solidFill>
              </a:rPr>
              <a:t>Early Heresies: </a:t>
            </a:r>
            <a:r>
              <a:rPr lang="en-US">
                <a:solidFill>
                  <a:srgbClr val="FFFFFF"/>
                </a:solidFill>
              </a:rPr>
              <a:t>Heresies &amp; Orthodoxy</a:t>
            </a:r>
            <a:br>
              <a:rPr lang="en-US" b="1">
                <a:solidFill>
                  <a:srgbClr val="FFFFFF"/>
                </a:solidFill>
              </a:rPr>
            </a:br>
            <a:endParaRPr lang="en-US">
              <a:solidFill>
                <a:srgbClr val="FFFFFF"/>
              </a:solidFill>
            </a:endParaRPr>
          </a:p>
        </p:txBody>
      </p:sp>
      <p:pic>
        <p:nvPicPr>
          <p:cNvPr id="7" name="Picture 6">
            <a:extLst>
              <a:ext uri="{FF2B5EF4-FFF2-40B4-BE49-F238E27FC236}">
                <a16:creationId xmlns:a16="http://schemas.microsoft.com/office/drawing/2014/main" id="{A0BE542C-B76F-91B8-7366-548B5E400DBE}"/>
              </a:ext>
            </a:extLst>
          </p:cNvPr>
          <p:cNvPicPr>
            <a:picLocks noChangeAspect="1"/>
          </p:cNvPicPr>
          <p:nvPr/>
        </p:nvPicPr>
        <p:blipFill>
          <a:blip r:embed="rId3"/>
          <a:stretch>
            <a:fillRect/>
          </a:stretch>
        </p:blipFill>
        <p:spPr>
          <a:xfrm>
            <a:off x="757251" y="2152505"/>
            <a:ext cx="3856774" cy="2641889"/>
          </a:xfrm>
          <a:prstGeom prst="rect">
            <a:avLst/>
          </a:prstGeom>
        </p:spPr>
      </p:pic>
      <p:sp>
        <p:nvSpPr>
          <p:cNvPr id="3" name="Content Placeholder 2">
            <a:extLst>
              <a:ext uri="{FF2B5EF4-FFF2-40B4-BE49-F238E27FC236}">
                <a16:creationId xmlns:a16="http://schemas.microsoft.com/office/drawing/2014/main" id="{BEE796BD-14B6-D367-85A0-77D663ACF67E}"/>
              </a:ext>
            </a:extLst>
          </p:cNvPr>
          <p:cNvSpPr>
            <a:spLocks noGrp="1"/>
          </p:cNvSpPr>
          <p:nvPr>
            <p:ph idx="1"/>
          </p:nvPr>
        </p:nvSpPr>
        <p:spPr>
          <a:xfrm>
            <a:off x="7181725" y="2837329"/>
            <a:ext cx="4512988" cy="3317938"/>
          </a:xfrm>
        </p:spPr>
        <p:txBody>
          <a:bodyPr anchor="t">
            <a:normAutofit lnSpcReduction="10000"/>
          </a:bodyPr>
          <a:lstStyle/>
          <a:p>
            <a:pPr>
              <a:lnSpc>
                <a:spcPct val="90000"/>
              </a:lnSpc>
            </a:pPr>
            <a:r>
              <a:rPr lang="en-US" sz="1500">
                <a:solidFill>
                  <a:srgbClr val="FFFFFF"/>
                </a:solidFill>
              </a:rPr>
              <a:t>Philosophic Issue</a:t>
            </a:r>
          </a:p>
          <a:p>
            <a:pPr lvl="1">
              <a:lnSpc>
                <a:spcPct val="90000"/>
              </a:lnSpc>
            </a:pPr>
            <a:r>
              <a:rPr lang="en-US" sz="1500">
                <a:solidFill>
                  <a:srgbClr val="FFFFFF"/>
                </a:solidFill>
              </a:rPr>
              <a:t>Early Christians faced the challenge of expressing the theology of the Hebraic tradition in terms acceptable to the Greek philosophical tradition.</a:t>
            </a:r>
          </a:p>
          <a:p>
            <a:pPr lvl="1">
              <a:lnSpc>
                <a:spcPct val="90000"/>
              </a:lnSpc>
            </a:pPr>
            <a:r>
              <a:rPr lang="en-US" sz="1500">
                <a:solidFill>
                  <a:srgbClr val="FFFFFF"/>
                </a:solidFill>
              </a:rPr>
              <a:t>This led to more rigorous definitions of the key concepts.</a:t>
            </a:r>
          </a:p>
          <a:p>
            <a:pPr lvl="1">
              <a:lnSpc>
                <a:spcPct val="90000"/>
              </a:lnSpc>
            </a:pPr>
            <a:r>
              <a:rPr lang="en-US" sz="1500">
                <a:solidFill>
                  <a:srgbClr val="FFFFFF"/>
                </a:solidFill>
              </a:rPr>
              <a:t>“Heresy” was Greek for “choice” or “opinion” but it came to mean “incorrect opinion.”</a:t>
            </a:r>
          </a:p>
          <a:p>
            <a:pPr lvl="1">
              <a:lnSpc>
                <a:spcPct val="90000"/>
              </a:lnSpc>
            </a:pPr>
            <a:r>
              <a:rPr lang="en-US" sz="1500">
                <a:solidFill>
                  <a:srgbClr val="FFFFFF"/>
                </a:solidFill>
              </a:rPr>
              <a:t>Due to the existence of numerous religious philosophies, the Church had to determine what was orthodox (right belief) and what was heresy.</a:t>
            </a:r>
          </a:p>
          <a:p>
            <a:pPr>
              <a:lnSpc>
                <a:spcPct val="90000"/>
              </a:lnSpc>
            </a:pPr>
            <a:endParaRPr lang="en-US" sz="1500">
              <a:solidFill>
                <a:srgbClr val="FFFFFF"/>
              </a:solidFill>
            </a:endParaRPr>
          </a:p>
        </p:txBody>
      </p:sp>
    </p:spTree>
    <p:extLst>
      <p:ext uri="{BB962C8B-B14F-4D97-AF65-F5344CB8AC3E}">
        <p14:creationId xmlns:p14="http://schemas.microsoft.com/office/powerpoint/2010/main" val="19877155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1061-CEC2-3B12-62D3-ED8492D50F95}"/>
              </a:ext>
            </a:extLst>
          </p:cNvPr>
          <p:cNvSpPr>
            <a:spLocks noGrp="1"/>
          </p:cNvSpPr>
          <p:nvPr>
            <p:ph type="title"/>
          </p:nvPr>
        </p:nvSpPr>
        <p:spPr>
          <a:xfrm>
            <a:off x="2786047" y="609600"/>
            <a:ext cx="6487955" cy="1320800"/>
          </a:xfrm>
        </p:spPr>
        <p:txBody>
          <a:bodyPr>
            <a:normAutofit/>
          </a:bodyPr>
          <a:lstStyle/>
          <a:p>
            <a:r>
              <a:rPr lang="en-US" b="1" dirty="0"/>
              <a:t>Early Heresies:</a:t>
            </a:r>
            <a:r>
              <a:rPr lang="en-US" dirty="0"/>
              <a:t> Gnosticism</a:t>
            </a:r>
          </a:p>
        </p:txBody>
      </p:sp>
      <p:pic>
        <p:nvPicPr>
          <p:cNvPr id="5122" name="Picture 2" descr="undefined">
            <a:extLst>
              <a:ext uri="{FF2B5EF4-FFF2-40B4-BE49-F238E27FC236}">
                <a16:creationId xmlns:a16="http://schemas.microsoft.com/office/drawing/2014/main" id="{07E1251C-DBD1-5AA7-FB95-0AC5668BFB9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4624" r="19553" b="909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5127" name="Isosceles Triangle 5126">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F6D5423-B4BF-DD27-DD28-599EE307607B}"/>
              </a:ext>
            </a:extLst>
          </p:cNvPr>
          <p:cNvSpPr>
            <a:spLocks noGrp="1"/>
          </p:cNvSpPr>
          <p:nvPr>
            <p:ph idx="1"/>
          </p:nvPr>
        </p:nvSpPr>
        <p:spPr>
          <a:xfrm>
            <a:off x="2786047" y="2160589"/>
            <a:ext cx="6487955" cy="3880773"/>
          </a:xfrm>
        </p:spPr>
        <p:txBody>
          <a:bodyPr>
            <a:normAutofit fontScale="92500" lnSpcReduction="10000"/>
          </a:bodyPr>
          <a:lstStyle/>
          <a:p>
            <a:pPr>
              <a:lnSpc>
                <a:spcPct val="90000"/>
              </a:lnSpc>
            </a:pPr>
            <a:r>
              <a:rPr lang="en-US" sz="1300"/>
              <a:t>Introduction</a:t>
            </a:r>
          </a:p>
          <a:p>
            <a:pPr lvl="1">
              <a:lnSpc>
                <a:spcPct val="90000"/>
              </a:lnSpc>
            </a:pPr>
            <a:r>
              <a:rPr lang="en-US" sz="1300"/>
              <a:t>Consisted of about a dozen sects in the 2</a:t>
            </a:r>
            <a:r>
              <a:rPr lang="en-US" sz="1300" baseline="30000"/>
              <a:t>nd</a:t>
            </a:r>
            <a:r>
              <a:rPr lang="en-US" sz="1300"/>
              <a:t> century, some of which predated Christianity.</a:t>
            </a:r>
          </a:p>
          <a:p>
            <a:pPr lvl="1">
              <a:lnSpc>
                <a:spcPct val="90000"/>
              </a:lnSpc>
            </a:pPr>
            <a:r>
              <a:rPr lang="en-US" sz="1300"/>
              <a:t>Substituted knowledge (gnosis) for faith.</a:t>
            </a:r>
          </a:p>
          <a:p>
            <a:pPr lvl="1">
              <a:lnSpc>
                <a:spcPct val="90000"/>
              </a:lnSpc>
            </a:pPr>
            <a:r>
              <a:rPr lang="en-US" sz="1300"/>
              <a:t>Saw themselves as superior because they had unique access to a secret body of esoteric knowledge.</a:t>
            </a:r>
          </a:p>
          <a:p>
            <a:pPr lvl="1">
              <a:lnSpc>
                <a:spcPct val="90000"/>
              </a:lnSpc>
            </a:pPr>
            <a:r>
              <a:rPr lang="en-US" sz="1300"/>
              <a:t>This knowledge was a mix of </a:t>
            </a:r>
          </a:p>
          <a:p>
            <a:pPr lvl="2">
              <a:lnSpc>
                <a:spcPct val="90000"/>
              </a:lnSpc>
            </a:pPr>
            <a:r>
              <a:rPr lang="en-US" sz="1300"/>
              <a:t>Babylonian astrology</a:t>
            </a:r>
          </a:p>
          <a:p>
            <a:pPr lvl="2">
              <a:lnSpc>
                <a:spcPct val="90000"/>
              </a:lnSpc>
            </a:pPr>
            <a:r>
              <a:rPr lang="en-US" sz="1300"/>
              <a:t>Egyptian cults</a:t>
            </a:r>
          </a:p>
          <a:p>
            <a:pPr lvl="2">
              <a:lnSpc>
                <a:spcPct val="90000"/>
              </a:lnSpc>
            </a:pPr>
            <a:r>
              <a:rPr lang="en-US" sz="1300"/>
              <a:t>Persian religion</a:t>
            </a:r>
          </a:p>
          <a:p>
            <a:pPr lvl="2">
              <a:lnSpc>
                <a:spcPct val="90000"/>
              </a:lnSpc>
            </a:pPr>
            <a:r>
              <a:rPr lang="en-US" sz="1300"/>
              <a:t>Neo-Pythagoreanism</a:t>
            </a:r>
          </a:p>
          <a:p>
            <a:pPr lvl="2">
              <a:lnSpc>
                <a:spcPct val="90000"/>
              </a:lnSpc>
            </a:pPr>
            <a:r>
              <a:rPr lang="en-US" sz="1300"/>
              <a:t>Neoplatonism</a:t>
            </a:r>
          </a:p>
          <a:p>
            <a:pPr lvl="2">
              <a:lnSpc>
                <a:spcPct val="90000"/>
              </a:lnSpc>
            </a:pPr>
            <a:r>
              <a:rPr lang="en-US" sz="1300"/>
              <a:t> Stoicism</a:t>
            </a:r>
          </a:p>
          <a:p>
            <a:pPr lvl="2">
              <a:lnSpc>
                <a:spcPct val="90000"/>
              </a:lnSpc>
            </a:pPr>
            <a:r>
              <a:rPr lang="en-US" sz="1300"/>
              <a:t>Judaism </a:t>
            </a:r>
          </a:p>
          <a:p>
            <a:pPr lvl="2">
              <a:lnSpc>
                <a:spcPct val="90000"/>
              </a:lnSpc>
            </a:pPr>
            <a:r>
              <a:rPr lang="en-US" sz="1300"/>
              <a:t>Christian doctrines.</a:t>
            </a:r>
          </a:p>
          <a:p>
            <a:pPr>
              <a:lnSpc>
                <a:spcPct val="90000"/>
              </a:lnSpc>
            </a:pPr>
            <a:endParaRPr lang="en-US" sz="1300"/>
          </a:p>
        </p:txBody>
      </p:sp>
    </p:spTree>
    <p:extLst>
      <p:ext uri="{BB962C8B-B14F-4D97-AF65-F5344CB8AC3E}">
        <p14:creationId xmlns:p14="http://schemas.microsoft.com/office/powerpoint/2010/main" val="146398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p:txBody>
          <a:bodyPr/>
          <a:lstStyle/>
          <a:p>
            <a:r>
              <a:rPr lang="en-US" dirty="0"/>
              <a:t>Aristotle’s First Principles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Intuition</a:t>
            </a:r>
          </a:p>
          <a:p>
            <a:pPr lvl="1"/>
            <a:r>
              <a:rPr lang="en-US" dirty="0"/>
              <a:t>World has a rational order</a:t>
            </a:r>
          </a:p>
          <a:p>
            <a:pPr lvl="1"/>
            <a:r>
              <a:rPr lang="en-US" dirty="0"/>
              <a:t>Experience</a:t>
            </a:r>
          </a:p>
          <a:p>
            <a:pPr lvl="1"/>
            <a:r>
              <a:rPr lang="en-US" dirty="0"/>
              <a:t>Intellectual intuition takes us beyond particulars to universal and necessary truths.</a:t>
            </a:r>
          </a:p>
          <a:p>
            <a:pPr lvl="1"/>
            <a:r>
              <a:rPr lang="en-US" dirty="0"/>
              <a:t>Universals are not based on the particulars.</a:t>
            </a:r>
          </a:p>
          <a:p>
            <a:pPr lvl="1"/>
            <a:r>
              <a:rPr lang="en-US" dirty="0"/>
              <a:t>Aristotle replaces Plato's recollection with recognition.</a:t>
            </a:r>
          </a:p>
          <a:p>
            <a:pPr lvl="1"/>
            <a:r>
              <a:rPr lang="en-US" dirty="0"/>
              <a:t>Two types of principles</a:t>
            </a:r>
          </a:p>
          <a:p>
            <a:pPr lvl="2"/>
            <a:r>
              <a:rPr lang="en-US" dirty="0"/>
              <a:t>Science</a:t>
            </a:r>
          </a:p>
          <a:p>
            <a:pPr lvl="2"/>
            <a:r>
              <a:rPr lang="en-US" dirty="0"/>
              <a:t>logic</a:t>
            </a:r>
          </a:p>
        </p:txBody>
      </p:sp>
    </p:spTree>
    <p:extLst>
      <p:ext uri="{BB962C8B-B14F-4D97-AF65-F5344CB8AC3E}">
        <p14:creationId xmlns:p14="http://schemas.microsoft.com/office/powerpoint/2010/main" val="2871870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2E77-192C-EDD3-602A-4D18FE57F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96D51-D14E-B5F7-E38A-B87DEBAEA0EB}"/>
              </a:ext>
            </a:extLst>
          </p:cNvPr>
          <p:cNvSpPr>
            <a:spLocks noGrp="1"/>
          </p:cNvSpPr>
          <p:nvPr>
            <p:ph type="title"/>
          </p:nvPr>
        </p:nvSpPr>
        <p:spPr/>
        <p:txBody>
          <a:bodyPr/>
          <a:lstStyle/>
          <a:p>
            <a:r>
              <a:rPr lang="en-US" b="1" dirty="0"/>
              <a:t>Early Heresies:</a:t>
            </a:r>
            <a:r>
              <a:rPr lang="en-US" dirty="0"/>
              <a:t> Gnosticism</a:t>
            </a:r>
          </a:p>
        </p:txBody>
      </p:sp>
      <p:sp>
        <p:nvSpPr>
          <p:cNvPr id="3" name="Content Placeholder 2">
            <a:extLst>
              <a:ext uri="{FF2B5EF4-FFF2-40B4-BE49-F238E27FC236}">
                <a16:creationId xmlns:a16="http://schemas.microsoft.com/office/drawing/2014/main" id="{E6C342CD-29CC-5AE5-2EFE-4B8847950036}"/>
              </a:ext>
            </a:extLst>
          </p:cNvPr>
          <p:cNvSpPr>
            <a:spLocks noGrp="1"/>
          </p:cNvSpPr>
          <p:nvPr>
            <p:ph idx="1"/>
          </p:nvPr>
        </p:nvSpPr>
        <p:spPr/>
        <p:txBody>
          <a:bodyPr>
            <a:normAutofit/>
          </a:bodyPr>
          <a:lstStyle/>
          <a:p>
            <a:r>
              <a:rPr lang="en-US" dirty="0"/>
              <a:t>Views</a:t>
            </a:r>
          </a:p>
          <a:p>
            <a:pPr lvl="1"/>
            <a:r>
              <a:rPr lang="en-US" dirty="0"/>
              <a:t>Numerous deities, angles, archangels and other spiritual beings emanated from the one supreme God.</a:t>
            </a:r>
          </a:p>
          <a:p>
            <a:pPr lvl="1"/>
            <a:r>
              <a:rPr lang="en-US" dirty="0"/>
              <a:t>Accepted  dualism between spirit and matter.</a:t>
            </a:r>
          </a:p>
          <a:p>
            <a:pPr lvl="1"/>
            <a:r>
              <a:rPr lang="en-US" dirty="0"/>
              <a:t>The God of the Old Testament, the Demiurge, was an evil God who rose to oppose the God of Light.</a:t>
            </a:r>
          </a:p>
          <a:p>
            <a:pPr lvl="1"/>
            <a:r>
              <a:rPr lang="en-US" dirty="0"/>
              <a:t>The Demiurge created the world of matter, a kingdom of evil and darkness.</a:t>
            </a:r>
          </a:p>
          <a:p>
            <a:pPr lvl="1"/>
            <a:r>
              <a:rPr lang="en-US" dirty="0"/>
              <a:t>The Demiurge created humanity to capture portions of the good divine spirit within physical prisons.</a:t>
            </a:r>
          </a:p>
          <a:p>
            <a:endParaRPr lang="en-US" dirty="0"/>
          </a:p>
        </p:txBody>
      </p:sp>
    </p:spTree>
    <p:extLst>
      <p:ext uri="{BB962C8B-B14F-4D97-AF65-F5344CB8AC3E}">
        <p14:creationId xmlns:p14="http://schemas.microsoft.com/office/powerpoint/2010/main" val="94267667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26D7-98E3-3308-9831-428953443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64040-B997-CC42-6287-FF09B4C428FF}"/>
              </a:ext>
            </a:extLst>
          </p:cNvPr>
          <p:cNvSpPr>
            <a:spLocks noGrp="1"/>
          </p:cNvSpPr>
          <p:nvPr>
            <p:ph type="title"/>
          </p:nvPr>
        </p:nvSpPr>
        <p:spPr/>
        <p:txBody>
          <a:bodyPr/>
          <a:lstStyle/>
          <a:p>
            <a:r>
              <a:rPr lang="en-US" b="1" dirty="0"/>
              <a:t>Early Heresies:</a:t>
            </a:r>
            <a:r>
              <a:rPr lang="en-US" dirty="0"/>
              <a:t> Gnosticism</a:t>
            </a:r>
          </a:p>
        </p:txBody>
      </p:sp>
      <p:sp>
        <p:nvSpPr>
          <p:cNvPr id="3" name="Content Placeholder 2">
            <a:extLst>
              <a:ext uri="{FF2B5EF4-FFF2-40B4-BE49-F238E27FC236}">
                <a16:creationId xmlns:a16="http://schemas.microsoft.com/office/drawing/2014/main" id="{F549E126-D4BF-E471-998A-D6324C2676C2}"/>
              </a:ext>
            </a:extLst>
          </p:cNvPr>
          <p:cNvSpPr>
            <a:spLocks noGrp="1"/>
          </p:cNvSpPr>
          <p:nvPr>
            <p:ph idx="1"/>
          </p:nvPr>
        </p:nvSpPr>
        <p:spPr/>
        <p:txBody>
          <a:bodyPr>
            <a:normAutofit/>
          </a:bodyPr>
          <a:lstStyle/>
          <a:p>
            <a:r>
              <a:rPr lang="en-US" dirty="0"/>
              <a:t>Christ</a:t>
            </a:r>
          </a:p>
          <a:p>
            <a:pPr lvl="1"/>
            <a:r>
              <a:rPr lang="en-US" dirty="0"/>
              <a:t>Christ was one of the highest spirits.</a:t>
            </a:r>
          </a:p>
          <a:p>
            <a:pPr lvl="1"/>
            <a:r>
              <a:rPr lang="en-US" dirty="0"/>
              <a:t>Thwarted the demiurge by entering a human body or perhaps by appearing to be human.</a:t>
            </a:r>
          </a:p>
          <a:p>
            <a:pPr lvl="1"/>
            <a:r>
              <a:rPr lang="en-US" dirty="0"/>
              <a:t>Only the elite who could comprehend the secret doctrines could escape the material world and return to the kingdom of Light.</a:t>
            </a:r>
          </a:p>
          <a:p>
            <a:pPr lvl="1"/>
            <a:r>
              <a:rPr lang="en-US" dirty="0"/>
              <a:t>Most Gnostics preached asceticism due to their perception that the material world was evil.</a:t>
            </a:r>
          </a:p>
          <a:p>
            <a:pPr lvl="1"/>
            <a:r>
              <a:rPr lang="en-US" dirty="0"/>
              <a:t>Some sects were libertines because they believed</a:t>
            </a:r>
          </a:p>
          <a:p>
            <a:pPr lvl="2"/>
            <a:r>
              <a:rPr lang="en-US" dirty="0"/>
              <a:t>The body and spirit were so separated that nothing of the body could affect the spirit</a:t>
            </a:r>
          </a:p>
          <a:p>
            <a:pPr lvl="2"/>
            <a:r>
              <a:rPr lang="en-US" dirty="0"/>
              <a:t>Or slaking their physical desires would destroy their hold over people.</a:t>
            </a:r>
          </a:p>
        </p:txBody>
      </p:sp>
    </p:spTree>
    <p:extLst>
      <p:ext uri="{BB962C8B-B14F-4D97-AF65-F5344CB8AC3E}">
        <p14:creationId xmlns:p14="http://schemas.microsoft.com/office/powerpoint/2010/main" val="9216768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BFDA-D772-2DA4-1A2B-CEA91A2F3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6B3BC-4081-2F68-BD15-DC7BB4C27550}"/>
              </a:ext>
            </a:extLst>
          </p:cNvPr>
          <p:cNvSpPr>
            <a:spLocks noGrp="1"/>
          </p:cNvSpPr>
          <p:nvPr>
            <p:ph type="title"/>
          </p:nvPr>
        </p:nvSpPr>
        <p:spPr/>
        <p:txBody>
          <a:bodyPr/>
          <a:lstStyle/>
          <a:p>
            <a:r>
              <a:rPr lang="en-US" b="1" dirty="0"/>
              <a:t>Early Heresies:</a:t>
            </a:r>
            <a:r>
              <a:rPr lang="en-US" dirty="0"/>
              <a:t> Gnosticism</a:t>
            </a:r>
          </a:p>
        </p:txBody>
      </p:sp>
      <p:sp>
        <p:nvSpPr>
          <p:cNvPr id="3" name="Content Placeholder 2">
            <a:extLst>
              <a:ext uri="{FF2B5EF4-FFF2-40B4-BE49-F238E27FC236}">
                <a16:creationId xmlns:a16="http://schemas.microsoft.com/office/drawing/2014/main" id="{14BB2A10-7E09-F90C-9A31-CD80EEF77959}"/>
              </a:ext>
            </a:extLst>
          </p:cNvPr>
          <p:cNvSpPr>
            <a:spLocks noGrp="1"/>
          </p:cNvSpPr>
          <p:nvPr>
            <p:ph idx="1"/>
          </p:nvPr>
        </p:nvSpPr>
        <p:spPr/>
        <p:txBody>
          <a:bodyPr>
            <a:normAutofit/>
          </a:bodyPr>
          <a:lstStyle/>
          <a:p>
            <a:r>
              <a:rPr lang="en-US" dirty="0"/>
              <a:t>Importance/Influence on Christianity</a:t>
            </a:r>
          </a:p>
          <a:p>
            <a:pPr lvl="1"/>
            <a:r>
              <a:rPr lang="en-US" dirty="0"/>
              <a:t>Shows the confusing mixture of philosophy and mystery religions.</a:t>
            </a:r>
          </a:p>
          <a:p>
            <a:pPr lvl="1"/>
            <a:r>
              <a:rPr lang="en-US" dirty="0"/>
              <a:t>Appealing because it used elements from the philosophies and religions of its time.</a:t>
            </a:r>
          </a:p>
          <a:p>
            <a:pPr lvl="1"/>
            <a:r>
              <a:rPr lang="en-US" dirty="0"/>
              <a:t>Promoted a spiritual-physical dualism and asceticism that influenced Christianity. </a:t>
            </a:r>
          </a:p>
          <a:p>
            <a:pPr lvl="1"/>
            <a:r>
              <a:rPr lang="en-US" dirty="0"/>
              <a:t>Caused Christian thinkers to become suspicious of philosophy and helped fuel the anti-intellectual aspects of Christianity.</a:t>
            </a:r>
          </a:p>
          <a:p>
            <a:pPr lvl="1"/>
            <a:r>
              <a:rPr lang="en-US" dirty="0"/>
              <a:t>The problems it caused led Christian thinkers to work towards clarifying key Christian concepts.</a:t>
            </a:r>
          </a:p>
        </p:txBody>
      </p:sp>
    </p:spTree>
    <p:extLst>
      <p:ext uri="{BB962C8B-B14F-4D97-AF65-F5344CB8AC3E}">
        <p14:creationId xmlns:p14="http://schemas.microsoft.com/office/powerpoint/2010/main" val="21951757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2A5375-38EE-F876-CC7B-E60415D2F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452A1-E0D2-1CAE-17C3-868E39ACA47E}"/>
              </a:ext>
            </a:extLst>
          </p:cNvPr>
          <p:cNvSpPr>
            <a:spLocks noGrp="1"/>
          </p:cNvSpPr>
          <p:nvPr>
            <p:ph type="title"/>
          </p:nvPr>
        </p:nvSpPr>
        <p:spPr>
          <a:xfrm>
            <a:off x="2786047" y="609600"/>
            <a:ext cx="6487955" cy="1320800"/>
          </a:xfrm>
        </p:spPr>
        <p:txBody>
          <a:bodyPr>
            <a:normAutofit/>
          </a:bodyPr>
          <a:lstStyle/>
          <a:p>
            <a:r>
              <a:rPr lang="en-US" b="1" dirty="0"/>
              <a:t>Early Heresies:</a:t>
            </a:r>
            <a:r>
              <a:rPr lang="en-US" dirty="0"/>
              <a:t> The Manichean Heresy</a:t>
            </a:r>
          </a:p>
        </p:txBody>
      </p:sp>
      <p:pic>
        <p:nvPicPr>
          <p:cNvPr id="6146" name="Picture 2" descr="Sealstone of Mani">
            <a:extLst>
              <a:ext uri="{FF2B5EF4-FFF2-40B4-BE49-F238E27FC236}">
                <a16:creationId xmlns:a16="http://schemas.microsoft.com/office/drawing/2014/main" id="{E7EFF957-6E83-B3E4-836D-77B73631CB41}"/>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8801" r="34689" b="909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6151" name="Isosceles Triangle 6150">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CCF3AA1-243A-34B8-F225-C0AAFEED974C}"/>
              </a:ext>
            </a:extLst>
          </p:cNvPr>
          <p:cNvSpPr>
            <a:spLocks noGrp="1"/>
          </p:cNvSpPr>
          <p:nvPr>
            <p:ph idx="1"/>
          </p:nvPr>
        </p:nvSpPr>
        <p:spPr>
          <a:xfrm>
            <a:off x="2786047" y="2160589"/>
            <a:ext cx="6487955" cy="3880773"/>
          </a:xfrm>
        </p:spPr>
        <p:txBody>
          <a:bodyPr>
            <a:normAutofit fontScale="92500" lnSpcReduction="20000"/>
          </a:bodyPr>
          <a:lstStyle/>
          <a:p>
            <a:pPr>
              <a:lnSpc>
                <a:spcPct val="90000"/>
              </a:lnSpc>
            </a:pPr>
            <a:r>
              <a:rPr lang="en-US" sz="1400"/>
              <a:t>Background</a:t>
            </a:r>
          </a:p>
          <a:p>
            <a:pPr lvl="1">
              <a:lnSpc>
                <a:spcPct val="90000"/>
              </a:lnSpc>
            </a:pPr>
            <a:r>
              <a:rPr lang="en-US" sz="1400"/>
              <a:t>Founded in the 3</a:t>
            </a:r>
            <a:r>
              <a:rPr lang="en-US" sz="1400" baseline="30000"/>
              <a:t>rd</a:t>
            </a:r>
            <a:r>
              <a:rPr lang="en-US" sz="1400"/>
              <a:t> century by Mani, an Iranian prophet.</a:t>
            </a:r>
          </a:p>
          <a:p>
            <a:pPr lvl="1">
              <a:lnSpc>
                <a:spcPct val="90000"/>
              </a:lnSpc>
            </a:pPr>
            <a:r>
              <a:rPr lang="en-US" sz="1400"/>
              <a:t>A very popular religion.</a:t>
            </a:r>
          </a:p>
          <a:p>
            <a:pPr lvl="1">
              <a:lnSpc>
                <a:spcPct val="90000"/>
              </a:lnSpc>
            </a:pPr>
            <a:r>
              <a:rPr lang="en-US" sz="1400"/>
              <a:t>St. Augustine was a Manichean for 13 years before becoming a Christian.</a:t>
            </a:r>
          </a:p>
          <a:p>
            <a:pPr>
              <a:lnSpc>
                <a:spcPct val="90000"/>
              </a:lnSpc>
            </a:pPr>
            <a:r>
              <a:rPr lang="en-US" sz="1400"/>
              <a:t>Views</a:t>
            </a:r>
          </a:p>
          <a:p>
            <a:pPr lvl="1">
              <a:lnSpc>
                <a:spcPct val="90000"/>
              </a:lnSpc>
            </a:pPr>
            <a:r>
              <a:rPr lang="en-US" sz="1400"/>
              <a:t> The God of Light and God of Darkness are eternal rivals.</a:t>
            </a:r>
          </a:p>
          <a:p>
            <a:pPr lvl="1">
              <a:lnSpc>
                <a:spcPct val="90000"/>
              </a:lnSpc>
            </a:pPr>
            <a:r>
              <a:rPr lang="en-US" sz="1400"/>
              <a:t>The equal but opposite forces of good and evil struggle for dominance.</a:t>
            </a:r>
          </a:p>
          <a:p>
            <a:pPr lvl="1">
              <a:lnSpc>
                <a:spcPct val="90000"/>
              </a:lnSpc>
            </a:pPr>
            <a:r>
              <a:rPr lang="en-US" sz="1400"/>
              <a:t>The problem of evil is avoided since the God of Light is limited in power and opposed.</a:t>
            </a:r>
          </a:p>
          <a:p>
            <a:pPr lvl="1">
              <a:lnSpc>
                <a:spcPct val="90000"/>
              </a:lnSpc>
            </a:pPr>
            <a:r>
              <a:rPr lang="en-US" sz="1400"/>
              <a:t>Matter is evil and was created by the God of Darkness to trap human souls.</a:t>
            </a:r>
          </a:p>
          <a:p>
            <a:pPr lvl="1">
              <a:lnSpc>
                <a:spcPct val="90000"/>
              </a:lnSpc>
            </a:pPr>
            <a:r>
              <a:rPr lang="en-US" sz="1400"/>
              <a:t>Salvation is achieved by rising above the realm of matter by means of asceticism.</a:t>
            </a:r>
          </a:p>
          <a:p>
            <a:pPr lvl="1">
              <a:lnSpc>
                <a:spcPct val="90000"/>
              </a:lnSpc>
            </a:pPr>
            <a:r>
              <a:rPr lang="en-US" sz="1400"/>
              <a:t>Attempted to create a synthesis of all known religions:</a:t>
            </a:r>
          </a:p>
          <a:p>
            <a:pPr lvl="2">
              <a:lnSpc>
                <a:spcPct val="90000"/>
              </a:lnSpc>
            </a:pPr>
            <a:r>
              <a:rPr lang="en-US" dirty="0"/>
              <a:t> Buddha, Zoroaster, Jesus and Mani were all prophets for their times and places.</a:t>
            </a:r>
            <a:endParaRPr lang="en-US"/>
          </a:p>
        </p:txBody>
      </p:sp>
    </p:spTree>
    <p:extLst>
      <p:ext uri="{BB962C8B-B14F-4D97-AF65-F5344CB8AC3E}">
        <p14:creationId xmlns:p14="http://schemas.microsoft.com/office/powerpoint/2010/main" val="26151634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32EF-1BE6-7E10-4AAE-758226353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1A714-B2C8-44DC-F355-2FFBFE998570}"/>
              </a:ext>
            </a:extLst>
          </p:cNvPr>
          <p:cNvSpPr>
            <a:spLocks noGrp="1"/>
          </p:cNvSpPr>
          <p:nvPr>
            <p:ph type="title"/>
          </p:nvPr>
        </p:nvSpPr>
        <p:spPr/>
        <p:txBody>
          <a:bodyPr/>
          <a:lstStyle/>
          <a:p>
            <a:r>
              <a:rPr lang="en-US" b="1" dirty="0"/>
              <a:t>Early Heresies:</a:t>
            </a:r>
            <a:r>
              <a:rPr lang="en-US" dirty="0"/>
              <a:t> The Manichean Heresy</a:t>
            </a:r>
          </a:p>
        </p:txBody>
      </p:sp>
      <p:sp>
        <p:nvSpPr>
          <p:cNvPr id="3" name="Content Placeholder 2">
            <a:extLst>
              <a:ext uri="{FF2B5EF4-FFF2-40B4-BE49-F238E27FC236}">
                <a16:creationId xmlns:a16="http://schemas.microsoft.com/office/drawing/2014/main" id="{A10ACF05-11AA-760F-4AB5-49D0F3B8F6DB}"/>
              </a:ext>
            </a:extLst>
          </p:cNvPr>
          <p:cNvSpPr>
            <a:spLocks noGrp="1"/>
          </p:cNvSpPr>
          <p:nvPr>
            <p:ph idx="1"/>
          </p:nvPr>
        </p:nvSpPr>
        <p:spPr/>
        <p:txBody>
          <a:bodyPr>
            <a:normAutofit/>
          </a:bodyPr>
          <a:lstStyle/>
          <a:p>
            <a:r>
              <a:rPr lang="en-US" dirty="0"/>
              <a:t>Importance/Influence on Christianity</a:t>
            </a:r>
          </a:p>
          <a:p>
            <a:pPr lvl="1"/>
            <a:r>
              <a:rPr lang="en-US" dirty="0"/>
              <a:t>Shows the confusing mixture of philosophy and mystery religions of this time.</a:t>
            </a:r>
          </a:p>
          <a:p>
            <a:pPr lvl="1"/>
            <a:r>
              <a:rPr lang="en-US" dirty="0"/>
              <a:t>Appealing because it used elements from the philosophies and religions of its time.</a:t>
            </a:r>
          </a:p>
          <a:p>
            <a:pPr lvl="1"/>
            <a:r>
              <a:rPr lang="en-US" dirty="0"/>
              <a:t>It promoted a spiritual-physical dualism and asceticism that influenced Christianity. </a:t>
            </a:r>
          </a:p>
          <a:p>
            <a:pPr lvl="1"/>
            <a:r>
              <a:rPr lang="en-US" dirty="0"/>
              <a:t>It caused Christian thinkers to become suspicious of philosophy and helped fuel the anti-intellectual aspects of Christianity.</a:t>
            </a:r>
          </a:p>
          <a:p>
            <a:pPr lvl="1"/>
            <a:r>
              <a:rPr lang="en-US" dirty="0"/>
              <a:t>The problems it caused lead Christian thinkers to work towards clarifying key Christian concepts.</a:t>
            </a:r>
          </a:p>
        </p:txBody>
      </p:sp>
    </p:spTree>
    <p:extLst>
      <p:ext uri="{BB962C8B-B14F-4D97-AF65-F5344CB8AC3E}">
        <p14:creationId xmlns:p14="http://schemas.microsoft.com/office/powerpoint/2010/main" val="35877320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7268D-F898-75C2-04A4-4353704D9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707EE-66C5-38ED-055C-40A8E681A745}"/>
              </a:ext>
            </a:extLst>
          </p:cNvPr>
          <p:cNvSpPr>
            <a:spLocks noGrp="1"/>
          </p:cNvSpPr>
          <p:nvPr>
            <p:ph type="title"/>
          </p:nvPr>
        </p:nvSpPr>
        <p:spPr>
          <a:xfrm>
            <a:off x="2786047" y="609600"/>
            <a:ext cx="6487955" cy="1320800"/>
          </a:xfrm>
        </p:spPr>
        <p:txBody>
          <a:bodyPr>
            <a:normAutofit/>
          </a:bodyPr>
          <a:lstStyle/>
          <a:p>
            <a:r>
              <a:rPr lang="en-US" b="1" dirty="0"/>
              <a:t>Early Heresies:</a:t>
            </a:r>
            <a:r>
              <a:rPr lang="en-US" dirty="0"/>
              <a:t> The Arian Heresy</a:t>
            </a:r>
          </a:p>
        </p:txBody>
      </p:sp>
      <p:pic>
        <p:nvPicPr>
          <p:cNvPr id="5" name="Picture 4" descr="Light passing through clouds">
            <a:extLst>
              <a:ext uri="{FF2B5EF4-FFF2-40B4-BE49-F238E27FC236}">
                <a16:creationId xmlns:a16="http://schemas.microsoft.com/office/drawing/2014/main" id="{C46CFF47-D99B-96A9-8E16-DD33CC367B3D}"/>
              </a:ext>
            </a:extLst>
          </p:cNvPr>
          <p:cNvPicPr>
            <a:picLocks noChangeAspect="1"/>
          </p:cNvPicPr>
          <p:nvPr/>
        </p:nvPicPr>
        <p:blipFill>
          <a:blip r:embed="rId3">
            <a:duotone>
              <a:prstClr val="black"/>
              <a:schemeClr val="tx2">
                <a:tint val="45000"/>
                <a:satMod val="400000"/>
              </a:schemeClr>
            </a:duotone>
          </a:blip>
          <a:srcRect l="34946" r="38514" b="1"/>
          <a:stretch>
            <a:fill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9" name="Isosceles Triangle 8">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7287B8E-F4F7-6C65-B7FE-C83AD53A42C1}"/>
              </a:ext>
            </a:extLst>
          </p:cNvPr>
          <p:cNvSpPr>
            <a:spLocks noGrp="1"/>
          </p:cNvSpPr>
          <p:nvPr>
            <p:ph idx="1"/>
          </p:nvPr>
        </p:nvSpPr>
        <p:spPr>
          <a:xfrm>
            <a:off x="2786047" y="2160589"/>
            <a:ext cx="6487955" cy="3880773"/>
          </a:xfrm>
        </p:spPr>
        <p:txBody>
          <a:bodyPr>
            <a:normAutofit fontScale="92500" lnSpcReduction="10000"/>
          </a:bodyPr>
          <a:lstStyle/>
          <a:p>
            <a:pPr>
              <a:lnSpc>
                <a:spcPct val="90000"/>
              </a:lnSpc>
            </a:pPr>
            <a:r>
              <a:rPr lang="en-US" sz="1400"/>
              <a:t>Problem</a:t>
            </a:r>
          </a:p>
          <a:p>
            <a:pPr lvl="1">
              <a:lnSpc>
                <a:spcPct val="90000"/>
              </a:lnSpc>
            </a:pPr>
            <a:r>
              <a:rPr lang="en-US" sz="1400"/>
              <a:t>4</a:t>
            </a:r>
            <a:r>
              <a:rPr lang="en-US" sz="1400" baseline="30000"/>
              <a:t>th</a:t>
            </a:r>
            <a:r>
              <a:rPr lang="en-US" sz="1400"/>
              <a:t> century crisis.</a:t>
            </a:r>
          </a:p>
          <a:p>
            <a:pPr lvl="1">
              <a:lnSpc>
                <a:spcPct val="90000"/>
              </a:lnSpc>
            </a:pPr>
            <a:r>
              <a:rPr lang="en-US" sz="1400"/>
              <a:t>Christians: there is one God but three divine persons: the Father, Son and Holy Spirit.</a:t>
            </a:r>
          </a:p>
          <a:p>
            <a:pPr lvl="1">
              <a:lnSpc>
                <a:spcPct val="90000"/>
              </a:lnSpc>
            </a:pPr>
            <a:r>
              <a:rPr lang="en-US" sz="1400"/>
              <a:t>The problem: how can there be one God and three divine persons?</a:t>
            </a:r>
          </a:p>
          <a:p>
            <a:pPr>
              <a:lnSpc>
                <a:spcPct val="90000"/>
              </a:lnSpc>
            </a:pPr>
            <a:r>
              <a:rPr lang="en-US" sz="1400"/>
              <a:t>Answers</a:t>
            </a:r>
          </a:p>
          <a:p>
            <a:pPr lvl="1">
              <a:lnSpc>
                <a:spcPct val="90000"/>
              </a:lnSpc>
            </a:pPr>
            <a:r>
              <a:rPr lang="en-US" sz="1400"/>
              <a:t>The three are different manifestations of the same being.</a:t>
            </a:r>
          </a:p>
          <a:p>
            <a:pPr lvl="2">
              <a:lnSpc>
                <a:spcPct val="90000"/>
              </a:lnSpc>
            </a:pPr>
            <a:r>
              <a:rPr lang="en-US" dirty="0"/>
              <a:t>This entails that God the Father died on the cross.</a:t>
            </a:r>
            <a:endParaRPr lang="en-US"/>
          </a:p>
          <a:p>
            <a:pPr lvl="1">
              <a:lnSpc>
                <a:spcPct val="90000"/>
              </a:lnSpc>
            </a:pPr>
            <a:r>
              <a:rPr lang="en-US" sz="1400"/>
              <a:t>The three are related to the divine substance as three humans partake of the essence of human nature.</a:t>
            </a:r>
          </a:p>
          <a:p>
            <a:pPr lvl="1">
              <a:lnSpc>
                <a:spcPct val="90000"/>
              </a:lnSpc>
            </a:pPr>
            <a:r>
              <a:rPr lang="en-US" sz="1400"/>
              <a:t>This implies polytheism and contradicts the tradition that there is only one God.</a:t>
            </a:r>
          </a:p>
          <a:p>
            <a:pPr lvl="1">
              <a:lnSpc>
                <a:spcPct val="90000"/>
              </a:lnSpc>
            </a:pPr>
            <a:r>
              <a:rPr lang="en-US" sz="1400"/>
              <a:t>Some denied that Jesus was divine while others denied that he was human.</a:t>
            </a:r>
          </a:p>
          <a:p>
            <a:pPr lvl="1">
              <a:lnSpc>
                <a:spcPct val="90000"/>
              </a:lnSpc>
            </a:pPr>
            <a:r>
              <a:rPr lang="en-US" sz="1400"/>
              <a:t>A myriad of other positions were considered.</a:t>
            </a:r>
          </a:p>
        </p:txBody>
      </p:sp>
    </p:spTree>
    <p:extLst>
      <p:ext uri="{BB962C8B-B14F-4D97-AF65-F5344CB8AC3E}">
        <p14:creationId xmlns:p14="http://schemas.microsoft.com/office/powerpoint/2010/main" val="37580765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9B93F5-96E5-4534-8B7B-E3E2DB83A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F8822-81F3-1B51-6F61-4596A1067E71}"/>
              </a:ext>
            </a:extLst>
          </p:cNvPr>
          <p:cNvSpPr>
            <a:spLocks noGrp="1"/>
          </p:cNvSpPr>
          <p:nvPr>
            <p:ph type="title"/>
          </p:nvPr>
        </p:nvSpPr>
        <p:spPr>
          <a:xfrm>
            <a:off x="2786047" y="609600"/>
            <a:ext cx="6487955" cy="1320800"/>
          </a:xfrm>
        </p:spPr>
        <p:txBody>
          <a:bodyPr>
            <a:normAutofit/>
          </a:bodyPr>
          <a:lstStyle/>
          <a:p>
            <a:r>
              <a:rPr lang="en-US" b="1" dirty="0"/>
              <a:t>Early Heresies:</a:t>
            </a:r>
            <a:r>
              <a:rPr lang="en-US" dirty="0"/>
              <a:t> The Arian Heresy</a:t>
            </a:r>
          </a:p>
        </p:txBody>
      </p:sp>
      <p:pic>
        <p:nvPicPr>
          <p:cNvPr id="2050" name="Picture 2" descr="Head statue of Constantine the Great">
            <a:extLst>
              <a:ext uri="{FF2B5EF4-FFF2-40B4-BE49-F238E27FC236}">
                <a16:creationId xmlns:a16="http://schemas.microsoft.com/office/drawing/2014/main" id="{2CAC47C7-FD72-B711-A225-5C7916321DFF}"/>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2118" r="26061" b="909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2055" name="Isosceles Triangle 2054">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F35B23A-5E39-8B9E-5663-54618D15EDFA}"/>
              </a:ext>
            </a:extLst>
          </p:cNvPr>
          <p:cNvSpPr>
            <a:spLocks noGrp="1"/>
          </p:cNvSpPr>
          <p:nvPr>
            <p:ph idx="1"/>
          </p:nvPr>
        </p:nvSpPr>
        <p:spPr>
          <a:xfrm>
            <a:off x="2786047" y="2160589"/>
            <a:ext cx="6487955" cy="3880773"/>
          </a:xfrm>
        </p:spPr>
        <p:txBody>
          <a:bodyPr>
            <a:normAutofit fontScale="92500" lnSpcReduction="10000"/>
          </a:bodyPr>
          <a:lstStyle/>
          <a:p>
            <a:pPr>
              <a:lnSpc>
                <a:spcPct val="90000"/>
              </a:lnSpc>
            </a:pPr>
            <a:r>
              <a:rPr lang="en-US" sz="1400"/>
              <a:t>Athanasius</a:t>
            </a:r>
          </a:p>
          <a:p>
            <a:pPr lvl="1">
              <a:lnSpc>
                <a:spcPct val="90000"/>
              </a:lnSpc>
            </a:pPr>
            <a:r>
              <a:rPr lang="en-US" sz="1400"/>
              <a:t>Became the Bishop of Alexandria.</a:t>
            </a:r>
          </a:p>
          <a:p>
            <a:pPr lvl="1">
              <a:lnSpc>
                <a:spcPct val="90000"/>
              </a:lnSpc>
            </a:pPr>
            <a:r>
              <a:rPr lang="en-US" sz="1400"/>
              <a:t>Claimed God was manifested in three persons who shared the same divine substance.</a:t>
            </a:r>
          </a:p>
          <a:p>
            <a:pPr lvl="1">
              <a:lnSpc>
                <a:spcPct val="90000"/>
              </a:lnSpc>
            </a:pPr>
            <a:r>
              <a:rPr lang="en-US" sz="1400"/>
              <a:t>The Son is the same substance as the Father.</a:t>
            </a:r>
          </a:p>
          <a:p>
            <a:pPr>
              <a:lnSpc>
                <a:spcPct val="90000"/>
              </a:lnSpc>
            </a:pPr>
            <a:r>
              <a:rPr lang="en-US" sz="1400"/>
              <a:t>Arius</a:t>
            </a:r>
          </a:p>
          <a:p>
            <a:pPr lvl="1">
              <a:lnSpc>
                <a:spcPct val="90000"/>
              </a:lnSpc>
            </a:pPr>
            <a:r>
              <a:rPr lang="en-US" sz="1400"/>
              <a:t>A cleric in Alexandria.</a:t>
            </a:r>
          </a:p>
          <a:p>
            <a:pPr lvl="1">
              <a:lnSpc>
                <a:spcPct val="90000"/>
              </a:lnSpc>
            </a:pPr>
            <a:r>
              <a:rPr lang="en-US" sz="1400"/>
              <a:t>Claimed the Son was created by the Father and the two were not the same being,</a:t>
            </a:r>
          </a:p>
          <a:p>
            <a:pPr>
              <a:lnSpc>
                <a:spcPct val="90000"/>
              </a:lnSpc>
            </a:pPr>
            <a:r>
              <a:rPr lang="en-US" sz="1400"/>
              <a:t>Council of </a:t>
            </a:r>
            <a:r>
              <a:rPr lang="en-US" sz="1400" err="1"/>
              <a:t>Nicea</a:t>
            </a:r>
            <a:endParaRPr lang="en-US" sz="1400"/>
          </a:p>
          <a:p>
            <a:pPr lvl="1">
              <a:lnSpc>
                <a:spcPct val="90000"/>
              </a:lnSpc>
            </a:pPr>
            <a:r>
              <a:rPr lang="en-US" sz="1400"/>
              <a:t>Called by Emperor Constantine in 325 to settle the dispute between Athanasius and Arius to end civil disorder.</a:t>
            </a:r>
          </a:p>
          <a:p>
            <a:pPr lvl="1">
              <a:lnSpc>
                <a:spcPct val="90000"/>
              </a:lnSpc>
            </a:pPr>
            <a:r>
              <a:rPr lang="en-US" sz="1400"/>
              <a:t>Athanasius carried the majority and the Arians were denounced as heretics.</a:t>
            </a:r>
          </a:p>
          <a:p>
            <a:pPr lvl="1">
              <a:lnSpc>
                <a:spcPct val="90000"/>
              </a:lnSpc>
            </a:pPr>
            <a:r>
              <a:rPr lang="en-US" sz="1400"/>
              <a:t>The proceedings became the Nicene Creed.</a:t>
            </a:r>
          </a:p>
        </p:txBody>
      </p:sp>
    </p:spTree>
    <p:extLst>
      <p:ext uri="{BB962C8B-B14F-4D97-AF65-F5344CB8AC3E}">
        <p14:creationId xmlns:p14="http://schemas.microsoft.com/office/powerpoint/2010/main" val="317387858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D62C-F889-CA24-470E-5EF0F4E45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ECDC4-AFD0-597C-810F-64319D7B4EC6}"/>
              </a:ext>
            </a:extLst>
          </p:cNvPr>
          <p:cNvSpPr>
            <a:spLocks noGrp="1"/>
          </p:cNvSpPr>
          <p:nvPr>
            <p:ph type="title"/>
          </p:nvPr>
        </p:nvSpPr>
        <p:spPr/>
        <p:txBody>
          <a:bodyPr/>
          <a:lstStyle/>
          <a:p>
            <a:r>
              <a:rPr lang="en-US" b="1" dirty="0"/>
              <a:t>Early Heresies:</a:t>
            </a:r>
            <a:r>
              <a:rPr lang="en-US" dirty="0"/>
              <a:t> The Arian Heresy</a:t>
            </a:r>
          </a:p>
        </p:txBody>
      </p:sp>
      <p:sp>
        <p:nvSpPr>
          <p:cNvPr id="3" name="Content Placeholder 2">
            <a:extLst>
              <a:ext uri="{FF2B5EF4-FFF2-40B4-BE49-F238E27FC236}">
                <a16:creationId xmlns:a16="http://schemas.microsoft.com/office/drawing/2014/main" id="{9C3A12FC-A528-2E12-1BD0-CE0586FB44D6}"/>
              </a:ext>
            </a:extLst>
          </p:cNvPr>
          <p:cNvSpPr>
            <a:spLocks noGrp="1"/>
          </p:cNvSpPr>
          <p:nvPr>
            <p:ph idx="1"/>
          </p:nvPr>
        </p:nvSpPr>
        <p:spPr/>
        <p:txBody>
          <a:bodyPr>
            <a:normAutofit fontScale="85000" lnSpcReduction="20000"/>
          </a:bodyPr>
          <a:lstStyle/>
          <a:p>
            <a:r>
              <a:rPr lang="en-US"/>
              <a:t>The Battle Continued</a:t>
            </a:r>
          </a:p>
          <a:p>
            <a:pPr lvl="1"/>
            <a:r>
              <a:rPr lang="en-US"/>
              <a:t>The dispute endured.</a:t>
            </a:r>
          </a:p>
          <a:p>
            <a:pPr lvl="1"/>
            <a:r>
              <a:rPr lang="en-US"/>
              <a:t>The radical Arians claimed  the Son’s essence is unlike (anomoios, in Greek) the Father’s.</a:t>
            </a:r>
          </a:p>
          <a:p>
            <a:pPr lvl="1"/>
            <a:r>
              <a:rPr lang="en-US"/>
              <a:t>The Nicene formula stated the two were the same being (homoousios).</a:t>
            </a:r>
          </a:p>
          <a:p>
            <a:pPr lvl="1"/>
            <a:r>
              <a:rPr lang="en-US"/>
              <a:t>The moderate Arians and those accepting the Nicene Creed compromised and agreed the Son and Father are of similar substance (homoiousios).</a:t>
            </a:r>
          </a:p>
          <a:p>
            <a:pPr lvl="1"/>
            <a:r>
              <a:rPr lang="en-US"/>
              <a:t>They believed purity of the faith, divine truth and salvation were at stake in this dispute.</a:t>
            </a:r>
          </a:p>
          <a:p>
            <a:pPr lvl="1"/>
            <a:r>
              <a:rPr lang="en-US"/>
              <a:t>The dispute led to several more councils.</a:t>
            </a:r>
          </a:p>
          <a:p>
            <a:r>
              <a:rPr lang="en-US"/>
              <a:t>Philosophical Significance</a:t>
            </a:r>
          </a:p>
          <a:p>
            <a:pPr lvl="1"/>
            <a:r>
              <a:rPr lang="en-US"/>
              <a:t>The term “substance” is used as a philosophical term and is not used in this manner in the bible.</a:t>
            </a:r>
          </a:p>
          <a:p>
            <a:pPr lvl="1"/>
            <a:r>
              <a:rPr lang="en-US"/>
              <a:t>Greek metaphysical concepts played a significant role in the development of Christianity.</a:t>
            </a:r>
          </a:p>
          <a:p>
            <a:pPr lvl="1"/>
            <a:r>
              <a:rPr lang="en-US"/>
              <a:t>Example: similarity between the participation of particulars in the Forms and the participation of Jesus in the Divinity of the Father.</a:t>
            </a:r>
            <a:endParaRPr lang="en-US" dirty="0"/>
          </a:p>
        </p:txBody>
      </p:sp>
    </p:spTree>
    <p:extLst>
      <p:ext uri="{BB962C8B-B14F-4D97-AF65-F5344CB8AC3E}">
        <p14:creationId xmlns:p14="http://schemas.microsoft.com/office/powerpoint/2010/main" val="33617723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E22B96-367F-C35D-8424-61059A713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2390D-F418-63BD-8037-A051E5A3AD4A}"/>
              </a:ext>
            </a:extLst>
          </p:cNvPr>
          <p:cNvSpPr>
            <a:spLocks noGrp="1"/>
          </p:cNvSpPr>
          <p:nvPr>
            <p:ph type="title"/>
          </p:nvPr>
        </p:nvSpPr>
        <p:spPr>
          <a:xfrm>
            <a:off x="2786047" y="609600"/>
            <a:ext cx="6487955" cy="1320800"/>
          </a:xfrm>
        </p:spPr>
        <p:txBody>
          <a:bodyPr>
            <a:normAutofit/>
          </a:bodyPr>
          <a:lstStyle/>
          <a:p>
            <a:r>
              <a:rPr lang="en-US" b="1" dirty="0"/>
              <a:t>Early Heresies:</a:t>
            </a:r>
            <a:r>
              <a:rPr lang="en-US" dirty="0"/>
              <a:t> The Pelagian Heresy</a:t>
            </a:r>
          </a:p>
        </p:txBody>
      </p:sp>
      <p:pic>
        <p:nvPicPr>
          <p:cNvPr id="7170" name="Picture 2" descr="undefined">
            <a:extLst>
              <a:ext uri="{FF2B5EF4-FFF2-40B4-BE49-F238E27FC236}">
                <a16:creationId xmlns:a16="http://schemas.microsoft.com/office/drawing/2014/main" id="{5734200C-8665-2E38-7A9C-8FABEC29A38B}"/>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7343" r="32607" b="909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7175" name="Isosceles Triangle 7174">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E075279-AFB4-4B84-2484-24486B4A38BE}"/>
              </a:ext>
            </a:extLst>
          </p:cNvPr>
          <p:cNvSpPr>
            <a:spLocks noGrp="1"/>
          </p:cNvSpPr>
          <p:nvPr>
            <p:ph idx="1"/>
          </p:nvPr>
        </p:nvSpPr>
        <p:spPr>
          <a:xfrm>
            <a:off x="2786047" y="2160589"/>
            <a:ext cx="6487955" cy="3880773"/>
          </a:xfrm>
        </p:spPr>
        <p:txBody>
          <a:bodyPr>
            <a:normAutofit/>
          </a:bodyPr>
          <a:lstStyle/>
          <a:p>
            <a:r>
              <a:rPr lang="en-US" dirty="0"/>
              <a:t>Background</a:t>
            </a:r>
          </a:p>
          <a:p>
            <a:pPr lvl="1"/>
            <a:r>
              <a:rPr lang="en-US" dirty="0"/>
              <a:t>Started by the British monk Pelagius in 5</a:t>
            </a:r>
            <a:r>
              <a:rPr lang="en-US" baseline="30000" dirty="0"/>
              <a:t>th</a:t>
            </a:r>
            <a:r>
              <a:rPr lang="en-US" dirty="0"/>
              <a:t> century Rome.</a:t>
            </a:r>
          </a:p>
          <a:p>
            <a:pPr lvl="1"/>
            <a:r>
              <a:rPr lang="en-US" dirty="0"/>
              <a:t>He was concerned about the doctrine of original sin.</a:t>
            </a:r>
          </a:p>
          <a:p>
            <a:r>
              <a:rPr lang="en-US" dirty="0"/>
              <a:t>Doctrine of Original Sin</a:t>
            </a:r>
          </a:p>
          <a:p>
            <a:pPr lvl="1"/>
            <a:r>
              <a:rPr lang="en-US" dirty="0"/>
              <a:t>When Adam disobeyed God, sin entered into the human race.</a:t>
            </a:r>
          </a:p>
          <a:p>
            <a:pPr lvl="1"/>
            <a:r>
              <a:rPr lang="en-US" dirty="0"/>
              <a:t>All of Adams descendants inherited the sinful nature.</a:t>
            </a:r>
          </a:p>
          <a:p>
            <a:pPr lvl="1"/>
            <a:r>
              <a:rPr lang="en-US" dirty="0"/>
              <a:t>Christ has come to save us from our helpless bondage to sin.</a:t>
            </a:r>
          </a:p>
          <a:p>
            <a:pPr lvl="1"/>
            <a:r>
              <a:rPr lang="en-US" dirty="0"/>
              <a:t>God only saves those He wills to be saved, all others remain victims of their sinful nature.</a:t>
            </a:r>
          </a:p>
        </p:txBody>
      </p:sp>
    </p:spTree>
    <p:extLst>
      <p:ext uri="{BB962C8B-B14F-4D97-AF65-F5344CB8AC3E}">
        <p14:creationId xmlns:p14="http://schemas.microsoft.com/office/powerpoint/2010/main" val="24951712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CC79-3241-B43A-B281-6EA91EE99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18DF0-C1C5-566A-9D27-3A58CBF4E45D}"/>
              </a:ext>
            </a:extLst>
          </p:cNvPr>
          <p:cNvSpPr>
            <a:spLocks noGrp="1"/>
          </p:cNvSpPr>
          <p:nvPr>
            <p:ph type="title"/>
          </p:nvPr>
        </p:nvSpPr>
        <p:spPr/>
        <p:txBody>
          <a:bodyPr/>
          <a:lstStyle/>
          <a:p>
            <a:r>
              <a:rPr lang="en-US" b="1" dirty="0"/>
              <a:t>Early Heresies:</a:t>
            </a:r>
            <a:r>
              <a:rPr lang="en-US" dirty="0"/>
              <a:t> The Pelagian Heresy</a:t>
            </a:r>
          </a:p>
        </p:txBody>
      </p:sp>
      <p:sp>
        <p:nvSpPr>
          <p:cNvPr id="3" name="Content Placeholder 2">
            <a:extLst>
              <a:ext uri="{FF2B5EF4-FFF2-40B4-BE49-F238E27FC236}">
                <a16:creationId xmlns:a16="http://schemas.microsoft.com/office/drawing/2014/main" id="{69778346-1206-EFB0-9A9B-674FACE425E7}"/>
              </a:ext>
            </a:extLst>
          </p:cNvPr>
          <p:cNvSpPr>
            <a:spLocks noGrp="1"/>
          </p:cNvSpPr>
          <p:nvPr>
            <p:ph idx="1"/>
          </p:nvPr>
        </p:nvSpPr>
        <p:spPr/>
        <p:txBody>
          <a:bodyPr>
            <a:normAutofit lnSpcReduction="10000"/>
          </a:bodyPr>
          <a:lstStyle/>
          <a:p>
            <a:r>
              <a:rPr lang="en-US" dirty="0"/>
              <a:t>Pelagius</a:t>
            </a:r>
          </a:p>
          <a:p>
            <a:pPr lvl="1"/>
            <a:r>
              <a:rPr lang="en-US" dirty="0"/>
              <a:t>The doctrine of original sin leads to moral apathy.</a:t>
            </a:r>
          </a:p>
          <a:p>
            <a:pPr lvl="1"/>
            <a:r>
              <a:rPr lang="en-US" dirty="0"/>
              <a:t>If one is born sinful and cannot resist sin, </a:t>
            </a:r>
          </a:p>
          <a:p>
            <a:pPr lvl="2"/>
            <a:r>
              <a:rPr lang="en-US" dirty="0"/>
              <a:t>There is no reason to try </a:t>
            </a:r>
          </a:p>
          <a:p>
            <a:pPr lvl="2"/>
            <a:r>
              <a:rPr lang="en-US" dirty="0"/>
              <a:t>People are not morally accountable.</a:t>
            </a:r>
          </a:p>
          <a:p>
            <a:pPr lvl="1"/>
            <a:r>
              <a:rPr lang="en-US" dirty="0"/>
              <a:t>He claimed we have moral freedom</a:t>
            </a:r>
          </a:p>
          <a:p>
            <a:pPr lvl="2"/>
            <a:r>
              <a:rPr lang="en-US" dirty="0"/>
              <a:t>Can resist sin</a:t>
            </a:r>
          </a:p>
          <a:p>
            <a:pPr lvl="2"/>
            <a:r>
              <a:rPr lang="en-US" dirty="0"/>
              <a:t>Can make correct moral choice without external help.</a:t>
            </a:r>
          </a:p>
          <a:p>
            <a:pPr lvl="1"/>
            <a:r>
              <a:rPr lang="en-US" dirty="0"/>
              <a:t>Adam set a bad example for humanity.</a:t>
            </a:r>
          </a:p>
          <a:p>
            <a:pPr lvl="1"/>
            <a:r>
              <a:rPr lang="en-US" dirty="0"/>
              <a:t>God sent Jesus as an example to help us decide to choose good.</a:t>
            </a:r>
          </a:p>
          <a:p>
            <a:pPr lvl="1"/>
            <a:r>
              <a:rPr lang="en-US" dirty="0"/>
              <a:t>With or without Jesus the capacity for moral freedom remains the same.</a:t>
            </a:r>
          </a:p>
        </p:txBody>
      </p:sp>
    </p:spTree>
    <p:extLst>
      <p:ext uri="{BB962C8B-B14F-4D97-AF65-F5344CB8AC3E}">
        <p14:creationId xmlns:p14="http://schemas.microsoft.com/office/powerpoint/2010/main" val="334074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p:txBody>
          <a:bodyPr/>
          <a:lstStyle/>
          <a:p>
            <a:r>
              <a:rPr lang="en-US" dirty="0"/>
              <a:t>Aristotle’s First principles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First principles of the sciences</a:t>
            </a:r>
          </a:p>
          <a:p>
            <a:pPr lvl="1"/>
            <a:r>
              <a:rPr lang="en-US" dirty="0"/>
              <a:t>Fundamental principles and definitions of the sciences.</a:t>
            </a:r>
          </a:p>
          <a:p>
            <a:pPr lvl="1"/>
            <a:r>
              <a:rPr lang="en-US" dirty="0"/>
              <a:t>Math, medicine, physics, ethics and the other sciences.</a:t>
            </a:r>
          </a:p>
          <a:p>
            <a:r>
              <a:rPr lang="en-US" dirty="0"/>
              <a:t>First principles of logic</a:t>
            </a:r>
          </a:p>
          <a:p>
            <a:pPr lvl="1"/>
            <a:r>
              <a:rPr lang="en-US" dirty="0"/>
              <a:t>Fundamental to all reasoning, regardless of the subject.</a:t>
            </a:r>
          </a:p>
          <a:p>
            <a:pPr lvl="1"/>
            <a:r>
              <a:rPr lang="en-US" dirty="0"/>
              <a:t>Law of non-contradiction: A cannot both be B and not B.</a:t>
            </a:r>
          </a:p>
          <a:p>
            <a:pPr lvl="1"/>
            <a:r>
              <a:rPr lang="en-US" dirty="0"/>
              <a:t>The law of excluded middle: A must be either B or not B.</a:t>
            </a:r>
          </a:p>
          <a:p>
            <a:pPr lvl="1"/>
            <a:r>
              <a:rPr lang="en-US" dirty="0"/>
              <a:t>The law of identity: A is A.</a:t>
            </a:r>
          </a:p>
          <a:p>
            <a:pPr lvl="1"/>
            <a:r>
              <a:rPr lang="en-US" dirty="0"/>
              <a:t>These principles describe the laws of thought, language and reality.</a:t>
            </a:r>
          </a:p>
        </p:txBody>
      </p:sp>
    </p:spTree>
    <p:extLst>
      <p:ext uri="{BB962C8B-B14F-4D97-AF65-F5344CB8AC3E}">
        <p14:creationId xmlns:p14="http://schemas.microsoft.com/office/powerpoint/2010/main" val="3818426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C7DA3-610F-796B-9EB4-73C9FB31B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90968-34E4-C462-F455-E73608F2E8E4}"/>
              </a:ext>
            </a:extLst>
          </p:cNvPr>
          <p:cNvSpPr>
            <a:spLocks noGrp="1"/>
          </p:cNvSpPr>
          <p:nvPr>
            <p:ph type="title"/>
          </p:nvPr>
        </p:nvSpPr>
        <p:spPr/>
        <p:txBody>
          <a:bodyPr/>
          <a:lstStyle/>
          <a:p>
            <a:r>
              <a:rPr lang="en-US" b="1" dirty="0"/>
              <a:t>Early Heresies:</a:t>
            </a:r>
            <a:r>
              <a:rPr lang="en-US" dirty="0"/>
              <a:t> The Pelagian Heresy</a:t>
            </a:r>
          </a:p>
        </p:txBody>
      </p:sp>
      <p:sp>
        <p:nvSpPr>
          <p:cNvPr id="3" name="Content Placeholder 2">
            <a:extLst>
              <a:ext uri="{FF2B5EF4-FFF2-40B4-BE49-F238E27FC236}">
                <a16:creationId xmlns:a16="http://schemas.microsoft.com/office/drawing/2014/main" id="{A0949386-F102-2E2B-B43E-D94B9DEFB5F8}"/>
              </a:ext>
            </a:extLst>
          </p:cNvPr>
          <p:cNvSpPr>
            <a:spLocks noGrp="1"/>
          </p:cNvSpPr>
          <p:nvPr>
            <p:ph idx="1"/>
          </p:nvPr>
        </p:nvSpPr>
        <p:spPr/>
        <p:txBody>
          <a:bodyPr>
            <a:normAutofit/>
          </a:bodyPr>
          <a:lstStyle/>
          <a:p>
            <a:r>
              <a:rPr lang="en-US" dirty="0"/>
              <a:t>Heresy</a:t>
            </a:r>
          </a:p>
          <a:p>
            <a:pPr lvl="1"/>
            <a:r>
              <a:rPr lang="en-US" dirty="0"/>
              <a:t>Pelagianism was condemned as heresy because </a:t>
            </a:r>
          </a:p>
          <a:p>
            <a:pPr lvl="2"/>
            <a:r>
              <a:rPr lang="en-US" dirty="0"/>
              <a:t>It put emphasis on human moral autonomy</a:t>
            </a:r>
          </a:p>
          <a:p>
            <a:pPr lvl="2"/>
            <a:r>
              <a:rPr lang="en-US" dirty="0"/>
              <a:t>Made divine grace and the death of Jesus vastly less important.</a:t>
            </a:r>
          </a:p>
          <a:p>
            <a:r>
              <a:rPr lang="en-US" dirty="0"/>
              <a:t>Significance</a:t>
            </a:r>
          </a:p>
          <a:p>
            <a:pPr lvl="1"/>
            <a:r>
              <a:rPr lang="en-US" dirty="0"/>
              <a:t>Augustine disagreed with Pelagius, which shaped his theology and that of Christianity.</a:t>
            </a:r>
          </a:p>
          <a:p>
            <a:pPr lvl="1"/>
            <a:r>
              <a:rPr lang="en-US" dirty="0"/>
              <a:t>Focused the problem of reconciling God’s sovereignty with human freedom.</a:t>
            </a:r>
          </a:p>
          <a:p>
            <a:pPr lvl="1"/>
            <a:r>
              <a:rPr lang="en-US" dirty="0"/>
              <a:t>Raised the problem of balancing the determining factors on human behavior with moral responsibility.</a:t>
            </a:r>
          </a:p>
        </p:txBody>
      </p:sp>
    </p:spTree>
    <p:extLst>
      <p:ext uri="{BB962C8B-B14F-4D97-AF65-F5344CB8AC3E}">
        <p14:creationId xmlns:p14="http://schemas.microsoft.com/office/powerpoint/2010/main" val="28145401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A0F5-40EF-4AFF-6124-D181F60F07FE}"/>
              </a:ext>
            </a:extLst>
          </p:cNvPr>
          <p:cNvSpPr>
            <a:spLocks noGrp="1"/>
          </p:cNvSpPr>
          <p:nvPr>
            <p:ph type="title"/>
          </p:nvPr>
        </p:nvSpPr>
        <p:spPr>
          <a:xfrm>
            <a:off x="5536734" y="609600"/>
            <a:ext cx="3737268" cy="1320800"/>
          </a:xfrm>
        </p:spPr>
        <p:txBody>
          <a:bodyPr>
            <a:normAutofit/>
          </a:bodyPr>
          <a:lstStyle/>
          <a:p>
            <a:r>
              <a:rPr lang="en-US" dirty="0"/>
              <a:t>St. Augustine</a:t>
            </a:r>
          </a:p>
        </p:txBody>
      </p:sp>
      <p:sp>
        <p:nvSpPr>
          <p:cNvPr id="3" name="Content Placeholder 2">
            <a:extLst>
              <a:ext uri="{FF2B5EF4-FFF2-40B4-BE49-F238E27FC236}">
                <a16:creationId xmlns:a16="http://schemas.microsoft.com/office/drawing/2014/main" id="{D7211235-5528-24BB-B95F-1BEBE06C04B7}"/>
              </a:ext>
            </a:extLst>
          </p:cNvPr>
          <p:cNvSpPr>
            <a:spLocks noGrp="1"/>
          </p:cNvSpPr>
          <p:nvPr>
            <p:ph idx="1"/>
          </p:nvPr>
        </p:nvSpPr>
        <p:spPr>
          <a:xfrm>
            <a:off x="5209563" y="2160589"/>
            <a:ext cx="4064439" cy="3880773"/>
          </a:xfrm>
        </p:spPr>
        <p:txBody>
          <a:bodyPr>
            <a:normAutofit/>
          </a:bodyPr>
          <a:lstStyle/>
          <a:p>
            <a:endParaRPr lang="en-US"/>
          </a:p>
        </p:txBody>
      </p:sp>
      <p:pic>
        <p:nvPicPr>
          <p:cNvPr id="1026" name="Picture 2" descr="undefined">
            <a:extLst>
              <a:ext uri="{FF2B5EF4-FFF2-40B4-BE49-F238E27FC236}">
                <a16:creationId xmlns:a16="http://schemas.microsoft.com/office/drawing/2014/main" id="{395D95C5-19FA-D9A6-B06A-781B109DA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210"/>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1031" name="Isosceles Triangle 10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70736344"/>
      </p:ext>
    </p:extLst>
  </p:cSld>
  <p:clrMapOvr>
    <a:overrideClrMapping bg1="dk1" tx1="lt1" bg2="dk2"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D342-8CB6-EE12-DE99-0B8EB05D49E0}"/>
              </a:ext>
            </a:extLst>
          </p:cNvPr>
          <p:cNvSpPr>
            <a:spLocks noGrp="1"/>
          </p:cNvSpPr>
          <p:nvPr>
            <p:ph type="title"/>
          </p:nvPr>
        </p:nvSpPr>
        <p:spPr/>
        <p:txBody>
          <a:bodyPr/>
          <a:lstStyle/>
          <a:p>
            <a:r>
              <a:rPr lang="en-US" dirty="0"/>
              <a:t>St. Augustine: Background</a:t>
            </a:r>
          </a:p>
        </p:txBody>
      </p:sp>
      <p:sp>
        <p:nvSpPr>
          <p:cNvPr id="3" name="Content Placeholder 2">
            <a:extLst>
              <a:ext uri="{FF2B5EF4-FFF2-40B4-BE49-F238E27FC236}">
                <a16:creationId xmlns:a16="http://schemas.microsoft.com/office/drawing/2014/main" id="{8CF4195A-4273-2DEE-D776-61DA2063A6C0}"/>
              </a:ext>
            </a:extLst>
          </p:cNvPr>
          <p:cNvSpPr>
            <a:spLocks noGrp="1"/>
          </p:cNvSpPr>
          <p:nvPr>
            <p:ph idx="1"/>
          </p:nvPr>
        </p:nvSpPr>
        <p:spPr/>
        <p:txBody>
          <a:bodyPr>
            <a:normAutofit fontScale="85000" lnSpcReduction="20000"/>
          </a:bodyPr>
          <a:lstStyle/>
          <a:p>
            <a:r>
              <a:rPr lang="en-US" dirty="0"/>
              <a:t>Pre-Christian Background</a:t>
            </a:r>
          </a:p>
          <a:p>
            <a:pPr lvl="1"/>
            <a:r>
              <a:rPr lang="en-US" dirty="0"/>
              <a:t>Born in 354 in North Africa to Patricius and Saint Monica. </a:t>
            </a:r>
          </a:p>
          <a:p>
            <a:pPr lvl="1"/>
            <a:r>
              <a:rPr lang="en-US" dirty="0"/>
              <a:t>Went to Carthage in 370 to study rhetoric.</a:t>
            </a:r>
          </a:p>
          <a:p>
            <a:pPr lvl="1"/>
            <a:r>
              <a:rPr lang="en-US" dirty="0"/>
              <a:t>Lived with a mistress and had an illegitimate son.</a:t>
            </a:r>
          </a:p>
          <a:p>
            <a:pPr lvl="1"/>
            <a:r>
              <a:rPr lang="en-US" dirty="0"/>
              <a:t>Impressed by their answer to the problem of evil and that he could blame his passions and desires on an external cause, he became a Manichean.</a:t>
            </a:r>
          </a:p>
          <a:p>
            <a:pPr lvl="1"/>
            <a:r>
              <a:rPr lang="en-US" dirty="0"/>
              <a:t>Was a successful teacher of rhetoric and won a prize for his poetry.</a:t>
            </a:r>
          </a:p>
          <a:p>
            <a:pPr lvl="1"/>
            <a:r>
              <a:rPr lang="en-US" dirty="0"/>
              <a:t>His nine years with the Manicheans ended when Faustus, the master teacher of the Manicheans, turned out to be a pompous simpleton.</a:t>
            </a:r>
          </a:p>
          <a:p>
            <a:pPr lvl="1"/>
            <a:r>
              <a:rPr lang="en-US" dirty="0"/>
              <a:t>After adopting skepticism, he went to Rome to further his career and find better students.</a:t>
            </a:r>
          </a:p>
          <a:p>
            <a:pPr lvl="1"/>
            <a:r>
              <a:rPr lang="en-US" dirty="0"/>
              <a:t>In 384 he went to Milan to be a professor of rhetoric.</a:t>
            </a:r>
          </a:p>
          <a:p>
            <a:pPr lvl="1"/>
            <a:r>
              <a:rPr lang="en-US" dirty="0"/>
              <a:t>In Milan, he was befriended by St Ambrose, the bishop of the city, at the request of Monica.</a:t>
            </a:r>
          </a:p>
          <a:p>
            <a:pPr lvl="1"/>
            <a:r>
              <a:rPr lang="en-US" dirty="0"/>
              <a:t>He struggled against his lusts, but was unable to resist them, taking another mistress.</a:t>
            </a:r>
          </a:p>
          <a:p>
            <a:pPr lvl="2"/>
            <a:r>
              <a:rPr lang="en-US" dirty="0"/>
              <a:t>“Grant me chastity and continence, but not yet.”</a:t>
            </a:r>
          </a:p>
          <a:p>
            <a:endParaRPr lang="en-US" dirty="0"/>
          </a:p>
        </p:txBody>
      </p:sp>
    </p:spTree>
    <p:extLst>
      <p:ext uri="{BB962C8B-B14F-4D97-AF65-F5344CB8AC3E}">
        <p14:creationId xmlns:p14="http://schemas.microsoft.com/office/powerpoint/2010/main" val="25464387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C85D-CD0F-C6FE-6590-1349B6B07D34}"/>
              </a:ext>
            </a:extLst>
          </p:cNvPr>
          <p:cNvSpPr>
            <a:spLocks noGrp="1"/>
          </p:cNvSpPr>
          <p:nvPr>
            <p:ph type="title"/>
          </p:nvPr>
        </p:nvSpPr>
        <p:spPr/>
        <p:txBody>
          <a:bodyPr/>
          <a:lstStyle/>
          <a:p>
            <a:r>
              <a:rPr lang="en-US" dirty="0"/>
              <a:t>St. Augustine: Background</a:t>
            </a:r>
          </a:p>
        </p:txBody>
      </p:sp>
      <p:sp>
        <p:nvSpPr>
          <p:cNvPr id="3" name="Content Placeholder 2">
            <a:extLst>
              <a:ext uri="{FF2B5EF4-FFF2-40B4-BE49-F238E27FC236}">
                <a16:creationId xmlns:a16="http://schemas.microsoft.com/office/drawing/2014/main" id="{B243B9FA-A781-27E7-6EDA-852BECE08086}"/>
              </a:ext>
            </a:extLst>
          </p:cNvPr>
          <p:cNvSpPr>
            <a:spLocks noGrp="1"/>
          </p:cNvSpPr>
          <p:nvPr>
            <p:ph idx="1"/>
          </p:nvPr>
        </p:nvSpPr>
        <p:spPr/>
        <p:txBody>
          <a:bodyPr>
            <a:normAutofit fontScale="92500" lnSpcReduction="10000"/>
          </a:bodyPr>
          <a:lstStyle/>
          <a:p>
            <a:r>
              <a:rPr lang="en-US" dirty="0"/>
              <a:t>Christian Background</a:t>
            </a:r>
          </a:p>
          <a:p>
            <a:pPr lvl="1"/>
            <a:r>
              <a:rPr lang="en-US" dirty="0"/>
              <a:t>Read Neoplatonism and it gave him a glimpse of peace.</a:t>
            </a:r>
          </a:p>
          <a:p>
            <a:pPr lvl="1"/>
            <a:r>
              <a:rPr lang="en-US" dirty="0"/>
              <a:t>The writings of the Apostle Paul showed him the way.</a:t>
            </a:r>
          </a:p>
          <a:p>
            <a:pPr lvl="1"/>
            <a:r>
              <a:rPr lang="en-US" dirty="0"/>
              <a:t>Moved by the conversion of Victorinus, a translator of the Neoplatonists and Aristotle’s logic.</a:t>
            </a:r>
          </a:p>
          <a:p>
            <a:pPr lvl="1"/>
            <a:r>
              <a:rPr lang="en-US" dirty="0"/>
              <a:t>In 386 his turmoil leads him to convert: an inner voice said, “let it be now.”</a:t>
            </a:r>
          </a:p>
          <a:p>
            <a:pPr lvl="1"/>
            <a:r>
              <a:rPr lang="en-US" dirty="0"/>
              <a:t> He struggled against his passions.</a:t>
            </a:r>
          </a:p>
          <a:p>
            <a:pPr lvl="1"/>
            <a:r>
              <a:rPr lang="en-US" dirty="0"/>
              <a:t>In misery, he read a passage from St. Paul, yielded to God and felt peace.</a:t>
            </a:r>
          </a:p>
          <a:p>
            <a:pPr lvl="1"/>
            <a:r>
              <a:rPr lang="en-US" dirty="0"/>
              <a:t> He was baptized by St. Ambrose on Easter Sunday in 387.</a:t>
            </a:r>
          </a:p>
          <a:p>
            <a:pPr lvl="1"/>
            <a:r>
              <a:rPr lang="en-US" dirty="0"/>
              <a:t> He left the profession of rhetoric and devoted his energy to the Church.</a:t>
            </a:r>
          </a:p>
          <a:p>
            <a:pPr lvl="1"/>
            <a:r>
              <a:rPr lang="en-US" dirty="0"/>
              <a:t>Returned home and in 396 he became the Bishop of Hippo.</a:t>
            </a:r>
          </a:p>
          <a:p>
            <a:pPr lvl="1"/>
            <a:r>
              <a:rPr lang="en-US" dirty="0"/>
              <a:t>He died in 430 as the Empire was falling and the barbarians were at the gates.</a:t>
            </a:r>
          </a:p>
          <a:p>
            <a:endParaRPr lang="en-US" dirty="0"/>
          </a:p>
        </p:txBody>
      </p:sp>
    </p:spTree>
    <p:extLst>
      <p:ext uri="{BB962C8B-B14F-4D97-AF65-F5344CB8AC3E}">
        <p14:creationId xmlns:p14="http://schemas.microsoft.com/office/powerpoint/2010/main" val="1140838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3885-2403-9710-55F2-6E31BC9CD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5698B-0303-E72A-8517-E895594ACD14}"/>
              </a:ext>
            </a:extLst>
          </p:cNvPr>
          <p:cNvSpPr>
            <a:spLocks noGrp="1"/>
          </p:cNvSpPr>
          <p:nvPr>
            <p:ph type="title"/>
          </p:nvPr>
        </p:nvSpPr>
        <p:spPr/>
        <p:txBody>
          <a:bodyPr/>
          <a:lstStyle/>
          <a:p>
            <a:r>
              <a:rPr lang="en-US" dirty="0"/>
              <a:t>St. Augustine: Philosophy</a:t>
            </a:r>
          </a:p>
        </p:txBody>
      </p:sp>
      <p:sp>
        <p:nvSpPr>
          <p:cNvPr id="3" name="Content Placeholder 2">
            <a:extLst>
              <a:ext uri="{FF2B5EF4-FFF2-40B4-BE49-F238E27FC236}">
                <a16:creationId xmlns:a16="http://schemas.microsoft.com/office/drawing/2014/main" id="{BD7D1A71-9BB8-7FFC-BA2E-ABFBE497CB4C}"/>
              </a:ext>
            </a:extLst>
          </p:cNvPr>
          <p:cNvSpPr>
            <a:spLocks noGrp="1"/>
          </p:cNvSpPr>
          <p:nvPr>
            <p:ph idx="1"/>
          </p:nvPr>
        </p:nvSpPr>
        <p:spPr/>
        <p:txBody>
          <a:bodyPr/>
          <a:lstStyle/>
          <a:p>
            <a:r>
              <a:rPr lang="en-US" dirty="0"/>
              <a:t>Platonic &amp; Neoplatonic</a:t>
            </a:r>
          </a:p>
          <a:p>
            <a:pPr lvl="1"/>
            <a:r>
              <a:rPr lang="en-US" dirty="0"/>
              <a:t>Platonists came the closest to Christianity.</a:t>
            </a:r>
          </a:p>
          <a:p>
            <a:pPr lvl="1"/>
            <a:r>
              <a:rPr lang="en-US" dirty="0"/>
              <a:t>Platonists had “unlawful possession” of God’s truth</a:t>
            </a:r>
          </a:p>
          <a:p>
            <a:pPr lvl="2"/>
            <a:r>
              <a:rPr lang="en-US" dirty="0"/>
              <a:t>Christians should take it back.</a:t>
            </a:r>
          </a:p>
          <a:p>
            <a:r>
              <a:rPr lang="en-US" dirty="0"/>
              <a:t>Limits</a:t>
            </a:r>
          </a:p>
          <a:p>
            <a:pPr lvl="1"/>
            <a:r>
              <a:rPr lang="en-US" dirty="0"/>
              <a:t>He only wanted to know the God and the soul, nothing more.</a:t>
            </a:r>
          </a:p>
          <a:p>
            <a:pPr lvl="1"/>
            <a:r>
              <a:rPr lang="en-US" dirty="0"/>
              <a:t>Not interested in purely intellectual problems.</a:t>
            </a:r>
          </a:p>
          <a:p>
            <a:pPr lvl="1"/>
            <a:r>
              <a:rPr lang="en-US" dirty="0"/>
              <a:t>Philosophy is either a means to God or an obstacle in the way of God.</a:t>
            </a:r>
          </a:p>
          <a:p>
            <a:endParaRPr lang="en-US" dirty="0"/>
          </a:p>
        </p:txBody>
      </p:sp>
    </p:spTree>
    <p:extLst>
      <p:ext uri="{BB962C8B-B14F-4D97-AF65-F5344CB8AC3E}">
        <p14:creationId xmlns:p14="http://schemas.microsoft.com/office/powerpoint/2010/main" val="206471820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1089-6705-4774-CC55-36CA9A3C98B7}"/>
              </a:ext>
            </a:extLst>
          </p:cNvPr>
          <p:cNvSpPr>
            <a:spLocks noGrp="1"/>
          </p:cNvSpPr>
          <p:nvPr>
            <p:ph type="title"/>
          </p:nvPr>
        </p:nvSpPr>
        <p:spPr/>
        <p:txBody>
          <a:bodyPr/>
          <a:lstStyle/>
          <a:p>
            <a:r>
              <a:rPr lang="en-US" dirty="0"/>
              <a:t>St. Augustine: Philosophy</a:t>
            </a:r>
          </a:p>
        </p:txBody>
      </p:sp>
      <p:sp>
        <p:nvSpPr>
          <p:cNvPr id="3" name="Content Placeholder 2">
            <a:extLst>
              <a:ext uri="{FF2B5EF4-FFF2-40B4-BE49-F238E27FC236}">
                <a16:creationId xmlns:a16="http://schemas.microsoft.com/office/drawing/2014/main" id="{C0DC9CE4-DD56-A98D-491F-B01197A89F82}"/>
              </a:ext>
            </a:extLst>
          </p:cNvPr>
          <p:cNvSpPr>
            <a:spLocks noGrp="1"/>
          </p:cNvSpPr>
          <p:nvPr>
            <p:ph idx="1"/>
          </p:nvPr>
        </p:nvSpPr>
        <p:spPr/>
        <p:txBody>
          <a:bodyPr>
            <a:normAutofit fontScale="85000" lnSpcReduction="20000"/>
          </a:bodyPr>
          <a:lstStyle/>
          <a:p>
            <a:r>
              <a:rPr lang="en-US" dirty="0"/>
              <a:t>Philosophy &amp; Religion</a:t>
            </a:r>
          </a:p>
          <a:p>
            <a:pPr lvl="1"/>
            <a:r>
              <a:rPr lang="en-US" dirty="0"/>
              <a:t>Early writings, ending with </a:t>
            </a:r>
            <a:r>
              <a:rPr lang="en-US" i="1" dirty="0"/>
              <a:t>Confessions</a:t>
            </a:r>
            <a:r>
              <a:rPr lang="en-US" dirty="0"/>
              <a:t> (400)</a:t>
            </a:r>
            <a:r>
              <a:rPr lang="en-US" i="1" dirty="0"/>
              <a:t>,</a:t>
            </a:r>
            <a:r>
              <a:rPr lang="en-US" dirty="0"/>
              <a:t> reflected optimism about natural reason and focused on problems it could address.</a:t>
            </a:r>
          </a:p>
          <a:p>
            <a:pPr lvl="1"/>
            <a:r>
              <a:rPr lang="en-US" dirty="0"/>
              <a:t>Focused on refuting the Manicheans and skeptical philosophies.</a:t>
            </a:r>
          </a:p>
          <a:p>
            <a:pPr lvl="1"/>
            <a:r>
              <a:rPr lang="en-US" dirty="0"/>
              <a:t>Later writings, such as </a:t>
            </a:r>
            <a:r>
              <a:rPr lang="en-US" i="1" dirty="0"/>
              <a:t>City of God</a:t>
            </a:r>
            <a:r>
              <a:rPr lang="en-US" dirty="0"/>
              <a:t> (426), have more of a scriptural base and put reason in subordination to faith.</a:t>
            </a:r>
          </a:p>
          <a:p>
            <a:pPr lvl="2"/>
            <a:r>
              <a:rPr lang="en-US" dirty="0"/>
              <a:t>Many works aimed at addressing Christian heresies.</a:t>
            </a:r>
          </a:p>
          <a:p>
            <a:pPr lvl="1"/>
            <a:r>
              <a:rPr lang="en-US" dirty="0"/>
              <a:t>No aspect of reality could be understood apart from the religious perspective.</a:t>
            </a:r>
          </a:p>
          <a:p>
            <a:r>
              <a:rPr lang="en-US" dirty="0"/>
              <a:t>Did not distinguish </a:t>
            </a:r>
          </a:p>
          <a:p>
            <a:pPr lvl="1"/>
            <a:r>
              <a:rPr lang="en-US" dirty="0"/>
              <a:t>Between natural reason and revelation</a:t>
            </a:r>
          </a:p>
          <a:p>
            <a:pPr lvl="1"/>
            <a:r>
              <a:rPr lang="en-US" dirty="0"/>
              <a:t>Between philosophy and theology</a:t>
            </a:r>
          </a:p>
          <a:p>
            <a:pPr lvl="1"/>
            <a:r>
              <a:rPr lang="en-US" dirty="0"/>
              <a:t> Between humans and natural beings and humans as spiritual beings.</a:t>
            </a:r>
          </a:p>
          <a:p>
            <a:pPr lvl="1"/>
            <a:r>
              <a:rPr lang="en-US" dirty="0"/>
              <a:t>In cases not covered by scripture, Augustine accepts Plato’s answers.</a:t>
            </a:r>
          </a:p>
          <a:p>
            <a:pPr lvl="1"/>
            <a:r>
              <a:rPr lang="en-US" dirty="0"/>
              <a:t>In cases covered by the Bible, it is the final word.</a:t>
            </a:r>
          </a:p>
          <a:p>
            <a:endParaRPr lang="en-US" dirty="0"/>
          </a:p>
        </p:txBody>
      </p:sp>
    </p:spTree>
    <p:extLst>
      <p:ext uri="{BB962C8B-B14F-4D97-AF65-F5344CB8AC3E}">
        <p14:creationId xmlns:p14="http://schemas.microsoft.com/office/powerpoint/2010/main" val="9947381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A40A-6CBD-EDDA-3349-50B7F4FEA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C2CE2-7450-5CD5-75BA-86AA89B795B1}"/>
              </a:ext>
            </a:extLst>
          </p:cNvPr>
          <p:cNvSpPr>
            <a:spLocks noGrp="1"/>
          </p:cNvSpPr>
          <p:nvPr>
            <p:ph type="title"/>
          </p:nvPr>
        </p:nvSpPr>
        <p:spPr/>
        <p:txBody>
          <a:bodyPr/>
          <a:lstStyle/>
          <a:p>
            <a:r>
              <a:rPr lang="en-US" dirty="0"/>
              <a:t>St. </a:t>
            </a:r>
            <a:r>
              <a:rPr lang="en-US" dirty="0" err="1"/>
              <a:t>Augustine:Philosophy</a:t>
            </a:r>
            <a:endParaRPr lang="en-US" dirty="0"/>
          </a:p>
        </p:txBody>
      </p:sp>
      <p:sp>
        <p:nvSpPr>
          <p:cNvPr id="3" name="Content Placeholder 2">
            <a:extLst>
              <a:ext uri="{FF2B5EF4-FFF2-40B4-BE49-F238E27FC236}">
                <a16:creationId xmlns:a16="http://schemas.microsoft.com/office/drawing/2014/main" id="{095B7F38-8E70-C738-D8C8-4D27C112B702}"/>
              </a:ext>
            </a:extLst>
          </p:cNvPr>
          <p:cNvSpPr>
            <a:spLocks noGrp="1"/>
          </p:cNvSpPr>
          <p:nvPr>
            <p:ph idx="1"/>
          </p:nvPr>
        </p:nvSpPr>
        <p:spPr/>
        <p:txBody>
          <a:bodyPr/>
          <a:lstStyle/>
          <a:p>
            <a:r>
              <a:rPr lang="en-US" dirty="0"/>
              <a:t>Primacy of the Will &amp; Love</a:t>
            </a:r>
          </a:p>
          <a:p>
            <a:pPr lvl="1"/>
            <a:r>
              <a:rPr lang="en-US" dirty="0"/>
              <a:t>Everything in the universe is a result of God’s free and sovereign will.</a:t>
            </a:r>
          </a:p>
          <a:p>
            <a:pPr lvl="1"/>
            <a:r>
              <a:rPr lang="en-US" dirty="0"/>
              <a:t>For humans, everything is explained in terms of the will.</a:t>
            </a:r>
          </a:p>
          <a:p>
            <a:pPr lvl="1"/>
            <a:r>
              <a:rPr lang="en-US" dirty="0"/>
              <a:t>The human intellect follows the will.</a:t>
            </a:r>
          </a:p>
          <a:p>
            <a:pPr lvl="1"/>
            <a:r>
              <a:rPr lang="en-US" dirty="0"/>
              <a:t>The will is free and determined by nothing.</a:t>
            </a:r>
          </a:p>
          <a:p>
            <a:pPr lvl="1"/>
            <a:r>
              <a:rPr lang="en-US" dirty="0"/>
              <a:t>The will is moved by what it chooses to love and is drawn in that direction.</a:t>
            </a:r>
          </a:p>
          <a:p>
            <a:endParaRPr lang="en-US" dirty="0"/>
          </a:p>
        </p:txBody>
      </p:sp>
    </p:spTree>
    <p:extLst>
      <p:ext uri="{BB962C8B-B14F-4D97-AF65-F5344CB8AC3E}">
        <p14:creationId xmlns:p14="http://schemas.microsoft.com/office/powerpoint/2010/main" val="18328358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F360C2-626D-DC12-4037-5A64A3E5A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3A029-5C23-5C7C-F498-902ABF2B438F}"/>
              </a:ext>
            </a:extLst>
          </p:cNvPr>
          <p:cNvSpPr>
            <a:spLocks noGrp="1"/>
          </p:cNvSpPr>
          <p:nvPr>
            <p:ph type="title"/>
          </p:nvPr>
        </p:nvSpPr>
        <p:spPr>
          <a:xfrm>
            <a:off x="2849562" y="609600"/>
            <a:ext cx="6424440" cy="1320800"/>
          </a:xfrm>
        </p:spPr>
        <p:txBody>
          <a:bodyPr>
            <a:normAutofit/>
          </a:bodyPr>
          <a:lstStyle/>
          <a:p>
            <a:r>
              <a:rPr lang="en-US" dirty="0"/>
              <a:t>St. Augustine: Philosophy</a:t>
            </a:r>
          </a:p>
        </p:txBody>
      </p:sp>
      <p:pic>
        <p:nvPicPr>
          <p:cNvPr id="8196" name="Picture 4" descr="undefined">
            <a:extLst>
              <a:ext uri="{FF2B5EF4-FFF2-40B4-BE49-F238E27FC236}">
                <a16:creationId xmlns:a16="http://schemas.microsoft.com/office/drawing/2014/main" id="{4DF69186-E190-9CEE-F171-DABB84A50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51" r="25319" b="9090"/>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8201" name="Isosceles Triangle 820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0E7BDE6-06EB-AA76-1D35-25CCC1657AE9}"/>
              </a:ext>
            </a:extLst>
          </p:cNvPr>
          <p:cNvSpPr>
            <a:spLocks noGrp="1"/>
          </p:cNvSpPr>
          <p:nvPr>
            <p:ph idx="1"/>
          </p:nvPr>
        </p:nvSpPr>
        <p:spPr>
          <a:xfrm>
            <a:off x="2849562" y="2160589"/>
            <a:ext cx="6424440" cy="3880773"/>
          </a:xfrm>
        </p:spPr>
        <p:txBody>
          <a:bodyPr>
            <a:normAutofit/>
          </a:bodyPr>
          <a:lstStyle/>
          <a:p>
            <a:r>
              <a:rPr lang="en-US" dirty="0"/>
              <a:t>Sin</a:t>
            </a:r>
          </a:p>
          <a:p>
            <a:pPr lvl="1"/>
            <a:r>
              <a:rPr lang="en-US" dirty="0"/>
              <a:t>Humans inherited the original sin and re-enact it.</a:t>
            </a:r>
          </a:p>
          <a:p>
            <a:pPr lvl="1"/>
            <a:r>
              <a:rPr lang="en-US" dirty="0"/>
              <a:t>All aspects of human life are infected by sin.</a:t>
            </a:r>
          </a:p>
          <a:p>
            <a:r>
              <a:rPr lang="en-US" dirty="0"/>
              <a:t>Sin </a:t>
            </a:r>
          </a:p>
          <a:p>
            <a:pPr lvl="1"/>
            <a:r>
              <a:rPr lang="en-US" dirty="0"/>
              <a:t>Bends our will away from God</a:t>
            </a:r>
          </a:p>
          <a:p>
            <a:pPr lvl="1"/>
            <a:r>
              <a:rPr lang="en-US" dirty="0"/>
              <a:t>Leads us to self-love and love of a corrupt and ephemeral world.</a:t>
            </a:r>
          </a:p>
          <a:p>
            <a:pPr lvl="1"/>
            <a:r>
              <a:rPr lang="en-US" dirty="0"/>
              <a:t>Sin affects ethics, epistemology, and human history.</a:t>
            </a:r>
          </a:p>
          <a:p>
            <a:pPr lvl="1"/>
            <a:r>
              <a:rPr lang="en-US" dirty="0"/>
              <a:t>A tension in his work is the conflict between sin and free will.</a:t>
            </a:r>
          </a:p>
          <a:p>
            <a:endParaRPr lang="en-US" dirty="0"/>
          </a:p>
        </p:txBody>
      </p:sp>
    </p:spTree>
    <p:extLst>
      <p:ext uri="{BB962C8B-B14F-4D97-AF65-F5344CB8AC3E}">
        <p14:creationId xmlns:p14="http://schemas.microsoft.com/office/powerpoint/2010/main" val="27989907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9B5C-E53D-9CFD-FAD1-D1D26AFF6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E416E-1DF6-17EA-1D82-629CC0F75B70}"/>
              </a:ext>
            </a:extLst>
          </p:cNvPr>
          <p:cNvSpPr>
            <a:spLocks noGrp="1"/>
          </p:cNvSpPr>
          <p:nvPr>
            <p:ph type="title"/>
          </p:nvPr>
        </p:nvSpPr>
        <p:spPr/>
        <p:txBody>
          <a:bodyPr/>
          <a:lstStyle/>
          <a:p>
            <a:r>
              <a:rPr lang="en-US" dirty="0"/>
              <a:t>St. Augustine</a:t>
            </a:r>
            <a:r>
              <a:rPr lang="en-US"/>
              <a:t>: Epistemology</a:t>
            </a:r>
            <a:endParaRPr lang="en-US" dirty="0"/>
          </a:p>
        </p:txBody>
      </p:sp>
      <p:sp>
        <p:nvSpPr>
          <p:cNvPr id="3" name="Content Placeholder 2">
            <a:extLst>
              <a:ext uri="{FF2B5EF4-FFF2-40B4-BE49-F238E27FC236}">
                <a16:creationId xmlns:a16="http://schemas.microsoft.com/office/drawing/2014/main" id="{F6C2D9E4-C216-5A61-84E1-2537FF2D0040}"/>
              </a:ext>
            </a:extLst>
          </p:cNvPr>
          <p:cNvSpPr>
            <a:spLocks noGrp="1"/>
          </p:cNvSpPr>
          <p:nvPr>
            <p:ph idx="1"/>
          </p:nvPr>
        </p:nvSpPr>
        <p:spPr/>
        <p:txBody>
          <a:bodyPr/>
          <a:lstStyle/>
          <a:p>
            <a:r>
              <a:rPr lang="en-US" dirty="0"/>
              <a:t>Goals</a:t>
            </a:r>
          </a:p>
          <a:p>
            <a:pPr lvl="1"/>
            <a:r>
              <a:rPr lang="en-US" dirty="0"/>
              <a:t>Knowledges is not an end in itself.</a:t>
            </a:r>
          </a:p>
          <a:p>
            <a:pPr lvl="1"/>
            <a:r>
              <a:rPr lang="en-US" dirty="0"/>
              <a:t>Not interested in knowledge as a means of developing science and other ways of influencing the physical world.</a:t>
            </a:r>
          </a:p>
          <a:p>
            <a:pPr lvl="1"/>
            <a:r>
              <a:rPr lang="en-US" dirty="0"/>
              <a:t>Epistemology’s goal is to weed out false views that interfere with the soul’s journey to God.</a:t>
            </a:r>
          </a:p>
          <a:p>
            <a:pPr lvl="1"/>
            <a:r>
              <a:rPr lang="en-US" dirty="0"/>
              <a:t>Truth is key to a happy life and brings one closer to God.</a:t>
            </a:r>
          </a:p>
          <a:p>
            <a:endParaRPr lang="en-US" dirty="0"/>
          </a:p>
        </p:txBody>
      </p:sp>
    </p:spTree>
    <p:extLst>
      <p:ext uri="{BB962C8B-B14F-4D97-AF65-F5344CB8AC3E}">
        <p14:creationId xmlns:p14="http://schemas.microsoft.com/office/powerpoint/2010/main" val="27588699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02E5B-2BD5-F91B-81B1-324D0A53E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72519-384F-01EC-C044-A1DE3CA1B42A}"/>
              </a:ext>
            </a:extLst>
          </p:cNvPr>
          <p:cNvSpPr>
            <a:spLocks noGrp="1"/>
          </p:cNvSpPr>
          <p:nvPr>
            <p:ph type="title"/>
          </p:nvPr>
        </p:nvSpPr>
        <p:spPr/>
        <p:txBody>
          <a:bodyPr/>
          <a:lstStyle/>
          <a:p>
            <a:r>
              <a:rPr lang="en-US" dirty="0"/>
              <a:t>St. Augustine: Epistemology</a:t>
            </a:r>
            <a:br>
              <a:rPr lang="en-US" dirty="0"/>
            </a:br>
            <a:r>
              <a:rPr lang="en-US" dirty="0"/>
              <a:t>The Search for Certainty</a:t>
            </a:r>
          </a:p>
        </p:txBody>
      </p:sp>
      <p:sp>
        <p:nvSpPr>
          <p:cNvPr id="3" name="Content Placeholder 2">
            <a:extLst>
              <a:ext uri="{FF2B5EF4-FFF2-40B4-BE49-F238E27FC236}">
                <a16:creationId xmlns:a16="http://schemas.microsoft.com/office/drawing/2014/main" id="{DA4AB4B3-26F8-AB21-3372-857B8878A12E}"/>
              </a:ext>
            </a:extLst>
          </p:cNvPr>
          <p:cNvSpPr>
            <a:spLocks noGrp="1"/>
          </p:cNvSpPr>
          <p:nvPr>
            <p:ph idx="1"/>
          </p:nvPr>
        </p:nvSpPr>
        <p:spPr>
          <a:xfrm>
            <a:off x="677333" y="2160589"/>
            <a:ext cx="9399601" cy="4295816"/>
          </a:xfrm>
        </p:spPr>
        <p:txBody>
          <a:bodyPr>
            <a:normAutofit fontScale="77500" lnSpcReduction="20000"/>
          </a:bodyPr>
          <a:lstStyle/>
          <a:p>
            <a:r>
              <a:rPr lang="en-US" dirty="0"/>
              <a:t>Certainty</a:t>
            </a:r>
          </a:p>
          <a:p>
            <a:pPr lvl="1"/>
            <a:r>
              <a:rPr lang="en-US" dirty="0"/>
              <a:t>Only certain, absolute, eternal truth serves as an adequate foundation for life.</a:t>
            </a:r>
          </a:p>
          <a:p>
            <a:r>
              <a:rPr lang="en-US" i="1" dirty="0"/>
              <a:t>Against the Skeptics</a:t>
            </a:r>
            <a:endParaRPr lang="en-US" dirty="0"/>
          </a:p>
          <a:p>
            <a:pPr lvl="1"/>
            <a:r>
              <a:rPr lang="en-US" dirty="0"/>
              <a:t>Reply to skeptics of the new Platonic Academy, such as </a:t>
            </a:r>
            <a:r>
              <a:rPr lang="en-US" dirty="0" err="1"/>
              <a:t>Carneades</a:t>
            </a:r>
            <a:r>
              <a:rPr lang="en-US" dirty="0"/>
              <a:t>.</a:t>
            </a:r>
          </a:p>
          <a:p>
            <a:pPr lvl="1"/>
            <a:r>
              <a:rPr lang="en-US" dirty="0"/>
              <a:t>Skeptics claimed</a:t>
            </a:r>
          </a:p>
          <a:p>
            <a:pPr lvl="2"/>
            <a:r>
              <a:rPr lang="en-US" dirty="0"/>
              <a:t> Nothing can be known</a:t>
            </a:r>
          </a:p>
          <a:p>
            <a:pPr lvl="2"/>
            <a:r>
              <a:rPr lang="en-US" dirty="0"/>
              <a:t>Judgment should be suspended.</a:t>
            </a:r>
          </a:p>
          <a:p>
            <a:pPr lvl="2"/>
            <a:r>
              <a:rPr lang="en-US" dirty="0"/>
              <a:t>Suspending judgment and pursuing truth would make one happy and wise. </a:t>
            </a:r>
          </a:p>
          <a:p>
            <a:pPr lvl="1"/>
            <a:r>
              <a:rPr lang="en-US" dirty="0"/>
              <a:t>Augustine claimed</a:t>
            </a:r>
          </a:p>
          <a:p>
            <a:pPr lvl="2"/>
            <a:r>
              <a:rPr lang="en-US" dirty="0"/>
              <a:t>Cannot be wise without knowing the truth</a:t>
            </a:r>
          </a:p>
          <a:p>
            <a:pPr lvl="2"/>
            <a:r>
              <a:rPr lang="en-US" dirty="0"/>
              <a:t> An unending pursuit would not lead to happiness.</a:t>
            </a:r>
          </a:p>
          <a:p>
            <a:r>
              <a:rPr lang="en-US" dirty="0"/>
              <a:t>Attacking the Skeptics</a:t>
            </a:r>
          </a:p>
          <a:p>
            <a:pPr lvl="1"/>
            <a:r>
              <a:rPr lang="en-US" dirty="0"/>
              <a:t>Find a proposition whose truth is certain.</a:t>
            </a:r>
          </a:p>
          <a:p>
            <a:pPr lvl="1"/>
            <a:r>
              <a:rPr lang="en-US" dirty="0"/>
              <a:t>Skeptics make truth claims </a:t>
            </a:r>
          </a:p>
          <a:p>
            <a:pPr lvl="1"/>
            <a:r>
              <a:rPr lang="en-US" dirty="0"/>
              <a:t>Skeptics claim to know that Skepticism is correct.</a:t>
            </a:r>
          </a:p>
          <a:p>
            <a:endParaRPr lang="en-US" dirty="0"/>
          </a:p>
        </p:txBody>
      </p:sp>
    </p:spTree>
    <p:extLst>
      <p:ext uri="{BB962C8B-B14F-4D97-AF65-F5344CB8AC3E}">
        <p14:creationId xmlns:p14="http://schemas.microsoft.com/office/powerpoint/2010/main" val="414398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A94B-5C8E-47A1-93D6-E995309077F8}"/>
              </a:ext>
            </a:extLst>
          </p:cNvPr>
          <p:cNvSpPr>
            <a:spLocks noGrp="1"/>
          </p:cNvSpPr>
          <p:nvPr>
            <p:ph type="title"/>
          </p:nvPr>
        </p:nvSpPr>
        <p:spPr>
          <a:xfrm>
            <a:off x="2786047" y="609600"/>
            <a:ext cx="6487955" cy="1320800"/>
          </a:xfrm>
        </p:spPr>
        <p:txBody>
          <a:bodyPr>
            <a:normAutofit/>
          </a:bodyPr>
          <a:lstStyle/>
          <a:p>
            <a:r>
              <a:rPr lang="en-US" dirty="0"/>
              <a:t>Aristotle’s Background</a:t>
            </a:r>
          </a:p>
        </p:txBody>
      </p:sp>
      <p:pic>
        <p:nvPicPr>
          <p:cNvPr id="5" name="Picture 4" descr="A sculpture of a person&#10;&#10;Description automatically generated">
            <a:extLst>
              <a:ext uri="{FF2B5EF4-FFF2-40B4-BE49-F238E27FC236}">
                <a16:creationId xmlns:a16="http://schemas.microsoft.com/office/drawing/2014/main" id="{7BEE4DD8-31C9-4692-A8EC-7B80D3796146}"/>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391" r="21210" b="1"/>
          <a:stretch>
            <a:fill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13" name="Isosceles Triangle 12">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B17B0CD-0B7B-4556-85ED-92B8B7D5DE8C}"/>
              </a:ext>
            </a:extLst>
          </p:cNvPr>
          <p:cNvSpPr>
            <a:spLocks noGrp="1"/>
          </p:cNvSpPr>
          <p:nvPr>
            <p:ph sz="quarter" idx="13"/>
          </p:nvPr>
        </p:nvSpPr>
        <p:spPr>
          <a:xfrm>
            <a:off x="2786047" y="2160589"/>
            <a:ext cx="6487955" cy="3880773"/>
          </a:xfrm>
        </p:spPr>
        <p:txBody>
          <a:bodyPr>
            <a:normAutofit/>
          </a:bodyPr>
          <a:lstStyle/>
          <a:p>
            <a:r>
              <a:rPr lang="en-US" dirty="0"/>
              <a:t>Background (384-322 </a:t>
            </a:r>
            <a:r>
              <a:rPr lang="en-US" dirty="0" err="1"/>
              <a:t>b.c.e</a:t>
            </a:r>
            <a:r>
              <a:rPr lang="en-US" dirty="0"/>
              <a:t>.)</a:t>
            </a:r>
          </a:p>
          <a:p>
            <a:pPr lvl="1"/>
            <a:r>
              <a:rPr lang="en-US" dirty="0"/>
              <a:t>Athens &amp; Macedonia</a:t>
            </a:r>
          </a:p>
          <a:p>
            <a:pPr lvl="1"/>
            <a:r>
              <a:rPr lang="en-US" dirty="0"/>
              <a:t>Aristotle</a:t>
            </a:r>
          </a:p>
          <a:p>
            <a:pPr lvl="2"/>
            <a:r>
              <a:rPr lang="en-US" dirty="0"/>
              <a:t>Macedonia</a:t>
            </a:r>
          </a:p>
          <a:p>
            <a:pPr lvl="2"/>
            <a:r>
              <a:rPr lang="en-US" dirty="0"/>
              <a:t>Academy</a:t>
            </a:r>
          </a:p>
          <a:p>
            <a:pPr lvl="2"/>
            <a:r>
              <a:rPr lang="en-US" dirty="0"/>
              <a:t>Alexander</a:t>
            </a:r>
          </a:p>
          <a:p>
            <a:pPr lvl="2"/>
            <a:r>
              <a:rPr lang="en-US" dirty="0"/>
              <a:t>Lyceum founded in 322 </a:t>
            </a:r>
            <a:r>
              <a:rPr lang="en-US" dirty="0" err="1"/>
              <a:t>b.c.e</a:t>
            </a:r>
            <a:endParaRPr lang="en-US" dirty="0"/>
          </a:p>
          <a:p>
            <a:pPr lvl="2"/>
            <a:endParaRPr lang="en-US" dirty="0"/>
          </a:p>
          <a:p>
            <a:pPr marL="914400" lvl="2" indent="0">
              <a:buNone/>
            </a:pPr>
            <a:endParaRPr lang="en-US" dirty="0"/>
          </a:p>
          <a:p>
            <a:pPr lvl="1"/>
            <a:endParaRPr lang="en-US" dirty="0"/>
          </a:p>
        </p:txBody>
      </p:sp>
      <p:sp>
        <p:nvSpPr>
          <p:cNvPr id="6" name="TextBox 5">
            <a:extLst>
              <a:ext uri="{FF2B5EF4-FFF2-40B4-BE49-F238E27FC236}">
                <a16:creationId xmlns:a16="http://schemas.microsoft.com/office/drawing/2014/main" id="{0FF2E7C0-7BC8-4C0B-90EE-8C9DE1BB5AB5}"/>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Free_will_in_antiqui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71815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5536734" y="609600"/>
            <a:ext cx="3737268" cy="1320800"/>
          </a:xfrm>
        </p:spPr>
        <p:txBody>
          <a:bodyPr>
            <a:normAutofit/>
          </a:bodyPr>
          <a:lstStyle/>
          <a:p>
            <a:r>
              <a:rPr lang="en-US" dirty="0"/>
              <a:t>Aristotle’s Metaphysics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5209563" y="2160589"/>
            <a:ext cx="4064439" cy="3880773"/>
          </a:xfrm>
        </p:spPr>
        <p:txBody>
          <a:bodyPr>
            <a:normAutofit/>
          </a:bodyPr>
          <a:lstStyle/>
          <a:p>
            <a:r>
              <a:rPr lang="en-US" dirty="0"/>
              <a:t>Metaphysics</a:t>
            </a:r>
          </a:p>
          <a:p>
            <a:pPr lvl="1"/>
            <a:r>
              <a:rPr lang="en-US" dirty="0"/>
              <a:t>First philosophy</a:t>
            </a:r>
          </a:p>
          <a:p>
            <a:pPr lvl="1"/>
            <a:r>
              <a:rPr lang="en-US" dirty="0"/>
              <a:t>“After physics”</a:t>
            </a:r>
          </a:p>
        </p:txBody>
      </p:sp>
      <p:pic>
        <p:nvPicPr>
          <p:cNvPr id="5" name="Picture 4" descr="A glass with a blue background&#10;&#10;Description automatically generated">
            <a:extLst>
              <a:ext uri="{FF2B5EF4-FFF2-40B4-BE49-F238E27FC236}">
                <a16:creationId xmlns:a16="http://schemas.microsoft.com/office/drawing/2014/main" id="{7427479D-0F0F-45F0-B163-2C191DCF387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04" r="3555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3" name="Isosceles Triangle 1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F650015A-24B8-4279-8E21-3A106CE1AD20}"/>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hilosophy.commons.gc.cuny.edu/logic-and-metaphysics-workshop-spring-2019-talk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760036583"/>
      </p:ext>
    </p:extLst>
  </p:cSld>
  <p:clrMapOvr>
    <a:overrideClrMapping bg1="dk1" tx1="lt1" bg2="dk2" tx2="lt2" accent1="accent1" accent2="accent2" accent3="accent3" accent4="accent4" accent5="accent5" accent6="accent6" hlink="hlink" folHlink="folHlink"/>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D92AC-9B24-17CF-F52A-444BA0136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5D6BA-4FDA-9E3B-6AB0-5CC78160D1EF}"/>
              </a:ext>
            </a:extLst>
          </p:cNvPr>
          <p:cNvSpPr>
            <a:spLocks noGrp="1"/>
          </p:cNvSpPr>
          <p:nvPr>
            <p:ph type="title"/>
          </p:nvPr>
        </p:nvSpPr>
        <p:spPr/>
        <p:txBody>
          <a:bodyPr/>
          <a:lstStyle/>
          <a:p>
            <a:r>
              <a:rPr lang="en-US" dirty="0"/>
              <a:t>St. Augustine: Epistemology</a:t>
            </a:r>
            <a:br>
              <a:rPr lang="en-US" dirty="0"/>
            </a:br>
            <a:r>
              <a:rPr lang="en-US" dirty="0"/>
              <a:t>The Search for Certainty</a:t>
            </a:r>
          </a:p>
        </p:txBody>
      </p:sp>
      <p:sp>
        <p:nvSpPr>
          <p:cNvPr id="3" name="Content Placeholder 2">
            <a:extLst>
              <a:ext uri="{FF2B5EF4-FFF2-40B4-BE49-F238E27FC236}">
                <a16:creationId xmlns:a16="http://schemas.microsoft.com/office/drawing/2014/main" id="{C5FB38B3-8411-8B84-3129-ED0B11483677}"/>
              </a:ext>
            </a:extLst>
          </p:cNvPr>
          <p:cNvSpPr>
            <a:spLocks noGrp="1"/>
          </p:cNvSpPr>
          <p:nvPr>
            <p:ph idx="1"/>
          </p:nvPr>
        </p:nvSpPr>
        <p:spPr/>
        <p:txBody>
          <a:bodyPr>
            <a:normAutofit fontScale="92500" lnSpcReduction="20000"/>
          </a:bodyPr>
          <a:lstStyle/>
          <a:p>
            <a:r>
              <a:rPr lang="en-US" dirty="0"/>
              <a:t>Argument that skepticism is self-refuting.</a:t>
            </a:r>
          </a:p>
          <a:p>
            <a:pPr lvl="1"/>
            <a:r>
              <a:rPr lang="en-US" dirty="0"/>
              <a:t>Skeptics claim we cannot know anything to be true.</a:t>
            </a:r>
          </a:p>
          <a:p>
            <a:pPr lvl="1"/>
            <a:r>
              <a:rPr lang="en-US" dirty="0"/>
              <a:t>To deny we cannot know the truth requires a definition of “truth.”</a:t>
            </a:r>
          </a:p>
          <a:p>
            <a:pPr lvl="1"/>
            <a:r>
              <a:rPr lang="en-US" dirty="0"/>
              <a:t>The definition is either true or false.</a:t>
            </a:r>
          </a:p>
          <a:p>
            <a:pPr lvl="1"/>
            <a:r>
              <a:rPr lang="en-US" dirty="0"/>
              <a:t> If the definition is true, then the Skeptics know some truths</a:t>
            </a:r>
          </a:p>
          <a:p>
            <a:pPr lvl="2"/>
            <a:r>
              <a:rPr lang="en-US" dirty="0"/>
              <a:t>They refute their own claim.</a:t>
            </a:r>
          </a:p>
          <a:p>
            <a:pPr lvl="1"/>
            <a:r>
              <a:rPr lang="en-US" dirty="0"/>
              <a:t>If the definition is false, then it is useless in a defense of Skepticism.</a:t>
            </a:r>
          </a:p>
          <a:p>
            <a:pPr lvl="2"/>
            <a:r>
              <a:rPr lang="en-US" dirty="0"/>
              <a:t>Their claim is meaningless.</a:t>
            </a:r>
          </a:p>
          <a:p>
            <a:r>
              <a:rPr lang="en-US" dirty="0"/>
              <a:t>Logical Propositions</a:t>
            </a:r>
          </a:p>
          <a:p>
            <a:pPr lvl="1"/>
            <a:r>
              <a:rPr lang="en-US" dirty="0"/>
              <a:t>Certain logical propositions are known to be true.</a:t>
            </a:r>
          </a:p>
          <a:p>
            <a:pPr lvl="1"/>
            <a:r>
              <a:rPr lang="en-US" dirty="0"/>
              <a:t>Without logic it would be impossible to present the Skeptical position.</a:t>
            </a:r>
          </a:p>
          <a:p>
            <a:pPr lvl="1"/>
            <a:r>
              <a:rPr lang="en-US" dirty="0"/>
              <a:t>We can know mathematical truths with certainty.</a:t>
            </a:r>
          </a:p>
          <a:p>
            <a:endParaRPr lang="en-US" dirty="0"/>
          </a:p>
        </p:txBody>
      </p:sp>
    </p:spTree>
    <p:extLst>
      <p:ext uri="{BB962C8B-B14F-4D97-AF65-F5344CB8AC3E}">
        <p14:creationId xmlns:p14="http://schemas.microsoft.com/office/powerpoint/2010/main" val="15079544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F1912-DCCE-B702-E694-8D044EB02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647A1-CE64-2E53-C833-3536970BC306}"/>
              </a:ext>
            </a:extLst>
          </p:cNvPr>
          <p:cNvSpPr>
            <a:spLocks noGrp="1"/>
          </p:cNvSpPr>
          <p:nvPr>
            <p:ph type="title"/>
          </p:nvPr>
        </p:nvSpPr>
        <p:spPr>
          <a:xfrm>
            <a:off x="2786047" y="609600"/>
            <a:ext cx="6487955" cy="1320800"/>
          </a:xfrm>
        </p:spPr>
        <p:txBody>
          <a:bodyPr>
            <a:normAutofit/>
          </a:bodyPr>
          <a:lstStyle/>
          <a:p>
            <a:r>
              <a:rPr lang="en-US" dirty="0"/>
              <a:t>St. Augustine: Epistemology</a:t>
            </a:r>
            <a:br>
              <a:rPr lang="en-US" dirty="0"/>
            </a:br>
            <a:r>
              <a:rPr lang="en-US" dirty="0"/>
              <a:t>The Search for Certainty</a:t>
            </a:r>
          </a:p>
        </p:txBody>
      </p:sp>
      <p:pic>
        <p:nvPicPr>
          <p:cNvPr id="9218" name="Picture 2" descr="undefined">
            <a:extLst>
              <a:ext uri="{FF2B5EF4-FFF2-40B4-BE49-F238E27FC236}">
                <a16:creationId xmlns:a16="http://schemas.microsoft.com/office/drawing/2014/main" id="{AA9FC171-9672-DA12-5657-6AB56899DFDF}"/>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28963" r="26823" b="9092"/>
          <a:stretch>
            <a:fillRect/>
          </a:stretch>
        </p:blipFill>
        <p:spPr bwMode="auto">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noFill/>
          <a:extLst>
            <a:ext uri="{909E8E84-426E-40DD-AFC4-6F175D3DCCD1}">
              <a14:hiddenFill xmlns:a14="http://schemas.microsoft.com/office/drawing/2010/main">
                <a:solidFill>
                  <a:srgbClr val="FFFFFF"/>
                </a:solidFill>
              </a14:hiddenFill>
            </a:ext>
          </a:extLst>
        </p:spPr>
      </p:pic>
      <p:sp>
        <p:nvSpPr>
          <p:cNvPr id="9223" name="Isosceles Triangle 9222">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4B57A56-AFE1-1CE1-D412-C63315F13836}"/>
              </a:ext>
            </a:extLst>
          </p:cNvPr>
          <p:cNvSpPr>
            <a:spLocks noGrp="1"/>
          </p:cNvSpPr>
          <p:nvPr>
            <p:ph idx="1"/>
          </p:nvPr>
        </p:nvSpPr>
        <p:spPr>
          <a:xfrm>
            <a:off x="2786047" y="2160589"/>
            <a:ext cx="6487955" cy="3880773"/>
          </a:xfrm>
        </p:spPr>
        <p:txBody>
          <a:bodyPr>
            <a:normAutofit fontScale="92500" lnSpcReduction="10000"/>
          </a:bodyPr>
          <a:lstStyle/>
          <a:p>
            <a:pPr>
              <a:lnSpc>
                <a:spcPct val="90000"/>
              </a:lnSpc>
            </a:pPr>
            <a:r>
              <a:rPr lang="en-US" sz="1400"/>
              <a:t>Senses</a:t>
            </a:r>
          </a:p>
          <a:p>
            <a:pPr lvl="1">
              <a:lnSpc>
                <a:spcPct val="90000"/>
              </a:lnSpc>
            </a:pPr>
            <a:r>
              <a:rPr lang="en-US" sz="1400"/>
              <a:t>The Skeptics argued that sense experience is not reliable.</a:t>
            </a:r>
          </a:p>
          <a:p>
            <a:pPr lvl="1">
              <a:lnSpc>
                <a:spcPct val="90000"/>
              </a:lnSpc>
            </a:pPr>
            <a:r>
              <a:rPr lang="en-US" sz="1400"/>
              <a:t>Claims that what the senses report is always true, if we do not go beyond the experience.</a:t>
            </a:r>
          </a:p>
          <a:p>
            <a:pPr lvl="1">
              <a:lnSpc>
                <a:spcPct val="90000"/>
              </a:lnSpc>
            </a:pPr>
            <a:r>
              <a:rPr lang="en-US" sz="1400"/>
              <a:t>Claims reason needs to interpret sense experience before we can make inferences about what lies beyond them.</a:t>
            </a:r>
          </a:p>
          <a:p>
            <a:pPr>
              <a:lnSpc>
                <a:spcPct val="90000"/>
              </a:lnSpc>
            </a:pPr>
            <a:r>
              <a:rPr lang="en-US" sz="1400"/>
              <a:t>Self Conscious</a:t>
            </a:r>
          </a:p>
          <a:p>
            <a:pPr lvl="1">
              <a:lnSpc>
                <a:spcPct val="90000"/>
              </a:lnSpc>
            </a:pPr>
            <a:r>
              <a:rPr lang="en-US" sz="1400"/>
              <a:t>We can be certain about the content of our own minds.</a:t>
            </a:r>
          </a:p>
          <a:p>
            <a:pPr lvl="2">
              <a:lnSpc>
                <a:spcPct val="90000"/>
              </a:lnSpc>
            </a:pPr>
            <a:r>
              <a:rPr lang="en-US" dirty="0"/>
              <a:t>We know that we are.</a:t>
            </a:r>
            <a:endParaRPr lang="en-US"/>
          </a:p>
          <a:p>
            <a:pPr lvl="1">
              <a:lnSpc>
                <a:spcPct val="90000"/>
              </a:lnSpc>
            </a:pPr>
            <a:r>
              <a:rPr lang="en-US" sz="1400"/>
              <a:t>If he is mistaken, then he exists, if one does not exist, one cannot be mistaken.</a:t>
            </a:r>
          </a:p>
          <a:p>
            <a:pPr lvl="1">
              <a:lnSpc>
                <a:spcPct val="90000"/>
              </a:lnSpc>
            </a:pPr>
            <a:r>
              <a:rPr lang="en-US" sz="1400"/>
              <a:t>As he knows that he is, he claims that he knows that he knows.</a:t>
            </a:r>
          </a:p>
          <a:p>
            <a:pPr lvl="1">
              <a:lnSpc>
                <a:spcPct val="90000"/>
              </a:lnSpc>
            </a:pPr>
            <a:r>
              <a:rPr lang="en-US" sz="1400"/>
              <a:t>He knows that he loves, thus he knows at least three things.</a:t>
            </a:r>
          </a:p>
          <a:p>
            <a:pPr lvl="1">
              <a:lnSpc>
                <a:spcPct val="90000"/>
              </a:lnSpc>
            </a:pPr>
            <a:r>
              <a:rPr lang="en-US" sz="1400"/>
              <a:t> This refutes the skeptical claim.</a:t>
            </a:r>
          </a:p>
          <a:p>
            <a:pPr lvl="1">
              <a:lnSpc>
                <a:spcPct val="90000"/>
              </a:lnSpc>
            </a:pPr>
            <a:r>
              <a:rPr lang="en-US" sz="1400"/>
              <a:t>Descartes</a:t>
            </a:r>
          </a:p>
          <a:p>
            <a:pPr>
              <a:lnSpc>
                <a:spcPct val="90000"/>
              </a:lnSpc>
            </a:pPr>
            <a:endParaRPr lang="en-US" sz="1400"/>
          </a:p>
        </p:txBody>
      </p:sp>
    </p:spTree>
    <p:extLst>
      <p:ext uri="{BB962C8B-B14F-4D97-AF65-F5344CB8AC3E}">
        <p14:creationId xmlns:p14="http://schemas.microsoft.com/office/powerpoint/2010/main" val="15728427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17E21-631B-B381-7AB9-DFDAC5012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B24B2-591C-A1B7-BC64-FC7AEB574B37}"/>
              </a:ext>
            </a:extLst>
          </p:cNvPr>
          <p:cNvSpPr>
            <a:spLocks noGrp="1"/>
          </p:cNvSpPr>
          <p:nvPr>
            <p:ph type="title"/>
          </p:nvPr>
        </p:nvSpPr>
        <p:spPr/>
        <p:txBody>
          <a:bodyPr/>
          <a:lstStyle/>
          <a:p>
            <a:r>
              <a:rPr lang="en-US" dirty="0"/>
              <a:t>St. Augustine: Epistemology</a:t>
            </a:r>
            <a:br>
              <a:rPr lang="en-US" dirty="0"/>
            </a:br>
            <a:r>
              <a:rPr lang="en-US" dirty="0"/>
              <a:t>Platonism</a:t>
            </a:r>
          </a:p>
        </p:txBody>
      </p:sp>
      <p:sp>
        <p:nvSpPr>
          <p:cNvPr id="3" name="Content Placeholder 2">
            <a:extLst>
              <a:ext uri="{FF2B5EF4-FFF2-40B4-BE49-F238E27FC236}">
                <a16:creationId xmlns:a16="http://schemas.microsoft.com/office/drawing/2014/main" id="{547ECE6B-F469-E4CC-702E-4A1B69AD9BED}"/>
              </a:ext>
            </a:extLst>
          </p:cNvPr>
          <p:cNvSpPr>
            <a:spLocks noGrp="1"/>
          </p:cNvSpPr>
          <p:nvPr>
            <p:ph idx="1"/>
          </p:nvPr>
        </p:nvSpPr>
        <p:spPr/>
        <p:txBody>
          <a:bodyPr>
            <a:normAutofit/>
          </a:bodyPr>
          <a:lstStyle/>
          <a:p>
            <a:r>
              <a:rPr lang="en-US" dirty="0"/>
              <a:t>Senses</a:t>
            </a:r>
          </a:p>
          <a:p>
            <a:pPr lvl="1"/>
            <a:r>
              <a:rPr lang="en-US" dirty="0"/>
              <a:t>He values the senses more than Plato does.</a:t>
            </a:r>
          </a:p>
          <a:p>
            <a:pPr lvl="1"/>
            <a:r>
              <a:rPr lang="en-US" dirty="0"/>
              <a:t>The senses and their objects were created by God.</a:t>
            </a:r>
          </a:p>
          <a:p>
            <a:pPr lvl="1"/>
            <a:r>
              <a:rPr lang="en-US" dirty="0"/>
              <a:t>The senses have a role to play in practical life.</a:t>
            </a:r>
          </a:p>
          <a:p>
            <a:pPr lvl="1"/>
            <a:r>
              <a:rPr lang="en-US" dirty="0"/>
              <a:t>The senses cannot </a:t>
            </a:r>
          </a:p>
          <a:p>
            <a:pPr lvl="2"/>
            <a:r>
              <a:rPr lang="en-US" dirty="0"/>
              <a:t>Yield perfect, eternal truth</a:t>
            </a:r>
          </a:p>
          <a:p>
            <a:pPr lvl="2"/>
            <a:r>
              <a:rPr lang="en-US" dirty="0"/>
              <a:t>Cannot give knowledge by themselves</a:t>
            </a:r>
          </a:p>
          <a:p>
            <a:endParaRPr lang="en-US" dirty="0"/>
          </a:p>
        </p:txBody>
      </p:sp>
    </p:spTree>
    <p:extLst>
      <p:ext uri="{BB962C8B-B14F-4D97-AF65-F5344CB8AC3E}">
        <p14:creationId xmlns:p14="http://schemas.microsoft.com/office/powerpoint/2010/main" val="15166978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20154-0119-C326-4521-3D2698B8F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55523-30E7-ACF0-6D2F-A9DCAE495C55}"/>
              </a:ext>
            </a:extLst>
          </p:cNvPr>
          <p:cNvSpPr>
            <a:spLocks noGrp="1"/>
          </p:cNvSpPr>
          <p:nvPr>
            <p:ph type="title"/>
          </p:nvPr>
        </p:nvSpPr>
        <p:spPr/>
        <p:txBody>
          <a:bodyPr/>
          <a:lstStyle/>
          <a:p>
            <a:r>
              <a:rPr lang="en-US" dirty="0"/>
              <a:t>St. Augustine: Epistemology</a:t>
            </a:r>
            <a:br>
              <a:rPr lang="en-US" dirty="0"/>
            </a:br>
            <a:r>
              <a:rPr lang="en-US" dirty="0"/>
              <a:t>Platonism</a:t>
            </a:r>
          </a:p>
        </p:txBody>
      </p:sp>
      <p:sp>
        <p:nvSpPr>
          <p:cNvPr id="3" name="Content Placeholder 2">
            <a:extLst>
              <a:ext uri="{FF2B5EF4-FFF2-40B4-BE49-F238E27FC236}">
                <a16:creationId xmlns:a16="http://schemas.microsoft.com/office/drawing/2014/main" id="{DB4A3F23-04D5-2349-EBC1-43A7EB3B65E9}"/>
              </a:ext>
            </a:extLst>
          </p:cNvPr>
          <p:cNvSpPr>
            <a:spLocks noGrp="1"/>
          </p:cNvSpPr>
          <p:nvPr>
            <p:ph idx="1"/>
          </p:nvPr>
        </p:nvSpPr>
        <p:spPr/>
        <p:txBody>
          <a:bodyPr>
            <a:normAutofit/>
          </a:bodyPr>
          <a:lstStyle/>
          <a:p>
            <a:r>
              <a:rPr lang="en-US" dirty="0"/>
              <a:t>Inward Truths</a:t>
            </a:r>
          </a:p>
          <a:p>
            <a:pPr lvl="1"/>
            <a:r>
              <a:rPr lang="en-US" dirty="0"/>
              <a:t>The mind must judge sense experiences by utilizing eternal reasons within the mind.</a:t>
            </a:r>
          </a:p>
          <a:p>
            <a:pPr lvl="1"/>
            <a:r>
              <a:rPr lang="en-US" dirty="0"/>
              <a:t>That truth resides within the soul is based on:</a:t>
            </a:r>
          </a:p>
          <a:p>
            <a:pPr lvl="2"/>
            <a:r>
              <a:rPr lang="en-US" dirty="0"/>
              <a:t> Platonism</a:t>
            </a:r>
          </a:p>
          <a:p>
            <a:pPr lvl="2"/>
            <a:r>
              <a:rPr lang="en-US" dirty="0"/>
              <a:t>The claim the soul is made in God’s image.</a:t>
            </a:r>
          </a:p>
          <a:p>
            <a:pPr lvl="1"/>
            <a:r>
              <a:rPr lang="en-US" dirty="0"/>
              <a:t>Are </a:t>
            </a:r>
          </a:p>
          <a:p>
            <a:pPr lvl="2"/>
            <a:r>
              <a:rPr lang="en-US" dirty="0"/>
              <a:t>Immaterial </a:t>
            </a:r>
          </a:p>
          <a:p>
            <a:pPr lvl="2"/>
            <a:r>
              <a:rPr lang="en-US" dirty="0"/>
              <a:t>Independent of sound, space and time.</a:t>
            </a:r>
          </a:p>
          <a:p>
            <a:endParaRPr lang="en-US" dirty="0"/>
          </a:p>
        </p:txBody>
      </p:sp>
    </p:spTree>
    <p:extLst>
      <p:ext uri="{BB962C8B-B14F-4D97-AF65-F5344CB8AC3E}">
        <p14:creationId xmlns:p14="http://schemas.microsoft.com/office/powerpoint/2010/main" val="1908972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7891A1-E167-BE86-2F50-92734AAA7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93B68-5CA0-4DE3-2973-B219D4280893}"/>
              </a:ext>
            </a:extLst>
          </p:cNvPr>
          <p:cNvSpPr>
            <a:spLocks noGrp="1"/>
          </p:cNvSpPr>
          <p:nvPr>
            <p:ph type="title"/>
          </p:nvPr>
        </p:nvSpPr>
        <p:spPr>
          <a:xfrm>
            <a:off x="2849562" y="609600"/>
            <a:ext cx="6424440" cy="1320800"/>
          </a:xfrm>
        </p:spPr>
        <p:txBody>
          <a:bodyPr>
            <a:normAutofit/>
          </a:bodyPr>
          <a:lstStyle/>
          <a:p>
            <a:r>
              <a:rPr lang="en-US" dirty="0"/>
              <a:t>St. Augustine: Epistemology</a:t>
            </a:r>
            <a:br>
              <a:rPr lang="en-US" dirty="0"/>
            </a:br>
            <a:r>
              <a:rPr lang="en-US" dirty="0"/>
              <a:t>Platonism</a:t>
            </a:r>
          </a:p>
        </p:txBody>
      </p:sp>
      <p:pic>
        <p:nvPicPr>
          <p:cNvPr id="5" name="Picture 4" descr="Formulas on a background">
            <a:extLst>
              <a:ext uri="{FF2B5EF4-FFF2-40B4-BE49-F238E27FC236}">
                <a16:creationId xmlns:a16="http://schemas.microsoft.com/office/drawing/2014/main" id="{842A14A8-4326-25AF-E568-8B8DADA6CC6D}"/>
              </a:ext>
            </a:extLst>
          </p:cNvPr>
          <p:cNvPicPr>
            <a:picLocks noChangeAspect="1"/>
          </p:cNvPicPr>
          <p:nvPr/>
        </p:nvPicPr>
        <p:blipFill>
          <a:blip r:embed="rId3">
            <a:extLst>
              <a:ext uri="{28A0092B-C50C-407E-A947-70E740481C1C}">
                <a14:useLocalDpi xmlns:a14="http://schemas.microsoft.com/office/drawing/2010/main" val="0"/>
              </a:ext>
            </a:extLst>
          </a:blip>
          <a:srcRect l="34608" r="38250" b="9092"/>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7" name="Isosceles Triangle 16">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2890996-238D-AE4E-DE7A-D39D6AA634F6}"/>
              </a:ext>
            </a:extLst>
          </p:cNvPr>
          <p:cNvSpPr>
            <a:spLocks noGrp="1"/>
          </p:cNvSpPr>
          <p:nvPr>
            <p:ph idx="1"/>
          </p:nvPr>
        </p:nvSpPr>
        <p:spPr>
          <a:xfrm>
            <a:off x="2849561" y="2160589"/>
            <a:ext cx="7721643" cy="4437919"/>
          </a:xfrm>
        </p:spPr>
        <p:txBody>
          <a:bodyPr>
            <a:normAutofit/>
          </a:bodyPr>
          <a:lstStyle/>
          <a:p>
            <a:pPr lvl="1">
              <a:lnSpc>
                <a:spcPct val="90000"/>
              </a:lnSpc>
            </a:pPr>
            <a:r>
              <a:rPr lang="en-US" sz="1100" dirty="0"/>
              <a:t>Uses mathematics to argue for a higher level of reality beyond the physical world.</a:t>
            </a:r>
          </a:p>
          <a:p>
            <a:pPr lvl="1">
              <a:lnSpc>
                <a:spcPct val="90000"/>
              </a:lnSpc>
            </a:pPr>
            <a:r>
              <a:rPr lang="en-US" sz="1100" dirty="0"/>
              <a:t>Physical realities are:</a:t>
            </a:r>
          </a:p>
          <a:p>
            <a:pPr lvl="2">
              <a:lnSpc>
                <a:spcPct val="90000"/>
              </a:lnSpc>
            </a:pPr>
            <a:r>
              <a:rPr lang="en-US" sz="1100" dirty="0"/>
              <a:t>Particular</a:t>
            </a:r>
          </a:p>
          <a:p>
            <a:pPr lvl="2">
              <a:lnSpc>
                <a:spcPct val="90000"/>
              </a:lnSpc>
            </a:pPr>
            <a:r>
              <a:rPr lang="en-US" sz="1100" dirty="0"/>
              <a:t>Temporal</a:t>
            </a:r>
          </a:p>
          <a:p>
            <a:pPr lvl="2">
              <a:lnSpc>
                <a:spcPct val="90000"/>
              </a:lnSpc>
            </a:pPr>
            <a:r>
              <a:rPr lang="en-US" sz="1100" dirty="0"/>
              <a:t> Changing</a:t>
            </a:r>
          </a:p>
          <a:p>
            <a:pPr lvl="2">
              <a:lnSpc>
                <a:spcPct val="90000"/>
              </a:lnSpc>
            </a:pPr>
            <a:r>
              <a:rPr lang="en-US" sz="1100" dirty="0"/>
              <a:t>Discovered via experience.</a:t>
            </a:r>
          </a:p>
          <a:p>
            <a:pPr lvl="1">
              <a:lnSpc>
                <a:spcPct val="90000"/>
              </a:lnSpc>
            </a:pPr>
            <a:r>
              <a:rPr lang="en-US" sz="1100" dirty="0"/>
              <a:t>Mathematical laws and numbers are:</a:t>
            </a:r>
          </a:p>
          <a:p>
            <a:pPr lvl="2">
              <a:lnSpc>
                <a:spcPct val="90000"/>
              </a:lnSpc>
            </a:pPr>
            <a:r>
              <a:rPr lang="en-US" sz="1100" dirty="0"/>
              <a:t> Eternal</a:t>
            </a:r>
          </a:p>
          <a:p>
            <a:pPr lvl="2">
              <a:lnSpc>
                <a:spcPct val="90000"/>
              </a:lnSpc>
            </a:pPr>
            <a:r>
              <a:rPr lang="en-US" sz="1100" dirty="0"/>
              <a:t>Unchanging</a:t>
            </a:r>
          </a:p>
          <a:p>
            <a:pPr lvl="2">
              <a:lnSpc>
                <a:spcPct val="90000"/>
              </a:lnSpc>
            </a:pPr>
            <a:r>
              <a:rPr lang="en-US" sz="1100" dirty="0"/>
              <a:t>Discovered via the intellect.</a:t>
            </a:r>
          </a:p>
          <a:p>
            <a:pPr lvl="1">
              <a:lnSpc>
                <a:spcPct val="90000"/>
              </a:lnSpc>
            </a:pPr>
            <a:r>
              <a:rPr lang="en-US" sz="1100" dirty="0"/>
              <a:t>So, there must be two kinds of reality.</a:t>
            </a:r>
          </a:p>
          <a:p>
            <a:pPr>
              <a:lnSpc>
                <a:spcPct val="90000"/>
              </a:lnSpc>
            </a:pPr>
            <a:r>
              <a:rPr lang="en-US" sz="1100" dirty="0"/>
              <a:t>Moral truths are </a:t>
            </a:r>
          </a:p>
          <a:p>
            <a:pPr lvl="1">
              <a:lnSpc>
                <a:spcPct val="90000"/>
              </a:lnSpc>
            </a:pPr>
            <a:r>
              <a:rPr lang="en-US" sz="1100" dirty="0"/>
              <a:t>Objective</a:t>
            </a:r>
          </a:p>
          <a:p>
            <a:pPr lvl="1">
              <a:lnSpc>
                <a:spcPct val="90000"/>
              </a:lnSpc>
            </a:pPr>
            <a:r>
              <a:rPr lang="en-US" sz="1100" dirty="0"/>
              <a:t>Among the higher truths </a:t>
            </a:r>
          </a:p>
          <a:p>
            <a:pPr lvl="1">
              <a:lnSpc>
                <a:spcPct val="90000"/>
              </a:lnSpc>
            </a:pPr>
            <a:r>
              <a:rPr lang="en-US" sz="1100" dirty="0"/>
              <a:t>Apprehended via an “intellectual sight.”</a:t>
            </a:r>
          </a:p>
          <a:p>
            <a:pPr>
              <a:lnSpc>
                <a:spcPct val="90000"/>
              </a:lnSpc>
            </a:pPr>
            <a:endParaRPr lang="en-US" sz="1100" dirty="0"/>
          </a:p>
        </p:txBody>
      </p:sp>
    </p:spTree>
    <p:extLst>
      <p:ext uri="{BB962C8B-B14F-4D97-AF65-F5344CB8AC3E}">
        <p14:creationId xmlns:p14="http://schemas.microsoft.com/office/powerpoint/2010/main" val="25206589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D62E-A02D-BC7A-02F5-7D28EDF32FC9}"/>
              </a:ext>
            </a:extLst>
          </p:cNvPr>
          <p:cNvSpPr>
            <a:spLocks noGrp="1"/>
          </p:cNvSpPr>
          <p:nvPr>
            <p:ph type="title"/>
          </p:nvPr>
        </p:nvSpPr>
        <p:spPr>
          <a:xfrm>
            <a:off x="2849562" y="609600"/>
            <a:ext cx="6424440" cy="1320800"/>
          </a:xfrm>
        </p:spPr>
        <p:txBody>
          <a:bodyPr>
            <a:normAutofit/>
          </a:bodyPr>
          <a:lstStyle/>
          <a:p>
            <a:r>
              <a:rPr lang="en-US" dirty="0"/>
              <a:t>St. Augustine: Epistemology</a:t>
            </a:r>
            <a:br>
              <a:rPr lang="en-US" dirty="0"/>
            </a:br>
            <a:r>
              <a:rPr lang="en-US" dirty="0"/>
              <a:t>Divine Illumination</a:t>
            </a:r>
          </a:p>
        </p:txBody>
      </p:sp>
      <p:pic>
        <p:nvPicPr>
          <p:cNvPr id="5" name="Picture 4" descr="Sun in orange sky with lens flare">
            <a:extLst>
              <a:ext uri="{FF2B5EF4-FFF2-40B4-BE49-F238E27FC236}">
                <a16:creationId xmlns:a16="http://schemas.microsoft.com/office/drawing/2014/main" id="{7ECD0317-67B2-8151-94F1-A9EC604D512F}"/>
              </a:ext>
            </a:extLst>
          </p:cNvPr>
          <p:cNvPicPr>
            <a:picLocks noChangeAspect="1"/>
          </p:cNvPicPr>
          <p:nvPr/>
        </p:nvPicPr>
        <p:blipFill>
          <a:blip r:embed="rId3">
            <a:extLst>
              <a:ext uri="{28A0092B-C50C-407E-A947-70E740481C1C}">
                <a14:useLocalDpi xmlns:a14="http://schemas.microsoft.com/office/drawing/2010/main" val="0"/>
              </a:ext>
            </a:extLst>
          </a:blip>
          <a:srcRect l="20120" r="43689" b="9090"/>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737DAEB-3AA6-C561-EC46-AC42EA00E63F}"/>
              </a:ext>
            </a:extLst>
          </p:cNvPr>
          <p:cNvSpPr>
            <a:spLocks noGrp="1"/>
          </p:cNvSpPr>
          <p:nvPr>
            <p:ph idx="1"/>
          </p:nvPr>
        </p:nvSpPr>
        <p:spPr>
          <a:xfrm>
            <a:off x="2849562" y="2160589"/>
            <a:ext cx="6424440" cy="3880773"/>
          </a:xfrm>
        </p:spPr>
        <p:txBody>
          <a:bodyPr>
            <a:normAutofit lnSpcReduction="10000"/>
          </a:bodyPr>
          <a:lstStyle/>
          <a:p>
            <a:pPr>
              <a:lnSpc>
                <a:spcPct val="90000"/>
              </a:lnSpc>
            </a:pPr>
            <a:r>
              <a:rPr lang="en-US" sz="1300"/>
              <a:t>Acquisition of Eternal Truths</a:t>
            </a:r>
          </a:p>
          <a:p>
            <a:pPr lvl="1">
              <a:lnSpc>
                <a:spcPct val="90000"/>
              </a:lnSpc>
            </a:pPr>
            <a:r>
              <a:rPr lang="en-US" sz="1300"/>
              <a:t>Uses Plato’s analogy between physical perception of the external world and interior vision of the mind.</a:t>
            </a:r>
          </a:p>
          <a:p>
            <a:pPr lvl="1">
              <a:lnSpc>
                <a:spcPct val="90000"/>
              </a:lnSpc>
            </a:pPr>
            <a:r>
              <a:rPr lang="en-US" sz="1300"/>
              <a:t>Rejects Plato’s doctrine of recollection on theological grounds.</a:t>
            </a:r>
          </a:p>
          <a:p>
            <a:pPr lvl="1">
              <a:lnSpc>
                <a:spcPct val="90000"/>
              </a:lnSpc>
            </a:pPr>
            <a:r>
              <a:rPr lang="en-US" sz="1300"/>
              <a:t>Rejects that we can know the truths via natural reason. </a:t>
            </a:r>
          </a:p>
          <a:p>
            <a:pPr lvl="1">
              <a:lnSpc>
                <a:spcPct val="90000"/>
              </a:lnSpc>
            </a:pPr>
            <a:r>
              <a:rPr lang="en-US" sz="1300"/>
              <a:t>Intelligible realities/eternal truths/forms/divine ideas are discovered via divine light.</a:t>
            </a:r>
          </a:p>
          <a:p>
            <a:pPr lvl="1">
              <a:lnSpc>
                <a:spcPct val="90000"/>
              </a:lnSpc>
            </a:pPr>
            <a:r>
              <a:rPr lang="en-US" sz="1300"/>
              <a:t>Uses the Platonic metaphor that the divine light is like the sun.</a:t>
            </a:r>
          </a:p>
          <a:p>
            <a:pPr lvl="1">
              <a:lnSpc>
                <a:spcPct val="90000"/>
              </a:lnSpc>
            </a:pPr>
            <a:r>
              <a:rPr lang="en-US" sz="1300"/>
              <a:t>The human mind is dependent on God’s light to see the truth</a:t>
            </a:r>
          </a:p>
          <a:p>
            <a:pPr lvl="2">
              <a:lnSpc>
                <a:spcPct val="90000"/>
              </a:lnSpc>
            </a:pPr>
            <a:r>
              <a:rPr lang="en-US" sz="1300"/>
              <a:t>This is not a mystical, religious experience.</a:t>
            </a:r>
          </a:p>
          <a:p>
            <a:pPr lvl="1">
              <a:lnSpc>
                <a:spcPct val="90000"/>
              </a:lnSpc>
            </a:pPr>
            <a:r>
              <a:rPr lang="en-US" sz="1300"/>
              <a:t>Metaphor of remembering to describe this discovery</a:t>
            </a:r>
          </a:p>
          <a:p>
            <a:pPr lvl="2">
              <a:lnSpc>
                <a:spcPct val="90000"/>
              </a:lnSpc>
            </a:pPr>
            <a:r>
              <a:rPr lang="en-US" sz="1300"/>
              <a:t>“cognition” is from “cogito” which can mean “I recollect.”</a:t>
            </a:r>
          </a:p>
          <a:p>
            <a:pPr lvl="2">
              <a:lnSpc>
                <a:spcPct val="90000"/>
              </a:lnSpc>
            </a:pPr>
            <a:r>
              <a:rPr lang="en-US" sz="1300"/>
              <a:t>The illumination might not be noticed.</a:t>
            </a:r>
          </a:p>
          <a:p>
            <a:pPr lvl="2">
              <a:lnSpc>
                <a:spcPct val="90000"/>
              </a:lnSpc>
            </a:pPr>
            <a:r>
              <a:rPr lang="en-US" sz="1300"/>
              <a:t>The mind becomes aware  of, collects and assembles knowledge that was scattered, concealed and neglected.</a:t>
            </a:r>
          </a:p>
          <a:p>
            <a:pPr>
              <a:lnSpc>
                <a:spcPct val="90000"/>
              </a:lnSpc>
            </a:pPr>
            <a:endParaRPr lang="en-US" sz="1300"/>
          </a:p>
        </p:txBody>
      </p:sp>
    </p:spTree>
    <p:extLst>
      <p:ext uri="{BB962C8B-B14F-4D97-AF65-F5344CB8AC3E}">
        <p14:creationId xmlns:p14="http://schemas.microsoft.com/office/powerpoint/2010/main" val="346138544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C03B1-B6F7-5261-C69C-EC26A2186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BD38E-A7A6-2C85-F9BD-B70D71B1BCB2}"/>
              </a:ext>
            </a:extLst>
          </p:cNvPr>
          <p:cNvSpPr>
            <a:spLocks noGrp="1"/>
          </p:cNvSpPr>
          <p:nvPr>
            <p:ph type="title"/>
          </p:nvPr>
        </p:nvSpPr>
        <p:spPr/>
        <p:txBody>
          <a:bodyPr/>
          <a:lstStyle/>
          <a:p>
            <a:r>
              <a:rPr lang="en-US" dirty="0"/>
              <a:t>St. Augustine: Epistemology</a:t>
            </a:r>
            <a:br>
              <a:rPr lang="en-US" dirty="0"/>
            </a:br>
            <a:r>
              <a:rPr lang="en-US" dirty="0"/>
              <a:t>Divine Illumination</a:t>
            </a:r>
          </a:p>
        </p:txBody>
      </p:sp>
      <p:sp>
        <p:nvSpPr>
          <p:cNvPr id="3" name="Content Placeholder 2">
            <a:extLst>
              <a:ext uri="{FF2B5EF4-FFF2-40B4-BE49-F238E27FC236}">
                <a16:creationId xmlns:a16="http://schemas.microsoft.com/office/drawing/2014/main" id="{2DF0A158-88B9-79E7-C67E-DB0F8104A167}"/>
              </a:ext>
            </a:extLst>
          </p:cNvPr>
          <p:cNvSpPr>
            <a:spLocks noGrp="1"/>
          </p:cNvSpPr>
          <p:nvPr>
            <p:ph idx="1"/>
          </p:nvPr>
        </p:nvSpPr>
        <p:spPr/>
        <p:txBody>
          <a:bodyPr>
            <a:normAutofit fontScale="92500" lnSpcReduction="10000"/>
          </a:bodyPr>
          <a:lstStyle/>
          <a:p>
            <a:r>
              <a:rPr lang="en-US" dirty="0"/>
              <a:t>Memoria</a:t>
            </a:r>
          </a:p>
          <a:p>
            <a:pPr lvl="1"/>
            <a:r>
              <a:rPr lang="en-US" dirty="0"/>
              <a:t>Non-sensory contents of the mind.</a:t>
            </a:r>
          </a:p>
          <a:p>
            <a:pPr lvl="1"/>
            <a:r>
              <a:rPr lang="en-US" dirty="0"/>
              <a:t>Includes memories and everything present to the mind.</a:t>
            </a:r>
          </a:p>
          <a:p>
            <a:pPr lvl="1"/>
            <a:r>
              <a:rPr lang="en-US" dirty="0"/>
              <a:t>Knowledge of </a:t>
            </a:r>
          </a:p>
          <a:p>
            <a:pPr lvl="2"/>
            <a:r>
              <a:rPr lang="en-US" dirty="0"/>
              <a:t>The self</a:t>
            </a:r>
          </a:p>
          <a:p>
            <a:pPr lvl="2"/>
            <a:r>
              <a:rPr lang="en-US" dirty="0"/>
              <a:t>Ethical truths</a:t>
            </a:r>
          </a:p>
          <a:p>
            <a:pPr lvl="2"/>
            <a:r>
              <a:rPr lang="en-US" dirty="0"/>
              <a:t>Values </a:t>
            </a:r>
          </a:p>
          <a:p>
            <a:pPr lvl="2"/>
            <a:r>
              <a:rPr lang="en-US" dirty="0"/>
              <a:t>God</a:t>
            </a:r>
          </a:p>
          <a:p>
            <a:pPr lvl="1"/>
            <a:r>
              <a:rPr lang="en-US" dirty="0"/>
              <a:t>Looking inward, one sees a glimpse of an infinite realm of truths.</a:t>
            </a:r>
          </a:p>
          <a:p>
            <a:pPr lvl="1"/>
            <a:r>
              <a:rPr lang="en-US" dirty="0"/>
              <a:t>“I myself cannot grasp the totality of what I am.”</a:t>
            </a:r>
          </a:p>
          <a:p>
            <a:pPr lvl="1"/>
            <a:r>
              <a:rPr lang="en-US" dirty="0"/>
              <a:t>Inward journey reveals the transcendent realm and sets one on a trip beyond the physical world and self, then to what is eternal and God.</a:t>
            </a:r>
          </a:p>
          <a:p>
            <a:endParaRPr lang="en-US" dirty="0"/>
          </a:p>
        </p:txBody>
      </p:sp>
    </p:spTree>
    <p:extLst>
      <p:ext uri="{BB962C8B-B14F-4D97-AF65-F5344CB8AC3E}">
        <p14:creationId xmlns:p14="http://schemas.microsoft.com/office/powerpoint/2010/main" val="10727449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45D00-DBF8-E20E-C8C8-5A3AB9D98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FD54A-A31F-E7C9-4F65-0D6E151A3D66}"/>
              </a:ext>
            </a:extLst>
          </p:cNvPr>
          <p:cNvSpPr>
            <a:spLocks noGrp="1"/>
          </p:cNvSpPr>
          <p:nvPr>
            <p:ph type="title"/>
          </p:nvPr>
        </p:nvSpPr>
        <p:spPr/>
        <p:txBody>
          <a:bodyPr/>
          <a:lstStyle/>
          <a:p>
            <a:r>
              <a:rPr lang="en-US" dirty="0"/>
              <a:t>St. Augustine: Epistemology</a:t>
            </a:r>
            <a:br>
              <a:rPr lang="en-US" dirty="0"/>
            </a:br>
            <a:r>
              <a:rPr lang="en-US" dirty="0"/>
              <a:t>Divine Illumination</a:t>
            </a:r>
          </a:p>
        </p:txBody>
      </p:sp>
      <p:sp>
        <p:nvSpPr>
          <p:cNvPr id="3" name="Content Placeholder 2">
            <a:extLst>
              <a:ext uri="{FF2B5EF4-FFF2-40B4-BE49-F238E27FC236}">
                <a16:creationId xmlns:a16="http://schemas.microsoft.com/office/drawing/2014/main" id="{ED48E0D6-42F6-31E6-F4A1-6D3CE3316FB3}"/>
              </a:ext>
            </a:extLst>
          </p:cNvPr>
          <p:cNvSpPr>
            <a:spLocks noGrp="1"/>
          </p:cNvSpPr>
          <p:nvPr>
            <p:ph idx="1"/>
          </p:nvPr>
        </p:nvSpPr>
        <p:spPr/>
        <p:txBody>
          <a:bodyPr>
            <a:normAutofit fontScale="92500" lnSpcReduction="20000"/>
          </a:bodyPr>
          <a:lstStyle/>
          <a:p>
            <a:r>
              <a:rPr lang="en-US" dirty="0"/>
              <a:t>Faith and Reason</a:t>
            </a:r>
          </a:p>
          <a:p>
            <a:pPr lvl="1"/>
            <a:r>
              <a:rPr lang="en-US" dirty="0"/>
              <a:t>Reason requires faith to work properly.</a:t>
            </a:r>
          </a:p>
          <a:p>
            <a:pPr lvl="1"/>
            <a:r>
              <a:rPr lang="en-US" dirty="0"/>
              <a:t>Faith and reason are not alternative means to the truth, if they were:</a:t>
            </a:r>
          </a:p>
          <a:p>
            <a:pPr lvl="2"/>
            <a:r>
              <a:rPr lang="en-US" dirty="0"/>
              <a:t>There would be no need for faith.</a:t>
            </a:r>
          </a:p>
          <a:p>
            <a:pPr lvl="2"/>
            <a:r>
              <a:rPr lang="en-US" dirty="0"/>
              <a:t>This would assume the self-sufficiency of reason, which he denies.</a:t>
            </a:r>
          </a:p>
          <a:p>
            <a:pPr lvl="2"/>
            <a:r>
              <a:rPr lang="en-US" dirty="0"/>
              <a:t>This would assume reason is neutral, but he takes reason as affected by emotions, values and faith.</a:t>
            </a:r>
          </a:p>
          <a:p>
            <a:pPr lvl="1"/>
            <a:r>
              <a:rPr lang="en-US" dirty="0"/>
              <a:t>Makes a strong connection between morality and reason.</a:t>
            </a:r>
          </a:p>
          <a:p>
            <a:pPr lvl="2"/>
            <a:r>
              <a:rPr lang="en-US" dirty="0"/>
              <a:t>Example: an immoral person will  not accept a proof of God’s existence.</a:t>
            </a:r>
          </a:p>
          <a:p>
            <a:pPr lvl="1"/>
            <a:r>
              <a:rPr lang="en-US" dirty="0"/>
              <a:t>The divine light illuminates everyone, but how much each perceives depends on their heart.</a:t>
            </a:r>
          </a:p>
          <a:p>
            <a:pPr lvl="1"/>
            <a:r>
              <a:rPr lang="en-US" dirty="0"/>
              <a:t>Based on experience, he claims knowledge of the good does not make one good but being good enables one to have knowledge of the good.</a:t>
            </a:r>
          </a:p>
          <a:p>
            <a:pPr lvl="1"/>
            <a:r>
              <a:rPr lang="en-US" dirty="0"/>
              <a:t>Understanding follows faith.</a:t>
            </a:r>
          </a:p>
          <a:p>
            <a:endParaRPr lang="en-US" dirty="0"/>
          </a:p>
        </p:txBody>
      </p:sp>
    </p:spTree>
    <p:extLst>
      <p:ext uri="{BB962C8B-B14F-4D97-AF65-F5344CB8AC3E}">
        <p14:creationId xmlns:p14="http://schemas.microsoft.com/office/powerpoint/2010/main" val="38633275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BB9E7E-EF9D-4A46-99E5-9C57706F9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D0252-969C-0815-19E1-743739EB3E42}"/>
              </a:ext>
            </a:extLst>
          </p:cNvPr>
          <p:cNvSpPr>
            <a:spLocks noGrp="1"/>
          </p:cNvSpPr>
          <p:nvPr>
            <p:ph type="title"/>
          </p:nvPr>
        </p:nvSpPr>
        <p:spPr>
          <a:xfrm>
            <a:off x="2849562" y="609600"/>
            <a:ext cx="6424440" cy="1320800"/>
          </a:xfrm>
        </p:spPr>
        <p:txBody>
          <a:bodyPr>
            <a:normAutofit/>
          </a:bodyPr>
          <a:lstStyle/>
          <a:p>
            <a:r>
              <a:rPr lang="en-US" dirty="0"/>
              <a:t>St. Augustine: Metaphysics</a:t>
            </a:r>
            <a:br>
              <a:rPr lang="en-US" dirty="0"/>
            </a:br>
            <a:r>
              <a:rPr lang="en-US" dirty="0"/>
              <a:t>Existence of God</a:t>
            </a:r>
          </a:p>
        </p:txBody>
      </p:sp>
      <p:pic>
        <p:nvPicPr>
          <p:cNvPr id="6" name="Picture 5" descr="Illustration of galaxy in space">
            <a:extLst>
              <a:ext uri="{FF2B5EF4-FFF2-40B4-BE49-F238E27FC236}">
                <a16:creationId xmlns:a16="http://schemas.microsoft.com/office/drawing/2014/main" id="{A0472268-6DB6-E77C-7309-80A3C35138D8}"/>
              </a:ext>
            </a:extLst>
          </p:cNvPr>
          <p:cNvPicPr>
            <a:picLocks noChangeAspect="1"/>
          </p:cNvPicPr>
          <p:nvPr/>
        </p:nvPicPr>
        <p:blipFill>
          <a:blip r:embed="rId3">
            <a:extLst>
              <a:ext uri="{28A0092B-C50C-407E-A947-70E740481C1C}">
                <a14:useLocalDpi xmlns:a14="http://schemas.microsoft.com/office/drawing/2010/main" val="0"/>
              </a:ext>
            </a:extLst>
          </a:blip>
          <a:srcRect l="41940" r="32364" b="9090"/>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491028D-8A5C-B0B3-F35E-251CFC9A2BA1}"/>
              </a:ext>
            </a:extLst>
          </p:cNvPr>
          <p:cNvSpPr>
            <a:spLocks noGrp="1"/>
          </p:cNvSpPr>
          <p:nvPr>
            <p:ph idx="1"/>
          </p:nvPr>
        </p:nvSpPr>
        <p:spPr>
          <a:xfrm>
            <a:off x="2849562" y="2160589"/>
            <a:ext cx="6424440" cy="3880773"/>
          </a:xfrm>
        </p:spPr>
        <p:txBody>
          <a:bodyPr>
            <a:normAutofit/>
          </a:bodyPr>
          <a:lstStyle/>
          <a:p>
            <a:r>
              <a:rPr lang="en-US" dirty="0"/>
              <a:t>Intent of Proofs</a:t>
            </a:r>
          </a:p>
          <a:p>
            <a:pPr lvl="1"/>
            <a:r>
              <a:rPr lang="en-US" dirty="0"/>
              <a:t>Helping people find what they seek rather than convert atheists.</a:t>
            </a:r>
          </a:p>
          <a:p>
            <a:pPr lvl="1"/>
            <a:r>
              <a:rPr lang="en-US" dirty="0"/>
              <a:t>Begins with faith in God, then proceeds on to reason.</a:t>
            </a:r>
          </a:p>
          <a:p>
            <a:pPr lvl="1"/>
            <a:r>
              <a:rPr lang="en-US" dirty="0"/>
              <a:t>Does not believe that the finite can ever prove the infinite.</a:t>
            </a:r>
          </a:p>
          <a:p>
            <a:r>
              <a:rPr lang="en-US" dirty="0"/>
              <a:t>Design Argument</a:t>
            </a:r>
          </a:p>
          <a:p>
            <a:pPr lvl="1"/>
            <a:r>
              <a:rPr lang="en-US" dirty="0"/>
              <a:t>The order, changes and movement in the universe and the beauty of the form of the visible things show the world was created by God.</a:t>
            </a:r>
          </a:p>
          <a:p>
            <a:pPr lvl="1"/>
            <a:r>
              <a:rPr lang="en-US" dirty="0"/>
              <a:t>Sense experience is too uncertain and the physical world too changing and unlike God to provide a foundation for belief.</a:t>
            </a:r>
          </a:p>
          <a:p>
            <a:endParaRPr lang="en-US" dirty="0"/>
          </a:p>
        </p:txBody>
      </p:sp>
    </p:spTree>
    <p:extLst>
      <p:ext uri="{BB962C8B-B14F-4D97-AF65-F5344CB8AC3E}">
        <p14:creationId xmlns:p14="http://schemas.microsoft.com/office/powerpoint/2010/main" val="17514603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2FE8B-2C43-FB41-4AAB-E63E7C240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83574-D2B5-14EB-4FB4-720955524263}"/>
              </a:ext>
            </a:extLst>
          </p:cNvPr>
          <p:cNvSpPr>
            <a:spLocks noGrp="1"/>
          </p:cNvSpPr>
          <p:nvPr>
            <p:ph type="title"/>
          </p:nvPr>
        </p:nvSpPr>
        <p:spPr/>
        <p:txBody>
          <a:bodyPr/>
          <a:lstStyle/>
          <a:p>
            <a:r>
              <a:rPr lang="en-US" dirty="0"/>
              <a:t>St. Augustine: Metaphysics</a:t>
            </a:r>
            <a:br>
              <a:rPr lang="en-US" dirty="0"/>
            </a:br>
            <a:r>
              <a:rPr lang="en-US" dirty="0"/>
              <a:t>Existence of God</a:t>
            </a:r>
          </a:p>
        </p:txBody>
      </p:sp>
      <p:sp>
        <p:nvSpPr>
          <p:cNvPr id="3" name="Content Placeholder 2">
            <a:extLst>
              <a:ext uri="{FF2B5EF4-FFF2-40B4-BE49-F238E27FC236}">
                <a16:creationId xmlns:a16="http://schemas.microsoft.com/office/drawing/2014/main" id="{7D83F843-FE50-FD12-294A-5DDDDE57EE57}"/>
              </a:ext>
            </a:extLst>
          </p:cNvPr>
          <p:cNvSpPr>
            <a:spLocks noGrp="1"/>
          </p:cNvSpPr>
          <p:nvPr>
            <p:ph idx="1"/>
          </p:nvPr>
        </p:nvSpPr>
        <p:spPr/>
        <p:txBody>
          <a:bodyPr>
            <a:normAutofit lnSpcReduction="10000"/>
          </a:bodyPr>
          <a:lstStyle/>
          <a:p>
            <a:r>
              <a:rPr lang="en-US" dirty="0"/>
              <a:t>Person Argument</a:t>
            </a:r>
          </a:p>
          <a:p>
            <a:pPr lvl="1"/>
            <a:r>
              <a:rPr lang="en-US" dirty="0"/>
              <a:t>God is closer to humans than to the created world.</a:t>
            </a:r>
          </a:p>
          <a:p>
            <a:pPr lvl="1"/>
            <a:r>
              <a:rPr lang="en-US" dirty="0"/>
              <a:t>The spiritual being, made in God’s image, brings us closer to God than the physical world.</a:t>
            </a:r>
          </a:p>
          <a:p>
            <a:pPr lvl="1"/>
            <a:r>
              <a:rPr lang="en-US" dirty="0"/>
              <a:t>The quest for God leads “from the exterior to the interior, and from the interior to the superior.”</a:t>
            </a:r>
          </a:p>
          <a:p>
            <a:r>
              <a:rPr lang="en-US" dirty="0"/>
              <a:t>Argument from </a:t>
            </a:r>
            <a:r>
              <a:rPr lang="en-US" i="1" dirty="0"/>
              <a:t>On Free Choice of the Will</a:t>
            </a:r>
            <a:endParaRPr lang="en-US" dirty="0"/>
          </a:p>
          <a:p>
            <a:pPr lvl="1"/>
            <a:r>
              <a:rPr lang="en-US" dirty="0"/>
              <a:t>Argues for the existence of objective and universal eternal truths of reason.</a:t>
            </a:r>
          </a:p>
          <a:p>
            <a:pPr lvl="1"/>
            <a:r>
              <a:rPr lang="en-US" dirty="0"/>
              <a:t>If there is an eternal and necessary truth higher than and independent of the mind, then it must be God because these are God’s attributes.</a:t>
            </a:r>
          </a:p>
          <a:p>
            <a:pPr lvl="1"/>
            <a:r>
              <a:rPr lang="en-US" dirty="0"/>
              <a:t>He assumes Plato’s Good is God and uses Plato’s arguments for the impersonal Good as the characteristics of God.</a:t>
            </a:r>
          </a:p>
          <a:p>
            <a:endParaRPr lang="en-US" dirty="0"/>
          </a:p>
        </p:txBody>
      </p:sp>
    </p:spTree>
    <p:extLst>
      <p:ext uri="{BB962C8B-B14F-4D97-AF65-F5344CB8AC3E}">
        <p14:creationId xmlns:p14="http://schemas.microsoft.com/office/powerpoint/2010/main" val="319735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ulpture of a person&#10;&#10;Description automatically generated">
            <a:extLst>
              <a:ext uri="{FF2B5EF4-FFF2-40B4-BE49-F238E27FC236}">
                <a16:creationId xmlns:a16="http://schemas.microsoft.com/office/drawing/2014/main" id="{C9CCDE87-6DEF-4689-988D-DD004B95EBF1}"/>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895" r="5145"/>
          <a:stretch/>
        </p:blipFill>
        <p:spPr>
          <a:xfrm>
            <a:off x="20" y="-3278"/>
            <a:ext cx="12191980" cy="6861278"/>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5" y="618517"/>
            <a:ext cx="10364451" cy="1596177"/>
          </a:xfrm>
        </p:spPr>
        <p:txBody>
          <a:bodyPr>
            <a:normAutofit/>
          </a:bodyPr>
          <a:lstStyle/>
          <a:p>
            <a:r>
              <a:rPr lang="en-US" dirty="0"/>
              <a:t>Aristotle’ Criticism of Plato’s Forms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Plato’s view</a:t>
            </a:r>
          </a:p>
          <a:p>
            <a:pPr lvl="1"/>
            <a:r>
              <a:rPr lang="en-US" dirty="0"/>
              <a:t>Forms are perfect, unchanging and eternal.</a:t>
            </a:r>
          </a:p>
          <a:p>
            <a:pPr lvl="1"/>
            <a:r>
              <a:rPr lang="en-US" dirty="0"/>
              <a:t>Particulars are imperfect, changing and mortal.</a:t>
            </a:r>
          </a:p>
          <a:p>
            <a:pPr lvl="1"/>
            <a:r>
              <a:rPr lang="en-US" dirty="0"/>
              <a:t>Forms exist apart from the world of particulars</a:t>
            </a:r>
          </a:p>
          <a:p>
            <a:r>
              <a:rPr lang="en-US" dirty="0"/>
              <a:t>Criticism: Explanatory Power and Complexity</a:t>
            </a:r>
          </a:p>
          <a:p>
            <a:pPr lvl="1"/>
            <a:r>
              <a:rPr lang="en-US" dirty="0"/>
              <a:t>1. The Forms lack explanatory power-they do not explain the natural world.</a:t>
            </a:r>
          </a:p>
          <a:p>
            <a:pPr lvl="1"/>
            <a:r>
              <a:rPr lang="en-US" dirty="0"/>
              <a:t>2. Adding a realm of forms doubles the realms that are in need of explanation.</a:t>
            </a:r>
          </a:p>
          <a:p>
            <a:pPr lvl="1"/>
            <a:r>
              <a:rPr lang="en-US" dirty="0"/>
              <a:t>3. Rather than creating a unity, postulation of the forms adds additional multiplicity.</a:t>
            </a:r>
          </a:p>
        </p:txBody>
      </p:sp>
      <p:sp>
        <p:nvSpPr>
          <p:cNvPr id="6" name="TextBox 5">
            <a:extLst>
              <a:ext uri="{FF2B5EF4-FFF2-40B4-BE49-F238E27FC236}">
                <a16:creationId xmlns:a16="http://schemas.microsoft.com/office/drawing/2014/main" id="{B9CE2F98-6AA7-42FC-B39D-8263148C4D68}"/>
              </a:ext>
            </a:extLst>
          </p:cNvPr>
          <p:cNvSpPr txBox="1"/>
          <p:nvPr/>
        </p:nvSpPr>
        <p:spPr>
          <a:xfrm>
            <a:off x="9798396" y="6657945"/>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brewminate.com/ancient-and-medieval-philosophy-the-origin-of-western-thought-plat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8616009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22D5-BCC0-2E9B-1652-A0086577A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E604C-D049-990C-CA13-464E3999124E}"/>
              </a:ext>
            </a:extLst>
          </p:cNvPr>
          <p:cNvSpPr>
            <a:spLocks noGrp="1"/>
          </p:cNvSpPr>
          <p:nvPr>
            <p:ph type="title"/>
          </p:nvPr>
        </p:nvSpPr>
        <p:spPr/>
        <p:txBody>
          <a:bodyPr/>
          <a:lstStyle/>
          <a:p>
            <a:r>
              <a:rPr lang="en-US" dirty="0"/>
              <a:t>St. Augustine: Metaphysics</a:t>
            </a:r>
            <a:br>
              <a:rPr lang="en-US" dirty="0"/>
            </a:br>
            <a:r>
              <a:rPr lang="en-US" dirty="0"/>
              <a:t>Creation</a:t>
            </a:r>
          </a:p>
        </p:txBody>
      </p:sp>
      <p:sp>
        <p:nvSpPr>
          <p:cNvPr id="3" name="Content Placeholder 2">
            <a:extLst>
              <a:ext uri="{FF2B5EF4-FFF2-40B4-BE49-F238E27FC236}">
                <a16:creationId xmlns:a16="http://schemas.microsoft.com/office/drawing/2014/main" id="{3435747F-7A78-B591-48AD-F2C137128C08}"/>
              </a:ext>
            </a:extLst>
          </p:cNvPr>
          <p:cNvSpPr>
            <a:spLocks noGrp="1"/>
          </p:cNvSpPr>
          <p:nvPr>
            <p:ph idx="1"/>
          </p:nvPr>
        </p:nvSpPr>
        <p:spPr/>
        <p:txBody>
          <a:bodyPr>
            <a:normAutofit/>
          </a:bodyPr>
          <a:lstStyle/>
          <a:p>
            <a:r>
              <a:rPr lang="en-US" dirty="0"/>
              <a:t>Ex Nihilo Creation</a:t>
            </a:r>
          </a:p>
          <a:p>
            <a:pPr lvl="1"/>
            <a:r>
              <a:rPr lang="en-US" dirty="0"/>
              <a:t>The world was brought into being from nothing.</a:t>
            </a:r>
          </a:p>
          <a:p>
            <a:pPr lvl="1"/>
            <a:r>
              <a:rPr lang="en-US" dirty="0"/>
              <a:t>In accord with the Biblical account of creation.</a:t>
            </a:r>
          </a:p>
          <a:p>
            <a:pPr lvl="1"/>
            <a:r>
              <a:rPr lang="en-US" dirty="0"/>
              <a:t>Heaven and earth must have been created as they show change and variation.</a:t>
            </a:r>
          </a:p>
          <a:p>
            <a:pPr lvl="1"/>
            <a:r>
              <a:rPr lang="en-US" dirty="0"/>
              <a:t>He assumes anything that changes must be created and anything unchanging is eternal.</a:t>
            </a:r>
          </a:p>
          <a:p>
            <a:pPr lvl="1"/>
            <a:r>
              <a:rPr lang="en-US" dirty="0"/>
              <a:t>So, the world is not eternal.</a:t>
            </a:r>
          </a:p>
          <a:p>
            <a:pPr lvl="1"/>
            <a:r>
              <a:rPr lang="en-US" dirty="0"/>
              <a:t>The world is not part of God</a:t>
            </a:r>
          </a:p>
          <a:p>
            <a:pPr lvl="2"/>
            <a:r>
              <a:rPr lang="en-US" dirty="0"/>
              <a:t>This would bring a part of God into the realm of change and destruction.</a:t>
            </a:r>
          </a:p>
          <a:p>
            <a:pPr lvl="1"/>
            <a:r>
              <a:rPr lang="en-US" dirty="0"/>
              <a:t>Following Plato, he accepts a perfect being cannot change: this would be to a less perfect being.</a:t>
            </a:r>
          </a:p>
          <a:p>
            <a:endParaRPr lang="en-US" dirty="0"/>
          </a:p>
        </p:txBody>
      </p:sp>
    </p:spTree>
    <p:extLst>
      <p:ext uri="{BB962C8B-B14F-4D97-AF65-F5344CB8AC3E}">
        <p14:creationId xmlns:p14="http://schemas.microsoft.com/office/powerpoint/2010/main" val="119200097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B404A-943D-DE77-DC9E-E06E02BEF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4ACEE-4F1D-0347-7328-58D183B37EB0}"/>
              </a:ext>
            </a:extLst>
          </p:cNvPr>
          <p:cNvSpPr>
            <a:spLocks noGrp="1"/>
          </p:cNvSpPr>
          <p:nvPr>
            <p:ph type="title"/>
          </p:nvPr>
        </p:nvSpPr>
        <p:spPr/>
        <p:txBody>
          <a:bodyPr/>
          <a:lstStyle/>
          <a:p>
            <a:r>
              <a:rPr lang="en-US" dirty="0"/>
              <a:t>St. Augustine: Metaphysics</a:t>
            </a:r>
            <a:br>
              <a:rPr lang="en-US" dirty="0"/>
            </a:br>
            <a:r>
              <a:rPr lang="en-US" dirty="0"/>
              <a:t>Creation</a:t>
            </a:r>
          </a:p>
        </p:txBody>
      </p:sp>
      <p:sp>
        <p:nvSpPr>
          <p:cNvPr id="3" name="Content Placeholder 2">
            <a:extLst>
              <a:ext uri="{FF2B5EF4-FFF2-40B4-BE49-F238E27FC236}">
                <a16:creationId xmlns:a16="http://schemas.microsoft.com/office/drawing/2014/main" id="{89BDA04F-109A-6493-1C47-FC1A31D82FC1}"/>
              </a:ext>
            </a:extLst>
          </p:cNvPr>
          <p:cNvSpPr>
            <a:spLocks noGrp="1"/>
          </p:cNvSpPr>
          <p:nvPr>
            <p:ph idx="1"/>
          </p:nvPr>
        </p:nvSpPr>
        <p:spPr/>
        <p:txBody>
          <a:bodyPr>
            <a:normAutofit/>
          </a:bodyPr>
          <a:lstStyle/>
          <a:p>
            <a:r>
              <a:rPr lang="en-US" dirty="0"/>
              <a:t>Creation was a Free Act</a:t>
            </a:r>
          </a:p>
          <a:p>
            <a:pPr lvl="1"/>
            <a:r>
              <a:rPr lang="en-US" dirty="0"/>
              <a:t>God is sovereign so the world did not flow from Him out of necessity.</a:t>
            </a:r>
          </a:p>
          <a:p>
            <a:pPr lvl="1"/>
            <a:r>
              <a:rPr lang="en-US" dirty="0"/>
              <a:t>Like Plato’s Demiurge, God created the world to share His goodness.</a:t>
            </a:r>
          </a:p>
          <a:p>
            <a:r>
              <a:rPr lang="en-US" dirty="0"/>
              <a:t>The World is based on Forms</a:t>
            </a:r>
          </a:p>
          <a:p>
            <a:pPr lvl="1"/>
            <a:r>
              <a:rPr lang="en-US" dirty="0"/>
              <a:t>The world of particulars is based on the eternal forms.</a:t>
            </a:r>
          </a:p>
          <a:p>
            <a:pPr lvl="2"/>
            <a:r>
              <a:rPr lang="en-US" dirty="0"/>
              <a:t>Bases his account on Plato </a:t>
            </a:r>
          </a:p>
          <a:p>
            <a:pPr lvl="2"/>
            <a:r>
              <a:rPr lang="en-US" dirty="0"/>
              <a:t>A chapter of </a:t>
            </a:r>
            <a:r>
              <a:rPr lang="en-US" i="1" dirty="0"/>
              <a:t>Confessions</a:t>
            </a:r>
            <a:r>
              <a:rPr lang="en-US" dirty="0"/>
              <a:t> is devoted to making Genesis fit Platonism.</a:t>
            </a:r>
          </a:p>
          <a:p>
            <a:pPr lvl="1"/>
            <a:r>
              <a:rPr lang="en-US" dirty="0"/>
              <a:t>Unlike for Plato,</a:t>
            </a:r>
          </a:p>
          <a:p>
            <a:pPr lvl="2"/>
            <a:r>
              <a:rPr lang="en-US" dirty="0"/>
              <a:t>The forms do not exist as independent beings, they reside in God’s mind.</a:t>
            </a:r>
          </a:p>
          <a:p>
            <a:pPr lvl="2"/>
            <a:r>
              <a:rPr lang="en-US" dirty="0"/>
              <a:t>The creator does not impose forms on pre-existing matter, matter is created.</a:t>
            </a:r>
          </a:p>
          <a:p>
            <a:endParaRPr lang="en-US" dirty="0"/>
          </a:p>
        </p:txBody>
      </p:sp>
    </p:spTree>
    <p:extLst>
      <p:ext uri="{BB962C8B-B14F-4D97-AF65-F5344CB8AC3E}">
        <p14:creationId xmlns:p14="http://schemas.microsoft.com/office/powerpoint/2010/main" val="191024146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9AF4B-F1D2-21B6-6D22-7BE6E2F53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3AD32-8E95-C2EA-EB78-90B9B549C01C}"/>
              </a:ext>
            </a:extLst>
          </p:cNvPr>
          <p:cNvSpPr>
            <a:spLocks noGrp="1"/>
          </p:cNvSpPr>
          <p:nvPr>
            <p:ph type="title"/>
          </p:nvPr>
        </p:nvSpPr>
        <p:spPr/>
        <p:txBody>
          <a:bodyPr/>
          <a:lstStyle/>
          <a:p>
            <a:r>
              <a:rPr lang="en-US" dirty="0"/>
              <a:t>St. Augustine: Metaphysics</a:t>
            </a:r>
            <a:br>
              <a:rPr lang="en-US" dirty="0"/>
            </a:br>
            <a:r>
              <a:rPr lang="en-US" dirty="0"/>
              <a:t>Creation</a:t>
            </a:r>
          </a:p>
        </p:txBody>
      </p:sp>
      <p:sp>
        <p:nvSpPr>
          <p:cNvPr id="3" name="Content Placeholder 2">
            <a:extLst>
              <a:ext uri="{FF2B5EF4-FFF2-40B4-BE49-F238E27FC236}">
                <a16:creationId xmlns:a16="http://schemas.microsoft.com/office/drawing/2014/main" id="{14FF2955-D390-F91B-D807-C5FB28AF0726}"/>
              </a:ext>
            </a:extLst>
          </p:cNvPr>
          <p:cNvSpPr>
            <a:spLocks noGrp="1"/>
          </p:cNvSpPr>
          <p:nvPr>
            <p:ph idx="1"/>
          </p:nvPr>
        </p:nvSpPr>
        <p:spPr/>
        <p:txBody>
          <a:bodyPr>
            <a:normAutofit/>
          </a:bodyPr>
          <a:lstStyle/>
          <a:p>
            <a:r>
              <a:rPr lang="en-US" dirty="0"/>
              <a:t>Rational Seeds</a:t>
            </a:r>
          </a:p>
          <a:p>
            <a:pPr lvl="1"/>
            <a:r>
              <a:rPr lang="en-US" dirty="0"/>
              <a:t>God placed rational seeds/seminal reasons (rationes </a:t>
            </a:r>
            <a:r>
              <a:rPr lang="en-US" dirty="0" err="1"/>
              <a:t>seminales</a:t>
            </a:r>
            <a:r>
              <a:rPr lang="en-US" dirty="0"/>
              <a:t>) in the world from which future created beings will emerge.</a:t>
            </a:r>
          </a:p>
          <a:p>
            <a:pPr lvl="1"/>
            <a:r>
              <a:rPr lang="en-US" dirty="0"/>
              <a:t>To resolve the apparent contradiction between the claim God “created all things together” and different beings were created on different days during the six days of creation.</a:t>
            </a:r>
          </a:p>
          <a:p>
            <a:pPr lvl="1"/>
            <a:r>
              <a:rPr lang="en-US" dirty="0"/>
              <a:t>God created everything simultaneously, but God created some things fully developed and others as undeveloped seeds.</a:t>
            </a:r>
          </a:p>
          <a:p>
            <a:pPr lvl="1"/>
            <a:r>
              <a:rPr lang="en-US" dirty="0"/>
              <a:t>These seeds developed and will develop into a diversity of creatures.</a:t>
            </a:r>
          </a:p>
          <a:p>
            <a:pPr lvl="1"/>
            <a:r>
              <a:rPr lang="en-US" dirty="0"/>
              <a:t>Natural forces and the action of created beings have no causal role to play.</a:t>
            </a:r>
          </a:p>
          <a:p>
            <a:pPr lvl="1"/>
            <a:r>
              <a:rPr lang="en-US" dirty="0"/>
              <a:t> Any “new” species were created as part of the original creation.</a:t>
            </a:r>
          </a:p>
          <a:p>
            <a:endParaRPr lang="en-US" dirty="0"/>
          </a:p>
        </p:txBody>
      </p:sp>
    </p:spTree>
    <p:extLst>
      <p:ext uri="{BB962C8B-B14F-4D97-AF65-F5344CB8AC3E}">
        <p14:creationId xmlns:p14="http://schemas.microsoft.com/office/powerpoint/2010/main" val="33562390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D3E807-F588-1E19-462F-80BEA8660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7DC23-4009-9C13-F10E-42D8B0B5B8AD}"/>
              </a:ext>
            </a:extLst>
          </p:cNvPr>
          <p:cNvSpPr>
            <a:spLocks noGrp="1"/>
          </p:cNvSpPr>
          <p:nvPr>
            <p:ph type="title"/>
          </p:nvPr>
        </p:nvSpPr>
        <p:spPr>
          <a:xfrm>
            <a:off x="2786047" y="609600"/>
            <a:ext cx="6487955" cy="1320800"/>
          </a:xfrm>
        </p:spPr>
        <p:txBody>
          <a:bodyPr>
            <a:normAutofit/>
          </a:bodyPr>
          <a:lstStyle/>
          <a:p>
            <a:r>
              <a:rPr lang="en-US" dirty="0"/>
              <a:t>St. Augustine: Metaphysics</a:t>
            </a:r>
            <a:br>
              <a:rPr lang="en-US" dirty="0"/>
            </a:br>
            <a:r>
              <a:rPr lang="en-US" dirty="0"/>
              <a:t>Creation</a:t>
            </a:r>
          </a:p>
        </p:txBody>
      </p:sp>
      <p:pic>
        <p:nvPicPr>
          <p:cNvPr id="5" name="Picture 4" descr="Different types of clocks">
            <a:extLst>
              <a:ext uri="{FF2B5EF4-FFF2-40B4-BE49-F238E27FC236}">
                <a16:creationId xmlns:a16="http://schemas.microsoft.com/office/drawing/2014/main" id="{26B4AAE0-176F-CCC1-1289-D6AA94895196}"/>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l="34258" r="45410" b="9090"/>
          <a:stretch>
            <a:fill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10" name="Isosceles Triangle 9">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9EFD1C6-3D33-104F-AF82-ADF9F93F222F}"/>
              </a:ext>
            </a:extLst>
          </p:cNvPr>
          <p:cNvSpPr>
            <a:spLocks noGrp="1"/>
          </p:cNvSpPr>
          <p:nvPr>
            <p:ph idx="1"/>
          </p:nvPr>
        </p:nvSpPr>
        <p:spPr>
          <a:xfrm>
            <a:off x="2786047" y="2160589"/>
            <a:ext cx="6487955" cy="3880773"/>
          </a:xfrm>
        </p:spPr>
        <p:txBody>
          <a:bodyPr>
            <a:normAutofit/>
          </a:bodyPr>
          <a:lstStyle/>
          <a:p>
            <a:pPr>
              <a:lnSpc>
                <a:spcPct val="90000"/>
              </a:lnSpc>
            </a:pPr>
            <a:r>
              <a:rPr lang="en-US" sz="1600" dirty="0"/>
              <a:t>Time</a:t>
            </a:r>
          </a:p>
          <a:p>
            <a:pPr lvl="1">
              <a:lnSpc>
                <a:spcPct val="90000"/>
              </a:lnSpc>
            </a:pPr>
            <a:r>
              <a:rPr lang="en-US" sz="1400" dirty="0"/>
              <a:t> Manicheans raised the question of what God was doing before creation.</a:t>
            </a:r>
          </a:p>
          <a:p>
            <a:pPr lvl="1">
              <a:lnSpc>
                <a:spcPct val="90000"/>
              </a:lnSpc>
            </a:pPr>
            <a:r>
              <a:rPr lang="en-US" sz="1400" dirty="0"/>
              <a:t>Reply: “He was preparing hell for those who pry into mysteries.”</a:t>
            </a:r>
          </a:p>
          <a:p>
            <a:pPr lvl="1">
              <a:lnSpc>
                <a:spcPct val="90000"/>
              </a:lnSpc>
            </a:pPr>
            <a:r>
              <a:rPr lang="en-US" sz="1400" dirty="0"/>
              <a:t>The question assumes time was progressing prior to creation.</a:t>
            </a:r>
          </a:p>
          <a:p>
            <a:pPr lvl="1">
              <a:lnSpc>
                <a:spcPct val="90000"/>
              </a:lnSpc>
            </a:pPr>
            <a:r>
              <a:rPr lang="en-US" sz="1400" dirty="0"/>
              <a:t>If God was waiting and then decided to create, this entails change in God.</a:t>
            </a:r>
          </a:p>
          <a:p>
            <a:pPr lvl="1">
              <a:lnSpc>
                <a:spcPct val="90000"/>
              </a:lnSpc>
            </a:pPr>
            <a:r>
              <a:rPr lang="en-US" sz="1400" dirty="0"/>
              <a:t>God did not create the world in time, He created the world and time together.</a:t>
            </a:r>
          </a:p>
          <a:p>
            <a:pPr lvl="1">
              <a:lnSpc>
                <a:spcPct val="90000"/>
              </a:lnSpc>
            </a:pPr>
            <a:r>
              <a:rPr lang="en-US" sz="1400" dirty="0"/>
              <a:t>He takes time as change,  putting it in the category of things that have a beginning.</a:t>
            </a:r>
          </a:p>
          <a:p>
            <a:pPr lvl="1">
              <a:lnSpc>
                <a:spcPct val="90000"/>
              </a:lnSpc>
            </a:pPr>
            <a:r>
              <a:rPr lang="en-US" sz="1400" dirty="0"/>
              <a:t>Time is a relational being-without creation, there would be no change and hence no time.</a:t>
            </a:r>
          </a:p>
          <a:p>
            <a:pPr lvl="1">
              <a:lnSpc>
                <a:spcPct val="90000"/>
              </a:lnSpc>
            </a:pPr>
            <a:r>
              <a:rPr lang="en-US" sz="1400" dirty="0"/>
              <a:t>Since God is eternal, there is no before or after for Him.</a:t>
            </a:r>
          </a:p>
          <a:p>
            <a:pPr>
              <a:lnSpc>
                <a:spcPct val="90000"/>
              </a:lnSpc>
            </a:pPr>
            <a:endParaRPr lang="en-US" sz="1300" dirty="0"/>
          </a:p>
        </p:txBody>
      </p:sp>
    </p:spTree>
    <p:extLst>
      <p:ext uri="{BB962C8B-B14F-4D97-AF65-F5344CB8AC3E}">
        <p14:creationId xmlns:p14="http://schemas.microsoft.com/office/powerpoint/2010/main" val="322648899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9096F9-A941-B3C0-1054-211A2E55BA65}"/>
            </a:ext>
          </a:extLst>
        </p:cNvPr>
        <p:cNvGrpSpPr/>
        <p:nvPr/>
      </p:nvGrpSpPr>
      <p:grpSpPr>
        <a:xfrm>
          <a:off x="0" y="0"/>
          <a:ext cx="0" cy="0"/>
          <a:chOff x="0" y="0"/>
          <a:chExt cx="0" cy="0"/>
        </a:xfrm>
      </p:grpSpPr>
      <p:pic>
        <p:nvPicPr>
          <p:cNvPr id="5" name="Picture 4" descr="Close-up of a bible page&#10;&#10;AI-generated content may be incorrect.">
            <a:extLst>
              <a:ext uri="{FF2B5EF4-FFF2-40B4-BE49-F238E27FC236}">
                <a16:creationId xmlns:a16="http://schemas.microsoft.com/office/drawing/2014/main" id="{3CC20DFE-0600-3B2B-F062-FB6E787E14F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9091"/>
          <a:stretch>
            <a:fillRect/>
          </a:stretch>
        </p:blipFill>
        <p:spPr>
          <a:xfrm>
            <a:off x="1" y="10"/>
            <a:ext cx="12191999" cy="6857990"/>
          </a:xfrm>
          <a:prstGeom prst="rect">
            <a:avLst/>
          </a:prstGeom>
        </p:spPr>
      </p:pic>
      <p:sp>
        <p:nvSpPr>
          <p:cNvPr id="10" name="Isosceles Triangle 9">
            <a:extLst>
              <a:ext uri="{FF2B5EF4-FFF2-40B4-BE49-F238E27FC236}">
                <a16:creationId xmlns:a16="http://schemas.microsoft.com/office/drawing/2014/main" id="{DD6B6433-CCD9-42F6-83C5-76BCAA8FE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Parallelogram 11">
            <a:extLst>
              <a:ext uri="{FF2B5EF4-FFF2-40B4-BE49-F238E27FC236}">
                <a16:creationId xmlns:a16="http://schemas.microsoft.com/office/drawing/2014/main" id="{442B55CB-F27D-4C06-89E5-4EC99A519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527540-7F01-4C2E-9641-738882048E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F60FB6-F855-43F0-A752-3719156C1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0669A81-0E9B-4B42-AFEA-8F672C6CF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0771659-326C-58EE-8C24-50C4B5D718F1}"/>
              </a:ext>
            </a:extLst>
          </p:cNvPr>
          <p:cNvSpPr>
            <a:spLocks noGrp="1"/>
          </p:cNvSpPr>
          <p:nvPr>
            <p:ph type="title"/>
          </p:nvPr>
        </p:nvSpPr>
        <p:spPr>
          <a:xfrm>
            <a:off x="2786047" y="609600"/>
            <a:ext cx="6487955" cy="1320800"/>
          </a:xfrm>
        </p:spPr>
        <p:txBody>
          <a:bodyPr anchor="t">
            <a:normAutofit/>
          </a:bodyPr>
          <a:lstStyle/>
          <a:p>
            <a:r>
              <a:rPr lang="en-US" dirty="0"/>
              <a:t>St. Augustine: Metaphysics</a:t>
            </a:r>
            <a:br>
              <a:rPr lang="en-US" dirty="0"/>
            </a:br>
            <a:r>
              <a:rPr lang="en-US" dirty="0"/>
              <a:t>Foreknowledge and Free Will</a:t>
            </a:r>
          </a:p>
        </p:txBody>
      </p:sp>
      <p:sp>
        <p:nvSpPr>
          <p:cNvPr id="20" name="Rectangle 25">
            <a:extLst>
              <a:ext uri="{FF2B5EF4-FFF2-40B4-BE49-F238E27FC236}">
                <a16:creationId xmlns:a16="http://schemas.microsoft.com/office/drawing/2014/main" id="{8C93E0C6-CF08-4771-B5A9-6018CB3A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A011F1B8-62C5-4D08-A621-EAD05C7D6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E53E19F-9091-5D45-FA55-DAB6DC54174E}"/>
              </a:ext>
            </a:extLst>
          </p:cNvPr>
          <p:cNvSpPr>
            <a:spLocks noGrp="1"/>
          </p:cNvSpPr>
          <p:nvPr>
            <p:ph idx="1"/>
          </p:nvPr>
        </p:nvSpPr>
        <p:spPr>
          <a:xfrm>
            <a:off x="2786047" y="2159000"/>
            <a:ext cx="6487955" cy="3882362"/>
          </a:xfrm>
        </p:spPr>
        <p:txBody>
          <a:bodyPr>
            <a:normAutofit/>
          </a:bodyPr>
          <a:lstStyle/>
          <a:p>
            <a:r>
              <a:rPr lang="en-US" dirty="0"/>
              <a:t>Time</a:t>
            </a:r>
          </a:p>
          <a:p>
            <a:pPr lvl="1"/>
            <a:r>
              <a:rPr lang="en-US" dirty="0"/>
              <a:t>God created time and does not exist within it.</a:t>
            </a:r>
          </a:p>
          <a:p>
            <a:pPr lvl="1"/>
            <a:r>
              <a:rPr lang="en-US" dirty="0"/>
              <a:t>Time is how created beings experience the world.</a:t>
            </a:r>
          </a:p>
          <a:p>
            <a:r>
              <a:rPr lang="en-US" dirty="0"/>
              <a:t>Psalm Analogy</a:t>
            </a:r>
          </a:p>
          <a:p>
            <a:pPr lvl="1"/>
            <a:r>
              <a:rPr lang="en-US" dirty="0"/>
              <a:t>He can have a psalm in his mind and all at once.</a:t>
            </a:r>
          </a:p>
          <a:p>
            <a:pPr lvl="1"/>
            <a:r>
              <a:rPr lang="en-US" dirty="0"/>
              <a:t> As it is recited, some words become past and he is aware of the words to be spoken.</a:t>
            </a:r>
          </a:p>
          <a:p>
            <a:pPr lvl="1"/>
            <a:r>
              <a:rPr lang="en-US" dirty="0"/>
              <a:t>By analogy, God knows all of time as one eternal moment.</a:t>
            </a:r>
          </a:p>
          <a:p>
            <a:endParaRPr lang="en-US" dirty="0"/>
          </a:p>
        </p:txBody>
      </p:sp>
      <p:sp>
        <p:nvSpPr>
          <p:cNvPr id="24" name="Rectangle 27">
            <a:extLst>
              <a:ext uri="{FF2B5EF4-FFF2-40B4-BE49-F238E27FC236}">
                <a16:creationId xmlns:a16="http://schemas.microsoft.com/office/drawing/2014/main" id="{C6A6AECB-428C-4CB4-B65A-359F08B6D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a:extLst>
              <a:ext uri="{FF2B5EF4-FFF2-40B4-BE49-F238E27FC236}">
                <a16:creationId xmlns:a16="http://schemas.microsoft.com/office/drawing/2014/main" id="{28D1A6ED-2AB6-46A3-A315-485B8BF93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B61CE46B-8525-46A8-AB7B-DCBCC1B6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4412B991-9935-45FB-A17E-8F30DD832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3110763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A5BE8-51FE-9AAC-C9F5-14E94DC35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419CA-7718-2081-6EBF-35A46E33E20E}"/>
              </a:ext>
            </a:extLst>
          </p:cNvPr>
          <p:cNvSpPr>
            <a:spLocks noGrp="1"/>
          </p:cNvSpPr>
          <p:nvPr>
            <p:ph type="title"/>
          </p:nvPr>
        </p:nvSpPr>
        <p:spPr>
          <a:xfrm>
            <a:off x="2786047" y="609600"/>
            <a:ext cx="6487955" cy="1320800"/>
          </a:xfrm>
        </p:spPr>
        <p:txBody>
          <a:bodyPr>
            <a:normAutofit/>
          </a:bodyPr>
          <a:lstStyle/>
          <a:p>
            <a:r>
              <a:rPr lang="en-US" dirty="0"/>
              <a:t>St. Augustine: Metaphysics</a:t>
            </a:r>
            <a:br>
              <a:rPr lang="en-US" dirty="0"/>
            </a:br>
            <a:r>
              <a:rPr lang="en-US" dirty="0"/>
              <a:t>Foreknowledge and Free Will</a:t>
            </a:r>
          </a:p>
        </p:txBody>
      </p:sp>
      <p:pic>
        <p:nvPicPr>
          <p:cNvPr id="5" name="Picture 4" descr="Wedding gift boxes">
            <a:extLst>
              <a:ext uri="{FF2B5EF4-FFF2-40B4-BE49-F238E27FC236}">
                <a16:creationId xmlns:a16="http://schemas.microsoft.com/office/drawing/2014/main" id="{D117A158-FB9B-928E-507E-86E7EF91747E}"/>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l="40186" r="35687" b="9090"/>
          <a:stretch>
            <a:fill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10" name="Isosceles Triangle 9">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BC91B42-7963-668F-8B9D-C55B06FA23BB}"/>
              </a:ext>
            </a:extLst>
          </p:cNvPr>
          <p:cNvSpPr>
            <a:spLocks noGrp="1"/>
          </p:cNvSpPr>
          <p:nvPr>
            <p:ph idx="1"/>
          </p:nvPr>
        </p:nvSpPr>
        <p:spPr>
          <a:xfrm>
            <a:off x="2786047" y="2160589"/>
            <a:ext cx="6487955" cy="3880773"/>
          </a:xfrm>
        </p:spPr>
        <p:txBody>
          <a:bodyPr>
            <a:normAutofit fontScale="92500" lnSpcReduction="20000"/>
          </a:bodyPr>
          <a:lstStyle/>
          <a:p>
            <a:pPr>
              <a:lnSpc>
                <a:spcPct val="90000"/>
              </a:lnSpc>
            </a:pPr>
            <a:r>
              <a:rPr lang="en-US" sz="1400"/>
              <a:t>Freedom</a:t>
            </a:r>
          </a:p>
          <a:p>
            <a:pPr lvl="1">
              <a:lnSpc>
                <a:spcPct val="90000"/>
              </a:lnSpc>
            </a:pPr>
            <a:r>
              <a:rPr lang="en-US" sz="1400"/>
              <a:t>If God is aware of all time, how can free will exist?</a:t>
            </a:r>
          </a:p>
          <a:p>
            <a:pPr lvl="1">
              <a:lnSpc>
                <a:spcPct val="90000"/>
              </a:lnSpc>
            </a:pPr>
            <a:r>
              <a:rPr lang="en-US" sz="1400"/>
              <a:t>God knows what will happen before it happens.</a:t>
            </a:r>
          </a:p>
          <a:p>
            <a:pPr lvl="1">
              <a:lnSpc>
                <a:spcPct val="90000"/>
              </a:lnSpc>
            </a:pPr>
            <a:r>
              <a:rPr lang="en-US" sz="1400"/>
              <a:t>“We act by choice in all those things we feel and know that we cannot act otherwise than willingly.”</a:t>
            </a:r>
          </a:p>
          <a:p>
            <a:pPr>
              <a:lnSpc>
                <a:spcPct val="90000"/>
              </a:lnSpc>
            </a:pPr>
            <a:r>
              <a:rPr lang="en-US" sz="1400"/>
              <a:t>Foreordained</a:t>
            </a:r>
          </a:p>
          <a:p>
            <a:pPr lvl="1">
              <a:lnSpc>
                <a:spcPct val="90000"/>
              </a:lnSpc>
            </a:pPr>
            <a:r>
              <a:rPr lang="en-US" sz="1400"/>
              <a:t>Since God is sovereign His will cannot be hindered by the will of any created creature.</a:t>
            </a:r>
          </a:p>
          <a:p>
            <a:pPr lvl="1">
              <a:lnSpc>
                <a:spcPct val="90000"/>
              </a:lnSpc>
            </a:pPr>
            <a:r>
              <a:rPr lang="en-US" sz="1400"/>
              <a:t>He applies this to his own life, claiming that all events were orchestrated by God.</a:t>
            </a:r>
          </a:p>
          <a:p>
            <a:pPr lvl="1">
              <a:lnSpc>
                <a:spcPct val="90000"/>
              </a:lnSpc>
            </a:pPr>
            <a:r>
              <a:rPr lang="en-US" sz="1400"/>
              <a:t>God “works in the hearts” of people to incline their wills as He wills</a:t>
            </a:r>
          </a:p>
          <a:p>
            <a:pPr lvl="2">
              <a:lnSpc>
                <a:spcPct val="90000"/>
              </a:lnSpc>
            </a:pPr>
            <a:r>
              <a:rPr lang="en-US" dirty="0"/>
              <a:t> “To good deeds according to His mercy or to evil after their own deserts.”</a:t>
            </a:r>
            <a:endParaRPr lang="en-US"/>
          </a:p>
          <a:p>
            <a:pPr lvl="1">
              <a:lnSpc>
                <a:spcPct val="90000"/>
              </a:lnSpc>
            </a:pPr>
            <a:r>
              <a:rPr lang="en-US" sz="1400"/>
              <a:t>Freedom and God’s sovereignty are compatible.</a:t>
            </a:r>
          </a:p>
          <a:p>
            <a:pPr lvl="1">
              <a:lnSpc>
                <a:spcPct val="90000"/>
              </a:lnSpc>
            </a:pPr>
            <a:r>
              <a:rPr lang="en-US" sz="1400"/>
              <a:t>Example: God commands faith and works but also gives them as a gift so we know we do them and God makes us do so.</a:t>
            </a:r>
          </a:p>
          <a:p>
            <a:pPr>
              <a:lnSpc>
                <a:spcPct val="90000"/>
              </a:lnSpc>
            </a:pPr>
            <a:endParaRPr lang="en-US" sz="1400"/>
          </a:p>
        </p:txBody>
      </p:sp>
    </p:spTree>
    <p:extLst>
      <p:ext uri="{BB962C8B-B14F-4D97-AF65-F5344CB8AC3E}">
        <p14:creationId xmlns:p14="http://schemas.microsoft.com/office/powerpoint/2010/main" val="92948150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80D3A9-057E-E8B8-0A61-79787F00B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7CF4D-F1D0-CA1F-AEF7-E651DFC8A91F}"/>
              </a:ext>
            </a:extLst>
          </p:cNvPr>
          <p:cNvSpPr>
            <a:spLocks noGrp="1"/>
          </p:cNvSpPr>
          <p:nvPr>
            <p:ph type="title"/>
          </p:nvPr>
        </p:nvSpPr>
        <p:spPr>
          <a:xfrm>
            <a:off x="2849562" y="609600"/>
            <a:ext cx="6424440" cy="1320800"/>
          </a:xfrm>
        </p:spPr>
        <p:txBody>
          <a:bodyPr>
            <a:normAutofit/>
          </a:bodyPr>
          <a:lstStyle/>
          <a:p>
            <a:r>
              <a:rPr lang="en-US" dirty="0"/>
              <a:t>St. Augustine: Metaphysics</a:t>
            </a:r>
            <a:br>
              <a:rPr lang="en-US" dirty="0"/>
            </a:br>
            <a:r>
              <a:rPr lang="en-US" dirty="0"/>
              <a:t>The Problem of Evil</a:t>
            </a:r>
          </a:p>
        </p:txBody>
      </p:sp>
      <p:pic>
        <p:nvPicPr>
          <p:cNvPr id="5" name="Picture 4">
            <a:extLst>
              <a:ext uri="{FF2B5EF4-FFF2-40B4-BE49-F238E27FC236}">
                <a16:creationId xmlns:a16="http://schemas.microsoft.com/office/drawing/2014/main" id="{39546DC4-773D-F443-4350-12145290D271}"/>
              </a:ext>
            </a:extLst>
          </p:cNvPr>
          <p:cNvPicPr>
            <a:picLocks noChangeAspect="1"/>
          </p:cNvPicPr>
          <p:nvPr/>
        </p:nvPicPr>
        <p:blipFill>
          <a:blip r:embed="rId3"/>
          <a:srcRect l="38134" r="24288" b="5606"/>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8B66AA7-DD1B-2E90-8ACB-4670BC290F58}"/>
              </a:ext>
            </a:extLst>
          </p:cNvPr>
          <p:cNvSpPr>
            <a:spLocks noGrp="1"/>
          </p:cNvSpPr>
          <p:nvPr>
            <p:ph idx="1"/>
          </p:nvPr>
        </p:nvSpPr>
        <p:spPr>
          <a:xfrm>
            <a:off x="2849562" y="2160589"/>
            <a:ext cx="6424440" cy="3880773"/>
          </a:xfrm>
        </p:spPr>
        <p:txBody>
          <a:bodyPr>
            <a:normAutofit/>
          </a:bodyPr>
          <a:lstStyle/>
          <a:p>
            <a:r>
              <a:rPr lang="en-US" dirty="0"/>
              <a:t>The Problem of Evil</a:t>
            </a:r>
          </a:p>
          <a:p>
            <a:pPr lvl="1"/>
            <a:r>
              <a:rPr lang="en-US" dirty="0"/>
              <a:t>The problem is reconciling the apparent existence of evil with God’s qualities.</a:t>
            </a:r>
          </a:p>
          <a:p>
            <a:pPr lvl="1"/>
            <a:r>
              <a:rPr lang="en-US" dirty="0"/>
              <a:t>As a Manichean, he accepted the God of Light was opposed by an equal God of Evil.</a:t>
            </a:r>
          </a:p>
          <a:p>
            <a:pPr lvl="2"/>
            <a:r>
              <a:rPr lang="en-US" dirty="0"/>
              <a:t>He rejected this when he became a Christian.</a:t>
            </a:r>
          </a:p>
          <a:p>
            <a:pPr lvl="1"/>
            <a:r>
              <a:rPr lang="en-US" dirty="0"/>
              <a:t>Since God created the world, all that exists must be good.</a:t>
            </a:r>
          </a:p>
          <a:p>
            <a:pPr lvl="1"/>
            <a:r>
              <a:rPr lang="en-US" dirty="0"/>
              <a:t>Evil must be a defect or corruption of what was created.</a:t>
            </a:r>
          </a:p>
          <a:p>
            <a:pPr lvl="1"/>
            <a:r>
              <a:rPr lang="en-US" dirty="0"/>
              <a:t>Unlike  Neoplatonists who saw matter as evil, he assumes the created world is good.</a:t>
            </a:r>
          </a:p>
          <a:p>
            <a:endParaRPr lang="en-US" dirty="0"/>
          </a:p>
        </p:txBody>
      </p:sp>
    </p:spTree>
    <p:extLst>
      <p:ext uri="{BB962C8B-B14F-4D97-AF65-F5344CB8AC3E}">
        <p14:creationId xmlns:p14="http://schemas.microsoft.com/office/powerpoint/2010/main" val="22108331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683CA-9AE1-90AA-C9EE-8E0279593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ABC3F-70E8-6F3F-E9C0-83075D3CAC63}"/>
              </a:ext>
            </a:extLst>
          </p:cNvPr>
          <p:cNvSpPr>
            <a:spLocks noGrp="1"/>
          </p:cNvSpPr>
          <p:nvPr>
            <p:ph type="title"/>
          </p:nvPr>
        </p:nvSpPr>
        <p:spPr/>
        <p:txBody>
          <a:bodyPr/>
          <a:lstStyle/>
          <a:p>
            <a:r>
              <a:rPr lang="en-US" dirty="0"/>
              <a:t>St. Augustine: Metaphysics</a:t>
            </a:r>
            <a:br>
              <a:rPr lang="en-US" dirty="0"/>
            </a:br>
            <a:r>
              <a:rPr lang="en-US" dirty="0"/>
              <a:t>The Problem of Evil</a:t>
            </a:r>
          </a:p>
        </p:txBody>
      </p:sp>
      <p:sp>
        <p:nvSpPr>
          <p:cNvPr id="3" name="Content Placeholder 2">
            <a:extLst>
              <a:ext uri="{FF2B5EF4-FFF2-40B4-BE49-F238E27FC236}">
                <a16:creationId xmlns:a16="http://schemas.microsoft.com/office/drawing/2014/main" id="{A35E4182-C71D-3F5A-1FE9-8D6BE7647E25}"/>
              </a:ext>
            </a:extLst>
          </p:cNvPr>
          <p:cNvSpPr>
            <a:spLocks noGrp="1"/>
          </p:cNvSpPr>
          <p:nvPr>
            <p:ph idx="1"/>
          </p:nvPr>
        </p:nvSpPr>
        <p:spPr/>
        <p:txBody>
          <a:bodyPr>
            <a:normAutofit fontScale="92500" lnSpcReduction="20000"/>
          </a:bodyPr>
          <a:lstStyle/>
          <a:p>
            <a:r>
              <a:rPr lang="en-US" dirty="0"/>
              <a:t>First Reply</a:t>
            </a:r>
          </a:p>
          <a:p>
            <a:pPr lvl="1"/>
            <a:r>
              <a:rPr lang="en-US" dirty="0"/>
              <a:t>What we regard as evil merely appears to be evil to us.</a:t>
            </a:r>
          </a:p>
          <a:p>
            <a:pPr lvl="1"/>
            <a:r>
              <a:rPr lang="en-US" dirty="0"/>
              <a:t>Such evil things and events are a means to achieve goodness.</a:t>
            </a:r>
          </a:p>
          <a:p>
            <a:pPr lvl="1"/>
            <a:r>
              <a:rPr lang="en-US" dirty="0"/>
              <a:t>Example: problems in life teach us to desire the afterlife rather than coveting things on earth.</a:t>
            </a:r>
          </a:p>
          <a:p>
            <a:r>
              <a:rPr lang="en-US" dirty="0"/>
              <a:t>Second Reply</a:t>
            </a:r>
          </a:p>
          <a:p>
            <a:pPr lvl="1"/>
            <a:r>
              <a:rPr lang="en-US" dirty="0"/>
              <a:t>Evil is a privation.</a:t>
            </a:r>
          </a:p>
          <a:p>
            <a:pPr lvl="1"/>
            <a:r>
              <a:rPr lang="en-US" dirty="0"/>
              <a:t>As shadow is an absence of light, evil is an absence of perfect goodness.</a:t>
            </a:r>
          </a:p>
          <a:p>
            <a:pPr lvl="1"/>
            <a:r>
              <a:rPr lang="en-US" dirty="0"/>
              <a:t>Since no created thing can match God’s perfection, they are all imperfect.</a:t>
            </a:r>
          </a:p>
          <a:p>
            <a:pPr lvl="1"/>
            <a:r>
              <a:rPr lang="en-US" dirty="0"/>
              <a:t>If God eliminated all evil/imperfection, they nothing would be left other than Him.</a:t>
            </a:r>
          </a:p>
          <a:p>
            <a:pPr lvl="1"/>
            <a:r>
              <a:rPr lang="en-US" dirty="0"/>
              <a:t>Despite its imperfections, the created world is beautiful</a:t>
            </a:r>
          </a:p>
          <a:p>
            <a:pPr lvl="1"/>
            <a:r>
              <a:rPr lang="en-US" dirty="0"/>
              <a:t>Our limited perception causes us to fail to see the entire pattern, leading us to think evil and ugliness exist.</a:t>
            </a:r>
          </a:p>
          <a:p>
            <a:endParaRPr lang="en-US" dirty="0"/>
          </a:p>
        </p:txBody>
      </p:sp>
    </p:spTree>
    <p:extLst>
      <p:ext uri="{BB962C8B-B14F-4D97-AF65-F5344CB8AC3E}">
        <p14:creationId xmlns:p14="http://schemas.microsoft.com/office/powerpoint/2010/main" val="279863191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F007-34CA-F29D-B2F5-F465C6A59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34991-796F-C49F-6310-DF7136E9E103}"/>
              </a:ext>
            </a:extLst>
          </p:cNvPr>
          <p:cNvSpPr>
            <a:spLocks noGrp="1"/>
          </p:cNvSpPr>
          <p:nvPr>
            <p:ph type="title"/>
          </p:nvPr>
        </p:nvSpPr>
        <p:spPr/>
        <p:txBody>
          <a:bodyPr/>
          <a:lstStyle/>
          <a:p>
            <a:r>
              <a:rPr lang="en-US" dirty="0"/>
              <a:t>St. Augustine: Metaphysics</a:t>
            </a:r>
            <a:br>
              <a:rPr lang="en-US" dirty="0"/>
            </a:br>
            <a:r>
              <a:rPr lang="en-US" dirty="0"/>
              <a:t>The Problem of Evil</a:t>
            </a:r>
          </a:p>
        </p:txBody>
      </p:sp>
      <p:sp>
        <p:nvSpPr>
          <p:cNvPr id="3" name="Content Placeholder 2">
            <a:extLst>
              <a:ext uri="{FF2B5EF4-FFF2-40B4-BE49-F238E27FC236}">
                <a16:creationId xmlns:a16="http://schemas.microsoft.com/office/drawing/2014/main" id="{916A2CB0-0104-9269-9391-14A639FB388D}"/>
              </a:ext>
            </a:extLst>
          </p:cNvPr>
          <p:cNvSpPr>
            <a:spLocks noGrp="1"/>
          </p:cNvSpPr>
          <p:nvPr>
            <p:ph idx="1"/>
          </p:nvPr>
        </p:nvSpPr>
        <p:spPr/>
        <p:txBody>
          <a:bodyPr>
            <a:normAutofit fontScale="92500" lnSpcReduction="20000"/>
          </a:bodyPr>
          <a:lstStyle/>
          <a:p>
            <a:r>
              <a:rPr lang="en-US" dirty="0"/>
              <a:t>Third Reply</a:t>
            </a:r>
          </a:p>
          <a:p>
            <a:pPr lvl="1"/>
            <a:r>
              <a:rPr lang="en-US" dirty="0"/>
              <a:t>All apparent natural evils, like pain, merely seem to be evil.</a:t>
            </a:r>
          </a:p>
          <a:p>
            <a:pPr lvl="1"/>
            <a:r>
              <a:rPr lang="en-US" dirty="0"/>
              <a:t>Only moral evil is close to ‘real’ evil.</a:t>
            </a:r>
          </a:p>
          <a:p>
            <a:pPr lvl="1"/>
            <a:r>
              <a:rPr lang="en-US" dirty="0"/>
              <a:t>Moral evil arises from the human will and is a privation</a:t>
            </a:r>
          </a:p>
          <a:p>
            <a:pPr lvl="2"/>
            <a:r>
              <a:rPr lang="en-US" dirty="0"/>
              <a:t>Only a defective will turns from God.</a:t>
            </a:r>
          </a:p>
          <a:p>
            <a:pPr lvl="1"/>
            <a:r>
              <a:rPr lang="en-US" dirty="0"/>
              <a:t>Only Adam had true free will: he could choose to sin or not sin.</a:t>
            </a:r>
          </a:p>
          <a:p>
            <a:pPr lvl="1"/>
            <a:r>
              <a:rPr lang="en-US" dirty="0"/>
              <a:t>Since Adam chose to sin, all his descendants must sin-</a:t>
            </a:r>
          </a:p>
          <a:p>
            <a:pPr lvl="2"/>
            <a:r>
              <a:rPr lang="en-US" dirty="0"/>
              <a:t>We cannot do otherwise.</a:t>
            </a:r>
          </a:p>
          <a:p>
            <a:pPr lvl="1"/>
            <a:r>
              <a:rPr lang="en-US" dirty="0"/>
              <a:t>When God gives His grace, the will can turn to God</a:t>
            </a:r>
          </a:p>
          <a:p>
            <a:pPr lvl="2"/>
            <a:r>
              <a:rPr lang="en-US" dirty="0"/>
              <a:t>We gain grace by turning to God.</a:t>
            </a:r>
          </a:p>
          <a:p>
            <a:pPr lvl="1"/>
            <a:r>
              <a:rPr lang="en-US" dirty="0"/>
              <a:t>God grants grace to some and not others.</a:t>
            </a:r>
          </a:p>
          <a:p>
            <a:r>
              <a:rPr lang="en-US" dirty="0"/>
              <a:t>	</a:t>
            </a:r>
          </a:p>
        </p:txBody>
      </p:sp>
    </p:spTree>
    <p:extLst>
      <p:ext uri="{BB962C8B-B14F-4D97-AF65-F5344CB8AC3E}">
        <p14:creationId xmlns:p14="http://schemas.microsoft.com/office/powerpoint/2010/main" val="36492353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7EC3-55B4-0CB2-25DE-95C434AF1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2E4A8-0032-1F04-092E-11A861835FA8}"/>
              </a:ext>
            </a:extLst>
          </p:cNvPr>
          <p:cNvSpPr>
            <a:spLocks noGrp="1"/>
          </p:cNvSpPr>
          <p:nvPr>
            <p:ph type="title"/>
          </p:nvPr>
        </p:nvSpPr>
        <p:spPr/>
        <p:txBody>
          <a:bodyPr/>
          <a:lstStyle/>
          <a:p>
            <a:r>
              <a:rPr lang="en-US" dirty="0"/>
              <a:t>St. Augustine: Metaphysics</a:t>
            </a:r>
            <a:br>
              <a:rPr lang="en-US" dirty="0"/>
            </a:br>
            <a:r>
              <a:rPr lang="en-US" dirty="0"/>
              <a:t>The Problem of Evil</a:t>
            </a:r>
          </a:p>
        </p:txBody>
      </p:sp>
      <p:sp>
        <p:nvSpPr>
          <p:cNvPr id="3" name="Content Placeholder 2">
            <a:extLst>
              <a:ext uri="{FF2B5EF4-FFF2-40B4-BE49-F238E27FC236}">
                <a16:creationId xmlns:a16="http://schemas.microsoft.com/office/drawing/2014/main" id="{C6A855BB-A2E1-9EC3-5371-24E734FCCE3B}"/>
              </a:ext>
            </a:extLst>
          </p:cNvPr>
          <p:cNvSpPr>
            <a:spLocks noGrp="1"/>
          </p:cNvSpPr>
          <p:nvPr>
            <p:ph idx="1"/>
          </p:nvPr>
        </p:nvSpPr>
        <p:spPr/>
        <p:txBody>
          <a:bodyPr>
            <a:normAutofit/>
          </a:bodyPr>
          <a:lstStyle/>
          <a:p>
            <a:pPr lvl="1"/>
            <a:r>
              <a:rPr lang="en-US" dirty="0"/>
              <a:t>Grace is not merit based for if it were, then</a:t>
            </a:r>
          </a:p>
          <a:p>
            <a:pPr lvl="2"/>
            <a:r>
              <a:rPr lang="en-US" dirty="0"/>
              <a:t>God would owe us grace.</a:t>
            </a:r>
          </a:p>
          <a:p>
            <a:pPr lvl="1"/>
            <a:r>
              <a:rPr lang="en-US" dirty="0"/>
              <a:t>This would lead to pride, the cause of original sin.</a:t>
            </a:r>
          </a:p>
          <a:p>
            <a:pPr lvl="1"/>
            <a:r>
              <a:rPr lang="en-US" dirty="0"/>
              <a:t>Grace would not be a freely bestowed gift.</a:t>
            </a:r>
          </a:p>
          <a:p>
            <a:pPr lvl="1"/>
            <a:r>
              <a:rPr lang="en-US" dirty="0"/>
              <a:t>To the claim that this is unjust, he offers the debt analogy.</a:t>
            </a:r>
          </a:p>
          <a:p>
            <a:pPr lvl="2"/>
            <a:r>
              <a:rPr lang="en-US" dirty="0"/>
              <a:t>If he is owed money by several people, but cancels the debt of some, the others have no ground to claim it is unjust.</a:t>
            </a:r>
          </a:p>
          <a:p>
            <a:pPr lvl="2"/>
            <a:r>
              <a:rPr lang="en-US" dirty="0"/>
              <a:t>This is because they still owe him the money.</a:t>
            </a:r>
          </a:p>
          <a:p>
            <a:pPr lvl="1"/>
            <a:r>
              <a:rPr lang="en-US" dirty="0"/>
              <a:t>Canceling of debt is a gift, not something a debtor can claim as something deserved</a:t>
            </a:r>
          </a:p>
        </p:txBody>
      </p:sp>
    </p:spTree>
    <p:extLst>
      <p:ext uri="{BB962C8B-B14F-4D97-AF65-F5344CB8AC3E}">
        <p14:creationId xmlns:p14="http://schemas.microsoft.com/office/powerpoint/2010/main" val="3811905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6C0439-4D7E-46D6-ABD7-743A510A7A14}"/>
              </a:ext>
            </a:extLst>
          </p:cNvPr>
          <p:cNvPicPr>
            <a:picLocks noChangeAspect="1"/>
          </p:cNvPicPr>
          <p:nvPr/>
        </p:nvPicPr>
        <p:blipFill>
          <a:blip r:embed="rId3">
            <a:extLst>
              <a:ext uri="{28A0092B-C50C-407E-A947-70E740481C1C}">
                <a14:useLocalDpi xmlns:a14="http://schemas.microsoft.com/office/drawing/2010/main" val="0"/>
              </a:ext>
            </a:extLst>
          </a:blip>
          <a:srcRect r="2318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677333" y="609600"/>
            <a:ext cx="3851123" cy="1320800"/>
          </a:xfrm>
        </p:spPr>
        <p:txBody>
          <a:bodyPr>
            <a:normAutofit/>
          </a:bodyPr>
          <a:lstStyle/>
          <a:p>
            <a:r>
              <a:rPr lang="en-US" sz="3300"/>
              <a:t>Aristotle Criticism of Plato’s Forms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677334" y="2160589"/>
            <a:ext cx="3851122" cy="3880773"/>
          </a:xfrm>
        </p:spPr>
        <p:txBody>
          <a:bodyPr>
            <a:normAutofit/>
          </a:bodyPr>
          <a:lstStyle/>
          <a:p>
            <a:r>
              <a:rPr lang="en-US" dirty="0"/>
              <a:t>Change and Movement</a:t>
            </a:r>
          </a:p>
          <a:p>
            <a:pPr lvl="1"/>
            <a:r>
              <a:rPr lang="en-US" dirty="0"/>
              <a:t>1. The Forms do not appear to contribute to the particulars.</a:t>
            </a:r>
          </a:p>
          <a:p>
            <a:pPr lvl="1"/>
            <a:r>
              <a:rPr lang="en-US" dirty="0"/>
              <a:t>2. The Forms do not cause movement or change in the particulars.</a:t>
            </a:r>
          </a:p>
          <a:p>
            <a:pPr lvl="1"/>
            <a:r>
              <a:rPr lang="en-US" dirty="0"/>
              <a:t>3. If the Forms are the basis of all explanation, then “the whole study of nature has been annihilated.”</a:t>
            </a:r>
          </a:p>
          <a:p>
            <a:pPr marL="457200" lvl="1" indent="0">
              <a:buNone/>
            </a:pPr>
            <a:endParaRPr lang="en-US"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273449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6F775-DDC0-0F65-574C-CCC44C546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A1E61-F2E2-1748-7043-0DFABE635864}"/>
              </a:ext>
            </a:extLst>
          </p:cNvPr>
          <p:cNvSpPr>
            <a:spLocks noGrp="1"/>
          </p:cNvSpPr>
          <p:nvPr>
            <p:ph type="title"/>
          </p:nvPr>
        </p:nvSpPr>
        <p:spPr/>
        <p:txBody>
          <a:bodyPr/>
          <a:lstStyle/>
          <a:p>
            <a:r>
              <a:rPr lang="en-US" dirty="0"/>
              <a:t>St. Augustine: Metaphysics</a:t>
            </a:r>
            <a:br>
              <a:rPr lang="en-US" dirty="0"/>
            </a:br>
            <a:r>
              <a:rPr lang="en-US" dirty="0"/>
              <a:t>The Problem of Evil</a:t>
            </a:r>
          </a:p>
        </p:txBody>
      </p:sp>
      <p:sp>
        <p:nvSpPr>
          <p:cNvPr id="3" name="Content Placeholder 2">
            <a:extLst>
              <a:ext uri="{FF2B5EF4-FFF2-40B4-BE49-F238E27FC236}">
                <a16:creationId xmlns:a16="http://schemas.microsoft.com/office/drawing/2014/main" id="{A4B45C4D-9198-3DF4-EB62-B338E340A8DB}"/>
              </a:ext>
            </a:extLst>
          </p:cNvPr>
          <p:cNvSpPr>
            <a:spLocks noGrp="1"/>
          </p:cNvSpPr>
          <p:nvPr>
            <p:ph idx="1"/>
          </p:nvPr>
        </p:nvSpPr>
        <p:spPr/>
        <p:txBody>
          <a:bodyPr>
            <a:normAutofit/>
          </a:bodyPr>
          <a:lstStyle/>
          <a:p>
            <a:r>
              <a:rPr lang="en-US" dirty="0"/>
              <a:t>Free Will &amp; Sin</a:t>
            </a:r>
          </a:p>
          <a:p>
            <a:pPr lvl="1"/>
            <a:r>
              <a:rPr lang="en-US" dirty="0"/>
              <a:t>If we must sin, the will is not free.</a:t>
            </a:r>
          </a:p>
          <a:p>
            <a:pPr lvl="1"/>
            <a:r>
              <a:rPr lang="en-US" dirty="0"/>
              <a:t>He claims that since the source of our actions is our character, we are free.</a:t>
            </a:r>
          </a:p>
          <a:p>
            <a:pPr lvl="1"/>
            <a:r>
              <a:rPr lang="en-US" dirty="0"/>
              <a:t>We are free in that we are not physically impeded or limited by logical necessity.</a:t>
            </a:r>
          </a:p>
          <a:p>
            <a:pPr lvl="1"/>
            <a:r>
              <a:rPr lang="en-US" dirty="0"/>
              <a:t>When we act, we follow what we love.</a:t>
            </a:r>
          </a:p>
          <a:p>
            <a:pPr lvl="1"/>
            <a:r>
              <a:rPr lang="en-US" dirty="0"/>
              <a:t>It is simply a fact that without God’s grace our love is corrupted.</a:t>
            </a:r>
          </a:p>
        </p:txBody>
      </p:sp>
    </p:spTree>
    <p:extLst>
      <p:ext uri="{BB962C8B-B14F-4D97-AF65-F5344CB8AC3E}">
        <p14:creationId xmlns:p14="http://schemas.microsoft.com/office/powerpoint/2010/main" val="393504206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2460-AE3D-E8AD-4C10-C06AE2E4D19D}"/>
              </a:ext>
            </a:extLst>
          </p:cNvPr>
          <p:cNvSpPr>
            <a:spLocks noGrp="1"/>
          </p:cNvSpPr>
          <p:nvPr>
            <p:ph type="title"/>
          </p:nvPr>
        </p:nvSpPr>
        <p:spPr/>
        <p:txBody>
          <a:bodyPr/>
          <a:lstStyle/>
          <a:p>
            <a:r>
              <a:rPr lang="en-US" dirty="0"/>
              <a:t>St. Augustine: Philosophy of History</a:t>
            </a:r>
          </a:p>
        </p:txBody>
      </p:sp>
      <p:sp>
        <p:nvSpPr>
          <p:cNvPr id="3" name="Content Placeholder 2">
            <a:extLst>
              <a:ext uri="{FF2B5EF4-FFF2-40B4-BE49-F238E27FC236}">
                <a16:creationId xmlns:a16="http://schemas.microsoft.com/office/drawing/2014/main" id="{61C0B2ED-E751-7E7B-D60B-CA39E6098F1E}"/>
              </a:ext>
            </a:extLst>
          </p:cNvPr>
          <p:cNvSpPr>
            <a:spLocks noGrp="1"/>
          </p:cNvSpPr>
          <p:nvPr>
            <p:ph idx="1"/>
          </p:nvPr>
        </p:nvSpPr>
        <p:spPr/>
        <p:txBody>
          <a:bodyPr>
            <a:normAutofit fontScale="85000" lnSpcReduction="20000"/>
          </a:bodyPr>
          <a:lstStyle/>
          <a:p>
            <a:r>
              <a:rPr lang="en-US" dirty="0"/>
              <a:t>Greek Philosophy of History</a:t>
            </a:r>
          </a:p>
          <a:p>
            <a:pPr lvl="1"/>
            <a:r>
              <a:rPr lang="en-US" dirty="0"/>
              <a:t>He presents the first philosophy of history aimed at revealing the pattern and purpose behind events.</a:t>
            </a:r>
          </a:p>
          <a:p>
            <a:pPr lvl="1"/>
            <a:r>
              <a:rPr lang="en-US" dirty="0"/>
              <a:t>Plato and other Greek thinkers ignored the changing events of history in favor of eternal truths.</a:t>
            </a:r>
          </a:p>
          <a:p>
            <a:pPr lvl="1"/>
            <a:r>
              <a:rPr lang="en-US" dirty="0"/>
              <a:t>Greek materialists tended to regard the universe as ruled by random forces.</a:t>
            </a:r>
          </a:p>
          <a:p>
            <a:pPr lvl="1"/>
            <a:r>
              <a:rPr lang="en-US" dirty="0"/>
              <a:t>Typical Greek view: events follow endless cycle of the seasons</a:t>
            </a:r>
          </a:p>
          <a:p>
            <a:pPr lvl="2"/>
            <a:r>
              <a:rPr lang="en-US" dirty="0"/>
              <a:t>Emergence</a:t>
            </a:r>
          </a:p>
          <a:p>
            <a:pPr lvl="2"/>
            <a:r>
              <a:rPr lang="en-US" dirty="0"/>
              <a:t>Creation</a:t>
            </a:r>
          </a:p>
          <a:p>
            <a:pPr lvl="2"/>
            <a:r>
              <a:rPr lang="en-US" dirty="0"/>
              <a:t>Decline.</a:t>
            </a:r>
          </a:p>
          <a:p>
            <a:pPr lvl="1"/>
            <a:r>
              <a:rPr lang="en-US" dirty="0"/>
              <a:t>He regarded this view as mistaken.</a:t>
            </a:r>
          </a:p>
          <a:p>
            <a:r>
              <a:rPr lang="en-US" dirty="0"/>
              <a:t>Biblical View of History</a:t>
            </a:r>
          </a:p>
          <a:p>
            <a:pPr lvl="1"/>
            <a:r>
              <a:rPr lang="en-US" dirty="0"/>
              <a:t>History is meaningful and linear: history has a beginning, a middle and an end.</a:t>
            </a:r>
          </a:p>
          <a:p>
            <a:pPr lvl="1"/>
            <a:r>
              <a:rPr lang="en-US" dirty="0"/>
              <a:t>God and the created beings have a role to play in history.</a:t>
            </a:r>
          </a:p>
          <a:p>
            <a:endParaRPr lang="en-US" dirty="0"/>
          </a:p>
        </p:txBody>
      </p:sp>
    </p:spTree>
    <p:extLst>
      <p:ext uri="{BB962C8B-B14F-4D97-AF65-F5344CB8AC3E}">
        <p14:creationId xmlns:p14="http://schemas.microsoft.com/office/powerpoint/2010/main" val="31586882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263E54-8D73-C565-87CC-942BF3D5B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2D47B-9E37-D512-B0FA-DAE891243673}"/>
              </a:ext>
            </a:extLst>
          </p:cNvPr>
          <p:cNvSpPr>
            <a:spLocks noGrp="1"/>
          </p:cNvSpPr>
          <p:nvPr>
            <p:ph type="title"/>
          </p:nvPr>
        </p:nvSpPr>
        <p:spPr>
          <a:xfrm>
            <a:off x="2849562" y="609600"/>
            <a:ext cx="6424440" cy="1320800"/>
          </a:xfrm>
        </p:spPr>
        <p:txBody>
          <a:bodyPr>
            <a:normAutofit/>
          </a:bodyPr>
          <a:lstStyle/>
          <a:p>
            <a:r>
              <a:rPr lang="en-US" dirty="0"/>
              <a:t>St. Augustine: Philosophy of History</a:t>
            </a:r>
          </a:p>
        </p:txBody>
      </p:sp>
      <p:pic>
        <p:nvPicPr>
          <p:cNvPr id="10242" name="Picture 2" descr="undefined">
            <a:extLst>
              <a:ext uri="{FF2B5EF4-FFF2-40B4-BE49-F238E27FC236}">
                <a16:creationId xmlns:a16="http://schemas.microsoft.com/office/drawing/2014/main" id="{6972A8CC-B424-2FD3-67BB-E0EF52709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596" t="9091" r="16181" b="-1"/>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10247" name="Isosceles Triangle 10246">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9CB8F90-7C59-091B-38EC-61D4533AD05C}"/>
              </a:ext>
            </a:extLst>
          </p:cNvPr>
          <p:cNvSpPr>
            <a:spLocks noGrp="1"/>
          </p:cNvSpPr>
          <p:nvPr>
            <p:ph idx="1"/>
          </p:nvPr>
        </p:nvSpPr>
        <p:spPr>
          <a:xfrm>
            <a:off x="2849562" y="2160589"/>
            <a:ext cx="6424440" cy="3880773"/>
          </a:xfrm>
        </p:spPr>
        <p:txBody>
          <a:bodyPr>
            <a:normAutofit/>
          </a:bodyPr>
          <a:lstStyle/>
          <a:p>
            <a:pPr>
              <a:lnSpc>
                <a:spcPct val="90000"/>
              </a:lnSpc>
            </a:pPr>
            <a:r>
              <a:rPr lang="en-US" sz="2000" dirty="0"/>
              <a:t>The Sack of Rome</a:t>
            </a:r>
          </a:p>
          <a:p>
            <a:pPr lvl="1">
              <a:lnSpc>
                <a:spcPct val="90000"/>
              </a:lnSpc>
            </a:pPr>
            <a:r>
              <a:rPr lang="en-US" sz="1400" dirty="0"/>
              <a:t>In 410 the Goths looted Rome for three days.</a:t>
            </a:r>
          </a:p>
          <a:p>
            <a:pPr lvl="1">
              <a:lnSpc>
                <a:spcPct val="90000"/>
              </a:lnSpc>
            </a:pPr>
            <a:r>
              <a:rPr lang="en-US" sz="1400" dirty="0"/>
              <a:t> Roman pagans blamed the Christians.</a:t>
            </a:r>
          </a:p>
          <a:p>
            <a:pPr lvl="2">
              <a:lnSpc>
                <a:spcPct val="90000"/>
              </a:lnSpc>
            </a:pPr>
            <a:r>
              <a:rPr lang="en-US" sz="1200" dirty="0"/>
              <a:t>In 382 Christians had removed the statue of the Goddess of Victory from the senate building.</a:t>
            </a:r>
          </a:p>
          <a:p>
            <a:pPr lvl="2">
              <a:lnSpc>
                <a:spcPct val="90000"/>
              </a:lnSpc>
            </a:pPr>
            <a:r>
              <a:rPr lang="en-US" sz="1200" dirty="0"/>
              <a:t>Emperor Theodosius made the worship of pagan gods a crime punishable by death.</a:t>
            </a:r>
          </a:p>
          <a:p>
            <a:pPr lvl="2">
              <a:lnSpc>
                <a:spcPct val="90000"/>
              </a:lnSpc>
            </a:pPr>
            <a:r>
              <a:rPr lang="en-US" sz="1200" dirty="0"/>
              <a:t>Thus, Rome had been stripped of its divine protection by the Christians.</a:t>
            </a:r>
          </a:p>
          <a:p>
            <a:pPr lvl="1">
              <a:lnSpc>
                <a:spcPct val="90000"/>
              </a:lnSpc>
            </a:pPr>
            <a:r>
              <a:rPr lang="en-US" sz="1400" dirty="0"/>
              <a:t>Aquinas replied with the </a:t>
            </a:r>
            <a:r>
              <a:rPr lang="en-US" sz="1400" i="1" dirty="0"/>
              <a:t>City of God</a:t>
            </a:r>
            <a:r>
              <a:rPr lang="en-US" sz="1400" dirty="0"/>
              <a:t> in order to defend Christianity. </a:t>
            </a:r>
          </a:p>
          <a:p>
            <a:pPr lvl="2">
              <a:lnSpc>
                <a:spcPct val="90000"/>
              </a:lnSpc>
            </a:pPr>
            <a:r>
              <a:rPr lang="en-US" dirty="0"/>
              <a:t>Written from 413-426.</a:t>
            </a:r>
          </a:p>
          <a:p>
            <a:pPr lvl="2">
              <a:lnSpc>
                <a:spcPct val="90000"/>
              </a:lnSpc>
            </a:pPr>
            <a:r>
              <a:rPr lang="en-US" dirty="0"/>
              <a:t> Consisted of 22 books and about 1,000 pages.</a:t>
            </a:r>
          </a:p>
          <a:p>
            <a:pPr>
              <a:lnSpc>
                <a:spcPct val="90000"/>
              </a:lnSpc>
            </a:pPr>
            <a:r>
              <a:rPr lang="en-US" sz="1400" dirty="0"/>
              <a:t>		</a:t>
            </a:r>
          </a:p>
        </p:txBody>
      </p:sp>
    </p:spTree>
    <p:extLst>
      <p:ext uri="{BB962C8B-B14F-4D97-AF65-F5344CB8AC3E}">
        <p14:creationId xmlns:p14="http://schemas.microsoft.com/office/powerpoint/2010/main" val="277933154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4E41B9-2EA0-1FFB-FE60-5DFB67C33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D4163-85E8-F4BB-94B7-5A4DC17135C2}"/>
              </a:ext>
            </a:extLst>
          </p:cNvPr>
          <p:cNvSpPr>
            <a:spLocks noGrp="1"/>
          </p:cNvSpPr>
          <p:nvPr>
            <p:ph type="title"/>
          </p:nvPr>
        </p:nvSpPr>
        <p:spPr>
          <a:xfrm>
            <a:off x="2786047" y="609600"/>
            <a:ext cx="6487955" cy="1320800"/>
          </a:xfrm>
        </p:spPr>
        <p:txBody>
          <a:bodyPr>
            <a:normAutofit/>
          </a:bodyPr>
          <a:lstStyle/>
          <a:p>
            <a:r>
              <a:rPr lang="en-US" dirty="0"/>
              <a:t>St. Augustine: Philosophy of History</a:t>
            </a:r>
          </a:p>
        </p:txBody>
      </p:sp>
      <p:pic>
        <p:nvPicPr>
          <p:cNvPr id="5" name="Picture 4" descr="Books on a shelf">
            <a:extLst>
              <a:ext uri="{FF2B5EF4-FFF2-40B4-BE49-F238E27FC236}">
                <a16:creationId xmlns:a16="http://schemas.microsoft.com/office/drawing/2014/main" id="{BE4EAB17-EA9F-DBB9-79D1-D88C553B2DB3}"/>
              </a:ext>
            </a:extLst>
          </p:cNvPr>
          <p:cNvPicPr>
            <a:picLocks noChangeAspect="1"/>
          </p:cNvPicPr>
          <p:nvPr/>
        </p:nvPicPr>
        <p:blipFill>
          <a:blip r:embed="rId2">
            <a:duotone>
              <a:prstClr val="black"/>
              <a:schemeClr val="tx2">
                <a:tint val="45000"/>
                <a:satMod val="400000"/>
              </a:schemeClr>
            </a:duotone>
          </a:blip>
          <a:srcRect l="39673" r="33787" b="1"/>
          <a:stretch>
            <a:fill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9" name="Isosceles Triangle 8">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1B61E7E-3094-A251-A04E-4B3A02120F46}"/>
              </a:ext>
            </a:extLst>
          </p:cNvPr>
          <p:cNvSpPr>
            <a:spLocks noGrp="1"/>
          </p:cNvSpPr>
          <p:nvPr>
            <p:ph idx="1"/>
          </p:nvPr>
        </p:nvSpPr>
        <p:spPr>
          <a:xfrm>
            <a:off x="2786047" y="2160589"/>
            <a:ext cx="6487955" cy="3880773"/>
          </a:xfrm>
        </p:spPr>
        <p:txBody>
          <a:bodyPr>
            <a:normAutofit/>
          </a:bodyPr>
          <a:lstStyle/>
          <a:p>
            <a:pPr lvl="1"/>
            <a:r>
              <a:rPr lang="en-US" dirty="0"/>
              <a:t>He contends that the strength of Rome was derived from its virtues</a:t>
            </a:r>
          </a:p>
          <a:p>
            <a:pPr lvl="2"/>
            <a:r>
              <a:rPr lang="en-US" dirty="0"/>
              <a:t>God honored them by granting success.</a:t>
            </a:r>
          </a:p>
          <a:p>
            <a:pPr lvl="2"/>
            <a:r>
              <a:rPr lang="en-US" dirty="0"/>
              <a:t>Their best ideals were the same as those of Christianity.</a:t>
            </a:r>
          </a:p>
          <a:p>
            <a:pPr lvl="1"/>
            <a:r>
              <a:rPr lang="en-US" dirty="0"/>
              <a:t>The Romans fell into depravity and evil and thus the city weakened.</a:t>
            </a:r>
          </a:p>
          <a:p>
            <a:pPr lvl="2"/>
            <a:r>
              <a:rPr lang="en-US" dirty="0"/>
              <a:t>Augustine spends 11 volumes cataloging the sins of Rome.</a:t>
            </a:r>
          </a:p>
          <a:p>
            <a:pPr lvl="1"/>
            <a:r>
              <a:rPr lang="en-US" dirty="0"/>
              <a:t>The second half discusses history</a:t>
            </a:r>
          </a:p>
          <a:p>
            <a:pPr lvl="1"/>
            <a:r>
              <a:rPr lang="en-US" dirty="0"/>
              <a:t> He asserts the driving force behind history is inherently moral in nature.</a:t>
            </a:r>
          </a:p>
          <a:p>
            <a:pPr lvl="2"/>
            <a:r>
              <a:rPr lang="en-US" dirty="0"/>
              <a:t>The main elements are God’s plan and human moral choices.</a:t>
            </a:r>
          </a:p>
          <a:p>
            <a:endParaRPr lang="en-US" dirty="0"/>
          </a:p>
        </p:txBody>
      </p:sp>
    </p:spTree>
    <p:extLst>
      <p:ext uri="{BB962C8B-B14F-4D97-AF65-F5344CB8AC3E}">
        <p14:creationId xmlns:p14="http://schemas.microsoft.com/office/powerpoint/2010/main" val="304401034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30D4C-BD97-3826-042D-17FE93D69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57FC4-5043-C0E9-2052-A48169C31DE6}"/>
              </a:ext>
            </a:extLst>
          </p:cNvPr>
          <p:cNvSpPr>
            <a:spLocks noGrp="1"/>
          </p:cNvSpPr>
          <p:nvPr>
            <p:ph type="title"/>
          </p:nvPr>
        </p:nvSpPr>
        <p:spPr/>
        <p:txBody>
          <a:bodyPr/>
          <a:lstStyle/>
          <a:p>
            <a:r>
              <a:rPr lang="en-US" dirty="0"/>
              <a:t>St. Augustine: Philosophy of History</a:t>
            </a:r>
            <a:br>
              <a:rPr lang="en-US" dirty="0"/>
            </a:br>
            <a:r>
              <a:rPr lang="en-US" dirty="0"/>
              <a:t>The Two Cities</a:t>
            </a:r>
          </a:p>
        </p:txBody>
      </p:sp>
      <p:sp>
        <p:nvSpPr>
          <p:cNvPr id="3" name="Content Placeholder 2">
            <a:extLst>
              <a:ext uri="{FF2B5EF4-FFF2-40B4-BE49-F238E27FC236}">
                <a16:creationId xmlns:a16="http://schemas.microsoft.com/office/drawing/2014/main" id="{AED30CC3-65C8-CBB6-2022-FC23D48B176B}"/>
              </a:ext>
            </a:extLst>
          </p:cNvPr>
          <p:cNvSpPr>
            <a:spLocks noGrp="1"/>
          </p:cNvSpPr>
          <p:nvPr>
            <p:ph idx="1"/>
          </p:nvPr>
        </p:nvSpPr>
        <p:spPr/>
        <p:txBody>
          <a:bodyPr/>
          <a:lstStyle/>
          <a:p>
            <a:r>
              <a:rPr lang="en-US" dirty="0"/>
              <a:t>Two Cities</a:t>
            </a:r>
          </a:p>
          <a:p>
            <a:pPr lvl="1"/>
            <a:r>
              <a:rPr lang="en-US" dirty="0"/>
              <a:t>History is a conflict between the City of the World and the City of God.</a:t>
            </a:r>
          </a:p>
          <a:p>
            <a:pPr lvl="1"/>
            <a:r>
              <a:rPr lang="en-US" dirty="0"/>
              <a:t>The cities represent two opposed spiritual systems that have existed since Adam sinned.</a:t>
            </a:r>
          </a:p>
          <a:p>
            <a:pPr lvl="1"/>
            <a:r>
              <a:rPr lang="en-US" dirty="0"/>
              <a:t>Each state serves the interests of one or the other of these Cities.</a:t>
            </a:r>
          </a:p>
          <a:p>
            <a:pPr lvl="1"/>
            <a:r>
              <a:rPr lang="en-US" dirty="0"/>
              <a:t>Like Plato, he holds individuals and societies have the same moral structure.</a:t>
            </a:r>
          </a:p>
          <a:p>
            <a:pPr lvl="2"/>
            <a:r>
              <a:rPr lang="en-US" dirty="0"/>
              <a:t>Both are to be understood in terms of their loves.</a:t>
            </a:r>
          </a:p>
          <a:p>
            <a:pPr lvl="1"/>
            <a:r>
              <a:rPr lang="en-US" dirty="0"/>
              <a:t>Each person is a citizen of one city or the other, decided by what the individual loves.</a:t>
            </a:r>
          </a:p>
          <a:p>
            <a:endParaRPr lang="en-US" dirty="0"/>
          </a:p>
        </p:txBody>
      </p:sp>
    </p:spTree>
    <p:extLst>
      <p:ext uri="{BB962C8B-B14F-4D97-AF65-F5344CB8AC3E}">
        <p14:creationId xmlns:p14="http://schemas.microsoft.com/office/powerpoint/2010/main" val="139953497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05B3-F9DC-6472-EB89-659EFC331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2F77E-85B0-5235-C771-A5AE4E1F5FAD}"/>
              </a:ext>
            </a:extLst>
          </p:cNvPr>
          <p:cNvSpPr>
            <a:spLocks noGrp="1"/>
          </p:cNvSpPr>
          <p:nvPr>
            <p:ph type="title"/>
          </p:nvPr>
        </p:nvSpPr>
        <p:spPr/>
        <p:txBody>
          <a:bodyPr/>
          <a:lstStyle/>
          <a:p>
            <a:r>
              <a:rPr lang="en-US" dirty="0"/>
              <a:t>St. Augustine: Philosophy of History</a:t>
            </a:r>
            <a:br>
              <a:rPr lang="en-US" dirty="0"/>
            </a:br>
            <a:r>
              <a:rPr lang="en-US" dirty="0"/>
              <a:t>The Two Cities</a:t>
            </a:r>
          </a:p>
        </p:txBody>
      </p:sp>
      <p:sp>
        <p:nvSpPr>
          <p:cNvPr id="3" name="Content Placeholder 2">
            <a:extLst>
              <a:ext uri="{FF2B5EF4-FFF2-40B4-BE49-F238E27FC236}">
                <a16:creationId xmlns:a16="http://schemas.microsoft.com/office/drawing/2014/main" id="{2D28F979-3D18-4310-DF57-B486DCCD6B1D}"/>
              </a:ext>
            </a:extLst>
          </p:cNvPr>
          <p:cNvSpPr>
            <a:spLocks noGrp="1"/>
          </p:cNvSpPr>
          <p:nvPr>
            <p:ph idx="1"/>
          </p:nvPr>
        </p:nvSpPr>
        <p:spPr/>
        <p:txBody>
          <a:bodyPr>
            <a:normAutofit lnSpcReduction="10000"/>
          </a:bodyPr>
          <a:lstStyle/>
          <a:p>
            <a:r>
              <a:rPr lang="en-US" dirty="0"/>
              <a:t>The State</a:t>
            </a:r>
          </a:p>
          <a:p>
            <a:pPr lvl="1"/>
            <a:r>
              <a:rPr lang="en-US" dirty="0"/>
              <a:t>Unlike Plato, Aristotle and other Greek thinkers, he saw the state as a necessary evil created to limit human sin and the tendency towards lawlessness.</a:t>
            </a:r>
          </a:p>
          <a:p>
            <a:pPr lvl="1"/>
            <a:r>
              <a:rPr lang="en-US" dirty="0"/>
              <a:t>The only truly good society is that of the faithful.</a:t>
            </a:r>
          </a:p>
          <a:p>
            <a:pPr lvl="1"/>
            <a:r>
              <a:rPr lang="en-US" dirty="0"/>
              <a:t>Since people live in particular states, they owe their state loyalty unless it prevents the worship of God.</a:t>
            </a:r>
          </a:p>
          <a:p>
            <a:pPr lvl="1"/>
            <a:r>
              <a:rPr lang="en-US" dirty="0"/>
              <a:t>Society provides a temporal and flawed peace.</a:t>
            </a:r>
          </a:p>
          <a:p>
            <a:pPr lvl="1"/>
            <a:r>
              <a:rPr lang="en-US" dirty="0"/>
              <a:t> True peace can only be achieved in heaven, the soul’s true city.</a:t>
            </a:r>
          </a:p>
          <a:p>
            <a:pPr lvl="1"/>
            <a:r>
              <a:rPr lang="en-US" dirty="0"/>
              <a:t>States reflect the corrupt nature of humanity</a:t>
            </a:r>
          </a:p>
          <a:p>
            <a:pPr lvl="1"/>
            <a:r>
              <a:rPr lang="en-US" dirty="0"/>
              <a:t>People should live by the laws of God and influence the secular state with God’s principles.</a:t>
            </a:r>
          </a:p>
          <a:p>
            <a:pPr lvl="1"/>
            <a:r>
              <a:rPr lang="en-US" dirty="0"/>
              <a:t>The church is superior to the state.</a:t>
            </a:r>
          </a:p>
          <a:p>
            <a:endParaRPr lang="en-US" dirty="0"/>
          </a:p>
        </p:txBody>
      </p:sp>
    </p:spTree>
    <p:extLst>
      <p:ext uri="{BB962C8B-B14F-4D97-AF65-F5344CB8AC3E}">
        <p14:creationId xmlns:p14="http://schemas.microsoft.com/office/powerpoint/2010/main" val="106695993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7F01-4B4B-C804-BA2F-0D4B576BB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B5FBA-212B-2984-EDC6-9B8443053BDA}"/>
              </a:ext>
            </a:extLst>
          </p:cNvPr>
          <p:cNvSpPr>
            <a:spLocks noGrp="1"/>
          </p:cNvSpPr>
          <p:nvPr>
            <p:ph type="title"/>
          </p:nvPr>
        </p:nvSpPr>
        <p:spPr/>
        <p:txBody>
          <a:bodyPr/>
          <a:lstStyle/>
          <a:p>
            <a:r>
              <a:rPr lang="en-US" dirty="0"/>
              <a:t>St. Augustine: Philosophy of History</a:t>
            </a:r>
            <a:br>
              <a:rPr lang="en-US" dirty="0"/>
            </a:br>
            <a:r>
              <a:rPr lang="en-US" dirty="0"/>
              <a:t>View of History</a:t>
            </a:r>
          </a:p>
        </p:txBody>
      </p:sp>
      <p:sp>
        <p:nvSpPr>
          <p:cNvPr id="3" name="Content Placeholder 2">
            <a:extLst>
              <a:ext uri="{FF2B5EF4-FFF2-40B4-BE49-F238E27FC236}">
                <a16:creationId xmlns:a16="http://schemas.microsoft.com/office/drawing/2014/main" id="{495A28B4-D9E3-A33B-DE0A-DDAF25FCD7C9}"/>
              </a:ext>
            </a:extLst>
          </p:cNvPr>
          <p:cNvSpPr>
            <a:spLocks noGrp="1"/>
          </p:cNvSpPr>
          <p:nvPr>
            <p:ph idx="1"/>
          </p:nvPr>
        </p:nvSpPr>
        <p:spPr/>
        <p:txBody>
          <a:bodyPr>
            <a:normAutofit fontScale="92500" lnSpcReduction="10000"/>
          </a:bodyPr>
          <a:lstStyle/>
          <a:p>
            <a:r>
              <a:rPr lang="en-US" dirty="0"/>
              <a:t>Control</a:t>
            </a:r>
          </a:p>
          <a:p>
            <a:pPr lvl="1"/>
            <a:r>
              <a:rPr lang="en-US" dirty="0"/>
              <a:t>God has complete control over history.</a:t>
            </a:r>
          </a:p>
          <a:p>
            <a:pPr lvl="1"/>
            <a:r>
              <a:rPr lang="en-US" dirty="0"/>
              <a:t>“God alone has the power to grant kingdoms and empires.”</a:t>
            </a:r>
          </a:p>
          <a:p>
            <a:pPr lvl="1"/>
            <a:r>
              <a:rPr lang="en-US" dirty="0"/>
              <a:t>Good and evil states, good and evil rulers, all gain their power from God.</a:t>
            </a:r>
          </a:p>
          <a:p>
            <a:pPr lvl="1"/>
            <a:r>
              <a:rPr lang="en-US" dirty="0"/>
              <a:t>God decides the length and outcome of war.</a:t>
            </a:r>
          </a:p>
          <a:p>
            <a:pPr lvl="2"/>
            <a:r>
              <a:rPr lang="en-US" dirty="0"/>
              <a:t>If He decides to afflict mankind, the war lasts longer.</a:t>
            </a:r>
          </a:p>
          <a:p>
            <a:pPr lvl="2"/>
            <a:r>
              <a:rPr lang="en-US" dirty="0"/>
              <a:t>if He decides to console mankind, the war is of shorter duration.</a:t>
            </a:r>
          </a:p>
          <a:p>
            <a:pPr lvl="1"/>
            <a:r>
              <a:rPr lang="en-US" dirty="0"/>
              <a:t>God does not act randomly or fortuitously</a:t>
            </a:r>
          </a:p>
          <a:p>
            <a:pPr lvl="2"/>
            <a:r>
              <a:rPr lang="en-US" dirty="0"/>
              <a:t>“He is God, not Fortune.”</a:t>
            </a:r>
          </a:p>
          <a:p>
            <a:pPr lvl="1"/>
            <a:r>
              <a:rPr lang="en-US" dirty="0"/>
              <a:t>He provides the hidden order of history that is known to Him.</a:t>
            </a:r>
          </a:p>
          <a:p>
            <a:pPr lvl="1"/>
            <a:r>
              <a:rPr lang="en-US" dirty="0"/>
              <a:t>He is not bound to this order</a:t>
            </a:r>
          </a:p>
          <a:p>
            <a:pPr lvl="2"/>
            <a:r>
              <a:rPr lang="en-US" dirty="0"/>
              <a:t>He is the one that orders it.</a:t>
            </a:r>
          </a:p>
          <a:p>
            <a:endParaRPr lang="en-US" dirty="0"/>
          </a:p>
        </p:txBody>
      </p:sp>
    </p:spTree>
    <p:extLst>
      <p:ext uri="{BB962C8B-B14F-4D97-AF65-F5344CB8AC3E}">
        <p14:creationId xmlns:p14="http://schemas.microsoft.com/office/powerpoint/2010/main" val="128881667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8FAE-3ADB-C1BD-654A-2F67ADAF7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28892-82D8-E398-5F7E-89B0432A44BF}"/>
              </a:ext>
            </a:extLst>
          </p:cNvPr>
          <p:cNvSpPr>
            <a:spLocks noGrp="1"/>
          </p:cNvSpPr>
          <p:nvPr>
            <p:ph type="title"/>
          </p:nvPr>
        </p:nvSpPr>
        <p:spPr/>
        <p:txBody>
          <a:bodyPr/>
          <a:lstStyle/>
          <a:p>
            <a:r>
              <a:rPr lang="en-US"/>
              <a:t>St. Augustine: Philosophy of History</a:t>
            </a:r>
            <a:br>
              <a:rPr lang="en-US"/>
            </a:br>
            <a:r>
              <a:rPr lang="en-US"/>
              <a:t>View of History</a:t>
            </a:r>
            <a:endParaRPr lang="en-US" dirty="0"/>
          </a:p>
        </p:txBody>
      </p:sp>
      <p:sp>
        <p:nvSpPr>
          <p:cNvPr id="3" name="Content Placeholder 2">
            <a:extLst>
              <a:ext uri="{FF2B5EF4-FFF2-40B4-BE49-F238E27FC236}">
                <a16:creationId xmlns:a16="http://schemas.microsoft.com/office/drawing/2014/main" id="{35EA718B-0252-718A-14E5-10C9DC948CD7}"/>
              </a:ext>
            </a:extLst>
          </p:cNvPr>
          <p:cNvSpPr>
            <a:spLocks noGrp="1"/>
          </p:cNvSpPr>
          <p:nvPr>
            <p:ph idx="1"/>
          </p:nvPr>
        </p:nvSpPr>
        <p:spPr/>
        <p:txBody>
          <a:bodyPr>
            <a:normAutofit/>
          </a:bodyPr>
          <a:lstStyle/>
          <a:p>
            <a:r>
              <a:rPr lang="en-US" dirty="0"/>
              <a:t>Morality</a:t>
            </a:r>
          </a:p>
          <a:p>
            <a:pPr lvl="1"/>
            <a:r>
              <a:rPr lang="en-US" dirty="0"/>
              <a:t>History is not driven by economics or politics.</a:t>
            </a:r>
          </a:p>
          <a:p>
            <a:pPr lvl="2"/>
            <a:r>
              <a:rPr lang="en-US" dirty="0"/>
              <a:t>They are the result of moral forces.</a:t>
            </a:r>
          </a:p>
          <a:p>
            <a:pPr lvl="1"/>
            <a:r>
              <a:rPr lang="en-US" dirty="0"/>
              <a:t>The moral order is concealed from us.</a:t>
            </a:r>
          </a:p>
          <a:p>
            <a:pPr lvl="2"/>
            <a:r>
              <a:rPr lang="en-US" dirty="0"/>
              <a:t>God is still in control even when it seems like evil is prospering and good is suffering.</a:t>
            </a:r>
          </a:p>
          <a:p>
            <a:pPr lvl="1"/>
            <a:r>
              <a:rPr lang="en-US" dirty="0"/>
              <a:t>Suffering serves a good purpose.</a:t>
            </a:r>
          </a:p>
          <a:p>
            <a:pPr lvl="2"/>
            <a:r>
              <a:rPr lang="en-US" dirty="0"/>
              <a:t> It tests and cleanses the good.</a:t>
            </a:r>
          </a:p>
          <a:p>
            <a:pPr lvl="2"/>
            <a:r>
              <a:rPr lang="en-US" dirty="0"/>
              <a:t>It keeps the faithful from growing to attached to the world.</a:t>
            </a:r>
          </a:p>
          <a:p>
            <a:pPr lvl="1"/>
            <a:r>
              <a:rPr lang="en-US" dirty="0"/>
              <a:t>“In general, bad men come to a bad end, and good men enjoy eventual success.</a:t>
            </a:r>
          </a:p>
          <a:p>
            <a:endParaRPr lang="en-US" dirty="0"/>
          </a:p>
        </p:txBody>
      </p:sp>
    </p:spTree>
    <p:extLst>
      <p:ext uri="{BB962C8B-B14F-4D97-AF65-F5344CB8AC3E}">
        <p14:creationId xmlns:p14="http://schemas.microsoft.com/office/powerpoint/2010/main" val="94239011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E255-9BF1-F05F-CFBA-466EDB748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0D850-7860-8047-05B2-DF2F4CAEB2E2}"/>
              </a:ext>
            </a:extLst>
          </p:cNvPr>
          <p:cNvSpPr>
            <a:spLocks noGrp="1"/>
          </p:cNvSpPr>
          <p:nvPr>
            <p:ph type="title"/>
          </p:nvPr>
        </p:nvSpPr>
        <p:spPr/>
        <p:txBody>
          <a:bodyPr/>
          <a:lstStyle/>
          <a:p>
            <a:r>
              <a:rPr lang="en-US" dirty="0"/>
              <a:t>St. Augustine: Philosophy of History</a:t>
            </a:r>
            <a:br>
              <a:rPr lang="en-US" dirty="0"/>
            </a:br>
            <a:r>
              <a:rPr lang="en-US" dirty="0"/>
              <a:t>View of History</a:t>
            </a:r>
          </a:p>
        </p:txBody>
      </p:sp>
      <p:sp>
        <p:nvSpPr>
          <p:cNvPr id="3" name="Content Placeholder 2">
            <a:extLst>
              <a:ext uri="{FF2B5EF4-FFF2-40B4-BE49-F238E27FC236}">
                <a16:creationId xmlns:a16="http://schemas.microsoft.com/office/drawing/2014/main" id="{2AEFACD2-A38B-A291-D8D2-41158C88B65A}"/>
              </a:ext>
            </a:extLst>
          </p:cNvPr>
          <p:cNvSpPr>
            <a:spLocks noGrp="1"/>
          </p:cNvSpPr>
          <p:nvPr>
            <p:ph idx="1"/>
          </p:nvPr>
        </p:nvSpPr>
        <p:spPr/>
        <p:txBody>
          <a:bodyPr>
            <a:normAutofit/>
          </a:bodyPr>
          <a:lstStyle/>
          <a:p>
            <a:r>
              <a:rPr lang="en-US" dirty="0"/>
              <a:t>History &amp; Free Will</a:t>
            </a:r>
          </a:p>
          <a:p>
            <a:pPr lvl="1"/>
            <a:r>
              <a:rPr lang="en-US" dirty="0"/>
              <a:t>He claims that God is in control, but humans are responsible.</a:t>
            </a:r>
          </a:p>
          <a:p>
            <a:pPr lvl="1"/>
            <a:r>
              <a:rPr lang="en-US" dirty="0"/>
              <a:t>People do things of their own will, but God “stirs up their spirits.”</a:t>
            </a:r>
          </a:p>
          <a:p>
            <a:pPr lvl="1"/>
            <a:r>
              <a:rPr lang="en-US" dirty="0"/>
              <a:t>“For the Almighty sets in motion even in the innermost hearts of men the movement of their will.”</a:t>
            </a:r>
          </a:p>
          <a:p>
            <a:r>
              <a:rPr lang="en-US" dirty="0"/>
              <a:t>Order</a:t>
            </a:r>
          </a:p>
          <a:p>
            <a:pPr lvl="1"/>
            <a:r>
              <a:rPr lang="en-US" dirty="0"/>
              <a:t>Things are as they are meant to be; one should approach change with great caution.</a:t>
            </a:r>
          </a:p>
          <a:p>
            <a:pPr lvl="1"/>
            <a:r>
              <a:rPr lang="en-US" dirty="0"/>
              <a:t>He argued in favor of preserving peace and the social order-even in evil societies.</a:t>
            </a:r>
          </a:p>
          <a:p>
            <a:r>
              <a:rPr lang="en-US" dirty="0"/>
              <a:t> </a:t>
            </a:r>
          </a:p>
          <a:p>
            <a:endParaRPr lang="en-US" dirty="0"/>
          </a:p>
        </p:txBody>
      </p:sp>
    </p:spTree>
    <p:extLst>
      <p:ext uri="{BB962C8B-B14F-4D97-AF65-F5344CB8AC3E}">
        <p14:creationId xmlns:p14="http://schemas.microsoft.com/office/powerpoint/2010/main" val="12574873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5FDE-4FCC-FABA-D416-DADD5EA2C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F4794-E484-6776-12ED-24914688FF76}"/>
              </a:ext>
            </a:extLst>
          </p:cNvPr>
          <p:cNvSpPr>
            <a:spLocks noGrp="1"/>
          </p:cNvSpPr>
          <p:nvPr>
            <p:ph type="title"/>
          </p:nvPr>
        </p:nvSpPr>
        <p:spPr/>
        <p:txBody>
          <a:bodyPr/>
          <a:lstStyle/>
          <a:p>
            <a:r>
              <a:rPr lang="en-US" dirty="0"/>
              <a:t>St. Augustine: Impact</a:t>
            </a:r>
          </a:p>
        </p:txBody>
      </p:sp>
      <p:sp>
        <p:nvSpPr>
          <p:cNvPr id="3" name="Content Placeholder 2">
            <a:extLst>
              <a:ext uri="{FF2B5EF4-FFF2-40B4-BE49-F238E27FC236}">
                <a16:creationId xmlns:a16="http://schemas.microsoft.com/office/drawing/2014/main" id="{2DC0A713-2A8E-FD71-4987-EF7C1E59FBF3}"/>
              </a:ext>
            </a:extLst>
          </p:cNvPr>
          <p:cNvSpPr>
            <a:spLocks noGrp="1"/>
          </p:cNvSpPr>
          <p:nvPr>
            <p:ph idx="1"/>
          </p:nvPr>
        </p:nvSpPr>
        <p:spPr/>
        <p:txBody>
          <a:bodyPr>
            <a:normAutofit lnSpcReduction="10000"/>
          </a:bodyPr>
          <a:lstStyle/>
          <a:p>
            <a:r>
              <a:rPr lang="en-US" dirty="0"/>
              <a:t>Impact</a:t>
            </a:r>
          </a:p>
          <a:p>
            <a:pPr lvl="1"/>
            <a:r>
              <a:rPr lang="en-US" dirty="0"/>
              <a:t>Provides the model for Christian scholarship.</a:t>
            </a:r>
          </a:p>
          <a:p>
            <a:pPr lvl="1"/>
            <a:r>
              <a:rPr lang="en-US" dirty="0"/>
              <a:t>He influenced Catholicism.</a:t>
            </a:r>
          </a:p>
          <a:p>
            <a:pPr lvl="1"/>
            <a:r>
              <a:rPr lang="en-US" dirty="0"/>
              <a:t>Protestant Reformers held they were restoring the church to Augustine’s theology.</a:t>
            </a:r>
          </a:p>
          <a:p>
            <a:pPr lvl="2"/>
            <a:r>
              <a:rPr lang="en-US" dirty="0"/>
              <a:t>John Calvin claimed his theology came from Augustine.</a:t>
            </a:r>
          </a:p>
          <a:p>
            <a:pPr lvl="1"/>
            <a:r>
              <a:rPr lang="en-US" dirty="0"/>
              <a:t>He provided a new view of history, giving rise to attempts to explain events with an underlying causal factor.</a:t>
            </a:r>
          </a:p>
          <a:p>
            <a:pPr lvl="2"/>
            <a:r>
              <a:rPr lang="en-US" dirty="0"/>
              <a:t>This approach was later taken by thinkers like Karl Marx.</a:t>
            </a:r>
          </a:p>
          <a:p>
            <a:pPr lvl="1"/>
            <a:r>
              <a:rPr lang="en-US" dirty="0"/>
              <a:t>Raised many philosophical points and created methods that were later used in the Modern period.</a:t>
            </a:r>
          </a:p>
          <a:p>
            <a:pPr lvl="1"/>
            <a:r>
              <a:rPr lang="en-US" dirty="0"/>
              <a:t>Example: introspection as a philosophical method</a:t>
            </a:r>
          </a:p>
          <a:p>
            <a:pPr lvl="2"/>
            <a:r>
              <a:rPr lang="en-US" dirty="0"/>
              <a:t>Descartes.</a:t>
            </a:r>
          </a:p>
          <a:p>
            <a:endParaRPr lang="en-US" dirty="0"/>
          </a:p>
        </p:txBody>
      </p:sp>
    </p:spTree>
    <p:extLst>
      <p:ext uri="{BB962C8B-B14F-4D97-AF65-F5344CB8AC3E}">
        <p14:creationId xmlns:p14="http://schemas.microsoft.com/office/powerpoint/2010/main" val="1014031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641074" y="1314450"/>
            <a:ext cx="2844002" cy="3680244"/>
          </a:xfrm>
        </p:spPr>
        <p:txBody>
          <a:bodyPr>
            <a:normAutofit/>
          </a:bodyPr>
          <a:lstStyle/>
          <a:p>
            <a:pPr algn="l"/>
            <a:r>
              <a:rPr lang="en-US" sz="4400" dirty="0"/>
              <a:t>Aristotle’s</a:t>
            </a:r>
            <a:br>
              <a:rPr lang="en-US" sz="4400" dirty="0"/>
            </a:br>
            <a:r>
              <a:rPr lang="en-US" sz="4400" dirty="0"/>
              <a:t>Criticism of Plato’s Forms</a:t>
            </a:r>
          </a:p>
        </p:txBody>
      </p:sp>
      <p:graphicFrame>
        <p:nvGraphicFramePr>
          <p:cNvPr id="5" name="Content Placeholder 2">
            <a:extLst>
              <a:ext uri="{FF2B5EF4-FFF2-40B4-BE49-F238E27FC236}">
                <a16:creationId xmlns:a16="http://schemas.microsoft.com/office/drawing/2014/main" id="{EB3DA240-1138-4931-9FA7-E320D6F251F3}"/>
              </a:ext>
            </a:extLst>
          </p:cNvPr>
          <p:cNvGraphicFramePr>
            <a:graphicFrameLocks noGrp="1"/>
          </p:cNvGraphicFramePr>
          <p:nvPr>
            <p:ph sz="quarter" idx="13"/>
            <p:extLst>
              <p:ext uri="{D42A27DB-BD31-4B8C-83A1-F6EECF244321}">
                <p14:modId xmlns:p14="http://schemas.microsoft.com/office/powerpoint/2010/main" val="3295141447"/>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93756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D51E35-87CC-5F6C-F38F-66A9072AC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2FE9C-2504-A223-B4B7-7ED3F6CC608B}"/>
              </a:ext>
            </a:extLst>
          </p:cNvPr>
          <p:cNvSpPr>
            <a:spLocks noGrp="1"/>
          </p:cNvSpPr>
          <p:nvPr>
            <p:ph type="title"/>
          </p:nvPr>
        </p:nvSpPr>
        <p:spPr>
          <a:xfrm>
            <a:off x="2849562" y="609600"/>
            <a:ext cx="6424440" cy="1320800"/>
          </a:xfrm>
        </p:spPr>
        <p:txBody>
          <a:bodyPr>
            <a:normAutofit/>
          </a:bodyPr>
          <a:lstStyle/>
          <a:p>
            <a:r>
              <a:rPr lang="en-US" dirty="0"/>
              <a:t>End of Part Three</a:t>
            </a:r>
          </a:p>
        </p:txBody>
      </p:sp>
      <p:pic>
        <p:nvPicPr>
          <p:cNvPr id="11" name="Picture 10" descr="Worm's-eye view of a large tree">
            <a:extLst>
              <a:ext uri="{FF2B5EF4-FFF2-40B4-BE49-F238E27FC236}">
                <a16:creationId xmlns:a16="http://schemas.microsoft.com/office/drawing/2014/main" id="{2DEE5D06-6137-5BAC-7F4A-68D81D6D9D0A}"/>
              </a:ext>
            </a:extLst>
          </p:cNvPr>
          <p:cNvPicPr>
            <a:picLocks noChangeAspect="1"/>
          </p:cNvPicPr>
          <p:nvPr/>
        </p:nvPicPr>
        <p:blipFill>
          <a:blip r:embed="rId3"/>
          <a:srcRect l="27184" r="46243"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2" name="Isosceles Triangle 1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85D14E1-0A15-0A03-FB3E-F0FD514B77B1}"/>
              </a:ext>
            </a:extLst>
          </p:cNvPr>
          <p:cNvSpPr>
            <a:spLocks noGrp="1"/>
          </p:cNvSpPr>
          <p:nvPr>
            <p:ph idx="1"/>
          </p:nvPr>
        </p:nvSpPr>
        <p:spPr>
          <a:xfrm>
            <a:off x="2849562" y="2160589"/>
            <a:ext cx="6424440" cy="3880773"/>
          </a:xfrm>
        </p:spPr>
        <p:txBody>
          <a:bodyPr>
            <a:normAutofit/>
          </a:bodyPr>
          <a:lstStyle/>
          <a:p>
            <a:endParaRPr lang="en-US"/>
          </a:p>
        </p:txBody>
      </p:sp>
    </p:spTree>
    <p:extLst>
      <p:ext uri="{BB962C8B-B14F-4D97-AF65-F5344CB8AC3E}">
        <p14:creationId xmlns:p14="http://schemas.microsoft.com/office/powerpoint/2010/main" val="100875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p:txBody>
          <a:bodyPr/>
          <a:lstStyle/>
          <a:p>
            <a:r>
              <a:rPr lang="en-US" dirty="0"/>
              <a:t>Aristotle’s Criticism of Plato’s Forms</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pPr marL="0" marR="0">
              <a:lnSpc>
                <a:spcPct val="115000"/>
              </a:lnSpc>
              <a:spcBef>
                <a:spcPts val="0"/>
              </a:spcBef>
              <a:spcAft>
                <a:spcPts val="0"/>
              </a:spcAft>
              <a:tabLst>
                <a:tab pos="114300" algn="l"/>
                <a:tab pos="228600" algn="l"/>
                <a:tab pos="342900" algn="l"/>
                <a:tab pos="457200" algn="l"/>
                <a:tab pos="5715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Conclusion</a:t>
            </a:r>
          </a:p>
          <a:p>
            <a:pPr marL="457200" lvl="1">
              <a:lnSpc>
                <a:spcPct val="115000"/>
              </a:lnSpc>
              <a:spcBef>
                <a:spcPts val="0"/>
              </a:spcBef>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Aristotle rejects Plato’s Forms.</a:t>
            </a:r>
          </a:p>
          <a:p>
            <a:pPr lvl="1">
              <a:lnSpc>
                <a:spcPct val="115000"/>
              </a:lnSpc>
              <a:spcBef>
                <a:spcPts val="0"/>
              </a:spcBef>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“The Forms we can dispense with, for they are mere sound without sense; and even if there are such things, they are not relevant to our discussion.”</a:t>
            </a:r>
          </a:p>
          <a:p>
            <a:pPr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ccepts universal, objective forms that make up the essences of particulars.</a:t>
            </a:r>
          </a:p>
          <a:p>
            <a:pPr lvl="2">
              <a:lnSpc>
                <a:spcPct val="115000"/>
              </a:lnSpc>
              <a:spcBef>
                <a:spcPts val="0"/>
              </a:spcBef>
              <a:tabLst>
                <a:tab pos="114300" algn="l"/>
                <a:tab pos="228600" algn="l"/>
                <a:tab pos="342900" algn="l"/>
                <a:tab pos="457200" algn="l"/>
                <a:tab pos="571500" algn="l"/>
              </a:tabLs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These forms make knowledge possible.</a:t>
            </a:r>
          </a:p>
          <a:p>
            <a:pPr lvl="2">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The world’s order </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can only be explained in terms of the forms.</a:t>
            </a:r>
          </a:p>
        </p:txBody>
      </p:sp>
    </p:spTree>
    <p:extLst>
      <p:ext uri="{BB962C8B-B14F-4D97-AF65-F5344CB8AC3E}">
        <p14:creationId xmlns:p14="http://schemas.microsoft.com/office/powerpoint/2010/main" val="27686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51B67D19-F4B2-427B-B58C-278063A0CF7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08" r="15743"/>
          <a:stretch/>
        </p:blipFill>
        <p:spPr>
          <a:xfrm>
            <a:off x="8157374" y="10"/>
            <a:ext cx="4034626" cy="6857990"/>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6" y="618517"/>
            <a:ext cx="6672886" cy="1596177"/>
          </a:xfrm>
        </p:spPr>
        <p:txBody>
          <a:bodyPr>
            <a:normAutofit/>
          </a:bodyPr>
          <a:lstStyle/>
          <a:p>
            <a:r>
              <a:rPr lang="en-US" dirty="0"/>
              <a:t>Aristotle: Substance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913774" y="2367092"/>
            <a:ext cx="6672887" cy="3424107"/>
          </a:xfrm>
        </p:spPr>
        <p:txBody>
          <a:bodyPr>
            <a:normAutofit fontScale="92500" lnSpcReduction="10000"/>
          </a:bodyPr>
          <a:lstStyle/>
          <a:p>
            <a:pPr>
              <a:lnSpc>
                <a:spcPct val="110000"/>
              </a:lnSpc>
            </a:pPr>
            <a:r>
              <a:rPr lang="en-US" dirty="0"/>
              <a:t> Forms brought to earth</a:t>
            </a:r>
          </a:p>
          <a:p>
            <a:pPr lvl="1">
              <a:lnSpc>
                <a:spcPct val="110000"/>
              </a:lnSpc>
            </a:pPr>
            <a:r>
              <a:rPr lang="en-US" dirty="0"/>
              <a:t>Plato: transcendent universals (outside)</a:t>
            </a:r>
          </a:p>
          <a:p>
            <a:pPr lvl="1">
              <a:lnSpc>
                <a:spcPct val="110000"/>
              </a:lnSpc>
            </a:pPr>
            <a:r>
              <a:rPr lang="en-US" dirty="0"/>
              <a:t>Aristotle: immanent universals (within)</a:t>
            </a:r>
          </a:p>
          <a:p>
            <a:pPr lvl="1">
              <a:lnSpc>
                <a:spcPct val="110000"/>
              </a:lnSpc>
            </a:pPr>
            <a:r>
              <a:rPr lang="en-US" dirty="0"/>
              <a:t>Forms must be constituents of things to be causes and explanations.</a:t>
            </a:r>
          </a:p>
          <a:p>
            <a:pPr lvl="1">
              <a:lnSpc>
                <a:spcPct val="110000"/>
              </a:lnSpc>
            </a:pPr>
            <a:r>
              <a:rPr lang="en-US" dirty="0"/>
              <a:t>Reality is a collection of substances</a:t>
            </a:r>
          </a:p>
          <a:p>
            <a:pPr>
              <a:lnSpc>
                <a:spcPct val="110000"/>
              </a:lnSpc>
            </a:pPr>
            <a:r>
              <a:rPr lang="en-US" dirty="0"/>
              <a:t>Whatness</a:t>
            </a:r>
          </a:p>
          <a:p>
            <a:pPr lvl="1">
              <a:lnSpc>
                <a:spcPct val="110000"/>
              </a:lnSpc>
            </a:pPr>
            <a:r>
              <a:rPr lang="en-US" dirty="0"/>
              <a:t>The properties a substance possesses, what makes a thing what it is in terms of types.</a:t>
            </a:r>
          </a:p>
          <a:p>
            <a:pPr lvl="1">
              <a:lnSpc>
                <a:spcPct val="110000"/>
              </a:lnSpc>
            </a:pPr>
            <a:r>
              <a:rPr lang="en-US" dirty="0"/>
              <a:t>Whatness is not what individuates</a:t>
            </a:r>
          </a:p>
        </p:txBody>
      </p:sp>
      <p:sp>
        <p:nvSpPr>
          <p:cNvPr id="6" name="TextBox 5">
            <a:extLst>
              <a:ext uri="{FF2B5EF4-FFF2-40B4-BE49-F238E27FC236}">
                <a16:creationId xmlns:a16="http://schemas.microsoft.com/office/drawing/2014/main" id="{5B8D45B7-3BD9-4277-8D72-777745E14545}"/>
              </a:ext>
            </a:extLst>
          </p:cNvPr>
          <p:cNvSpPr txBox="1"/>
          <p:nvPr/>
        </p:nvSpPr>
        <p:spPr>
          <a:xfrm>
            <a:off x="9942666" y="66579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Aristotle-Raphael.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3913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p:txBody>
          <a:bodyPr/>
          <a:lstStyle/>
          <a:p>
            <a:r>
              <a:rPr lang="en-US" dirty="0"/>
              <a:t>Aristotle: Substance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 Thisness</a:t>
            </a:r>
          </a:p>
          <a:p>
            <a:pPr lvl="1"/>
            <a:r>
              <a:rPr lang="en-US" dirty="0"/>
              <a:t>Individuates the thing</a:t>
            </a:r>
          </a:p>
          <a:p>
            <a:pPr lvl="1"/>
            <a:r>
              <a:rPr lang="en-US" dirty="0"/>
              <a:t>Makes it distinct from all others of the same type</a:t>
            </a:r>
          </a:p>
          <a:p>
            <a:pPr lvl="1"/>
            <a:endParaRPr lang="en-US" dirty="0"/>
          </a:p>
        </p:txBody>
      </p:sp>
    </p:spTree>
    <p:extLst>
      <p:ext uri="{BB962C8B-B14F-4D97-AF65-F5344CB8AC3E}">
        <p14:creationId xmlns:p14="http://schemas.microsoft.com/office/powerpoint/2010/main" val="1737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5536734" y="609600"/>
            <a:ext cx="4801066" cy="1320800"/>
          </a:xfrm>
        </p:spPr>
        <p:txBody>
          <a:bodyPr>
            <a:normAutofit/>
          </a:bodyPr>
          <a:lstStyle/>
          <a:p>
            <a:r>
              <a:rPr lang="en-US" dirty="0"/>
              <a:t>Aristotle: Substance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5209563" y="2160589"/>
            <a:ext cx="4064439" cy="3880773"/>
          </a:xfrm>
        </p:spPr>
        <p:txBody>
          <a:bodyPr>
            <a:normAutofit/>
          </a:bodyPr>
          <a:lstStyle/>
          <a:p>
            <a:r>
              <a:rPr lang="en-US" dirty="0"/>
              <a:t>Form and Matter</a:t>
            </a:r>
          </a:p>
          <a:p>
            <a:pPr lvl="1"/>
            <a:r>
              <a:rPr lang="en-US" dirty="0" err="1"/>
              <a:t>Whatness</a:t>
            </a:r>
            <a:r>
              <a:rPr lang="en-US" dirty="0"/>
              <a:t>: form</a:t>
            </a:r>
          </a:p>
          <a:p>
            <a:pPr lvl="1"/>
            <a:r>
              <a:rPr lang="en-US" dirty="0" err="1"/>
              <a:t>Thisness</a:t>
            </a:r>
            <a:r>
              <a:rPr lang="en-US" dirty="0"/>
              <a:t>: matter</a:t>
            </a:r>
          </a:p>
          <a:p>
            <a:pPr lvl="1"/>
            <a:endParaRPr lang="en-US" dirty="0"/>
          </a:p>
        </p:txBody>
      </p:sp>
      <p:pic>
        <p:nvPicPr>
          <p:cNvPr id="5" name="Picture 4" descr="A picture containing keyboard, clock&#10;&#10;Description automatically generated">
            <a:extLst>
              <a:ext uri="{FF2B5EF4-FFF2-40B4-BE49-F238E27FC236}">
                <a16:creationId xmlns:a16="http://schemas.microsoft.com/office/drawing/2014/main" id="{10308E0C-DF29-4A2F-9B48-304BA4AF345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155" r="24779"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644A8188-C860-423E-AAC4-81EEA496CE7E}"/>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Soli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73615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pot&#10;&#10;Description automatically generated">
            <a:extLst>
              <a:ext uri="{FF2B5EF4-FFF2-40B4-BE49-F238E27FC236}">
                <a16:creationId xmlns:a16="http://schemas.microsoft.com/office/drawing/2014/main" id="{2415C616-ECEF-441F-B05A-F265C8A50618}"/>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53" b="14037"/>
          <a:stretch/>
        </p:blipFill>
        <p:spPr>
          <a:xfrm>
            <a:off x="20" y="-3278"/>
            <a:ext cx="12191980" cy="6861278"/>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5" y="618517"/>
            <a:ext cx="10364451" cy="1596177"/>
          </a:xfrm>
        </p:spPr>
        <p:txBody>
          <a:bodyPr>
            <a:normAutofit/>
          </a:bodyPr>
          <a:lstStyle/>
          <a:p>
            <a:r>
              <a:rPr lang="en-US" dirty="0"/>
              <a:t>Aristotle: Substance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Function &amp; form</a:t>
            </a:r>
          </a:p>
          <a:p>
            <a:pPr lvl="1"/>
            <a:r>
              <a:rPr lang="en-US" dirty="0"/>
              <a:t>Form is based on function</a:t>
            </a:r>
          </a:p>
          <a:p>
            <a:pPr lvl="1"/>
            <a:r>
              <a:rPr lang="en-US" dirty="0"/>
              <a:t>Form is the essence of a </a:t>
            </a:r>
            <a:r>
              <a:rPr lang="en-US" dirty="0" err="1"/>
              <a:t>thing,the</a:t>
            </a:r>
            <a:r>
              <a:rPr lang="en-US" dirty="0"/>
              <a:t> set of properties that make it what it is.</a:t>
            </a:r>
          </a:p>
          <a:p>
            <a:r>
              <a:rPr lang="en-US" dirty="0"/>
              <a:t>Matter</a:t>
            </a:r>
          </a:p>
          <a:p>
            <a:pPr lvl="1"/>
            <a:r>
              <a:rPr lang="en-US" dirty="0"/>
              <a:t>Basis of individuation</a:t>
            </a:r>
          </a:p>
          <a:p>
            <a:pPr lvl="1"/>
            <a:r>
              <a:rPr lang="en-US" dirty="0"/>
              <a:t>Actualized possibilities</a:t>
            </a:r>
          </a:p>
          <a:p>
            <a:pPr lvl="1"/>
            <a:r>
              <a:rPr lang="en-US" dirty="0"/>
              <a:t>Many forms</a:t>
            </a:r>
          </a:p>
          <a:p>
            <a:pPr lvl="1"/>
            <a:r>
              <a:rPr lang="en-US" dirty="0"/>
              <a:t>Need not be a physical object in the usual sense</a:t>
            </a:r>
          </a:p>
          <a:p>
            <a:pPr lvl="1"/>
            <a:endParaRPr lang="en-US" dirty="0"/>
          </a:p>
        </p:txBody>
      </p:sp>
      <p:sp>
        <p:nvSpPr>
          <p:cNvPr id="6" name="TextBox 5">
            <a:extLst>
              <a:ext uri="{FF2B5EF4-FFF2-40B4-BE49-F238E27FC236}">
                <a16:creationId xmlns:a16="http://schemas.microsoft.com/office/drawing/2014/main" id="{08378DD9-2EFF-43D7-A16C-BCA3D2FBEB3B}"/>
              </a:ext>
            </a:extLst>
          </p:cNvPr>
          <p:cNvSpPr txBox="1"/>
          <p:nvPr/>
        </p:nvSpPr>
        <p:spPr>
          <a:xfrm>
            <a:off x="9942666" y="66579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tionary.org/wiki/potter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826526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able, photo, blue, water&#10;&#10;Description automatically generated">
            <a:extLst>
              <a:ext uri="{FF2B5EF4-FFF2-40B4-BE49-F238E27FC236}">
                <a16:creationId xmlns:a16="http://schemas.microsoft.com/office/drawing/2014/main" id="{1103DED1-9A17-4E7B-850E-3E91F6CA72FB}"/>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488" b="3606"/>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677334" y="609600"/>
            <a:ext cx="8596668" cy="1320800"/>
          </a:xfrm>
        </p:spPr>
        <p:txBody>
          <a:bodyPr>
            <a:normAutofit/>
          </a:bodyPr>
          <a:lstStyle/>
          <a:p>
            <a:r>
              <a:rPr lang="en-US" dirty="0"/>
              <a:t>Aristotle: Substance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677334" y="2160589"/>
            <a:ext cx="8596668" cy="3880773"/>
          </a:xfrm>
        </p:spPr>
        <p:txBody>
          <a:bodyPr>
            <a:normAutofit/>
          </a:bodyPr>
          <a:lstStyle/>
          <a:p>
            <a:pPr marL="0" marR="0">
              <a:spcBef>
                <a:spcPts val="0"/>
              </a:spcBef>
              <a:spcAft>
                <a:spcPts val="0"/>
              </a:spcAft>
              <a:tabLst>
                <a:tab pos="114300" algn="l"/>
                <a:tab pos="228600" algn="l"/>
                <a:tab pos="342900" algn="l"/>
                <a:tab pos="457200" algn="l"/>
                <a:tab pos="571500" algn="l"/>
              </a:tabLst>
            </a:pPr>
            <a:r>
              <a:rPr lang="en-US" sz="24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Form &amp; Matter</a:t>
            </a:r>
          </a:p>
          <a:p>
            <a:pPr marL="457200" lvl="1">
              <a:spcBef>
                <a:spcPts val="0"/>
              </a:spcBef>
              <a:tabLst>
                <a:tab pos="114300" algn="l"/>
                <a:tab pos="228600" algn="l"/>
                <a:tab pos="342900" algn="l"/>
                <a:tab pos="457200" algn="l"/>
                <a:tab pos="571500" algn="l"/>
              </a:tabLst>
            </a:pPr>
            <a:r>
              <a:rPr lang="en-US" sz="2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 particular consists of form and matter.</a:t>
            </a:r>
          </a:p>
          <a:p>
            <a:pPr marL="457200" lvl="1">
              <a:spcBef>
                <a:spcPts val="0"/>
              </a:spcBef>
              <a:tabLst>
                <a:tab pos="114300" algn="l"/>
                <a:tab pos="228600" algn="l"/>
                <a:tab pos="342900" algn="l"/>
                <a:tab pos="457200" algn="l"/>
                <a:tab pos="571500" algn="l"/>
              </a:tabLst>
            </a:pPr>
            <a:r>
              <a:rPr lang="en-US" sz="2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Form and matter are not two parts in the sense that something is a physical part.</a:t>
            </a:r>
          </a:p>
          <a:p>
            <a:pPr marL="457200" lvl="1">
              <a:spcBef>
                <a:spcPts val="0"/>
              </a:spcBef>
              <a:tabLst>
                <a:tab pos="114300" algn="l"/>
                <a:tab pos="228600" algn="l"/>
                <a:tab pos="342900" algn="l"/>
                <a:tab pos="457200" algn="l"/>
                <a:tab pos="571500" algn="l"/>
              </a:tabLst>
            </a:pPr>
            <a:r>
              <a:rPr lang="en-US" sz="2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Forms do not exist apart from matter and matter does not exist without form.</a:t>
            </a:r>
          </a:p>
          <a:p>
            <a:pPr lvl="1"/>
            <a:endParaRPr lang="en-US" dirty="0">
              <a:solidFill>
                <a:srgbClr val="FFFFFF"/>
              </a:solidFill>
            </a:endParaRPr>
          </a:p>
        </p:txBody>
      </p:sp>
      <p:sp>
        <p:nvSpPr>
          <p:cNvPr id="9" name="TextBox 8">
            <a:extLst>
              <a:ext uri="{FF2B5EF4-FFF2-40B4-BE49-F238E27FC236}">
                <a16:creationId xmlns:a16="http://schemas.microsoft.com/office/drawing/2014/main" id="{9EA29448-0F42-44F5-8162-1EDD4E300EC8}"/>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State_of_matt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0870242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A94B-5C8E-47A1-93D6-E995309077F8}"/>
              </a:ext>
            </a:extLst>
          </p:cNvPr>
          <p:cNvSpPr>
            <a:spLocks noGrp="1"/>
          </p:cNvSpPr>
          <p:nvPr>
            <p:ph type="title"/>
          </p:nvPr>
        </p:nvSpPr>
        <p:spPr>
          <a:xfrm>
            <a:off x="5536734" y="609600"/>
            <a:ext cx="3737268" cy="1320800"/>
          </a:xfrm>
        </p:spPr>
        <p:txBody>
          <a:bodyPr>
            <a:normAutofit/>
          </a:bodyPr>
          <a:lstStyle/>
          <a:p>
            <a:r>
              <a:rPr lang="en-US" dirty="0"/>
              <a:t>Aristotle’s Background</a:t>
            </a:r>
          </a:p>
        </p:txBody>
      </p:sp>
      <p:sp>
        <p:nvSpPr>
          <p:cNvPr id="3" name="Content Placeholder 2">
            <a:extLst>
              <a:ext uri="{FF2B5EF4-FFF2-40B4-BE49-F238E27FC236}">
                <a16:creationId xmlns:a16="http://schemas.microsoft.com/office/drawing/2014/main" id="{0B17B0CD-0B7B-4556-85ED-92B8B7D5DE8C}"/>
              </a:ext>
            </a:extLst>
          </p:cNvPr>
          <p:cNvSpPr>
            <a:spLocks noGrp="1"/>
          </p:cNvSpPr>
          <p:nvPr>
            <p:ph sz="quarter" idx="13"/>
          </p:nvPr>
        </p:nvSpPr>
        <p:spPr>
          <a:xfrm>
            <a:off x="5209563" y="2160589"/>
            <a:ext cx="4064439" cy="3880773"/>
          </a:xfrm>
        </p:spPr>
        <p:txBody>
          <a:bodyPr>
            <a:normAutofit/>
          </a:bodyPr>
          <a:lstStyle/>
          <a:p>
            <a:r>
              <a:rPr lang="en-US"/>
              <a:t>Background (continued)</a:t>
            </a:r>
          </a:p>
          <a:p>
            <a:pPr lvl="1"/>
            <a:r>
              <a:rPr lang="en-US"/>
              <a:t>Plato &amp; Aristotle</a:t>
            </a:r>
          </a:p>
          <a:p>
            <a:pPr lvl="2"/>
            <a:r>
              <a:rPr lang="en-US"/>
              <a:t>Aristotle tried to provide more coherent solutions</a:t>
            </a:r>
          </a:p>
          <a:p>
            <a:pPr lvl="2"/>
            <a:r>
              <a:rPr lang="en-US"/>
              <a:t>View of plato</a:t>
            </a:r>
          </a:p>
          <a:p>
            <a:pPr lvl="2"/>
            <a:r>
              <a:rPr lang="en-US"/>
              <a:t>Plato’s mathematics-the perfect ideal</a:t>
            </a:r>
          </a:p>
          <a:p>
            <a:pPr lvl="3"/>
            <a:r>
              <a:rPr lang="en-US"/>
              <a:t>Goethe: like a flame shooting up to heaven</a:t>
            </a:r>
          </a:p>
          <a:p>
            <a:pPr lvl="2"/>
            <a:r>
              <a:rPr lang="en-US"/>
              <a:t>Aristotle’s biology </a:t>
            </a:r>
          </a:p>
          <a:p>
            <a:pPr lvl="3"/>
            <a:r>
              <a:rPr lang="en-US"/>
              <a:t>Goethe: a systematic pyramid built on a broad base of earth</a:t>
            </a:r>
          </a:p>
          <a:p>
            <a:pPr lvl="2"/>
            <a:endParaRPr lang="en-US"/>
          </a:p>
          <a:p>
            <a:pPr marL="914400" lvl="2" indent="0">
              <a:buNone/>
            </a:pPr>
            <a:endParaRPr lang="en-US"/>
          </a:p>
          <a:p>
            <a:pPr lvl="1"/>
            <a:endParaRPr lang="en-US" dirty="0"/>
          </a:p>
        </p:txBody>
      </p:sp>
      <p:pic>
        <p:nvPicPr>
          <p:cNvPr id="8" name="Picture 7" descr="A group of people posing for a photo&#10;&#10;Description automatically generated">
            <a:extLst>
              <a:ext uri="{FF2B5EF4-FFF2-40B4-BE49-F238E27FC236}">
                <a16:creationId xmlns:a16="http://schemas.microsoft.com/office/drawing/2014/main" id="{D92CF4EF-F183-4063-927C-7BAB9DF0866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856" r="3266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7AD4D92C-E23F-44D1-A5FF-C59ED2B9C5CA}"/>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Philosoph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6943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ruit tree&#10;&#10;Description automatically generated">
            <a:extLst>
              <a:ext uri="{FF2B5EF4-FFF2-40B4-BE49-F238E27FC236}">
                <a16:creationId xmlns:a16="http://schemas.microsoft.com/office/drawing/2014/main" id="{F8AD8D75-48EF-40AD-95F6-71DF7DD01413}"/>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13" b="15492"/>
          <a:stretch/>
        </p:blipFill>
        <p:spPr>
          <a:xfrm>
            <a:off x="20" y="-3278"/>
            <a:ext cx="12191980" cy="6861278"/>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5" y="618517"/>
            <a:ext cx="10364451" cy="1596177"/>
          </a:xfrm>
        </p:spPr>
        <p:txBody>
          <a:bodyPr>
            <a:normAutofit/>
          </a:bodyPr>
          <a:lstStyle/>
          <a:p>
            <a:r>
              <a:rPr lang="en-US" dirty="0"/>
              <a:t>Aristotle: Potentiality &amp; Actuality</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Change</a:t>
            </a:r>
          </a:p>
          <a:p>
            <a:pPr lvl="1"/>
            <a:r>
              <a:rPr lang="en-US" dirty="0"/>
              <a:t>Form and matter do not complete the world’s explanation</a:t>
            </a:r>
          </a:p>
          <a:p>
            <a:pPr lvl="1"/>
            <a:r>
              <a:rPr lang="en-US" dirty="0"/>
              <a:t>Change occurs</a:t>
            </a:r>
          </a:p>
          <a:p>
            <a:r>
              <a:rPr lang="en-US" dirty="0"/>
              <a:t>The acorn</a:t>
            </a: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An acorn has a specific form and matter.</a:t>
            </a: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Understanding the form and matter of the acorn does not complete one’s understanding of the acorn.</a:t>
            </a: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Understanding the acorn also requires understanding its potential to become an oak tree.</a:t>
            </a:r>
          </a:p>
          <a:p>
            <a:pPr lvl="1"/>
            <a:endParaRPr lang="en-US" dirty="0"/>
          </a:p>
        </p:txBody>
      </p:sp>
    </p:spTree>
    <p:extLst>
      <p:ext uri="{BB962C8B-B14F-4D97-AF65-F5344CB8AC3E}">
        <p14:creationId xmlns:p14="http://schemas.microsoft.com/office/powerpoint/2010/main" val="4248496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7942A5-7752-A15D-046B-EB5248D3E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767D5-9A80-2BAE-CFA2-C478926670AD}"/>
              </a:ext>
            </a:extLst>
          </p:cNvPr>
          <p:cNvSpPr>
            <a:spLocks noGrp="1"/>
          </p:cNvSpPr>
          <p:nvPr>
            <p:ph type="title"/>
          </p:nvPr>
        </p:nvSpPr>
        <p:spPr>
          <a:xfrm>
            <a:off x="5536734" y="609600"/>
            <a:ext cx="3737268" cy="1320800"/>
          </a:xfrm>
        </p:spPr>
        <p:txBody>
          <a:bodyPr>
            <a:normAutofit/>
          </a:bodyPr>
          <a:lstStyle/>
          <a:p>
            <a:pPr>
              <a:lnSpc>
                <a:spcPct val="90000"/>
              </a:lnSpc>
            </a:pPr>
            <a:r>
              <a:rPr lang="en-US" sz="2800"/>
              <a:t>Aristotle: Potentiality &amp; Actuality</a:t>
            </a:r>
          </a:p>
        </p:txBody>
      </p:sp>
      <p:sp>
        <p:nvSpPr>
          <p:cNvPr id="3" name="Content Placeholder 2">
            <a:extLst>
              <a:ext uri="{FF2B5EF4-FFF2-40B4-BE49-F238E27FC236}">
                <a16:creationId xmlns:a16="http://schemas.microsoft.com/office/drawing/2014/main" id="{31FCA879-D498-A91A-DEFE-DD6985646226}"/>
              </a:ext>
            </a:extLst>
          </p:cNvPr>
          <p:cNvSpPr>
            <a:spLocks noGrp="1"/>
          </p:cNvSpPr>
          <p:nvPr>
            <p:ph sz="quarter" idx="13"/>
          </p:nvPr>
        </p:nvSpPr>
        <p:spPr>
          <a:xfrm>
            <a:off x="5209563" y="2160589"/>
            <a:ext cx="6677637" cy="3880773"/>
          </a:xfrm>
        </p:spPr>
        <p:txBody>
          <a:bodyPr>
            <a:normAutofit lnSpcReduction="10000"/>
          </a:bodyPr>
          <a:lstStyle/>
          <a:p>
            <a:pPr marL="0">
              <a:spcBef>
                <a:spcPts val="0"/>
              </a:spcBef>
              <a:tabLst>
                <a:tab pos="114300" algn="l"/>
                <a:tab pos="228600" algn="l"/>
                <a:tab pos="342900" algn="l"/>
                <a:tab pos="457200" algn="l"/>
                <a:tab pos="5715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Potentiality &amp; Actuality</a:t>
            </a:r>
          </a:p>
          <a:p>
            <a:pPr marL="400050" lvl="1">
              <a:spcBef>
                <a:spcPts val="0"/>
              </a:spcBef>
              <a:tabLst>
                <a:tab pos="114300" algn="l"/>
                <a:tab pos="228600" algn="l"/>
                <a:tab pos="342900" algn="l"/>
                <a:tab pos="457200" algn="l"/>
                <a:tab pos="5715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Change: going from potentiality to actuality.</a:t>
            </a:r>
          </a:p>
          <a:p>
            <a:pPr marL="400050" lvl="1">
              <a:spcBef>
                <a:spcPts val="0"/>
              </a:spcBef>
              <a:tabLst>
                <a:tab pos="114300" algn="l"/>
                <a:tab pos="228600" algn="l"/>
                <a:tab pos="342900" algn="l"/>
                <a:tab pos="457200" algn="l"/>
                <a:tab pos="5715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Potentiality is associated with matter.</a:t>
            </a:r>
          </a:p>
          <a:p>
            <a:pPr marL="800100" lvl="2">
              <a:spcBef>
                <a:spcPts val="0"/>
              </a:spcBef>
              <a:tabLst>
                <a:tab pos="114300" algn="l"/>
                <a:tab pos="228600" algn="l"/>
                <a:tab pos="342900" algn="l"/>
                <a:tab pos="457200" algn="l"/>
                <a:tab pos="571500" algn="l"/>
              </a:tabLst>
            </a:pPr>
            <a:r>
              <a:rPr lang="en-US" sz="2000" dirty="0">
                <a:latin typeface="Calibri" panose="020F0502020204030204" pitchFamily="34" charset="0"/>
                <a:ea typeface="Times New Roman" panose="02020603050405020304" pitchFamily="18" charset="0"/>
                <a:cs typeface="Times New Roman" panose="02020603050405020304" pitchFamily="18" charset="0"/>
              </a:rPr>
              <a:t>The matter of the acorn is not the tree, but is potentially the tree.</a:t>
            </a:r>
          </a:p>
          <a:p>
            <a:pPr marL="400050" lvl="1">
              <a:spcBef>
                <a:spcPts val="0"/>
              </a:spcBef>
              <a:tabLst>
                <a:tab pos="114300" algn="l"/>
                <a:tab pos="228600" algn="l"/>
                <a:tab pos="342900" algn="l"/>
                <a:tab pos="457200" algn="l"/>
                <a:tab pos="5715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Actuality is associated with form.</a:t>
            </a:r>
          </a:p>
          <a:p>
            <a:pPr marL="800100" lvl="2">
              <a:spcBef>
                <a:spcPts val="0"/>
              </a:spcBef>
              <a:tabLst>
                <a:tab pos="114300" algn="l"/>
                <a:tab pos="228600" algn="l"/>
                <a:tab pos="342900" algn="l"/>
                <a:tab pos="457200" algn="l"/>
                <a:tab pos="571500" algn="l"/>
              </a:tabLst>
            </a:pPr>
            <a:r>
              <a:rPr lang="en-US" sz="2000" dirty="0">
                <a:latin typeface="Calibri" panose="020F0502020204030204" pitchFamily="34" charset="0"/>
                <a:ea typeface="Times New Roman" panose="02020603050405020304" pitchFamily="18" charset="0"/>
                <a:cs typeface="Times New Roman" panose="02020603050405020304" pitchFamily="18" charset="0"/>
              </a:rPr>
              <a:t>The actual oak tree arises from the acorn guided by the form.</a:t>
            </a:r>
          </a:p>
          <a:p>
            <a:pPr marL="400050" lvl="1">
              <a:spcBef>
                <a:spcPts val="0"/>
              </a:spcBef>
              <a:tabLst>
                <a:tab pos="114300" algn="l"/>
                <a:tab pos="228600" algn="l"/>
                <a:tab pos="342900" algn="l"/>
                <a:tab pos="457200" algn="l"/>
                <a:tab pos="5715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Change involves a change of form, but the nature of a thing includes its capacity to change (potential).</a:t>
            </a:r>
          </a:p>
          <a:p>
            <a:pPr lvl="1"/>
            <a:endParaRPr lang="en-US" dirty="0"/>
          </a:p>
        </p:txBody>
      </p:sp>
      <p:pic>
        <p:nvPicPr>
          <p:cNvPr id="5" name="Picture 4" descr="A close up of a fruit tree&#10;&#10;Description automatically generated">
            <a:extLst>
              <a:ext uri="{FF2B5EF4-FFF2-40B4-BE49-F238E27FC236}">
                <a16:creationId xmlns:a16="http://schemas.microsoft.com/office/drawing/2014/main" id="{99820807-CF4C-A0A4-C47E-7FFACC2CEAA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516" r="17779"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25607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sculpture, outdoor, sitting&#10;&#10;Description automatically generated">
            <a:extLst>
              <a:ext uri="{FF2B5EF4-FFF2-40B4-BE49-F238E27FC236}">
                <a16:creationId xmlns:a16="http://schemas.microsoft.com/office/drawing/2014/main" id="{5711D9F4-3DC6-42D9-BECF-97899FDCB925}"/>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387" r="7536"/>
          <a:stretch/>
        </p:blipFill>
        <p:spPr>
          <a:xfrm>
            <a:off x="20" y="-3278"/>
            <a:ext cx="12191980" cy="6861278"/>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5" y="618517"/>
            <a:ext cx="10364451" cy="1596177"/>
          </a:xfrm>
        </p:spPr>
        <p:txBody>
          <a:bodyPr>
            <a:normAutofit/>
          </a:bodyPr>
          <a:lstStyle/>
          <a:p>
            <a:r>
              <a:rPr lang="en-US" dirty="0"/>
              <a:t>Aristotle: Change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Understanding change</a:t>
            </a:r>
          </a:p>
          <a:p>
            <a:pPr lvl="1"/>
            <a:r>
              <a:rPr lang="en-US" dirty="0"/>
              <a:t>Understanding Causes</a:t>
            </a:r>
          </a:p>
          <a:p>
            <a:pPr lvl="1"/>
            <a:r>
              <a:rPr lang="en-US" dirty="0"/>
              <a:t>“Cause” also includes explanations. </a:t>
            </a:r>
          </a:p>
          <a:p>
            <a:r>
              <a:rPr lang="en-US" dirty="0"/>
              <a:t>Four causes</a:t>
            </a:r>
          </a:p>
          <a:p>
            <a:pPr lvl="1"/>
            <a:r>
              <a:rPr lang="en-US" dirty="0"/>
              <a:t>Material Cause: the matter that composes the thing.</a:t>
            </a:r>
          </a:p>
          <a:p>
            <a:pPr lvl="2"/>
            <a:r>
              <a:rPr lang="en-US" dirty="0"/>
              <a:t>a. Example: The stone that makes up a statue.</a:t>
            </a:r>
          </a:p>
          <a:p>
            <a:pPr lvl="1"/>
            <a:r>
              <a:rPr lang="en-US" dirty="0"/>
              <a:t>Efficient Cause: The origin of the process that produced the thing.</a:t>
            </a:r>
          </a:p>
          <a:p>
            <a:pPr lvl="2"/>
            <a:r>
              <a:rPr lang="en-US" dirty="0"/>
              <a:t>a. The cause that actualizes the thing’s potential.</a:t>
            </a:r>
          </a:p>
          <a:p>
            <a:pPr lvl="2"/>
            <a:r>
              <a:rPr lang="en-US" dirty="0"/>
              <a:t>b. Example: The parents of a child.</a:t>
            </a:r>
          </a:p>
          <a:p>
            <a:pPr lvl="1"/>
            <a:endParaRPr lang="en-US" dirty="0"/>
          </a:p>
        </p:txBody>
      </p:sp>
      <p:sp>
        <p:nvSpPr>
          <p:cNvPr id="9" name="TextBox 8">
            <a:extLst>
              <a:ext uri="{FF2B5EF4-FFF2-40B4-BE49-F238E27FC236}">
                <a16:creationId xmlns:a16="http://schemas.microsoft.com/office/drawing/2014/main" id="{C1A122FB-3CA4-44C7-BCFD-5415CE006978}"/>
              </a:ext>
            </a:extLst>
          </p:cNvPr>
          <p:cNvSpPr txBox="1"/>
          <p:nvPr/>
        </p:nvSpPr>
        <p:spPr>
          <a:xfrm>
            <a:off x="9798396" y="6657945"/>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flickr.com/photos/malloy/1040872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014544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5536734" y="609600"/>
            <a:ext cx="3737268" cy="1320800"/>
          </a:xfrm>
        </p:spPr>
        <p:txBody>
          <a:bodyPr>
            <a:normAutofit/>
          </a:bodyPr>
          <a:lstStyle/>
          <a:p>
            <a:r>
              <a:rPr lang="en-US" dirty="0"/>
              <a:t>Aristotle: Change</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5209563" y="2160589"/>
            <a:ext cx="6411967" cy="3880773"/>
          </a:xfrm>
        </p:spPr>
        <p:txBody>
          <a:bodyPr>
            <a:normAutofit/>
          </a:bodyPr>
          <a:lstStyle/>
          <a:p>
            <a:pPr>
              <a:lnSpc>
                <a:spcPct val="90000"/>
              </a:lnSpc>
            </a:pPr>
            <a:r>
              <a:rPr lang="en-US" sz="1500" dirty="0"/>
              <a:t>Formal Cause: The essence of the thing.</a:t>
            </a:r>
          </a:p>
          <a:p>
            <a:pPr lvl="1">
              <a:lnSpc>
                <a:spcPct val="90000"/>
              </a:lnSpc>
            </a:pPr>
            <a:r>
              <a:rPr lang="en-US" sz="1500" dirty="0"/>
              <a:t>The form that is actualized which makes the thing what it is.</a:t>
            </a:r>
          </a:p>
          <a:p>
            <a:pPr lvl="1">
              <a:lnSpc>
                <a:spcPct val="90000"/>
              </a:lnSpc>
            </a:pPr>
            <a:r>
              <a:rPr lang="en-US" sz="1500" dirty="0"/>
              <a:t>Example: The form of a human causes the baby to become a human adult and not a squirrel.</a:t>
            </a:r>
          </a:p>
          <a:p>
            <a:pPr>
              <a:lnSpc>
                <a:spcPct val="90000"/>
              </a:lnSpc>
            </a:pPr>
            <a:r>
              <a:rPr lang="en-US" sz="1500" dirty="0"/>
              <a:t>Final Cause: The end, purpose or function of the thing.</a:t>
            </a:r>
          </a:p>
          <a:p>
            <a:pPr lvl="1">
              <a:lnSpc>
                <a:spcPct val="90000"/>
              </a:lnSpc>
            </a:pPr>
            <a:r>
              <a:rPr lang="en-US" sz="1500" dirty="0"/>
              <a:t>Natural objects have purposes, ends and functions.</a:t>
            </a:r>
          </a:p>
          <a:p>
            <a:pPr lvl="1">
              <a:lnSpc>
                <a:spcPct val="90000"/>
              </a:lnSpc>
            </a:pPr>
            <a:r>
              <a:rPr lang="en-US" sz="1500" dirty="0"/>
              <a:t>Example: The final cause of the acorn is becoming a tree that will create more acorns.</a:t>
            </a:r>
          </a:p>
          <a:p>
            <a:pPr>
              <a:lnSpc>
                <a:spcPct val="90000"/>
              </a:lnSpc>
            </a:pPr>
            <a:endParaRPr lang="en-US" sz="1500" dirty="0"/>
          </a:p>
          <a:p>
            <a:pPr lvl="1">
              <a:lnSpc>
                <a:spcPct val="90000"/>
              </a:lnSpc>
            </a:pPr>
            <a:endParaRPr lang="en-US" sz="1500" dirty="0"/>
          </a:p>
        </p:txBody>
      </p:sp>
      <p:pic>
        <p:nvPicPr>
          <p:cNvPr id="5" name="Picture 4" descr="A picture containing indoor, sitting, table, dark&#10;&#10;Description automatically generated">
            <a:extLst>
              <a:ext uri="{FF2B5EF4-FFF2-40B4-BE49-F238E27FC236}">
                <a16:creationId xmlns:a16="http://schemas.microsoft.com/office/drawing/2014/main" id="{A7EDC93A-514F-48F9-9872-D3921C29232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407" r="2528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71DD69E3-9567-4CC5-AB62-E7071AFCB9DF}"/>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pngall.com/acorn-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763738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p:txBody>
          <a:bodyPr/>
          <a:lstStyle/>
          <a:p>
            <a:r>
              <a:rPr lang="en-US" dirty="0"/>
              <a:t>Aristotle: Teleology</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Teleology</a:t>
            </a:r>
          </a:p>
          <a:p>
            <a:pPr lvl="1"/>
            <a:r>
              <a:rPr lang="en-US" dirty="0"/>
              <a:t>From “telos” which means “end” or “goal.”</a:t>
            </a:r>
          </a:p>
          <a:p>
            <a:pPr lvl="1"/>
            <a:r>
              <a:rPr lang="en-US" dirty="0"/>
              <a:t>Nature is a collection of processes that aim at fulfilling various ends.</a:t>
            </a:r>
          </a:p>
          <a:p>
            <a:pPr lvl="1"/>
            <a:r>
              <a:rPr lang="en-US" dirty="0"/>
              <a:t>not an assumption that the natural beings are consciously aiming towards the ends.</a:t>
            </a:r>
          </a:p>
          <a:p>
            <a:pPr lvl="1"/>
            <a:r>
              <a:rPr lang="en-US" dirty="0"/>
              <a:t>The essence of each substance includes the impetuous to achieve its end(s).</a:t>
            </a:r>
          </a:p>
          <a:p>
            <a:pPr lvl="1"/>
            <a:r>
              <a:rPr lang="en-US" dirty="0"/>
              <a:t>Entelechy: The final stage of a process.</a:t>
            </a:r>
          </a:p>
          <a:p>
            <a:endParaRPr lang="en-US" dirty="0"/>
          </a:p>
          <a:p>
            <a:pPr lvl="1"/>
            <a:endParaRPr lang="en-US" dirty="0"/>
          </a:p>
        </p:txBody>
      </p:sp>
    </p:spTree>
    <p:extLst>
      <p:ext uri="{BB962C8B-B14F-4D97-AF65-F5344CB8AC3E}">
        <p14:creationId xmlns:p14="http://schemas.microsoft.com/office/powerpoint/2010/main" val="3290402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r in the night sky&#10;&#10;Description automatically generated">
            <a:extLst>
              <a:ext uri="{FF2B5EF4-FFF2-40B4-BE49-F238E27FC236}">
                <a16:creationId xmlns:a16="http://schemas.microsoft.com/office/drawing/2014/main" id="{4B67E4C0-5FAD-4635-8CDE-DEC59B89CC66}"/>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29" b="6190"/>
          <a:stretch/>
        </p:blipFill>
        <p:spPr>
          <a:xfrm>
            <a:off x="20" y="-3278"/>
            <a:ext cx="12191980" cy="6861278"/>
          </a:xfrm>
          <a:prstGeom prst="rect">
            <a:avLst/>
          </a:prstGeom>
        </p:spPr>
      </p:pic>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13775" y="618517"/>
            <a:ext cx="10364451" cy="1596177"/>
          </a:xfrm>
        </p:spPr>
        <p:txBody>
          <a:bodyPr>
            <a:normAutofit/>
          </a:bodyPr>
          <a:lstStyle/>
          <a:p>
            <a:r>
              <a:rPr lang="en-US" dirty="0"/>
              <a:t>Aristotle: The Unmoved Mover</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913774" y="1612558"/>
            <a:ext cx="10363826" cy="4178642"/>
          </a:xfrm>
        </p:spPr>
        <p:txBody>
          <a:bodyPr>
            <a:normAutofit lnSpcReduction="10000"/>
          </a:bodyPr>
          <a:lstStyle/>
          <a:p>
            <a:pPr marL="0">
              <a:lnSpc>
                <a:spcPct val="115000"/>
              </a:lnSpc>
              <a:spcBef>
                <a:spcPts val="0"/>
              </a:spcBef>
              <a:tabLst>
                <a:tab pos="114300" algn="l"/>
                <a:tab pos="228600" algn="l"/>
                <a:tab pos="342900" algn="l"/>
                <a:tab pos="457200" algn="l"/>
                <a:tab pos="5715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A world of ends.</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The activity of the things in the world aim towards ends and the actualization of potentials.</a:t>
            </a:r>
            <a:endParaRPr lang="en-US" sz="26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Matter is a collection of potentials and needs to be actualized by something else.</a:t>
            </a:r>
            <a:endParaRPr lang="en-US" sz="26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Objects have the potential to </a:t>
            </a:r>
            <a:r>
              <a:rPr lang="en-US" sz="1900" dirty="0" err="1">
                <a:latin typeface="Calibri" panose="020F0502020204030204" pitchFamily="34" charset="0"/>
                <a:ea typeface="Times New Roman" panose="02020603050405020304" pitchFamily="18" charset="0"/>
                <a:cs typeface="Times New Roman" panose="02020603050405020304" pitchFamily="18" charset="0"/>
              </a:rPr>
              <a:t>move,but</a:t>
            </a:r>
            <a:r>
              <a:rPr lang="en-US" sz="1900" dirty="0">
                <a:latin typeface="Calibri" panose="020F0502020204030204" pitchFamily="34" charset="0"/>
                <a:ea typeface="Times New Roman" panose="02020603050405020304" pitchFamily="18" charset="0"/>
                <a:cs typeface="Times New Roman" panose="02020603050405020304" pitchFamily="18" charset="0"/>
              </a:rPr>
              <a:t> will not move until the motion is actualized by something else.</a:t>
            </a:r>
            <a:endParaRPr lang="en-US" sz="2600" dirty="0">
              <a:latin typeface="Calibri" panose="020F0502020204030204" pitchFamily="34" charset="0"/>
              <a:ea typeface="Times New Roman" panose="02020603050405020304" pitchFamily="18" charset="0"/>
              <a:cs typeface="Times New Roman" panose="02020603050405020304" pitchFamily="18" charset="0"/>
            </a:endParaRPr>
          </a:p>
          <a:p>
            <a:pPr marL="0">
              <a:lnSpc>
                <a:spcPct val="115000"/>
              </a:lnSpc>
              <a:spcBef>
                <a:spcPts val="0"/>
              </a:spcBef>
              <a:tabLst>
                <a:tab pos="114300" algn="l"/>
                <a:tab pos="228600" algn="l"/>
                <a:tab pos="342900" algn="l"/>
                <a:tab pos="457200" algn="l"/>
                <a:tab pos="5715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The Eternal Universe</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No temporally first cause</a:t>
            </a:r>
          </a:p>
          <a:p>
            <a:pPr marL="4000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Assumed an eternal universe that has always been in motion.</a:t>
            </a:r>
            <a:endParaRPr lang="en-US" sz="2600" dirty="0">
              <a:latin typeface="Calibri" panose="020F0502020204030204" pitchFamily="34" charset="0"/>
              <a:ea typeface="Times New Roman" panose="02020603050405020304" pitchFamily="18" charset="0"/>
              <a:cs typeface="Times New Roman" panose="02020603050405020304" pitchFamily="18" charset="0"/>
            </a:endParaRPr>
          </a:p>
          <a:p>
            <a:pPr marL="6286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He shared the Greek view that it was absurd to believe the universe had a beginning in which it arose from nothing.</a:t>
            </a:r>
            <a:endParaRPr lang="en-US" sz="26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sz="1900" dirty="0">
                <a:latin typeface="Calibri" panose="020F0502020204030204" pitchFamily="34" charset="0"/>
                <a:ea typeface="Times New Roman" panose="02020603050405020304" pitchFamily="18" charset="0"/>
                <a:cs typeface="Times New Roman" panose="02020603050405020304" pitchFamily="18" charset="0"/>
              </a:rPr>
              <a:t>There must be a source of motion for everything.</a:t>
            </a:r>
            <a:endParaRPr lang="en-US" sz="2600" dirty="0">
              <a:latin typeface="Calibri" panose="020F0502020204030204" pitchFamily="34" charset="0"/>
              <a:ea typeface="Times New Roman" panose="02020603050405020304" pitchFamily="18" charset="0"/>
              <a:cs typeface="Times New Roman" panose="02020603050405020304" pitchFamily="18" charset="0"/>
            </a:endParaRPr>
          </a:p>
          <a:p>
            <a:pPr marL="628650" lvl="1">
              <a:lnSpc>
                <a:spcPct val="115000"/>
              </a:lnSpc>
              <a:spcBef>
                <a:spcPts val="0"/>
              </a:spcBef>
              <a:tabLst>
                <a:tab pos="114300" algn="l"/>
                <a:tab pos="228600" algn="l"/>
                <a:tab pos="342900" algn="l"/>
                <a:tab pos="457200" algn="l"/>
                <a:tab pos="571500" algn="l"/>
              </a:tabLst>
            </a:pPr>
            <a:r>
              <a:rPr lang="en-US" sz="2000" dirty="0">
                <a:latin typeface="Calibri" panose="020F0502020204030204" pitchFamily="34" charset="0"/>
                <a:ea typeface="Times New Roman" panose="02020603050405020304" pitchFamily="18" charset="0"/>
                <a:cs typeface="Times New Roman" panose="02020603050405020304" pitchFamily="18" charset="0"/>
              </a:rPr>
              <a:t>This source of motion cannot be in motion since it would require a mover to set it in motion, leading to an infinite regress.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pPr lvl="1"/>
            <a:endParaRPr lang="en-US" dirty="0"/>
          </a:p>
        </p:txBody>
      </p:sp>
      <p:sp>
        <p:nvSpPr>
          <p:cNvPr id="6" name="TextBox 5">
            <a:extLst>
              <a:ext uri="{FF2B5EF4-FFF2-40B4-BE49-F238E27FC236}">
                <a16:creationId xmlns:a16="http://schemas.microsoft.com/office/drawing/2014/main" id="{172C55EA-C712-47EB-AEE9-3FCD4C5BF0BA}"/>
              </a:ext>
            </a:extLst>
          </p:cNvPr>
          <p:cNvSpPr txBox="1"/>
          <p:nvPr/>
        </p:nvSpPr>
        <p:spPr>
          <a:xfrm>
            <a:off x="9798396" y="6657945"/>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rewminate.com/apeirophobia-the-fear-of-eternal-life-and-infini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401574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p:txBody>
          <a:bodyPr/>
          <a:lstStyle/>
          <a:p>
            <a:r>
              <a:rPr lang="en-US" dirty="0"/>
              <a:t>Aristotle: The Unmoved Mover</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p:txBody>
          <a:bodyPr>
            <a:normAutofit/>
          </a:bodyPr>
          <a:lstStyle/>
          <a:p>
            <a:r>
              <a:rPr lang="en-US" dirty="0"/>
              <a:t>The unmoved mover is not God</a:t>
            </a:r>
          </a:p>
          <a:p>
            <a:pPr lvl="1"/>
            <a:r>
              <a:rPr lang="en-US" dirty="0">
                <a:latin typeface="Calibri" panose="020F0502020204030204" pitchFamily="34" charset="0"/>
                <a:ea typeface="Times New Roman" panose="02020603050405020304" pitchFamily="18" charset="0"/>
                <a:cs typeface="Times New Roman" panose="02020603050405020304" pitchFamily="18" charset="0"/>
              </a:rPr>
              <a:t>Not a transcendent, anthropomorphic, personal God</a:t>
            </a:r>
            <a:endParaRPr lang="en-US" dirty="0"/>
          </a:p>
          <a:p>
            <a:pPr lvl="1"/>
            <a:r>
              <a:rPr lang="en-US" dirty="0"/>
              <a:t>If it could care, it could be moved</a:t>
            </a:r>
          </a:p>
          <a:p>
            <a:r>
              <a:rPr lang="en-US" dirty="0"/>
              <a:t>The unmoved mover is unmoving</a:t>
            </a:r>
          </a:p>
          <a:p>
            <a:pPr lvl="1"/>
            <a:r>
              <a:rPr lang="en-US" dirty="0"/>
              <a:t>Not in motion, so not an efficient cause</a:t>
            </a:r>
          </a:p>
          <a:p>
            <a:pPr lvl="1"/>
            <a:r>
              <a:rPr lang="en-US" dirty="0"/>
              <a:t>It is a final cause and the basis of teleology</a:t>
            </a:r>
          </a:p>
          <a:p>
            <a:pPr lvl="1"/>
            <a:r>
              <a:rPr lang="en-US" dirty="0"/>
              <a:t>All things desire to be like the unmoved mover</a:t>
            </a:r>
          </a:p>
          <a:p>
            <a:pPr lvl="1"/>
            <a:r>
              <a:rPr lang="en-US" dirty="0"/>
              <a:t>Does not reciprocate this desire; it is unmoved</a:t>
            </a:r>
          </a:p>
          <a:p>
            <a:endParaRPr lang="en-US" dirty="0"/>
          </a:p>
          <a:p>
            <a:pPr lvl="1"/>
            <a:endParaRPr lang="en-US" dirty="0"/>
          </a:p>
        </p:txBody>
      </p:sp>
    </p:spTree>
    <p:extLst>
      <p:ext uri="{BB962C8B-B14F-4D97-AF65-F5344CB8AC3E}">
        <p14:creationId xmlns:p14="http://schemas.microsoft.com/office/powerpoint/2010/main" val="1541787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D6FC-1BA9-426F-89D1-2BFBC73B4343}"/>
              </a:ext>
            </a:extLst>
          </p:cNvPr>
          <p:cNvSpPr>
            <a:spLocks noGrp="1"/>
          </p:cNvSpPr>
          <p:nvPr>
            <p:ph type="title"/>
          </p:nvPr>
        </p:nvSpPr>
        <p:spPr>
          <a:xfrm>
            <a:off x="959896" y="960814"/>
            <a:ext cx="2732249" cy="4912936"/>
          </a:xfrm>
        </p:spPr>
        <p:txBody>
          <a:bodyPr anchor="b">
            <a:normAutofit/>
          </a:bodyPr>
          <a:lstStyle/>
          <a:p>
            <a:pPr algn="r"/>
            <a:r>
              <a:rPr lang="en-US" sz="4000">
                <a:solidFill>
                  <a:schemeClr val="bg1"/>
                </a:solidFill>
              </a:rPr>
              <a:t>Aristotle</a:t>
            </a:r>
            <a:br>
              <a:rPr lang="en-US" sz="4000">
                <a:solidFill>
                  <a:schemeClr val="bg1"/>
                </a:solidFill>
              </a:rPr>
            </a:br>
            <a:r>
              <a:rPr lang="en-US" sz="4000">
                <a:solidFill>
                  <a:schemeClr val="bg1"/>
                </a:solidFill>
              </a:rPr>
              <a:t>the unmoved mover</a:t>
            </a:r>
          </a:p>
        </p:txBody>
      </p:sp>
      <p:sp>
        <p:nvSpPr>
          <p:cNvPr id="3" name="Content Placeholder 2">
            <a:extLst>
              <a:ext uri="{FF2B5EF4-FFF2-40B4-BE49-F238E27FC236}">
                <a16:creationId xmlns:a16="http://schemas.microsoft.com/office/drawing/2014/main" id="{4DD9BAAC-5874-4820-9CF9-C19FE90EC0C3}"/>
              </a:ext>
            </a:extLst>
          </p:cNvPr>
          <p:cNvSpPr>
            <a:spLocks noGrp="1"/>
          </p:cNvSpPr>
          <p:nvPr>
            <p:ph sz="quarter" idx="13"/>
          </p:nvPr>
        </p:nvSpPr>
        <p:spPr>
          <a:xfrm>
            <a:off x="1099055" y="1674893"/>
            <a:ext cx="8514501" cy="4830385"/>
          </a:xfrm>
        </p:spPr>
        <p:txBody>
          <a:bodyPr anchor="ctr">
            <a:normAutofit/>
          </a:bodyPr>
          <a:lstStyle/>
          <a:p>
            <a:pPr marL="0">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The Unmoved Mover has the Highest Degree of Reality</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All other things have unrealized potential.</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What is purely actual need not change since it has no potential left.</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Being of the highest reality it must be engaged in the highest activity, which is thought.</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The rationality of human beings makes them the highest natural creatures.</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By analogy, the unmoved mover must be thinking in the highest rational manner.</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The unmoved mover cannot be thinking about particulars.</a:t>
            </a:r>
          </a:p>
          <a:p>
            <a:pPr marL="800100" lvl="2">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This would place change and division within it.</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marL="4000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The object of the unmoved mover’s thoughts must be unchanging and undivided.</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6286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“Therefore it must be of itself that the divine thought thinks (since it is the most excellent of all things), and its thinking is thinking on thinking.” -Metaphysics</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628650" lvl="1">
              <a:lnSpc>
                <a:spcPct val="115000"/>
              </a:lnSpc>
              <a:spcBef>
                <a:spcPts val="0"/>
              </a:spcBef>
              <a:tabLst>
                <a:tab pos="114300" algn="l"/>
                <a:tab pos="228600" algn="l"/>
                <a:tab pos="342900" algn="l"/>
                <a:tab pos="457200" algn="l"/>
                <a:tab pos="5715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Influence on stoics, </a:t>
            </a:r>
            <a:r>
              <a:rPr lang="en-US" dirty="0" err="1">
                <a:latin typeface="Calibri" panose="020F0502020204030204" pitchFamily="34" charset="0"/>
                <a:ea typeface="Times New Roman" panose="02020603050405020304" pitchFamily="18" charset="0"/>
                <a:cs typeface="Times New Roman" panose="02020603050405020304" pitchFamily="18" charset="0"/>
              </a:rPr>
              <a:t>neoplatonists</a:t>
            </a:r>
            <a:r>
              <a:rPr lang="en-US" dirty="0">
                <a:latin typeface="Calibri" panose="020F0502020204030204" pitchFamily="34" charset="0"/>
                <a:ea typeface="Times New Roman" panose="02020603050405020304" pitchFamily="18" charset="0"/>
                <a:cs typeface="Times New Roman" panose="02020603050405020304" pitchFamily="18" charset="0"/>
              </a:rPr>
              <a:t>, and medieval thinkers especially Thomas Aquinas.</a:t>
            </a: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endParaRPr lang="en-US" sz="1800" dirty="0"/>
          </a:p>
          <a:p>
            <a:pPr lvl="1"/>
            <a:endParaRPr lang="en-US" dirty="0"/>
          </a:p>
        </p:txBody>
      </p:sp>
      <p:sp>
        <p:nvSpPr>
          <p:cNvPr id="4" name="Title 1">
            <a:extLst>
              <a:ext uri="{FF2B5EF4-FFF2-40B4-BE49-F238E27FC236}">
                <a16:creationId xmlns:a16="http://schemas.microsoft.com/office/drawing/2014/main" id="{C766568C-551B-FE05-FBD3-69D59DE03A63}"/>
              </a:ext>
            </a:extLst>
          </p:cNvPr>
          <p:cNvSpPr txBox="1">
            <a:spLocks/>
          </p:cNvSpPr>
          <p:nvPr/>
        </p:nvSpPr>
        <p:spPr>
          <a:xfrm>
            <a:off x="677333" y="609600"/>
            <a:ext cx="8936223" cy="811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Aristotle: The Unmoved Mover</a:t>
            </a:r>
          </a:p>
        </p:txBody>
      </p:sp>
    </p:spTree>
    <p:extLst>
      <p:ext uri="{BB962C8B-B14F-4D97-AF65-F5344CB8AC3E}">
        <p14:creationId xmlns:p14="http://schemas.microsoft.com/office/powerpoint/2010/main" val="452584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D5E8B8-91F3-1049-6F2F-AB1E3757A366}"/>
              </a:ext>
            </a:extLst>
          </p:cNvPr>
          <p:cNvSpPr>
            <a:spLocks noGrp="1"/>
          </p:cNvSpPr>
          <p:nvPr>
            <p:ph type="title"/>
          </p:nvPr>
        </p:nvSpPr>
        <p:spPr>
          <a:xfrm>
            <a:off x="677334" y="609600"/>
            <a:ext cx="5241552" cy="5175624"/>
          </a:xfrm>
        </p:spPr>
        <p:txBody>
          <a:bodyPr anchor="ctr">
            <a:normAutofit/>
          </a:bodyPr>
          <a:lstStyle/>
          <a:p>
            <a:r>
              <a:rPr lang="en-US" dirty="0">
                <a:solidFill>
                  <a:schemeClr val="tx1">
                    <a:lumMod val="85000"/>
                    <a:lumOff val="15000"/>
                  </a:schemeClr>
                </a:solidFill>
              </a:rPr>
              <a:t>Aristotle's Moral Theory</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9624625-1A60-948E-EE74-0FB3BC0656D4}"/>
              </a:ext>
            </a:extLst>
          </p:cNvPr>
          <p:cNvSpPr>
            <a:spLocks noGrp="1"/>
          </p:cNvSpPr>
          <p:nvPr>
            <p:ph sz="quarter" idx="13"/>
          </p:nvPr>
        </p:nvSpPr>
        <p:spPr>
          <a:xfrm>
            <a:off x="6116084" y="609601"/>
            <a:ext cx="5511296" cy="5175624"/>
          </a:xfrm>
        </p:spPr>
        <p:txBody>
          <a:bodyPr anchor="ctr">
            <a:normAutofit/>
          </a:bodyPr>
          <a:lstStyle/>
          <a:p>
            <a:endParaRPr lang="en-US">
              <a:solidFill>
                <a:srgbClr val="FFFFFF"/>
              </a:solidFill>
            </a:endParaRPr>
          </a:p>
        </p:txBody>
      </p:sp>
    </p:spTree>
    <p:extLst>
      <p:ext uri="{BB962C8B-B14F-4D97-AF65-F5344CB8AC3E}">
        <p14:creationId xmlns:p14="http://schemas.microsoft.com/office/powerpoint/2010/main" val="27581904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2F278-2C70-0A6B-6484-91AD65B53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E690D-0AC5-05D0-C32C-C39005F14C08}"/>
              </a:ext>
            </a:extLst>
          </p:cNvPr>
          <p:cNvSpPr>
            <a:spLocks noGrp="1"/>
          </p:cNvSpPr>
          <p:nvPr>
            <p:ph type="title"/>
          </p:nvPr>
        </p:nvSpPr>
        <p:spPr/>
        <p:txBody>
          <a:bodyPr/>
          <a:lstStyle/>
          <a:p>
            <a:r>
              <a:rPr lang="en-US" dirty="0"/>
              <a:t>Aristotle’s Ethics</a:t>
            </a:r>
          </a:p>
        </p:txBody>
      </p:sp>
      <p:sp>
        <p:nvSpPr>
          <p:cNvPr id="3" name="Content Placeholder 2">
            <a:extLst>
              <a:ext uri="{FF2B5EF4-FFF2-40B4-BE49-F238E27FC236}">
                <a16:creationId xmlns:a16="http://schemas.microsoft.com/office/drawing/2014/main" id="{70CED789-D68E-AC90-C3C0-CD5A08A653BA}"/>
              </a:ext>
            </a:extLst>
          </p:cNvPr>
          <p:cNvSpPr>
            <a:spLocks noGrp="1"/>
          </p:cNvSpPr>
          <p:nvPr>
            <p:ph idx="1"/>
          </p:nvPr>
        </p:nvSpPr>
        <p:spPr/>
        <p:txBody>
          <a:bodyPr/>
          <a:lstStyle/>
          <a:p>
            <a:pPr hangingPunct="0"/>
            <a:r>
              <a:rPr lang="en-US" i="1" dirty="0"/>
              <a:t>Nicomachean Ethics</a:t>
            </a:r>
            <a:endParaRPr lang="en-US" dirty="0"/>
          </a:p>
          <a:p>
            <a:pPr lvl="1" hangingPunct="0"/>
            <a:r>
              <a:rPr lang="en-US" dirty="0"/>
              <a:t>Named after his father and son.</a:t>
            </a:r>
          </a:p>
          <a:p>
            <a:pPr lvl="1" hangingPunct="0"/>
            <a:r>
              <a:rPr lang="en-US" dirty="0"/>
              <a:t>Does not claim to offer an entirely new moral theory.</a:t>
            </a:r>
          </a:p>
          <a:p>
            <a:pPr lvl="1" hangingPunct="0"/>
            <a:r>
              <a:rPr lang="en-US" dirty="0"/>
              <a:t>Absurd to think no one had ever discovered what it is to be good.</a:t>
            </a:r>
          </a:p>
          <a:p>
            <a:pPr lvl="1" hangingPunct="0"/>
            <a:r>
              <a:rPr lang="en-US" dirty="0"/>
              <a:t>A commonsense, intuitive  approach to ethics.</a:t>
            </a:r>
          </a:p>
          <a:p>
            <a:pPr lvl="1"/>
            <a:endParaRPr lang="en-US" dirty="0"/>
          </a:p>
          <a:p>
            <a:pPr lvl="1"/>
            <a:endParaRPr lang="en-US" dirty="0"/>
          </a:p>
        </p:txBody>
      </p:sp>
    </p:spTree>
    <p:extLst>
      <p:ext uri="{BB962C8B-B14F-4D97-AF65-F5344CB8AC3E}">
        <p14:creationId xmlns:p14="http://schemas.microsoft.com/office/powerpoint/2010/main" val="358521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B69D739-E042-D08F-D43A-83FF90B6B8FB}"/>
              </a:ext>
            </a:extLst>
          </p:cNvPr>
          <p:cNvSpPr>
            <a:spLocks noGrp="1"/>
          </p:cNvSpPr>
          <p:nvPr>
            <p:ph type="title"/>
          </p:nvPr>
        </p:nvSpPr>
        <p:spPr>
          <a:xfrm>
            <a:off x="677334" y="609600"/>
            <a:ext cx="3843375" cy="5175624"/>
          </a:xfrm>
        </p:spPr>
        <p:txBody>
          <a:bodyPr anchor="ctr">
            <a:normAutofit/>
          </a:bodyPr>
          <a:lstStyle/>
          <a:p>
            <a:r>
              <a:rPr lang="en-US">
                <a:solidFill>
                  <a:schemeClr val="tx1">
                    <a:lumMod val="85000"/>
                    <a:lumOff val="15000"/>
                  </a:schemeClr>
                </a:solidFill>
              </a:rPr>
              <a:t>Aristotle’s Epistemology</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996FD7C-A72C-DA7F-14D0-A315504E752A}"/>
              </a:ext>
            </a:extLst>
          </p:cNvPr>
          <p:cNvSpPr>
            <a:spLocks noGrp="1"/>
          </p:cNvSpPr>
          <p:nvPr>
            <p:ph sz="quarter" idx="13"/>
          </p:nvPr>
        </p:nvSpPr>
        <p:spPr>
          <a:xfrm>
            <a:off x="6116084" y="609601"/>
            <a:ext cx="5511296" cy="5175624"/>
          </a:xfrm>
        </p:spPr>
        <p:txBody>
          <a:bodyPr anchor="ctr">
            <a:normAutofit/>
          </a:bodyPr>
          <a:lstStyle/>
          <a:p>
            <a:endParaRPr lang="en-US">
              <a:solidFill>
                <a:srgbClr val="FFFFFF"/>
              </a:solidFill>
            </a:endParaRPr>
          </a:p>
        </p:txBody>
      </p:sp>
    </p:spTree>
    <p:extLst>
      <p:ext uri="{BB962C8B-B14F-4D97-AF65-F5344CB8AC3E}">
        <p14:creationId xmlns:p14="http://schemas.microsoft.com/office/powerpoint/2010/main" val="154885402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E758-8C6F-B168-6DFA-D25345B03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E25BC-8B3A-DC68-AC79-C48EFCA37320}"/>
              </a:ext>
            </a:extLst>
          </p:cNvPr>
          <p:cNvSpPr>
            <a:spLocks noGrp="1"/>
          </p:cNvSpPr>
          <p:nvPr>
            <p:ph type="title"/>
          </p:nvPr>
        </p:nvSpPr>
        <p:spPr/>
        <p:txBody>
          <a:bodyPr/>
          <a:lstStyle/>
          <a:p>
            <a:r>
              <a:rPr lang="en-US" dirty="0"/>
              <a:t>Aristotle’s Ethics</a:t>
            </a:r>
          </a:p>
        </p:txBody>
      </p:sp>
      <p:sp>
        <p:nvSpPr>
          <p:cNvPr id="3" name="Content Placeholder 2">
            <a:extLst>
              <a:ext uri="{FF2B5EF4-FFF2-40B4-BE49-F238E27FC236}">
                <a16:creationId xmlns:a16="http://schemas.microsoft.com/office/drawing/2014/main" id="{2C21B4C7-EB5C-BE16-1210-9FE16B89BEB0}"/>
              </a:ext>
            </a:extLst>
          </p:cNvPr>
          <p:cNvSpPr>
            <a:spLocks noGrp="1"/>
          </p:cNvSpPr>
          <p:nvPr>
            <p:ph idx="1"/>
          </p:nvPr>
        </p:nvSpPr>
        <p:spPr/>
        <p:txBody>
          <a:bodyPr>
            <a:normAutofit/>
          </a:bodyPr>
          <a:lstStyle/>
          <a:p>
            <a:r>
              <a:rPr lang="en-US" dirty="0"/>
              <a:t>Nature of Ethics</a:t>
            </a:r>
          </a:p>
          <a:p>
            <a:pPr lvl="1"/>
            <a:r>
              <a:rPr lang="en-US" dirty="0"/>
              <a:t>A body of objective knowledge.</a:t>
            </a:r>
          </a:p>
          <a:p>
            <a:pPr lvl="1"/>
            <a:r>
              <a:rPr lang="en-US" dirty="0"/>
              <a:t>A science of conduct whose aim is to guide us to human excellence.</a:t>
            </a:r>
          </a:p>
          <a:p>
            <a:pPr lvl="1"/>
            <a:r>
              <a:rPr lang="en-US" dirty="0"/>
              <a:t>A matter of knowing and practicing principles.</a:t>
            </a:r>
          </a:p>
          <a:p>
            <a:pPr lvl="1"/>
            <a:r>
              <a:rPr lang="en-US" dirty="0"/>
              <a:t>A person can be mistaken about morality.</a:t>
            </a:r>
          </a:p>
          <a:p>
            <a:pPr lvl="1"/>
            <a:r>
              <a:rPr lang="en-US" dirty="0"/>
              <a:t> Ethics is not an exact science.</a:t>
            </a:r>
          </a:p>
          <a:p>
            <a:pPr lvl="1"/>
            <a:r>
              <a:rPr lang="en-US" dirty="0"/>
              <a:t>When ethical principles are applied in specific situations, ambiguities and other difficulties arise.</a:t>
            </a:r>
          </a:p>
          <a:p>
            <a:pPr lvl="1"/>
            <a:r>
              <a:rPr lang="en-US" dirty="0"/>
              <a:t>Ethics is analogous to navigation and medicine</a:t>
            </a:r>
          </a:p>
          <a:p>
            <a:pPr lvl="2"/>
            <a:r>
              <a:rPr lang="en-US" dirty="0"/>
              <a:t>Exact and specific rules are not possible.</a:t>
            </a:r>
          </a:p>
          <a:p>
            <a:pPr lvl="1"/>
            <a:endParaRPr lang="en-US" dirty="0"/>
          </a:p>
          <a:p>
            <a:pPr lvl="1"/>
            <a:endParaRPr lang="en-US" dirty="0"/>
          </a:p>
        </p:txBody>
      </p:sp>
    </p:spTree>
    <p:extLst>
      <p:ext uri="{BB962C8B-B14F-4D97-AF65-F5344CB8AC3E}">
        <p14:creationId xmlns:p14="http://schemas.microsoft.com/office/powerpoint/2010/main" val="1918221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ABE11-EEF5-2278-C10E-434FACEFB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0CCF1-A103-C033-736E-1C4D4349E4BF}"/>
              </a:ext>
            </a:extLst>
          </p:cNvPr>
          <p:cNvSpPr>
            <a:spLocks noGrp="1"/>
          </p:cNvSpPr>
          <p:nvPr>
            <p:ph type="title"/>
          </p:nvPr>
        </p:nvSpPr>
        <p:spPr/>
        <p:txBody>
          <a:bodyPr/>
          <a:lstStyle/>
          <a:p>
            <a:r>
              <a:rPr lang="en-US" dirty="0"/>
              <a:t>Aristotle’s Ethics</a:t>
            </a:r>
          </a:p>
        </p:txBody>
      </p:sp>
      <p:sp>
        <p:nvSpPr>
          <p:cNvPr id="3" name="Content Placeholder 2">
            <a:extLst>
              <a:ext uri="{FF2B5EF4-FFF2-40B4-BE49-F238E27FC236}">
                <a16:creationId xmlns:a16="http://schemas.microsoft.com/office/drawing/2014/main" id="{26BFF735-EBC5-0FD4-F4A7-56B86ACCEA53}"/>
              </a:ext>
            </a:extLst>
          </p:cNvPr>
          <p:cNvSpPr>
            <a:spLocks noGrp="1"/>
          </p:cNvSpPr>
          <p:nvPr>
            <p:ph idx="1"/>
          </p:nvPr>
        </p:nvSpPr>
        <p:spPr/>
        <p:txBody>
          <a:bodyPr>
            <a:normAutofit/>
          </a:bodyPr>
          <a:lstStyle/>
          <a:p>
            <a:r>
              <a:rPr lang="en-US" dirty="0"/>
              <a:t>Intellectual Virtue &amp; Moral Virtue</a:t>
            </a:r>
          </a:p>
          <a:p>
            <a:pPr lvl="1"/>
            <a:r>
              <a:rPr lang="en-US" dirty="0"/>
              <a:t>Intellectual virtue: excellence of intelligence.</a:t>
            </a:r>
          </a:p>
          <a:p>
            <a:pPr lvl="1"/>
            <a:r>
              <a:rPr lang="en-US" dirty="0"/>
              <a:t>Moral virtue: excellence of character.</a:t>
            </a:r>
          </a:p>
          <a:p>
            <a:pPr lvl="1"/>
            <a:r>
              <a:rPr lang="en-US" dirty="0"/>
              <a:t>Both are required to lead the good life and to be happy.</a:t>
            </a:r>
          </a:p>
          <a:p>
            <a:pPr lvl="1"/>
            <a:endParaRPr lang="en-US" dirty="0"/>
          </a:p>
          <a:p>
            <a:pPr lvl="1"/>
            <a:endParaRPr lang="en-US" dirty="0"/>
          </a:p>
        </p:txBody>
      </p:sp>
    </p:spTree>
    <p:extLst>
      <p:ext uri="{BB962C8B-B14F-4D97-AF65-F5344CB8AC3E}">
        <p14:creationId xmlns:p14="http://schemas.microsoft.com/office/powerpoint/2010/main" val="715819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03197-A8E5-C472-C662-C076DA0CE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23D95-D466-11CC-4FE8-2EC9D4E78EF8}"/>
              </a:ext>
            </a:extLst>
          </p:cNvPr>
          <p:cNvSpPr>
            <a:spLocks noGrp="1"/>
          </p:cNvSpPr>
          <p:nvPr>
            <p:ph type="title"/>
          </p:nvPr>
        </p:nvSpPr>
        <p:spPr/>
        <p:txBody>
          <a:bodyPr/>
          <a:lstStyle/>
          <a:p>
            <a:r>
              <a:rPr lang="en-US" dirty="0"/>
              <a:t>Aristotle’s Ethics</a:t>
            </a:r>
          </a:p>
        </p:txBody>
      </p:sp>
      <p:sp>
        <p:nvSpPr>
          <p:cNvPr id="3" name="Content Placeholder 2">
            <a:extLst>
              <a:ext uri="{FF2B5EF4-FFF2-40B4-BE49-F238E27FC236}">
                <a16:creationId xmlns:a16="http://schemas.microsoft.com/office/drawing/2014/main" id="{95045907-21C4-2199-697C-2C92740CA205}"/>
              </a:ext>
            </a:extLst>
          </p:cNvPr>
          <p:cNvSpPr>
            <a:spLocks noGrp="1"/>
          </p:cNvSpPr>
          <p:nvPr>
            <p:ph idx="1"/>
          </p:nvPr>
        </p:nvSpPr>
        <p:spPr/>
        <p:txBody>
          <a:bodyPr>
            <a:normAutofit/>
          </a:bodyPr>
          <a:lstStyle/>
          <a:p>
            <a:r>
              <a:rPr lang="en-US" dirty="0"/>
              <a:t>Intellectual Virtue</a:t>
            </a:r>
          </a:p>
          <a:p>
            <a:pPr lvl="1"/>
            <a:r>
              <a:rPr lang="en-US" dirty="0"/>
              <a:t>Philosophic wisdom: a theoretical understanding achieved by grasping the unchanging structure of reality.</a:t>
            </a:r>
          </a:p>
          <a:p>
            <a:pPr lvl="1"/>
            <a:r>
              <a:rPr lang="en-US" dirty="0"/>
              <a:t>Practical wisdom: the rational understanding of how to conduct one’s life.</a:t>
            </a:r>
          </a:p>
          <a:p>
            <a:pPr lvl="1"/>
            <a:r>
              <a:rPr lang="en-US" dirty="0"/>
              <a:t>The inquiry is to become good and not just to know what virtue is.</a:t>
            </a:r>
          </a:p>
          <a:p>
            <a:pPr lvl="2"/>
            <a:r>
              <a:rPr lang="en-US" dirty="0"/>
              <a:t>Otherwise the inquiry would be useless.</a:t>
            </a:r>
          </a:p>
          <a:p>
            <a:pPr lvl="1"/>
            <a:r>
              <a:rPr lang="en-US" dirty="0"/>
              <a:t>More is needed beyond intellectual virtue, namely the ability to moderate one’s emotions and desires.</a:t>
            </a:r>
          </a:p>
          <a:p>
            <a:pPr lvl="1"/>
            <a:r>
              <a:rPr lang="en-US" dirty="0"/>
              <a:t>Part of being virtuous is acting from knowledge.</a:t>
            </a:r>
          </a:p>
          <a:p>
            <a:pPr lvl="1"/>
            <a:endParaRPr lang="en-US" dirty="0"/>
          </a:p>
        </p:txBody>
      </p:sp>
    </p:spTree>
    <p:extLst>
      <p:ext uri="{BB962C8B-B14F-4D97-AF65-F5344CB8AC3E}">
        <p14:creationId xmlns:p14="http://schemas.microsoft.com/office/powerpoint/2010/main" val="456763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dirty="0"/>
              <a:t>Aristotle’s Virtue Theory</a:t>
            </a:r>
          </a:p>
        </p:txBody>
      </p:sp>
      <p:sp>
        <p:nvSpPr>
          <p:cNvPr id="3" name="Content Placeholder 2"/>
          <p:cNvSpPr>
            <a:spLocks noGrp="1"/>
          </p:cNvSpPr>
          <p:nvPr>
            <p:ph idx="1"/>
          </p:nvPr>
        </p:nvSpPr>
        <p:spPr>
          <a:xfrm>
            <a:off x="5209563" y="2160589"/>
            <a:ext cx="4064439" cy="3880773"/>
          </a:xfrm>
        </p:spPr>
        <p:txBody>
          <a:bodyPr>
            <a:normAutofit fontScale="92500" lnSpcReduction="20000"/>
          </a:bodyPr>
          <a:lstStyle/>
          <a:p>
            <a:pPr>
              <a:lnSpc>
                <a:spcPct val="90000"/>
              </a:lnSpc>
            </a:pPr>
            <a:r>
              <a:rPr lang="en-US" sz="1400"/>
              <a:t>The Supreme Good</a:t>
            </a:r>
          </a:p>
          <a:p>
            <a:pPr lvl="1">
              <a:lnSpc>
                <a:spcPct val="90000"/>
              </a:lnSpc>
            </a:pPr>
            <a:r>
              <a:rPr lang="en-US" sz="1400"/>
              <a:t>End</a:t>
            </a:r>
          </a:p>
          <a:p>
            <a:pPr lvl="2">
              <a:lnSpc>
                <a:spcPct val="90000"/>
              </a:lnSpc>
            </a:pPr>
            <a:r>
              <a:rPr lang="en-US"/>
              <a:t>Rational activity</a:t>
            </a:r>
          </a:p>
          <a:p>
            <a:pPr lvl="2">
              <a:lnSpc>
                <a:spcPct val="90000"/>
              </a:lnSpc>
            </a:pPr>
            <a:r>
              <a:rPr lang="en-US"/>
              <a:t>Good: that at which all things aim</a:t>
            </a:r>
          </a:p>
          <a:p>
            <a:pPr lvl="2">
              <a:lnSpc>
                <a:spcPct val="90000"/>
              </a:lnSpc>
            </a:pPr>
            <a:r>
              <a:rPr lang="en-US"/>
              <a:t>Activities</a:t>
            </a:r>
          </a:p>
          <a:p>
            <a:pPr lvl="1">
              <a:lnSpc>
                <a:spcPct val="90000"/>
              </a:lnSpc>
            </a:pPr>
            <a:r>
              <a:rPr lang="en-US" sz="1400"/>
              <a:t>Regress-Reductio Argument</a:t>
            </a:r>
          </a:p>
          <a:p>
            <a:pPr lvl="2">
              <a:lnSpc>
                <a:spcPct val="90000"/>
              </a:lnSpc>
            </a:pPr>
            <a:r>
              <a:rPr lang="en-US"/>
              <a:t>We do not choose everything for the sake of something else</a:t>
            </a:r>
          </a:p>
          <a:p>
            <a:pPr lvl="2">
              <a:lnSpc>
                <a:spcPct val="90000"/>
              </a:lnSpc>
            </a:pPr>
            <a:r>
              <a:rPr lang="en-US"/>
              <a:t>This would involve an infinite progression, </a:t>
            </a:r>
          </a:p>
          <a:p>
            <a:pPr lvl="2">
              <a:lnSpc>
                <a:spcPct val="90000"/>
              </a:lnSpc>
            </a:pPr>
            <a:r>
              <a:rPr lang="en-US"/>
              <a:t>Making the aim pointless and ineffectual</a:t>
            </a:r>
          </a:p>
          <a:p>
            <a:pPr lvl="2">
              <a:lnSpc>
                <a:spcPct val="90000"/>
              </a:lnSpc>
            </a:pPr>
            <a:r>
              <a:rPr lang="en-US"/>
              <a:t>The end must be the Good-the supreme good.</a:t>
            </a:r>
          </a:p>
          <a:p>
            <a:pPr lvl="1">
              <a:lnSpc>
                <a:spcPct val="90000"/>
              </a:lnSpc>
            </a:pPr>
            <a:r>
              <a:rPr lang="en-US" sz="1400"/>
              <a:t>Knowledge of the Good</a:t>
            </a:r>
          </a:p>
          <a:p>
            <a:pPr lvl="2">
              <a:lnSpc>
                <a:spcPct val="90000"/>
              </a:lnSpc>
            </a:pPr>
            <a:r>
              <a:rPr lang="en-US"/>
              <a:t>Target</a:t>
            </a:r>
          </a:p>
          <a:p>
            <a:pPr lvl="1">
              <a:lnSpc>
                <a:spcPct val="90000"/>
              </a:lnSpc>
            </a:pPr>
            <a:endParaRPr lang="en-US" sz="1400"/>
          </a:p>
          <a:p>
            <a:pPr lvl="1">
              <a:lnSpc>
                <a:spcPct val="90000"/>
              </a:lnSpc>
            </a:pPr>
            <a:endParaRPr lang="en-US" sz="1400"/>
          </a:p>
        </p:txBody>
      </p:sp>
      <p:pic>
        <p:nvPicPr>
          <p:cNvPr id="5" name="Picture 4" descr="A picture containing rack&#10;&#10;Description automatically generated">
            <a:extLst>
              <a:ext uri="{FF2B5EF4-FFF2-40B4-BE49-F238E27FC236}">
                <a16:creationId xmlns:a16="http://schemas.microsoft.com/office/drawing/2014/main" id="{AE5FAC93-4370-471A-9F28-D91BDDCA686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044" r="21839"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09427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lstStyle/>
          <a:p>
            <a:r>
              <a:rPr lang="en-US" dirty="0"/>
              <a:t>Happiness &amp; Lives</a:t>
            </a:r>
          </a:p>
          <a:p>
            <a:pPr lvl="1"/>
            <a:r>
              <a:rPr lang="en-US" dirty="0"/>
              <a:t>Happiness</a:t>
            </a:r>
          </a:p>
          <a:p>
            <a:pPr lvl="2"/>
            <a:r>
              <a:rPr lang="en-US" dirty="0"/>
              <a:t>Highest of all practical goods</a:t>
            </a:r>
          </a:p>
          <a:p>
            <a:pPr lvl="1"/>
            <a:r>
              <a:rPr lang="en-US" dirty="0"/>
              <a:t>The Three Main Types of Life</a:t>
            </a:r>
          </a:p>
          <a:p>
            <a:pPr lvl="2"/>
            <a:r>
              <a:rPr lang="en-US" dirty="0"/>
              <a:t> The life of pleasure</a:t>
            </a:r>
          </a:p>
          <a:p>
            <a:pPr lvl="2"/>
            <a:r>
              <a:rPr lang="en-US" dirty="0"/>
              <a:t> The political</a:t>
            </a:r>
          </a:p>
          <a:p>
            <a:pPr lvl="2"/>
            <a:r>
              <a:rPr lang="en-US" dirty="0"/>
              <a:t> The contemplative</a:t>
            </a:r>
          </a:p>
          <a:p>
            <a:pPr lvl="2"/>
            <a:endParaRPr lang="en-US" dirty="0"/>
          </a:p>
          <a:p>
            <a:pPr lvl="1"/>
            <a:endParaRPr lang="en-US" dirty="0"/>
          </a:p>
          <a:p>
            <a:pPr lvl="1"/>
            <a:endParaRPr lang="en-US" dirty="0"/>
          </a:p>
        </p:txBody>
      </p:sp>
    </p:spTree>
    <p:extLst>
      <p:ext uri="{BB962C8B-B14F-4D97-AF65-F5344CB8AC3E}">
        <p14:creationId xmlns:p14="http://schemas.microsoft.com/office/powerpoint/2010/main" val="4248199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5998298" cy="1320800"/>
          </a:xfrm>
        </p:spPr>
        <p:txBody>
          <a:bodyPr>
            <a:normAutofit/>
          </a:bodyPr>
          <a:lstStyle/>
          <a:p>
            <a:r>
              <a:rPr lang="en-US" dirty="0"/>
              <a:t>Aristotle’s Virtue Theory</a:t>
            </a:r>
          </a:p>
        </p:txBody>
      </p:sp>
      <p:sp>
        <p:nvSpPr>
          <p:cNvPr id="3" name="Content Placeholder 2"/>
          <p:cNvSpPr>
            <a:spLocks noGrp="1"/>
          </p:cNvSpPr>
          <p:nvPr>
            <p:ph idx="1"/>
          </p:nvPr>
        </p:nvSpPr>
        <p:spPr>
          <a:xfrm>
            <a:off x="5209563" y="2160589"/>
            <a:ext cx="5998298" cy="4209319"/>
          </a:xfrm>
        </p:spPr>
        <p:txBody>
          <a:bodyPr>
            <a:normAutofit/>
          </a:bodyPr>
          <a:lstStyle/>
          <a:p>
            <a:pPr>
              <a:lnSpc>
                <a:spcPct val="90000"/>
              </a:lnSpc>
            </a:pPr>
            <a:r>
              <a:rPr lang="en-US" sz="1300" dirty="0"/>
              <a:t>Life of Pleasure</a:t>
            </a:r>
          </a:p>
          <a:p>
            <a:pPr lvl="1">
              <a:lnSpc>
                <a:spcPct val="90000"/>
              </a:lnSpc>
            </a:pPr>
            <a:r>
              <a:rPr lang="en-US" sz="1300" dirty="0"/>
              <a:t>Life of Pleasure</a:t>
            </a:r>
          </a:p>
          <a:p>
            <a:pPr lvl="2">
              <a:lnSpc>
                <a:spcPct val="90000"/>
              </a:lnSpc>
            </a:pPr>
            <a:r>
              <a:rPr lang="en-US" sz="1300" dirty="0"/>
              <a:t>Masses</a:t>
            </a:r>
          </a:p>
          <a:p>
            <a:pPr lvl="2">
              <a:lnSpc>
                <a:spcPct val="90000"/>
              </a:lnSpc>
            </a:pPr>
            <a:r>
              <a:rPr lang="en-US" sz="1300" dirty="0"/>
              <a:t>Bovine existence</a:t>
            </a:r>
          </a:p>
          <a:p>
            <a:pPr lvl="2">
              <a:lnSpc>
                <a:spcPct val="90000"/>
              </a:lnSpc>
            </a:pPr>
            <a:r>
              <a:rPr lang="en-US" sz="1300" dirty="0"/>
              <a:t>Sardanapalus </a:t>
            </a:r>
          </a:p>
          <a:p>
            <a:pPr lvl="1">
              <a:lnSpc>
                <a:spcPct val="90000"/>
              </a:lnSpc>
            </a:pPr>
            <a:r>
              <a:rPr lang="en-US" sz="1300" dirty="0"/>
              <a:t>Pleasure is not Happiness</a:t>
            </a:r>
          </a:p>
          <a:p>
            <a:pPr lvl="2">
              <a:lnSpc>
                <a:spcPct val="90000"/>
              </a:lnSpc>
            </a:pPr>
            <a:r>
              <a:rPr lang="en-US" sz="1300" dirty="0"/>
              <a:t>To mistake pleasure for happiness is to prefer a “life suitable for beasts” instead of what is appropriate to humans.</a:t>
            </a:r>
          </a:p>
          <a:p>
            <a:pPr lvl="2">
              <a:lnSpc>
                <a:spcPct val="90000"/>
              </a:lnSpc>
            </a:pPr>
            <a:r>
              <a:rPr lang="en-US" sz="1300" dirty="0"/>
              <a:t>To take pleasure/amusement to be happiness would be a mistake.</a:t>
            </a:r>
          </a:p>
          <a:p>
            <a:pPr lvl="3">
              <a:lnSpc>
                <a:spcPct val="90000"/>
              </a:lnSpc>
            </a:pPr>
            <a:r>
              <a:rPr lang="en-US" sz="1300" dirty="0"/>
              <a:t>Happiness is the end, so that we chose all other things for its sake.</a:t>
            </a:r>
          </a:p>
          <a:p>
            <a:pPr lvl="3">
              <a:lnSpc>
                <a:spcPct val="90000"/>
              </a:lnSpc>
            </a:pPr>
            <a:r>
              <a:rPr lang="en-US" sz="1300" dirty="0"/>
              <a:t>To exert oneself and work for the sake of amusement/pleasure “seems silly and childish.”</a:t>
            </a:r>
          </a:p>
          <a:p>
            <a:pPr lvl="2">
              <a:lnSpc>
                <a:spcPct val="90000"/>
              </a:lnSpc>
            </a:pPr>
            <a:r>
              <a:rPr lang="en-US" sz="1300" dirty="0"/>
              <a:t>While pleasure is not happiness, it is part of happiness.</a:t>
            </a:r>
          </a:p>
          <a:p>
            <a:pPr lvl="2">
              <a:lnSpc>
                <a:spcPct val="90000"/>
              </a:lnSpc>
            </a:pPr>
            <a:endParaRPr lang="en-US" sz="1300" dirty="0"/>
          </a:p>
          <a:p>
            <a:pPr lvl="1">
              <a:lnSpc>
                <a:spcPct val="90000"/>
              </a:lnSpc>
            </a:pPr>
            <a:endParaRPr lang="en-US" sz="1300" dirty="0"/>
          </a:p>
          <a:p>
            <a:pPr lvl="1">
              <a:lnSpc>
                <a:spcPct val="90000"/>
              </a:lnSpc>
            </a:pPr>
            <a:endParaRPr lang="en-US" sz="1300" dirty="0"/>
          </a:p>
        </p:txBody>
      </p:sp>
      <p:pic>
        <p:nvPicPr>
          <p:cNvPr id="5" name="Picture 4" descr="A picture containing grass, cow, outdoor, mammal&#10;&#10;Description automatically generated">
            <a:extLst>
              <a:ext uri="{FF2B5EF4-FFF2-40B4-BE49-F238E27FC236}">
                <a16:creationId xmlns:a16="http://schemas.microsoft.com/office/drawing/2014/main" id="{46E4A3AC-82CB-4277-95D1-4D71C7233F9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407" r="2434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440FB8BE-53C8-4A2C-A839-0EDD4274AF22}"/>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jskogerboe.com/2009/11/05/rick-warren-is-not-the-antichrist-seeker-sensitive-sacred-cow-tipp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989728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fontScale="92500" lnSpcReduction="20000"/>
          </a:bodyPr>
          <a:lstStyle/>
          <a:p>
            <a:r>
              <a:rPr lang="en-US" dirty="0"/>
              <a:t>Life of Honor</a:t>
            </a:r>
          </a:p>
          <a:p>
            <a:pPr lvl="1"/>
            <a:r>
              <a:rPr lang="en-US" dirty="0"/>
              <a:t>The Life of Honor</a:t>
            </a:r>
          </a:p>
          <a:p>
            <a:pPr lvl="2"/>
            <a:r>
              <a:rPr lang="en-US" dirty="0"/>
              <a:t>Goal of the political life</a:t>
            </a:r>
          </a:p>
          <a:p>
            <a:pPr lvl="1"/>
            <a:r>
              <a:rPr lang="en-US" dirty="0"/>
              <a:t>Honor is not the Good</a:t>
            </a:r>
          </a:p>
          <a:p>
            <a:pPr lvl="2"/>
            <a:r>
              <a:rPr lang="en-US" dirty="0"/>
              <a:t>Too superficial.</a:t>
            </a:r>
          </a:p>
          <a:p>
            <a:pPr lvl="2"/>
            <a:r>
              <a:rPr lang="en-US" dirty="0"/>
              <a:t>Honor depends more on those who confer it than on the receiver.</a:t>
            </a:r>
          </a:p>
          <a:p>
            <a:pPr lvl="2"/>
            <a:r>
              <a:rPr lang="en-US" dirty="0"/>
              <a:t>The Good is something proper to its possessor and not easily taken from him. </a:t>
            </a:r>
          </a:p>
          <a:p>
            <a:pPr lvl="2"/>
            <a:r>
              <a:rPr lang="en-US" dirty="0"/>
              <a:t>People seek honor to convince themselves of their own goodness, so goodness is superior to honor.</a:t>
            </a:r>
          </a:p>
          <a:p>
            <a:pPr lvl="1"/>
            <a:r>
              <a:rPr lang="en-US" dirty="0"/>
              <a:t>Goodness/Justice rather than honor?</a:t>
            </a:r>
          </a:p>
          <a:p>
            <a:pPr lvl="2"/>
            <a:r>
              <a:rPr lang="en-US" dirty="0"/>
              <a:t>Deficient as an end</a:t>
            </a:r>
          </a:p>
          <a:p>
            <a:pPr lvl="2"/>
            <a:r>
              <a:rPr lang="en-US" dirty="0"/>
              <a:t>Compatible with suffering and misfortune</a:t>
            </a:r>
          </a:p>
          <a:p>
            <a:pPr lvl="3"/>
            <a:r>
              <a:rPr lang="en-US" dirty="0"/>
              <a:t>Paradox (criticism of Plato)</a:t>
            </a:r>
          </a:p>
          <a:p>
            <a:pPr lvl="1"/>
            <a:endParaRPr lang="en-US" dirty="0"/>
          </a:p>
        </p:txBody>
      </p:sp>
    </p:spTree>
    <p:extLst>
      <p:ext uri="{BB962C8B-B14F-4D97-AF65-F5344CB8AC3E}">
        <p14:creationId xmlns:p14="http://schemas.microsoft.com/office/powerpoint/2010/main" val="3563938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28" y="365125"/>
            <a:ext cx="6651171" cy="1325563"/>
          </a:xfrm>
        </p:spPr>
        <p:txBody>
          <a:bodyPr>
            <a:normAutofit fontScale="90000"/>
          </a:bodyPr>
          <a:lstStyle/>
          <a:p>
            <a:r>
              <a:rPr lang="en-US" sz="5000"/>
              <a:t>Aristotle’s Virtue Theory</a:t>
            </a:r>
          </a:p>
        </p:txBody>
      </p:sp>
      <p:sp>
        <p:nvSpPr>
          <p:cNvPr id="3" name="Content Placeholder 2"/>
          <p:cNvSpPr>
            <a:spLocks noGrp="1"/>
          </p:cNvSpPr>
          <p:nvPr>
            <p:ph idx="1"/>
          </p:nvPr>
        </p:nvSpPr>
        <p:spPr>
          <a:xfrm>
            <a:off x="4983480" y="1825625"/>
            <a:ext cx="6487886" cy="4351338"/>
          </a:xfrm>
        </p:spPr>
        <p:txBody>
          <a:bodyPr>
            <a:normAutofit/>
          </a:bodyPr>
          <a:lstStyle/>
          <a:p>
            <a:r>
              <a:rPr lang="en-US" dirty="0"/>
              <a:t>What is the Good for Man?</a:t>
            </a:r>
          </a:p>
          <a:p>
            <a:pPr lvl="1"/>
            <a:r>
              <a:rPr lang="en-US" dirty="0"/>
              <a:t>Wealth &amp; The Good</a:t>
            </a:r>
          </a:p>
          <a:p>
            <a:pPr lvl="2"/>
            <a:r>
              <a:rPr lang="en-US" dirty="0"/>
              <a:t>Wealth is only a means</a:t>
            </a:r>
          </a:p>
          <a:p>
            <a:pPr lvl="1"/>
            <a:r>
              <a:rPr lang="en-US" dirty="0"/>
              <a:t>Inadequate</a:t>
            </a:r>
          </a:p>
          <a:p>
            <a:pPr lvl="2"/>
            <a:r>
              <a:rPr lang="en-US" dirty="0"/>
              <a:t>Own account</a:t>
            </a:r>
          </a:p>
          <a:p>
            <a:pPr lvl="2"/>
            <a:r>
              <a:rPr lang="en-US" dirty="0"/>
              <a:t>Attacks</a:t>
            </a:r>
          </a:p>
          <a:p>
            <a:pPr lvl="1"/>
            <a:r>
              <a:rPr lang="en-US" dirty="0"/>
              <a:t>What is the good for man?</a:t>
            </a:r>
          </a:p>
          <a:p>
            <a:pPr lvl="2"/>
            <a:r>
              <a:rPr lang="en-US" dirty="0"/>
              <a:t>The ultimate end or of human life: something that is completely satisfying</a:t>
            </a:r>
          </a:p>
          <a:p>
            <a:pPr lvl="2"/>
            <a:r>
              <a:rPr lang="en-US" dirty="0"/>
              <a:t>Happiness</a:t>
            </a:r>
          </a:p>
          <a:p>
            <a:pPr lvl="2"/>
            <a:endParaRPr lang="en-US" dirty="0"/>
          </a:p>
          <a:p>
            <a:pPr lvl="1"/>
            <a:endParaRPr lang="en-US" dirty="0"/>
          </a:p>
        </p:txBody>
      </p:sp>
      <p:pic>
        <p:nvPicPr>
          <p:cNvPr id="5" name="Picture 4" descr="Text&#10;&#10;Description automatically generated">
            <a:extLst>
              <a:ext uri="{FF2B5EF4-FFF2-40B4-BE49-F238E27FC236}">
                <a16:creationId xmlns:a16="http://schemas.microsoft.com/office/drawing/2014/main" id="{ADFAB734-2616-46AC-9C6C-D40809B7FBA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492" r="24549" b="-1"/>
          <a:stretch/>
        </p:blipFill>
        <p:spPr>
          <a:xfrm>
            <a:off x="20" y="10"/>
            <a:ext cx="4343380" cy="6857990"/>
          </a:xfrm>
          <a:prstGeom prst="rect">
            <a:avLst/>
          </a:prstGeom>
        </p:spPr>
      </p:pic>
      <p:sp>
        <p:nvSpPr>
          <p:cNvPr id="6" name="TextBox 5">
            <a:extLst>
              <a:ext uri="{FF2B5EF4-FFF2-40B4-BE49-F238E27FC236}">
                <a16:creationId xmlns:a16="http://schemas.microsoft.com/office/drawing/2014/main" id="{92961355-707F-45D9-AB08-503A9B19B521}"/>
              </a:ext>
            </a:extLst>
          </p:cNvPr>
          <p:cNvSpPr txBox="1"/>
          <p:nvPr/>
        </p:nvSpPr>
        <p:spPr>
          <a:xfrm>
            <a:off x="1829571" y="6657945"/>
            <a:ext cx="251382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wipsociology.org/2018/10/29/income-and-wealth-are-not-highly-correlated-here-is-why-and-what-it-mean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259199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The Good</a:t>
            </a:r>
          </a:p>
          <a:p>
            <a:pPr lvl="1"/>
            <a:r>
              <a:rPr lang="en-US" dirty="0"/>
              <a:t>Second Argument for the Good</a:t>
            </a:r>
          </a:p>
          <a:p>
            <a:pPr lvl="2"/>
            <a:r>
              <a:rPr lang="en-US" dirty="0"/>
              <a:t>The good appears to vary with the action, art, or sciences.</a:t>
            </a:r>
          </a:p>
          <a:p>
            <a:pPr lvl="2"/>
            <a:r>
              <a:rPr lang="en-US" dirty="0"/>
              <a:t>The good of each one is that for the sake of which everything else is done.</a:t>
            </a:r>
          </a:p>
          <a:p>
            <a:pPr lvl="2"/>
            <a:r>
              <a:rPr lang="en-US" dirty="0"/>
              <a:t>In every action and pursuit it is the end, since it is for the sake of this that everything else is done.</a:t>
            </a:r>
          </a:p>
          <a:p>
            <a:pPr lvl="2"/>
            <a:r>
              <a:rPr lang="en-US" dirty="0"/>
              <a:t>If there is one thing that is the end of all actions, it will be the practical good-or goods, if more than one</a:t>
            </a:r>
          </a:p>
          <a:p>
            <a:pPr lvl="2"/>
            <a:r>
              <a:rPr lang="en-US" dirty="0"/>
              <a:t>Thus, the argument has reached the same conclusion as before. </a:t>
            </a:r>
          </a:p>
          <a:p>
            <a:pPr lvl="1"/>
            <a:endParaRPr lang="en-US" dirty="0"/>
          </a:p>
        </p:txBody>
      </p:sp>
    </p:spTree>
    <p:extLst>
      <p:ext uri="{BB962C8B-B14F-4D97-AF65-F5344CB8AC3E}">
        <p14:creationId xmlns:p14="http://schemas.microsoft.com/office/powerpoint/2010/main" val="105832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The Good</a:t>
            </a:r>
          </a:p>
          <a:p>
            <a:pPr lvl="1"/>
            <a:r>
              <a:rPr lang="en-US" dirty="0"/>
              <a:t>The Final End</a:t>
            </a:r>
          </a:p>
          <a:p>
            <a:pPr lvl="2"/>
            <a:r>
              <a:rPr lang="en-US" dirty="0"/>
              <a:t>There are more ends than one.</a:t>
            </a:r>
          </a:p>
          <a:p>
            <a:pPr lvl="2"/>
            <a:r>
              <a:rPr lang="en-US" dirty="0"/>
              <a:t> Some are chosen as means to something else, so not all of them are final ends</a:t>
            </a:r>
          </a:p>
          <a:p>
            <a:pPr lvl="2"/>
            <a:r>
              <a:rPr lang="en-US" dirty="0"/>
              <a:t>The supreme good is something final.</a:t>
            </a:r>
          </a:p>
          <a:p>
            <a:pPr lvl="2"/>
            <a:r>
              <a:rPr lang="en-US" dirty="0"/>
              <a:t>If there is one final end, it is the good we seek.</a:t>
            </a:r>
          </a:p>
          <a:p>
            <a:pPr lvl="2"/>
            <a:r>
              <a:rPr lang="en-US" dirty="0"/>
              <a:t>If there is more than one, it will be the most final. </a:t>
            </a:r>
          </a:p>
          <a:p>
            <a:pPr lvl="2"/>
            <a:r>
              <a:rPr lang="en-US" dirty="0"/>
              <a:t>An object pursued for its own sake is more final than one pursued because of something else.</a:t>
            </a:r>
          </a:p>
          <a:p>
            <a:pPr lvl="2"/>
            <a:r>
              <a:rPr lang="en-US" dirty="0"/>
              <a:t> What is always </a:t>
            </a:r>
            <a:r>
              <a:rPr lang="en-US" dirty="0" err="1"/>
              <a:t>choseable</a:t>
            </a:r>
            <a:r>
              <a:rPr lang="en-US" dirty="0"/>
              <a:t> for its own sake and never because of another is final without qualification.</a:t>
            </a:r>
          </a:p>
          <a:p>
            <a:pPr lvl="2"/>
            <a:endParaRPr lang="en-US" dirty="0"/>
          </a:p>
          <a:p>
            <a:pPr lvl="1"/>
            <a:endParaRPr lang="en-US" dirty="0"/>
          </a:p>
        </p:txBody>
      </p:sp>
    </p:spTree>
    <p:extLst>
      <p:ext uri="{BB962C8B-B14F-4D97-AF65-F5344CB8AC3E}">
        <p14:creationId xmlns:p14="http://schemas.microsoft.com/office/powerpoint/2010/main" val="127364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911BD-1B5F-E14F-60EB-59871D152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D9ADD-A2C2-D0C3-8B88-4C807DD0336E}"/>
              </a:ext>
            </a:extLst>
          </p:cNvPr>
          <p:cNvSpPr>
            <a:spLocks noGrp="1"/>
          </p:cNvSpPr>
          <p:nvPr>
            <p:ph type="title"/>
          </p:nvPr>
        </p:nvSpPr>
        <p:spPr/>
        <p:txBody>
          <a:bodyPr/>
          <a:lstStyle/>
          <a:p>
            <a:r>
              <a:rPr lang="en-US" dirty="0"/>
              <a:t>Aristotle’s Epistemology</a:t>
            </a:r>
          </a:p>
        </p:txBody>
      </p:sp>
      <p:sp>
        <p:nvSpPr>
          <p:cNvPr id="3" name="Content Placeholder 2">
            <a:extLst>
              <a:ext uri="{FF2B5EF4-FFF2-40B4-BE49-F238E27FC236}">
                <a16:creationId xmlns:a16="http://schemas.microsoft.com/office/drawing/2014/main" id="{90CCC8CF-1D38-A10E-AC54-6AB2F5D3A999}"/>
              </a:ext>
            </a:extLst>
          </p:cNvPr>
          <p:cNvSpPr>
            <a:spLocks noGrp="1"/>
          </p:cNvSpPr>
          <p:nvPr>
            <p:ph sz="quarter" idx="13"/>
          </p:nvPr>
        </p:nvSpPr>
        <p:spPr/>
        <p:txBody>
          <a:bodyPr>
            <a:normAutofit lnSpcReduction="10000"/>
          </a:bodyPr>
          <a:lstStyle/>
          <a:p>
            <a:r>
              <a:rPr lang="en-US" dirty="0"/>
              <a:t>Empirical Approach</a:t>
            </a:r>
          </a:p>
          <a:p>
            <a:pPr lvl="1"/>
            <a:r>
              <a:rPr lang="en-US" dirty="0"/>
              <a:t>The Desire to Know</a:t>
            </a:r>
          </a:p>
          <a:p>
            <a:pPr lvl="2"/>
            <a:r>
              <a:rPr lang="en-US" dirty="0"/>
              <a:t>“All human beings by nature desire to know.”</a:t>
            </a:r>
          </a:p>
          <a:p>
            <a:pPr lvl="2"/>
            <a:r>
              <a:rPr lang="en-US" dirty="0"/>
              <a:t>“the delight we take in our senses; for even apart from their usefulness they are loved for themselves.”</a:t>
            </a:r>
          </a:p>
          <a:p>
            <a:pPr lvl="1"/>
            <a:r>
              <a:rPr lang="en-US" dirty="0"/>
              <a:t>Science</a:t>
            </a:r>
          </a:p>
          <a:p>
            <a:pPr lvl="2"/>
            <a:r>
              <a:rPr lang="en-US" dirty="0"/>
              <a:t>The source of knowledge is in the senses.</a:t>
            </a:r>
          </a:p>
          <a:p>
            <a:pPr lvl="2"/>
            <a:r>
              <a:rPr lang="en-US" dirty="0"/>
              <a:t>One can get above the sensory particulars to scientific knowledge.</a:t>
            </a:r>
          </a:p>
          <a:p>
            <a:pPr lvl="2"/>
            <a:r>
              <a:rPr lang="en-US" dirty="0"/>
              <a:t>Science is rational discourse.</a:t>
            </a:r>
          </a:p>
          <a:p>
            <a:pPr lvl="2"/>
            <a:r>
              <a:rPr lang="en-US" dirty="0"/>
              <a:t>Knowledge of X: being able to say what X is and why X is what it is.</a:t>
            </a:r>
          </a:p>
          <a:p>
            <a:pPr lvl="2"/>
            <a:r>
              <a:rPr lang="en-US" dirty="0"/>
              <a:t>Wisdom: knowing the ultimate causes and principles.</a:t>
            </a:r>
          </a:p>
          <a:p>
            <a:endParaRPr lang="en-US" dirty="0"/>
          </a:p>
        </p:txBody>
      </p:sp>
    </p:spTree>
    <p:extLst>
      <p:ext uri="{BB962C8B-B14F-4D97-AF65-F5344CB8AC3E}">
        <p14:creationId xmlns:p14="http://schemas.microsoft.com/office/powerpoint/2010/main" val="3220566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fontScale="92500" lnSpcReduction="10000"/>
          </a:bodyPr>
          <a:lstStyle/>
          <a:p>
            <a:r>
              <a:rPr lang="en-US" dirty="0"/>
              <a:t>The Good</a:t>
            </a:r>
          </a:p>
          <a:p>
            <a:pPr lvl="1"/>
            <a:r>
              <a:rPr lang="en-US" dirty="0"/>
              <a:t>Choice Argument for happiness as the final end</a:t>
            </a:r>
          </a:p>
          <a:p>
            <a:pPr lvl="2"/>
            <a:r>
              <a:rPr lang="en-US" dirty="0"/>
              <a:t>Happiness is such an end-we choose it for itself and never for any other reason.</a:t>
            </a:r>
          </a:p>
          <a:p>
            <a:pPr lvl="2"/>
            <a:r>
              <a:rPr lang="en-US" dirty="0"/>
              <a:t>Honor, pleasure, intelligence and other good qualities are chosen partly for themselves and for the sake of happiness.</a:t>
            </a:r>
          </a:p>
          <a:p>
            <a:pPr lvl="2"/>
            <a:r>
              <a:rPr lang="en-US" dirty="0"/>
              <a:t>No one chooses happiness for the sake of the good qualities or for any other reason.</a:t>
            </a:r>
          </a:p>
          <a:p>
            <a:pPr lvl="1"/>
            <a:r>
              <a:rPr lang="en-US" dirty="0"/>
              <a:t>Self Sufficiency Argument for happiness as the final end</a:t>
            </a:r>
          </a:p>
          <a:p>
            <a:pPr lvl="2"/>
            <a:r>
              <a:rPr lang="en-US" dirty="0"/>
              <a:t>The perfect good is self-sufficient. </a:t>
            </a:r>
          </a:p>
          <a:p>
            <a:pPr lvl="2"/>
            <a:r>
              <a:rPr lang="en-US" dirty="0"/>
              <a:t>Self sufficient is not what is sufficient for a solitary life.</a:t>
            </a:r>
          </a:p>
          <a:p>
            <a:pPr lvl="3"/>
            <a:r>
              <a:rPr lang="en-US" dirty="0"/>
              <a:t>Social being</a:t>
            </a:r>
          </a:p>
          <a:p>
            <a:pPr lvl="3"/>
            <a:r>
              <a:rPr lang="en-US" dirty="0"/>
              <a:t>Limit to avoid infinity</a:t>
            </a:r>
          </a:p>
          <a:p>
            <a:pPr lvl="2"/>
            <a:r>
              <a:rPr lang="en-US" dirty="0"/>
              <a:t>A self-sufficient thing is one which by itself makes life desirable and in no way deficient.</a:t>
            </a:r>
          </a:p>
          <a:p>
            <a:pPr lvl="2"/>
            <a:r>
              <a:rPr lang="en-US" dirty="0"/>
              <a:t>Happiness is such a thing. </a:t>
            </a:r>
          </a:p>
          <a:p>
            <a:pPr lvl="2"/>
            <a:endParaRPr lang="en-US" dirty="0"/>
          </a:p>
          <a:p>
            <a:pPr lvl="1"/>
            <a:endParaRPr lang="en-US" dirty="0"/>
          </a:p>
        </p:txBody>
      </p:sp>
    </p:spTree>
    <p:extLst>
      <p:ext uri="{BB962C8B-B14F-4D97-AF65-F5344CB8AC3E}">
        <p14:creationId xmlns:p14="http://schemas.microsoft.com/office/powerpoint/2010/main" val="2614720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The Good</a:t>
            </a:r>
          </a:p>
          <a:p>
            <a:pPr lvl="1"/>
            <a:r>
              <a:rPr lang="en-US" dirty="0"/>
              <a:t>Most Desirable Argument for Happiness</a:t>
            </a:r>
          </a:p>
          <a:p>
            <a:pPr lvl="2"/>
            <a:r>
              <a:rPr lang="en-US" dirty="0"/>
              <a:t>It is the most desirable of all things, not seen as one among many.</a:t>
            </a:r>
          </a:p>
          <a:p>
            <a:pPr lvl="2"/>
            <a:r>
              <a:rPr lang="en-US" dirty="0"/>
              <a:t>If it was one among many, happiness would be made more desirable by the addition of even the least good.</a:t>
            </a:r>
          </a:p>
          <a:p>
            <a:pPr lvl="2"/>
            <a:r>
              <a:rPr lang="en-US" dirty="0"/>
              <a:t>So, happiness is perfect and self-sufficient, being the end to which our actions are directed.</a:t>
            </a:r>
          </a:p>
          <a:p>
            <a:pPr lvl="2"/>
            <a:endParaRPr lang="en-US" dirty="0"/>
          </a:p>
          <a:p>
            <a:pPr lvl="1"/>
            <a:endParaRPr lang="en-US" dirty="0"/>
          </a:p>
        </p:txBody>
      </p:sp>
    </p:spTree>
    <p:extLst>
      <p:ext uri="{BB962C8B-B14F-4D97-AF65-F5344CB8AC3E}">
        <p14:creationId xmlns:p14="http://schemas.microsoft.com/office/powerpoint/2010/main" val="1407142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The Function of Man</a:t>
            </a:r>
          </a:p>
          <a:p>
            <a:pPr lvl="1"/>
            <a:r>
              <a:rPr lang="en-US" dirty="0"/>
              <a:t>Argument for function</a:t>
            </a:r>
          </a:p>
          <a:p>
            <a:pPr lvl="2"/>
            <a:r>
              <a:rPr lang="en-US" dirty="0"/>
              <a:t>Happiness is a virtuous activity of the soul.</a:t>
            </a:r>
          </a:p>
          <a:p>
            <a:pPr lvl="2"/>
            <a:r>
              <a:rPr lang="en-US" dirty="0"/>
              <a:t>Taking happiness as the supreme good is a platitude, so an account is required. </a:t>
            </a:r>
          </a:p>
          <a:p>
            <a:pPr lvl="2"/>
            <a:r>
              <a:rPr lang="en-US" dirty="0"/>
              <a:t>This can be achieved by understanding man’s function. </a:t>
            </a:r>
          </a:p>
          <a:p>
            <a:pPr lvl="2"/>
            <a:r>
              <a:rPr lang="en-US" dirty="0"/>
              <a:t>The goodness and proficiency of an artist-or any class having a specific function is in the performance of that function.</a:t>
            </a:r>
          </a:p>
          <a:p>
            <a:pPr lvl="2"/>
            <a:r>
              <a:rPr lang="en-US" dirty="0"/>
              <a:t>The same will be true of man, if man has a function.</a:t>
            </a:r>
          </a:p>
          <a:p>
            <a:pPr lvl="3"/>
            <a:r>
              <a:rPr lang="en-US" dirty="0"/>
              <a:t>Analogy 1: Is it likely that joiners and shoemakers have certain functions and man has been left by nature a functionless being? </a:t>
            </a:r>
          </a:p>
          <a:p>
            <a:pPr lvl="3"/>
            <a:r>
              <a:rPr lang="en-US" dirty="0"/>
              <a:t>Analogy 2: As the eye and hand and foot and other members have a function, a human being has a function over and above these particular functions.</a:t>
            </a:r>
          </a:p>
          <a:p>
            <a:pPr lvl="1"/>
            <a:endParaRPr lang="en-US" dirty="0"/>
          </a:p>
        </p:txBody>
      </p:sp>
    </p:spTree>
    <p:extLst>
      <p:ext uri="{BB962C8B-B14F-4D97-AF65-F5344CB8AC3E}">
        <p14:creationId xmlns:p14="http://schemas.microsoft.com/office/powerpoint/2010/main" val="3056138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28" y="365125"/>
            <a:ext cx="6651171" cy="1325563"/>
          </a:xfrm>
        </p:spPr>
        <p:txBody>
          <a:bodyPr>
            <a:normAutofit fontScale="90000"/>
          </a:bodyPr>
          <a:lstStyle/>
          <a:p>
            <a:r>
              <a:rPr lang="en-US" sz="5000" dirty="0"/>
              <a:t>Aristotle’s Virtue Theory</a:t>
            </a:r>
          </a:p>
        </p:txBody>
      </p:sp>
      <p:sp>
        <p:nvSpPr>
          <p:cNvPr id="3" name="Content Placeholder 2"/>
          <p:cNvSpPr>
            <a:spLocks noGrp="1"/>
          </p:cNvSpPr>
          <p:nvPr>
            <p:ph idx="1"/>
          </p:nvPr>
        </p:nvSpPr>
        <p:spPr>
          <a:xfrm>
            <a:off x="4983480" y="1825625"/>
            <a:ext cx="6487886" cy="4351338"/>
          </a:xfrm>
        </p:spPr>
        <p:txBody>
          <a:bodyPr>
            <a:normAutofit fontScale="92500" lnSpcReduction="10000"/>
          </a:bodyPr>
          <a:lstStyle/>
          <a:p>
            <a:r>
              <a:rPr lang="en-US" sz="1400"/>
              <a:t>The Function of Man</a:t>
            </a:r>
          </a:p>
          <a:p>
            <a:pPr lvl="1"/>
            <a:r>
              <a:rPr lang="en-US" sz="1400"/>
              <a:t>Life is not Man’s Function</a:t>
            </a:r>
          </a:p>
          <a:p>
            <a:pPr lvl="2"/>
            <a:r>
              <a:rPr lang="en-US" sz="1400"/>
              <a:t>Life is shared by plants.</a:t>
            </a:r>
          </a:p>
          <a:p>
            <a:pPr lvl="2"/>
            <a:r>
              <a:rPr lang="en-US" sz="1400"/>
              <a:t>We are looking for man's proper function.</a:t>
            </a:r>
          </a:p>
          <a:p>
            <a:pPr lvl="2"/>
            <a:r>
              <a:rPr lang="en-US" sz="1400"/>
              <a:t>So, we must exclude from our definition the life consisting in nutrition and growth.</a:t>
            </a:r>
          </a:p>
          <a:p>
            <a:pPr lvl="2"/>
            <a:r>
              <a:rPr lang="en-US" sz="1400"/>
              <a:t>Sentient life is shared by horses, cattle and other animals. </a:t>
            </a:r>
          </a:p>
          <a:p>
            <a:pPr lvl="2"/>
            <a:r>
              <a:rPr lang="en-US" sz="1400"/>
              <a:t>So, thus must be excluded as well.</a:t>
            </a:r>
          </a:p>
          <a:p>
            <a:pPr lvl="1"/>
            <a:r>
              <a:rPr lang="en-US" sz="1400"/>
              <a:t>The Function is found in the rational part</a:t>
            </a:r>
          </a:p>
          <a:p>
            <a:pPr lvl="2"/>
            <a:r>
              <a:rPr lang="en-US" sz="1400"/>
              <a:t>There remains a practical life of the rational part.</a:t>
            </a:r>
          </a:p>
          <a:p>
            <a:pPr lvl="2"/>
            <a:r>
              <a:rPr lang="en-US" sz="1400"/>
              <a:t>This has two aspects: </a:t>
            </a:r>
          </a:p>
          <a:p>
            <a:pPr lvl="2"/>
            <a:r>
              <a:rPr lang="en-US" sz="1400"/>
              <a:t>a. One amenable to reason.</a:t>
            </a:r>
          </a:p>
          <a:p>
            <a:pPr lvl="2"/>
            <a:r>
              <a:rPr lang="en-US" sz="1400"/>
              <a:t>b. Another possessing it and initiating thought.</a:t>
            </a:r>
          </a:p>
          <a:p>
            <a:pPr lvl="2"/>
            <a:r>
              <a:rPr lang="en-US" sz="1400"/>
              <a:t>The life determined by activity is the life of man because it is the stricter sense.</a:t>
            </a:r>
          </a:p>
          <a:p>
            <a:pPr lvl="2"/>
            <a:endParaRPr lang="en-US" sz="1400"/>
          </a:p>
          <a:p>
            <a:pPr lvl="1"/>
            <a:endParaRPr lang="en-US" sz="1400"/>
          </a:p>
        </p:txBody>
      </p:sp>
      <p:pic>
        <p:nvPicPr>
          <p:cNvPr id="8" name="Picture 7" descr="Monochrome photograph of a horse inside a stable">
            <a:extLst>
              <a:ext uri="{FF2B5EF4-FFF2-40B4-BE49-F238E27FC236}">
                <a16:creationId xmlns:a16="http://schemas.microsoft.com/office/drawing/2014/main" id="{9BEEE93F-3FF2-4914-8E3A-EDB80EE647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77" r="41556"/>
          <a:stretch/>
        </p:blipFill>
        <p:spPr>
          <a:xfrm>
            <a:off x="20" y="10"/>
            <a:ext cx="4343380" cy="6857990"/>
          </a:xfrm>
          <a:prstGeom prst="rect">
            <a:avLst/>
          </a:prstGeom>
        </p:spPr>
      </p:pic>
    </p:spTree>
    <p:extLst>
      <p:ext uri="{BB962C8B-B14F-4D97-AF65-F5344CB8AC3E}">
        <p14:creationId xmlns:p14="http://schemas.microsoft.com/office/powerpoint/2010/main" val="3761395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The Function of Man</a:t>
            </a:r>
          </a:p>
          <a:p>
            <a:pPr lvl="1"/>
            <a:r>
              <a:rPr lang="en-US" dirty="0"/>
              <a:t>Function &amp; Good</a:t>
            </a:r>
          </a:p>
          <a:p>
            <a:pPr lvl="2"/>
            <a:r>
              <a:rPr lang="en-US" dirty="0"/>
              <a:t>The function of man is an activity of the soul in accord with or implying a rational principle.</a:t>
            </a:r>
          </a:p>
          <a:p>
            <a:pPr lvl="2"/>
            <a:r>
              <a:rPr lang="en-US" dirty="0"/>
              <a:t>The function of an individual and of a good individual is the same.</a:t>
            </a:r>
          </a:p>
          <a:p>
            <a:pPr lvl="2"/>
            <a:r>
              <a:rPr lang="en-US" dirty="0"/>
              <a:t>If the function of man is an activity of the soul, implying a rational principle.</a:t>
            </a:r>
          </a:p>
          <a:p>
            <a:pPr lvl="2"/>
            <a:r>
              <a:rPr lang="en-US" dirty="0"/>
              <a:t>If the function of a good man is to perform these well and rightly.</a:t>
            </a:r>
          </a:p>
          <a:p>
            <a:pPr lvl="2"/>
            <a:r>
              <a:rPr lang="en-US" dirty="0"/>
              <a:t>If every function is performed well when performed in accord with its proper excellence.</a:t>
            </a:r>
          </a:p>
          <a:p>
            <a:pPr lvl="2"/>
            <a:r>
              <a:rPr lang="en-US" dirty="0"/>
              <a:t>Then the good for man is an activity of soul in accordance with virtue.</a:t>
            </a:r>
          </a:p>
          <a:p>
            <a:pPr lvl="3"/>
            <a:r>
              <a:rPr lang="en-US" dirty="0"/>
              <a:t>If there is more that one kind of virtue, in accordance with the best and most perfect kind.</a:t>
            </a:r>
          </a:p>
          <a:p>
            <a:pPr lvl="3"/>
            <a:r>
              <a:rPr lang="en-US" dirty="0"/>
              <a:t>Further qualification: in a complete lifetime - one day or a brief space of time cannot make a man blessed and happy</a:t>
            </a:r>
          </a:p>
          <a:p>
            <a:pPr lvl="2"/>
            <a:endParaRPr lang="en-US" dirty="0"/>
          </a:p>
          <a:p>
            <a:pPr lvl="1"/>
            <a:endParaRPr lang="en-US" dirty="0"/>
          </a:p>
        </p:txBody>
      </p:sp>
    </p:spTree>
    <p:extLst>
      <p:ext uri="{BB962C8B-B14F-4D97-AF65-F5344CB8AC3E}">
        <p14:creationId xmlns:p14="http://schemas.microsoft.com/office/powerpoint/2010/main" val="2819132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How is Happiness Acquired?</a:t>
            </a:r>
          </a:p>
          <a:p>
            <a:pPr lvl="1"/>
            <a:r>
              <a:rPr lang="en-US" dirty="0"/>
              <a:t>How?</a:t>
            </a:r>
          </a:p>
          <a:p>
            <a:pPr lvl="2"/>
            <a:r>
              <a:rPr lang="en-US" dirty="0"/>
              <a:t>Learnt?</a:t>
            </a:r>
          </a:p>
          <a:p>
            <a:pPr lvl="2"/>
            <a:r>
              <a:rPr lang="en-US" dirty="0"/>
              <a:t>Acquired by habit?</a:t>
            </a:r>
          </a:p>
          <a:p>
            <a:pPr lvl="2"/>
            <a:r>
              <a:rPr lang="en-US" dirty="0"/>
              <a:t>Divine dispensation?</a:t>
            </a:r>
          </a:p>
          <a:p>
            <a:pPr lvl="2"/>
            <a:r>
              <a:rPr lang="en-US" dirty="0"/>
              <a:t>Chance?</a:t>
            </a:r>
          </a:p>
          <a:p>
            <a:pPr lvl="1"/>
            <a:r>
              <a:rPr lang="en-US" dirty="0"/>
              <a:t>Divine Dispensation</a:t>
            </a:r>
          </a:p>
          <a:p>
            <a:pPr lvl="2"/>
            <a:r>
              <a:rPr lang="en-US" dirty="0"/>
              <a:t>If anything is a gift of the gods, it is happiness.</a:t>
            </a:r>
          </a:p>
          <a:p>
            <a:pPr lvl="2"/>
            <a:r>
              <a:rPr lang="en-US" dirty="0"/>
              <a:t>Of all human possessions it is the best. </a:t>
            </a:r>
          </a:p>
          <a:p>
            <a:pPr lvl="2"/>
            <a:r>
              <a:rPr lang="en-US" dirty="0"/>
              <a:t>This point falls under another branch of study. </a:t>
            </a:r>
          </a:p>
          <a:p>
            <a:pPr lvl="2"/>
            <a:endParaRPr lang="en-US" dirty="0"/>
          </a:p>
          <a:p>
            <a:pPr lvl="1"/>
            <a:endParaRPr lang="en-US" dirty="0"/>
          </a:p>
        </p:txBody>
      </p:sp>
    </p:spTree>
    <p:extLst>
      <p:ext uri="{BB962C8B-B14F-4D97-AF65-F5344CB8AC3E}">
        <p14:creationId xmlns:p14="http://schemas.microsoft.com/office/powerpoint/2010/main" val="2383511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3" y="609600"/>
            <a:ext cx="5775878" cy="1320800"/>
          </a:xfrm>
        </p:spPr>
        <p:txBody>
          <a:bodyPr>
            <a:normAutofit/>
          </a:bodyPr>
          <a:lstStyle/>
          <a:p>
            <a:r>
              <a:rPr lang="en-US" dirty="0"/>
              <a:t>Aristotle’s Virtue Theory</a:t>
            </a:r>
          </a:p>
        </p:txBody>
      </p:sp>
      <p:sp>
        <p:nvSpPr>
          <p:cNvPr id="3" name="Content Placeholder 2"/>
          <p:cNvSpPr>
            <a:spLocks noGrp="1"/>
          </p:cNvSpPr>
          <p:nvPr>
            <p:ph idx="1"/>
          </p:nvPr>
        </p:nvSpPr>
        <p:spPr>
          <a:xfrm>
            <a:off x="5209563" y="2160589"/>
            <a:ext cx="6547891" cy="4598557"/>
          </a:xfrm>
        </p:spPr>
        <p:txBody>
          <a:bodyPr>
            <a:normAutofit/>
          </a:bodyPr>
          <a:lstStyle/>
          <a:p>
            <a:pPr>
              <a:lnSpc>
                <a:spcPct val="90000"/>
              </a:lnSpc>
            </a:pPr>
            <a:r>
              <a:rPr lang="en-US" sz="1400" dirty="0"/>
              <a:t>How is Happiness Acquired?</a:t>
            </a:r>
          </a:p>
          <a:p>
            <a:pPr lvl="1">
              <a:lnSpc>
                <a:spcPct val="90000"/>
              </a:lnSpc>
            </a:pPr>
            <a:r>
              <a:rPr lang="en-US" sz="1400" dirty="0"/>
              <a:t>Study &amp; Training</a:t>
            </a:r>
          </a:p>
          <a:p>
            <a:pPr lvl="2">
              <a:lnSpc>
                <a:spcPct val="90000"/>
              </a:lnSpc>
            </a:pPr>
            <a:r>
              <a:rPr lang="en-US" dirty="0"/>
              <a:t>Most divine</a:t>
            </a:r>
          </a:p>
          <a:p>
            <a:pPr lvl="2">
              <a:lnSpc>
                <a:spcPct val="90000"/>
              </a:lnSpc>
            </a:pPr>
            <a:r>
              <a:rPr lang="en-US" dirty="0"/>
              <a:t>End of goodness is the best</a:t>
            </a:r>
          </a:p>
          <a:p>
            <a:pPr lvl="2">
              <a:lnSpc>
                <a:spcPct val="90000"/>
              </a:lnSpc>
            </a:pPr>
            <a:r>
              <a:rPr lang="en-US" dirty="0"/>
              <a:t>Widely shared</a:t>
            </a:r>
          </a:p>
          <a:p>
            <a:pPr lvl="1">
              <a:lnSpc>
                <a:spcPct val="90000"/>
              </a:lnSpc>
            </a:pPr>
            <a:r>
              <a:rPr lang="en-US" sz="1400" dirty="0"/>
              <a:t>Teleological Argument Against Chance</a:t>
            </a:r>
          </a:p>
          <a:p>
            <a:pPr lvl="2">
              <a:lnSpc>
                <a:spcPct val="90000"/>
              </a:lnSpc>
            </a:pPr>
            <a:r>
              <a:rPr lang="en-US" dirty="0"/>
              <a:t> It is better to win happiness by study than by chance, </a:t>
            </a:r>
          </a:p>
          <a:p>
            <a:pPr lvl="2">
              <a:lnSpc>
                <a:spcPct val="90000"/>
              </a:lnSpc>
            </a:pPr>
            <a:r>
              <a:rPr lang="en-US" dirty="0"/>
              <a:t> It is natural for nature's effects to be the finest possible,</a:t>
            </a:r>
          </a:p>
          <a:p>
            <a:pPr lvl="2">
              <a:lnSpc>
                <a:spcPct val="90000"/>
              </a:lnSpc>
            </a:pPr>
            <a:r>
              <a:rPr lang="en-US" dirty="0"/>
              <a:t> Similarly for the effects of art and of any other cause, especially those of the best kind. </a:t>
            </a:r>
          </a:p>
          <a:p>
            <a:pPr lvl="2">
              <a:lnSpc>
                <a:spcPct val="90000"/>
              </a:lnSpc>
            </a:pPr>
            <a:r>
              <a:rPr lang="en-US" dirty="0"/>
              <a:t> That the most important and finest thing of all should be left to chance would be a gross disharmony</a:t>
            </a:r>
          </a:p>
          <a:p>
            <a:pPr lvl="1">
              <a:lnSpc>
                <a:spcPct val="90000"/>
              </a:lnSpc>
            </a:pPr>
            <a:endParaRPr lang="en-US" sz="1400" dirty="0"/>
          </a:p>
          <a:p>
            <a:pPr lvl="1">
              <a:lnSpc>
                <a:spcPct val="90000"/>
              </a:lnSpc>
            </a:pPr>
            <a:endParaRPr lang="en-US" sz="1400" dirty="0"/>
          </a:p>
        </p:txBody>
      </p:sp>
      <p:pic>
        <p:nvPicPr>
          <p:cNvPr id="5" name="Picture 4" descr="Two red dice on a green surface&#10;&#10;Description automatically generated with medium confidence">
            <a:extLst>
              <a:ext uri="{FF2B5EF4-FFF2-40B4-BE49-F238E27FC236}">
                <a16:creationId xmlns:a16="http://schemas.microsoft.com/office/drawing/2014/main" id="{1D43378C-FC20-48A2-BB60-B773BA722B3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164" r="27669"/>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ADF0728A-6DE9-41C6-B089-29B966B4CBF6}"/>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lickr.com/photos/alexcreative/456484990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143647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How is Happiness Acquired?</a:t>
            </a:r>
          </a:p>
          <a:p>
            <a:pPr lvl="1"/>
            <a:r>
              <a:rPr lang="en-US" dirty="0"/>
              <a:t>Happiness</a:t>
            </a:r>
          </a:p>
          <a:p>
            <a:pPr lvl="2"/>
            <a:r>
              <a:rPr lang="en-US" dirty="0"/>
              <a:t>Virtuous activity of the soul</a:t>
            </a:r>
          </a:p>
          <a:p>
            <a:pPr lvl="2"/>
            <a:r>
              <a:rPr lang="en-US" dirty="0"/>
              <a:t>All other goods</a:t>
            </a:r>
          </a:p>
          <a:p>
            <a:pPr lvl="1"/>
            <a:r>
              <a:rPr lang="en-US" dirty="0"/>
              <a:t>Political Science &amp; Virtue</a:t>
            </a:r>
          </a:p>
          <a:p>
            <a:pPr lvl="2"/>
            <a:r>
              <a:rPr lang="en-US" dirty="0"/>
              <a:t>End of political science</a:t>
            </a:r>
          </a:p>
          <a:p>
            <a:pPr lvl="2"/>
            <a:r>
              <a:rPr lang="en-US" dirty="0"/>
              <a:t>Imbue citizens</a:t>
            </a:r>
          </a:p>
          <a:p>
            <a:pPr lvl="1"/>
            <a:endParaRPr lang="en-US" dirty="0"/>
          </a:p>
          <a:p>
            <a:pPr lvl="1"/>
            <a:endParaRPr lang="en-US" dirty="0"/>
          </a:p>
        </p:txBody>
      </p:sp>
    </p:spTree>
    <p:extLst>
      <p:ext uri="{BB962C8B-B14F-4D97-AF65-F5344CB8AC3E}">
        <p14:creationId xmlns:p14="http://schemas.microsoft.com/office/powerpoint/2010/main" val="4058318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3" y="609600"/>
            <a:ext cx="5856197" cy="1320800"/>
          </a:xfrm>
        </p:spPr>
        <p:txBody>
          <a:bodyPr>
            <a:normAutofit/>
          </a:bodyPr>
          <a:lstStyle/>
          <a:p>
            <a:r>
              <a:rPr lang="en-US" dirty="0"/>
              <a:t>Aristotle’s Virtue Theory</a:t>
            </a:r>
          </a:p>
        </p:txBody>
      </p:sp>
      <p:sp>
        <p:nvSpPr>
          <p:cNvPr id="3" name="Content Placeholder 2"/>
          <p:cNvSpPr>
            <a:spLocks noGrp="1"/>
          </p:cNvSpPr>
          <p:nvPr>
            <p:ph idx="1"/>
          </p:nvPr>
        </p:nvSpPr>
        <p:spPr>
          <a:xfrm>
            <a:off x="5209563" y="2160589"/>
            <a:ext cx="4064439" cy="3880773"/>
          </a:xfrm>
        </p:spPr>
        <p:txBody>
          <a:bodyPr>
            <a:normAutofit/>
          </a:bodyPr>
          <a:lstStyle/>
          <a:p>
            <a:r>
              <a:rPr lang="en-US" dirty="0"/>
              <a:t>Excellence &amp; Virtue</a:t>
            </a:r>
          </a:p>
          <a:p>
            <a:pPr lvl="1"/>
            <a:r>
              <a:rPr lang="en-US" dirty="0"/>
              <a:t>Excellence	</a:t>
            </a:r>
          </a:p>
          <a:p>
            <a:pPr lvl="2"/>
            <a:r>
              <a:rPr lang="en-US" dirty="0"/>
              <a:t>Enables its possessor to function</a:t>
            </a:r>
          </a:p>
          <a:p>
            <a:pPr lvl="2"/>
            <a:r>
              <a:rPr lang="en-US" dirty="0"/>
              <a:t>Renders good</a:t>
            </a:r>
          </a:p>
          <a:p>
            <a:pPr lvl="3"/>
            <a:r>
              <a:rPr lang="en-US" dirty="0"/>
              <a:t>Eye</a:t>
            </a:r>
          </a:p>
          <a:p>
            <a:pPr lvl="3"/>
            <a:r>
              <a:rPr lang="en-US" dirty="0"/>
              <a:t>Horse</a:t>
            </a:r>
          </a:p>
          <a:p>
            <a:pPr lvl="1"/>
            <a:r>
              <a:rPr lang="en-US" dirty="0"/>
              <a:t>Virtue</a:t>
            </a:r>
          </a:p>
          <a:p>
            <a:pPr lvl="2"/>
            <a:r>
              <a:rPr lang="en-US" dirty="0"/>
              <a:t>Moral virtue</a:t>
            </a:r>
          </a:p>
          <a:p>
            <a:pPr lvl="2"/>
            <a:r>
              <a:rPr lang="en-US" dirty="0"/>
              <a:t>Excess, deficiency and mean</a:t>
            </a:r>
          </a:p>
          <a:p>
            <a:pPr lvl="1"/>
            <a:endParaRPr lang="en-US" dirty="0"/>
          </a:p>
          <a:p>
            <a:pPr lvl="1"/>
            <a:endParaRPr lang="en-US" dirty="0"/>
          </a:p>
        </p:txBody>
      </p:sp>
      <p:pic>
        <p:nvPicPr>
          <p:cNvPr id="5" name="Picture 4" descr="A close up of an eye&#10;&#10;Description automatically generated">
            <a:extLst>
              <a:ext uri="{FF2B5EF4-FFF2-40B4-BE49-F238E27FC236}">
                <a16:creationId xmlns:a16="http://schemas.microsoft.com/office/drawing/2014/main" id="{F0F5E7FB-1F4A-46A8-A387-4AFB0A3C83A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71" r="25149"/>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E3EC0A58-2A10-4C67-9B80-893152DCD4A6}"/>
              </a:ext>
            </a:extLst>
          </p:cNvPr>
          <p:cNvSpPr txBox="1"/>
          <p:nvPr/>
        </p:nvSpPr>
        <p:spPr>
          <a:xfrm>
            <a:off x="9795189" y="6657945"/>
            <a:ext cx="239681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ute-pictures.blogspot.com/2009/09/attractive-eye-wallpaper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235905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fontScale="77500" lnSpcReduction="20000"/>
          </a:bodyPr>
          <a:lstStyle/>
          <a:p>
            <a:r>
              <a:rPr lang="en-US" dirty="0"/>
              <a:t>Excellence &amp; Virtue</a:t>
            </a:r>
          </a:p>
          <a:p>
            <a:pPr lvl="1"/>
            <a:r>
              <a:rPr lang="en-US" dirty="0"/>
              <a:t>The Mark of At the right times </a:t>
            </a:r>
          </a:p>
          <a:p>
            <a:pPr lvl="2"/>
            <a:r>
              <a:rPr lang="en-US" dirty="0"/>
              <a:t>On the right grounds </a:t>
            </a:r>
          </a:p>
          <a:p>
            <a:pPr lvl="2"/>
            <a:r>
              <a:rPr lang="en-US" dirty="0"/>
              <a:t>Towards the right people</a:t>
            </a:r>
          </a:p>
          <a:p>
            <a:pPr lvl="2"/>
            <a:r>
              <a:rPr lang="en-US" dirty="0"/>
              <a:t>For the right motive </a:t>
            </a:r>
          </a:p>
          <a:p>
            <a:pPr lvl="2"/>
            <a:r>
              <a:rPr lang="en-US" dirty="0"/>
              <a:t>In the right way </a:t>
            </a:r>
          </a:p>
          <a:p>
            <a:pPr lvl="2"/>
            <a:r>
              <a:rPr lang="en-US" dirty="0"/>
              <a:t>To an intermediate, the best, degree</a:t>
            </a:r>
          </a:p>
          <a:p>
            <a:pPr lvl="2"/>
            <a:r>
              <a:rPr lang="en-US" dirty="0"/>
              <a:t>Virtue: to have feelings</a:t>
            </a:r>
          </a:p>
          <a:p>
            <a:pPr lvl="1"/>
            <a:r>
              <a:rPr lang="en-US" dirty="0"/>
              <a:t>Actions</a:t>
            </a:r>
          </a:p>
          <a:p>
            <a:pPr lvl="2"/>
            <a:r>
              <a:rPr lang="en-US" dirty="0"/>
              <a:t>Excess, deficiency, mean</a:t>
            </a:r>
          </a:p>
          <a:p>
            <a:pPr lvl="1"/>
            <a:r>
              <a:rPr lang="en-US" dirty="0"/>
              <a:t>The mean</a:t>
            </a:r>
          </a:p>
          <a:p>
            <a:pPr lvl="2"/>
            <a:r>
              <a:rPr lang="en-US" dirty="0"/>
              <a:t>Excess &amp; deficiency are failings</a:t>
            </a:r>
          </a:p>
          <a:p>
            <a:pPr lvl="2"/>
            <a:r>
              <a:rPr lang="en-US" dirty="0"/>
              <a:t>Mean</a:t>
            </a:r>
          </a:p>
          <a:p>
            <a:pPr lvl="2"/>
            <a:r>
              <a:rPr lang="en-US" dirty="0"/>
              <a:t>Virtue is a mean condition</a:t>
            </a:r>
          </a:p>
          <a:p>
            <a:pPr lvl="1"/>
            <a:endParaRPr lang="en-US" dirty="0"/>
          </a:p>
          <a:p>
            <a:pPr lvl="1"/>
            <a:endParaRPr lang="en-US" dirty="0"/>
          </a:p>
        </p:txBody>
      </p:sp>
    </p:spTree>
    <p:extLst>
      <p:ext uri="{BB962C8B-B14F-4D97-AF65-F5344CB8AC3E}">
        <p14:creationId xmlns:p14="http://schemas.microsoft.com/office/powerpoint/2010/main" val="392696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BADB-B61D-8AB9-311B-46C8BB350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9419E-39B3-502C-4638-23DA0ADED84F}"/>
              </a:ext>
            </a:extLst>
          </p:cNvPr>
          <p:cNvSpPr>
            <a:spLocks noGrp="1"/>
          </p:cNvSpPr>
          <p:nvPr>
            <p:ph type="title"/>
          </p:nvPr>
        </p:nvSpPr>
        <p:spPr/>
        <p:txBody>
          <a:bodyPr/>
          <a:lstStyle/>
          <a:p>
            <a:r>
              <a:rPr lang="en-US" dirty="0"/>
              <a:t>Aristotle’s Epistemology</a:t>
            </a:r>
          </a:p>
        </p:txBody>
      </p:sp>
      <p:sp>
        <p:nvSpPr>
          <p:cNvPr id="3" name="Content Placeholder 2">
            <a:extLst>
              <a:ext uri="{FF2B5EF4-FFF2-40B4-BE49-F238E27FC236}">
                <a16:creationId xmlns:a16="http://schemas.microsoft.com/office/drawing/2014/main" id="{C4BBC4A7-F75E-F9CF-B6C0-0DB3F06F2F73}"/>
              </a:ext>
            </a:extLst>
          </p:cNvPr>
          <p:cNvSpPr>
            <a:spLocks noGrp="1"/>
          </p:cNvSpPr>
          <p:nvPr>
            <p:ph sz="quarter" idx="13"/>
          </p:nvPr>
        </p:nvSpPr>
        <p:spPr/>
        <p:txBody>
          <a:bodyPr>
            <a:normAutofit/>
          </a:bodyPr>
          <a:lstStyle/>
          <a:p>
            <a:r>
              <a:rPr lang="en-US" dirty="0"/>
              <a:t>Knowledge</a:t>
            </a:r>
          </a:p>
          <a:p>
            <a:pPr lvl="1"/>
            <a:r>
              <a:rPr lang="en-US" dirty="0"/>
              <a:t>Begins with the study of particulars.</a:t>
            </a:r>
          </a:p>
          <a:p>
            <a:pPr lvl="1"/>
            <a:r>
              <a:rPr lang="en-US" dirty="0"/>
              <a:t>Properties are in the things.</a:t>
            </a:r>
          </a:p>
          <a:p>
            <a:pPr lvl="2"/>
            <a:r>
              <a:rPr lang="en-US" dirty="0"/>
              <a:t>“Musicalness cannot exist unless there is someone who is musical.”</a:t>
            </a:r>
          </a:p>
          <a:p>
            <a:pPr lvl="2"/>
            <a:r>
              <a:rPr lang="en-US" dirty="0"/>
              <a:t>A doctor does not attempt to cure the form of man, but particular men.</a:t>
            </a:r>
          </a:p>
          <a:p>
            <a:pPr lvl="1"/>
            <a:r>
              <a:rPr lang="en-US" dirty="0"/>
              <a:t>One who has theory but lacks experience of particulars has gaps in knowledge.</a:t>
            </a:r>
          </a:p>
          <a:p>
            <a:pPr lvl="1"/>
            <a:r>
              <a:rPr lang="en-US" dirty="0"/>
              <a:t>Knowledge is more than having sensory experiences and being aware of facts.</a:t>
            </a:r>
          </a:p>
          <a:p>
            <a:pPr lvl="1"/>
            <a:r>
              <a:rPr lang="en-US" dirty="0"/>
              <a:t>Science goes beyond particular facts to demonstrate how they follow from fundamental principles.</a:t>
            </a:r>
          </a:p>
          <a:p>
            <a:endParaRPr lang="en-US" dirty="0"/>
          </a:p>
        </p:txBody>
      </p:sp>
    </p:spTree>
    <p:extLst>
      <p:ext uri="{BB962C8B-B14F-4D97-AF65-F5344CB8AC3E}">
        <p14:creationId xmlns:p14="http://schemas.microsoft.com/office/powerpoint/2010/main" val="849147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r>
              <a:rPr lang="en-US" dirty="0"/>
              <a:t>The Doctrine of the Mean Applied</a:t>
            </a:r>
          </a:p>
          <a:p>
            <a:pPr lvl="1"/>
            <a:r>
              <a:rPr lang="en-US" dirty="0"/>
              <a:t>Particulars</a:t>
            </a:r>
          </a:p>
          <a:p>
            <a:pPr lvl="1"/>
            <a:r>
              <a:rPr lang="en-US" dirty="0"/>
              <a:t>More Particulars</a:t>
            </a:r>
          </a:p>
          <a:p>
            <a:pPr lvl="1"/>
            <a:endParaRPr lang="en-US" dirty="0"/>
          </a:p>
        </p:txBody>
      </p:sp>
    </p:spTree>
    <p:extLst>
      <p:ext uri="{BB962C8B-B14F-4D97-AF65-F5344CB8AC3E}">
        <p14:creationId xmlns:p14="http://schemas.microsoft.com/office/powerpoint/2010/main" val="2131644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311A-2287-F0D5-8551-66430D152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367BE-1CAA-8A7F-63A0-686F30E1062C}"/>
              </a:ext>
            </a:extLst>
          </p:cNvPr>
          <p:cNvSpPr>
            <a:spLocks noGrp="1"/>
          </p:cNvSpPr>
          <p:nvPr>
            <p:ph type="title"/>
          </p:nvPr>
        </p:nvSpPr>
        <p:spPr/>
        <p:txBody>
          <a:bodyPr/>
          <a:lstStyle/>
          <a:p>
            <a:r>
              <a:rPr lang="en-US" dirty="0"/>
              <a:t>Aristotle’s Virtue Theory</a:t>
            </a:r>
          </a:p>
        </p:txBody>
      </p:sp>
      <p:sp>
        <p:nvSpPr>
          <p:cNvPr id="9" name="Rectangle 2">
            <a:extLst>
              <a:ext uri="{FF2B5EF4-FFF2-40B4-BE49-F238E27FC236}">
                <a16:creationId xmlns:a16="http://schemas.microsoft.com/office/drawing/2014/main" id="{59170A9B-0D51-10D6-2431-9557D586306C}"/>
              </a:ext>
            </a:extLst>
          </p:cNvPr>
          <p:cNvSpPr>
            <a:spLocks noChangeArrowheads="1"/>
          </p:cNvSpPr>
          <p:nvPr/>
        </p:nvSpPr>
        <p:spPr bwMode="auto">
          <a:xfrm>
            <a:off x="-1" y="13156"/>
            <a:ext cx="198759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Table 9">
            <a:extLst>
              <a:ext uri="{FF2B5EF4-FFF2-40B4-BE49-F238E27FC236}">
                <a16:creationId xmlns:a16="http://schemas.microsoft.com/office/drawing/2014/main" id="{17A265D4-752D-6C19-4F69-9F5E2821582C}"/>
              </a:ext>
            </a:extLst>
          </p:cNvPr>
          <p:cNvGraphicFramePr>
            <a:graphicFrameLocks noGrp="1"/>
          </p:cNvGraphicFramePr>
          <p:nvPr>
            <p:extLst>
              <p:ext uri="{D42A27DB-BD31-4B8C-83A1-F6EECF244321}">
                <p14:modId xmlns:p14="http://schemas.microsoft.com/office/powerpoint/2010/main" val="3865270764"/>
              </p:ext>
            </p:extLst>
          </p:nvPr>
        </p:nvGraphicFramePr>
        <p:xfrm>
          <a:off x="677862" y="2146301"/>
          <a:ext cx="9088440" cy="3768980"/>
        </p:xfrm>
        <a:graphic>
          <a:graphicData uri="http://schemas.openxmlformats.org/drawingml/2006/table">
            <a:tbl>
              <a:tblPr firstRow="1" firstCol="1" bandRow="1">
                <a:tableStyleId>{5C22544A-7EE6-4342-B048-85BDC9FD1C3A}</a:tableStyleId>
              </a:tblPr>
              <a:tblGrid>
                <a:gridCol w="2272110">
                  <a:extLst>
                    <a:ext uri="{9D8B030D-6E8A-4147-A177-3AD203B41FA5}">
                      <a16:colId xmlns:a16="http://schemas.microsoft.com/office/drawing/2014/main" val="878793941"/>
                    </a:ext>
                  </a:extLst>
                </a:gridCol>
                <a:gridCol w="2272110">
                  <a:extLst>
                    <a:ext uri="{9D8B030D-6E8A-4147-A177-3AD203B41FA5}">
                      <a16:colId xmlns:a16="http://schemas.microsoft.com/office/drawing/2014/main" val="2075961955"/>
                    </a:ext>
                  </a:extLst>
                </a:gridCol>
                <a:gridCol w="2272110">
                  <a:extLst>
                    <a:ext uri="{9D8B030D-6E8A-4147-A177-3AD203B41FA5}">
                      <a16:colId xmlns:a16="http://schemas.microsoft.com/office/drawing/2014/main" val="561032759"/>
                    </a:ext>
                  </a:extLst>
                </a:gridCol>
                <a:gridCol w="2272110">
                  <a:extLst>
                    <a:ext uri="{9D8B030D-6E8A-4147-A177-3AD203B41FA5}">
                      <a16:colId xmlns:a16="http://schemas.microsoft.com/office/drawing/2014/main" val="1694717850"/>
                    </a:ext>
                  </a:extLst>
                </a:gridCol>
              </a:tblGrid>
              <a:tr h="218592">
                <a:tc>
                  <a:txBody>
                    <a:bodyPr/>
                    <a:lstStyle/>
                    <a:p>
                      <a:pPr marL="0" marR="0" algn="ctr">
                        <a:lnSpc>
                          <a:spcPct val="115000"/>
                        </a:lnSpc>
                        <a:spcAft>
                          <a:spcPts val="800"/>
                        </a:spcAft>
                        <a:buNone/>
                      </a:pPr>
                      <a:r>
                        <a:rPr lang="en-US" sz="1200" kern="0" dirty="0">
                          <a:effectLst/>
                        </a:rPr>
                        <a:t>Domain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200" kern="0" dirty="0">
                          <a:effectLst/>
                        </a:rPr>
                        <a:t>Deficiency (Vice)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200" kern="0" dirty="0">
                          <a:effectLst/>
                        </a:rPr>
                        <a:t>Mean (Virtue)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200" kern="0">
                          <a:effectLst/>
                        </a:rPr>
                        <a:t>Excess (Vice)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289443"/>
                  </a:ext>
                </a:extLst>
              </a:tr>
              <a:tr h="450413">
                <a:tc>
                  <a:txBody>
                    <a:bodyPr/>
                    <a:lstStyle/>
                    <a:p>
                      <a:pPr marL="0" marR="0">
                        <a:lnSpc>
                          <a:spcPct val="115000"/>
                        </a:lnSpc>
                        <a:spcAft>
                          <a:spcPts val="800"/>
                        </a:spcAft>
                        <a:buNone/>
                      </a:pPr>
                      <a:r>
                        <a:rPr lang="en-US" sz="1200" kern="0">
                          <a:effectLst/>
                        </a:rPr>
                        <a:t>Fear &amp; Confidence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Cowardice (too much fear)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Courage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Rashness (too much confidence)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6143395"/>
                  </a:ext>
                </a:extLst>
              </a:tr>
              <a:tr h="218592">
                <a:tc>
                  <a:txBody>
                    <a:bodyPr/>
                    <a:lstStyle/>
                    <a:p>
                      <a:pPr marL="0" marR="0">
                        <a:lnSpc>
                          <a:spcPct val="115000"/>
                        </a:lnSpc>
                        <a:spcAft>
                          <a:spcPts val="800"/>
                        </a:spcAft>
                        <a:buNone/>
                      </a:pPr>
                      <a:r>
                        <a:rPr lang="en-US" sz="1200" kern="0">
                          <a:effectLst/>
                        </a:rPr>
                        <a:t>Pleasure &amp; Pain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Temperance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Licentiousness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3659179"/>
                  </a:ext>
                </a:extLst>
              </a:tr>
              <a:tr h="450413">
                <a:tc>
                  <a:txBody>
                    <a:bodyPr/>
                    <a:lstStyle/>
                    <a:p>
                      <a:pPr marL="0" marR="0">
                        <a:lnSpc>
                          <a:spcPct val="115000"/>
                        </a:lnSpc>
                        <a:spcAft>
                          <a:spcPts val="800"/>
                        </a:spcAft>
                        <a:buNone/>
                      </a:pPr>
                      <a:r>
                        <a:rPr lang="en-US" sz="1200" kern="0">
                          <a:effectLst/>
                        </a:rPr>
                        <a:t>Money (general)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Illiberality (gets too much, spends little)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Liberality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Prodigality (spends too much, gets too little)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0157742"/>
                  </a:ext>
                </a:extLst>
              </a:tr>
              <a:tr h="218592">
                <a:tc>
                  <a:txBody>
                    <a:bodyPr/>
                    <a:lstStyle/>
                    <a:p>
                      <a:pPr marL="0" marR="0">
                        <a:lnSpc>
                          <a:spcPct val="115000"/>
                        </a:lnSpc>
                        <a:spcAft>
                          <a:spcPts val="800"/>
                        </a:spcAft>
                        <a:buNone/>
                      </a:pPr>
                      <a:r>
                        <a:rPr lang="en-US" sz="1200" kern="0">
                          <a:effectLst/>
                        </a:rPr>
                        <a:t>Money (large spending)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Pettiness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Magnificence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Tastelessness / Vulgarity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8777919"/>
                  </a:ext>
                </a:extLst>
              </a:tr>
              <a:tr h="218592">
                <a:tc>
                  <a:txBody>
                    <a:bodyPr/>
                    <a:lstStyle/>
                    <a:p>
                      <a:pPr marL="0" marR="0">
                        <a:lnSpc>
                          <a:spcPct val="115000"/>
                        </a:lnSpc>
                        <a:spcAft>
                          <a:spcPts val="800"/>
                        </a:spcAft>
                        <a:buNone/>
                      </a:pPr>
                      <a:r>
                        <a:rPr lang="en-US" sz="1200" kern="0">
                          <a:effectLst/>
                        </a:rPr>
                        <a:t>Honor &amp; Dishonor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Pusillanimity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Magnanimity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Vanity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4009059"/>
                  </a:ext>
                </a:extLst>
              </a:tr>
              <a:tr h="218592">
                <a:tc>
                  <a:txBody>
                    <a:bodyPr/>
                    <a:lstStyle/>
                    <a:p>
                      <a:pPr marL="0" marR="0">
                        <a:lnSpc>
                          <a:spcPct val="115000"/>
                        </a:lnSpc>
                        <a:spcAft>
                          <a:spcPts val="800"/>
                        </a:spcAft>
                        <a:buNone/>
                      </a:pPr>
                      <a:r>
                        <a:rPr lang="en-US" sz="1200" kern="0">
                          <a:effectLst/>
                        </a:rPr>
                        <a:t>Ambition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Unambitious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Ambitious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9678762"/>
                  </a:ext>
                </a:extLst>
              </a:tr>
              <a:tr h="218592">
                <a:tc>
                  <a:txBody>
                    <a:bodyPr/>
                    <a:lstStyle/>
                    <a:p>
                      <a:pPr marL="0" marR="0">
                        <a:lnSpc>
                          <a:spcPct val="115000"/>
                        </a:lnSpc>
                        <a:spcAft>
                          <a:spcPts val="800"/>
                        </a:spcAft>
                        <a:buNone/>
                      </a:pPr>
                      <a:r>
                        <a:rPr lang="en-US" sz="1200" kern="0">
                          <a:effectLst/>
                        </a:rPr>
                        <a:t>Anger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Spiritless / Lack of Spirit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Patience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Irascibility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492714"/>
                  </a:ext>
                </a:extLst>
              </a:tr>
              <a:tr h="218592">
                <a:tc>
                  <a:txBody>
                    <a:bodyPr/>
                    <a:lstStyle/>
                    <a:p>
                      <a:pPr marL="0" marR="0">
                        <a:lnSpc>
                          <a:spcPct val="115000"/>
                        </a:lnSpc>
                        <a:spcAft>
                          <a:spcPts val="800"/>
                        </a:spcAft>
                        <a:buNone/>
                      </a:pPr>
                      <a:r>
                        <a:rPr lang="en-US" sz="1200" kern="0">
                          <a:effectLst/>
                        </a:rPr>
                        <a:t>Truth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Irony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Truthfulness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Boastfulness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6017322"/>
                  </a:ext>
                </a:extLst>
              </a:tr>
              <a:tr h="218592">
                <a:tc>
                  <a:txBody>
                    <a:bodyPr/>
                    <a:lstStyle/>
                    <a:p>
                      <a:pPr marL="0" marR="0">
                        <a:lnSpc>
                          <a:spcPct val="115000"/>
                        </a:lnSpc>
                        <a:spcAft>
                          <a:spcPts val="800"/>
                        </a:spcAft>
                        <a:buNone/>
                      </a:pPr>
                      <a:r>
                        <a:rPr lang="en-US" sz="1200" kern="0">
                          <a:effectLst/>
                        </a:rPr>
                        <a:t>Social Pleasantness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Boorishness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Wit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Buffoonery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4463308"/>
                  </a:ext>
                </a:extLst>
              </a:tr>
              <a:tr h="450413">
                <a:tc>
                  <a:txBody>
                    <a:bodyPr/>
                    <a:lstStyle/>
                    <a:p>
                      <a:pPr marL="0" marR="0">
                        <a:lnSpc>
                          <a:spcPct val="115000"/>
                        </a:lnSpc>
                        <a:spcAft>
                          <a:spcPts val="800"/>
                        </a:spcAft>
                        <a:buNone/>
                      </a:pPr>
                      <a:r>
                        <a:rPr lang="en-US" sz="1200" kern="0">
                          <a:effectLst/>
                        </a:rPr>
                        <a:t>Pleasantness (general)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Cantankerous / Ill-tempered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Friendliness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Obsequious (no motive) / Flatterer (self-interest)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8327829"/>
                  </a:ext>
                </a:extLst>
              </a:tr>
              <a:tr h="450413">
                <a:tc>
                  <a:txBody>
                    <a:bodyPr/>
                    <a:lstStyle/>
                    <a:p>
                      <a:pPr marL="0" marR="0">
                        <a:lnSpc>
                          <a:spcPct val="115000"/>
                        </a:lnSpc>
                        <a:spcAft>
                          <a:spcPts val="800"/>
                        </a:spcAft>
                        <a:buNone/>
                      </a:pPr>
                      <a:r>
                        <a:rPr lang="en-US" sz="1200" kern="0">
                          <a:effectLst/>
                        </a:rPr>
                        <a:t>Modesty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Shyness (overawed)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Modesty (praised, not virtue)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a:effectLst/>
                        </a:rPr>
                        <a:t>Shamelessness (too little/no shame)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0793095"/>
                  </a:ext>
                </a:extLst>
              </a:tr>
              <a:tr h="218592">
                <a:tc>
                  <a:txBody>
                    <a:bodyPr/>
                    <a:lstStyle/>
                    <a:p>
                      <a:pPr marL="0" marR="0">
                        <a:lnSpc>
                          <a:spcPct val="115000"/>
                        </a:lnSpc>
                        <a:spcAft>
                          <a:spcPts val="800"/>
                        </a:spcAft>
                        <a:buNone/>
                      </a:pPr>
                      <a:r>
                        <a:rPr lang="en-US" sz="1200" kern="0">
                          <a:effectLst/>
                        </a:rPr>
                        <a:t>Moral Emotion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Spite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Righteous Indignation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200" kern="0" dirty="0">
                          <a:effectLst/>
                        </a:rPr>
                        <a:t>Envy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5956155"/>
                  </a:ext>
                </a:extLst>
              </a:tr>
            </a:tbl>
          </a:graphicData>
        </a:graphic>
      </p:graphicFrame>
      <p:sp>
        <p:nvSpPr>
          <p:cNvPr id="12" name="Content Placeholder 11">
            <a:extLst>
              <a:ext uri="{FF2B5EF4-FFF2-40B4-BE49-F238E27FC236}">
                <a16:creationId xmlns:a16="http://schemas.microsoft.com/office/drawing/2014/main" id="{9FFC0565-3343-8FA1-ABAE-ABF591E2B0C1}"/>
              </a:ext>
            </a:extLst>
          </p:cNvPr>
          <p:cNvSpPr>
            <a:spLocks noGrp="1"/>
          </p:cNvSpPr>
          <p:nvPr>
            <p:ph idx="1"/>
          </p:nvPr>
        </p:nvSpPr>
        <p:spPr>
          <a:xfrm>
            <a:off x="677334" y="1555750"/>
            <a:ext cx="9444566" cy="4838699"/>
          </a:xfrm>
        </p:spPr>
        <p:txBody>
          <a:bodyPr/>
          <a:lstStyle/>
          <a:p>
            <a:r>
              <a:rPr lang="en-US" dirty="0"/>
              <a:t>Virtues &amp; Vices</a:t>
            </a:r>
          </a:p>
        </p:txBody>
      </p:sp>
    </p:spTree>
    <p:extLst>
      <p:ext uri="{BB962C8B-B14F-4D97-AF65-F5344CB8AC3E}">
        <p14:creationId xmlns:p14="http://schemas.microsoft.com/office/powerpoint/2010/main" val="2807577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dirty="0"/>
              <a:t>Aristotle’s Virtue Theory</a:t>
            </a:r>
          </a:p>
        </p:txBody>
      </p:sp>
      <p:sp>
        <p:nvSpPr>
          <p:cNvPr id="3" name="Content Placeholder 2"/>
          <p:cNvSpPr>
            <a:spLocks noGrp="1"/>
          </p:cNvSpPr>
          <p:nvPr>
            <p:ph idx="1"/>
          </p:nvPr>
        </p:nvSpPr>
        <p:spPr>
          <a:xfrm>
            <a:off x="5209563" y="2160589"/>
            <a:ext cx="4064439" cy="3880773"/>
          </a:xfrm>
        </p:spPr>
        <p:txBody>
          <a:bodyPr>
            <a:normAutofit/>
          </a:bodyPr>
          <a:lstStyle/>
          <a:p>
            <a:pPr>
              <a:lnSpc>
                <a:spcPct val="90000"/>
              </a:lnSpc>
            </a:pPr>
            <a:r>
              <a:rPr lang="en-US" sz="1100"/>
              <a:t>Summing up and three practical rules for good conduct.</a:t>
            </a:r>
          </a:p>
          <a:p>
            <a:pPr>
              <a:lnSpc>
                <a:spcPct val="90000"/>
              </a:lnSpc>
            </a:pPr>
            <a:r>
              <a:rPr lang="en-US" sz="1100"/>
              <a:t>Virtue</a:t>
            </a:r>
          </a:p>
          <a:p>
            <a:pPr lvl="1">
              <a:lnSpc>
                <a:spcPct val="90000"/>
              </a:lnSpc>
            </a:pPr>
            <a:r>
              <a:rPr lang="en-US" sz="1100"/>
              <a:t>A mean between two vices, one of excess and the other of deficiency,</a:t>
            </a:r>
          </a:p>
          <a:p>
            <a:pPr lvl="1">
              <a:lnSpc>
                <a:spcPct val="90000"/>
              </a:lnSpc>
            </a:pPr>
            <a:r>
              <a:rPr lang="en-US" sz="1100"/>
              <a:t>Aims at hitting the mean point in feelings and actions.</a:t>
            </a:r>
          </a:p>
          <a:p>
            <a:pPr>
              <a:lnSpc>
                <a:spcPct val="90000"/>
              </a:lnSpc>
            </a:pPr>
            <a:r>
              <a:rPr lang="en-US" sz="1100"/>
              <a:t>It is difficult to be good.</a:t>
            </a:r>
          </a:p>
          <a:p>
            <a:pPr lvl="1">
              <a:lnSpc>
                <a:spcPct val="90000"/>
              </a:lnSpc>
            </a:pPr>
            <a:r>
              <a:rPr lang="en-US" sz="1100"/>
              <a:t>Difficult to find the midpoint.</a:t>
            </a:r>
          </a:p>
          <a:p>
            <a:pPr lvl="1">
              <a:lnSpc>
                <a:spcPct val="90000"/>
              </a:lnSpc>
            </a:pPr>
            <a:r>
              <a:rPr lang="en-US" sz="1100"/>
              <a:t>Analogy: Only one who knows can find the </a:t>
            </a:r>
            <a:r>
              <a:rPr lang="en-US" sz="1100" err="1"/>
              <a:t>centre</a:t>
            </a:r>
            <a:r>
              <a:rPr lang="en-US" sz="1100"/>
              <a:t> of a circle. </a:t>
            </a:r>
          </a:p>
          <a:p>
            <a:pPr lvl="1">
              <a:lnSpc>
                <a:spcPct val="90000"/>
              </a:lnSpc>
            </a:pPr>
            <a:r>
              <a:rPr lang="en-US" sz="1100"/>
              <a:t>Easy to get angry or to give and spend money;</a:t>
            </a:r>
          </a:p>
          <a:p>
            <a:pPr lvl="1">
              <a:lnSpc>
                <a:spcPct val="90000"/>
              </a:lnSpc>
            </a:pPr>
            <a:r>
              <a:rPr lang="en-US" sz="1100"/>
              <a:t>To feel or act towards the right person to the right extent at the right time for the right reason in the right way is not easy and not everyone that can do it. </a:t>
            </a:r>
          </a:p>
          <a:p>
            <a:pPr lvl="1">
              <a:lnSpc>
                <a:spcPct val="90000"/>
              </a:lnSpc>
            </a:pPr>
            <a:r>
              <a:rPr lang="en-US" sz="1100"/>
              <a:t>To Do these things well is a rare, laudable and fine achievement.</a:t>
            </a:r>
          </a:p>
          <a:p>
            <a:pPr lvl="1">
              <a:lnSpc>
                <a:spcPct val="90000"/>
              </a:lnSpc>
            </a:pPr>
            <a:endParaRPr lang="en-US" sz="1100"/>
          </a:p>
        </p:txBody>
      </p:sp>
      <p:pic>
        <p:nvPicPr>
          <p:cNvPr id="5" name="Picture 4" descr="A picture containing diagram&#10;&#10;Description automatically generated">
            <a:extLst>
              <a:ext uri="{FF2B5EF4-FFF2-40B4-BE49-F238E27FC236}">
                <a16:creationId xmlns:a16="http://schemas.microsoft.com/office/drawing/2014/main" id="{61E3D1B7-6F77-45E5-8BE8-86B3F036D44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33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A6167CDE-C05B-48E2-81E7-21ED68070AF8}"/>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math.stackexchange.com/questions/386828/spherical-geometry-relating-angles-of-lunes-and-segments-of-great-circl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52112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fontScale="92500" lnSpcReduction="10000"/>
          </a:bodyPr>
          <a:lstStyle/>
          <a:p>
            <a:r>
              <a:rPr lang="en-US" dirty="0"/>
              <a:t>Summing Up &amp; Three Rules</a:t>
            </a:r>
          </a:p>
          <a:p>
            <a:pPr lvl="1"/>
            <a:r>
              <a:rPr lang="en-US" dirty="0"/>
              <a:t>Practical Rule #1: Keeping away from the contrary extreme</a:t>
            </a:r>
          </a:p>
          <a:p>
            <a:pPr lvl="2"/>
            <a:r>
              <a:rPr lang="en-US" dirty="0"/>
              <a:t>Rule: Keep away from that extreme which is more contrary to the mean, </a:t>
            </a:r>
          </a:p>
          <a:p>
            <a:pPr lvl="3"/>
            <a:r>
              <a:rPr lang="en-US" dirty="0"/>
              <a:t>As Calypso advises: Far from this surf and surge keep thou thy ship.</a:t>
            </a:r>
          </a:p>
          <a:p>
            <a:pPr lvl="2"/>
            <a:r>
              <a:rPr lang="en-US" dirty="0"/>
              <a:t>One extreme is always more erroneous than the other; </a:t>
            </a:r>
          </a:p>
          <a:p>
            <a:pPr lvl="2"/>
            <a:r>
              <a:rPr lang="en-US" dirty="0"/>
              <a:t>Choose the next best course and the lesser evil.</a:t>
            </a:r>
          </a:p>
          <a:p>
            <a:pPr lvl="1"/>
            <a:r>
              <a:rPr lang="en-US" dirty="0"/>
              <a:t>Practical Rule #2: Likely errors</a:t>
            </a:r>
          </a:p>
          <a:p>
            <a:pPr lvl="2"/>
            <a:r>
              <a:rPr lang="en-US" dirty="0"/>
              <a:t>Rule: We must notice errors into which we are liable to fall and drag ourselves in the contrary direction</a:t>
            </a:r>
          </a:p>
          <a:p>
            <a:pPr lvl="2"/>
            <a:r>
              <a:rPr lang="en-US" dirty="0"/>
              <a:t>We all have different natural tendencies.</a:t>
            </a:r>
          </a:p>
          <a:p>
            <a:pPr lvl="2"/>
            <a:r>
              <a:rPr lang="en-US" dirty="0"/>
              <a:t>We find ours from the pleasure and pain they give us.</a:t>
            </a:r>
          </a:p>
          <a:p>
            <a:pPr lvl="2"/>
            <a:r>
              <a:rPr lang="en-US" dirty="0"/>
              <a:t>We shall arrive at the mean by pressing well away from our failing.</a:t>
            </a:r>
          </a:p>
          <a:p>
            <a:pPr lvl="3"/>
            <a:r>
              <a:rPr lang="en-US" dirty="0"/>
              <a:t>Like one straightening a warped piece of wood. </a:t>
            </a:r>
          </a:p>
          <a:p>
            <a:pPr lvl="1"/>
            <a:endParaRPr lang="en-US" dirty="0"/>
          </a:p>
        </p:txBody>
      </p:sp>
    </p:spTree>
    <p:extLst>
      <p:ext uri="{BB962C8B-B14F-4D97-AF65-F5344CB8AC3E}">
        <p14:creationId xmlns:p14="http://schemas.microsoft.com/office/powerpoint/2010/main" val="954279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Aristotle’s Virtue Theory</a:t>
            </a:r>
          </a:p>
        </p:txBody>
      </p:sp>
      <p:sp>
        <p:nvSpPr>
          <p:cNvPr id="3" name="Content Placeholder 2"/>
          <p:cNvSpPr>
            <a:spLocks noGrp="1"/>
          </p:cNvSpPr>
          <p:nvPr>
            <p:ph idx="1"/>
          </p:nvPr>
        </p:nvSpPr>
        <p:spPr/>
        <p:txBody>
          <a:bodyPr>
            <a:normAutofit/>
          </a:bodyPr>
          <a:lstStyle/>
          <a:p>
            <a:pPr lvl="1"/>
            <a:r>
              <a:rPr lang="en-US" dirty="0"/>
              <a:t>Practical Rule #3: Pleasure</a:t>
            </a:r>
          </a:p>
          <a:p>
            <a:pPr lvl="2"/>
            <a:r>
              <a:rPr lang="en-US" dirty="0"/>
              <a:t> Rule: One must guard especially against pleasure and pleasant things, because we are not impartial judges of pleasure</a:t>
            </a:r>
          </a:p>
          <a:p>
            <a:pPr lvl="2"/>
            <a:r>
              <a:rPr lang="en-US" dirty="0"/>
              <a:t>Helen of Troy</a:t>
            </a:r>
          </a:p>
          <a:p>
            <a:pPr lvl="1"/>
            <a:endParaRPr lang="en-US" dirty="0"/>
          </a:p>
        </p:txBody>
      </p:sp>
    </p:spTree>
    <p:extLst>
      <p:ext uri="{BB962C8B-B14F-4D97-AF65-F5344CB8AC3E}">
        <p14:creationId xmlns:p14="http://schemas.microsoft.com/office/powerpoint/2010/main" val="2915148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75B7-CA2A-3772-8358-8716C541D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B9F1A-917F-D857-DC68-A8F05E590942}"/>
              </a:ext>
            </a:extLst>
          </p:cNvPr>
          <p:cNvSpPr>
            <a:spLocks noGrp="1"/>
          </p:cNvSpPr>
          <p:nvPr>
            <p:ph type="title"/>
          </p:nvPr>
        </p:nvSpPr>
        <p:spPr/>
        <p:txBody>
          <a:bodyPr/>
          <a:lstStyle/>
          <a:p>
            <a:r>
              <a:rPr lang="en-US" dirty="0"/>
              <a:t>Aristotle’s Virtue Theory</a:t>
            </a:r>
          </a:p>
        </p:txBody>
      </p:sp>
      <p:sp>
        <p:nvSpPr>
          <p:cNvPr id="3" name="Content Placeholder 2">
            <a:extLst>
              <a:ext uri="{FF2B5EF4-FFF2-40B4-BE49-F238E27FC236}">
                <a16:creationId xmlns:a16="http://schemas.microsoft.com/office/drawing/2014/main" id="{2F5B404F-2ED9-7C25-CA4B-66F66133E090}"/>
              </a:ext>
            </a:extLst>
          </p:cNvPr>
          <p:cNvSpPr>
            <a:spLocks noGrp="1"/>
          </p:cNvSpPr>
          <p:nvPr>
            <p:ph idx="1"/>
          </p:nvPr>
        </p:nvSpPr>
        <p:spPr/>
        <p:txBody>
          <a:bodyPr>
            <a:normAutofit/>
          </a:bodyPr>
          <a:lstStyle/>
          <a:p>
            <a:pPr lvl="1"/>
            <a:r>
              <a:rPr lang="en-US" dirty="0"/>
              <a:t>Hitting the Mean</a:t>
            </a:r>
          </a:p>
          <a:p>
            <a:pPr lvl="2"/>
            <a:r>
              <a:rPr lang="en-US" dirty="0"/>
              <a:t>By following these rules we shall have the best chance of hitting the mean. </a:t>
            </a:r>
          </a:p>
          <a:p>
            <a:pPr lvl="2"/>
            <a:r>
              <a:rPr lang="en-US" dirty="0"/>
              <a:t>It is not easy to determine what is the right way to be angry, with whom, on what grounds, and for how long.</a:t>
            </a:r>
          </a:p>
          <a:p>
            <a:pPr lvl="2"/>
            <a:r>
              <a:rPr lang="en-US" dirty="0"/>
              <a:t>Those showing deficiency are sometimes praised as patient </a:t>
            </a:r>
          </a:p>
          <a:p>
            <a:pPr lvl="2"/>
            <a:r>
              <a:rPr lang="en-US" dirty="0"/>
              <a:t>Sometimes those who display temper are praised as manly. </a:t>
            </a:r>
          </a:p>
          <a:p>
            <a:pPr lvl="2"/>
            <a:r>
              <a:rPr lang="en-US" dirty="0"/>
              <a:t>One who deviates only a little from the right degree, in excess or deficiency, is not censured.</a:t>
            </a:r>
          </a:p>
          <a:p>
            <a:pPr lvl="2"/>
            <a:r>
              <a:rPr lang="en-US" dirty="0"/>
              <a:t> Only the one who goes too far is censured, because he is noticeable. </a:t>
            </a:r>
          </a:p>
          <a:p>
            <a:pPr lvl="1"/>
            <a:endParaRPr lang="en-US" dirty="0"/>
          </a:p>
        </p:txBody>
      </p:sp>
    </p:spTree>
    <p:extLst>
      <p:ext uri="{BB962C8B-B14F-4D97-AF65-F5344CB8AC3E}">
        <p14:creationId xmlns:p14="http://schemas.microsoft.com/office/powerpoint/2010/main" val="2498149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2425-EC59-CB4A-E346-8E76DEC078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6A21A-8D5E-27E0-5BF5-82BFB613EA0C}"/>
              </a:ext>
            </a:extLst>
          </p:cNvPr>
          <p:cNvSpPr>
            <a:spLocks noGrp="1"/>
          </p:cNvSpPr>
          <p:nvPr>
            <p:ph type="title"/>
          </p:nvPr>
        </p:nvSpPr>
        <p:spPr/>
        <p:txBody>
          <a:bodyPr/>
          <a:lstStyle/>
          <a:p>
            <a:r>
              <a:rPr lang="en-US" dirty="0"/>
              <a:t>Aristotle’s Virtue Theory</a:t>
            </a:r>
          </a:p>
        </p:txBody>
      </p:sp>
      <p:sp>
        <p:nvSpPr>
          <p:cNvPr id="3" name="Content Placeholder 2">
            <a:extLst>
              <a:ext uri="{FF2B5EF4-FFF2-40B4-BE49-F238E27FC236}">
                <a16:creationId xmlns:a16="http://schemas.microsoft.com/office/drawing/2014/main" id="{D59CA373-2595-FCE2-226A-882250B5BBCB}"/>
              </a:ext>
            </a:extLst>
          </p:cNvPr>
          <p:cNvSpPr>
            <a:spLocks noGrp="1"/>
          </p:cNvSpPr>
          <p:nvPr>
            <p:ph idx="1"/>
          </p:nvPr>
        </p:nvSpPr>
        <p:spPr/>
        <p:txBody>
          <a:bodyPr>
            <a:normAutofit/>
          </a:bodyPr>
          <a:lstStyle/>
          <a:p>
            <a:pPr lvl="1"/>
            <a:r>
              <a:rPr lang="en-US" dirty="0"/>
              <a:t>Rule</a:t>
            </a:r>
          </a:p>
          <a:p>
            <a:pPr lvl="2"/>
            <a:r>
              <a:rPr lang="en-US" dirty="0"/>
              <a:t>It is not easy to define by rule for how long, and how much, a man may go wrong before he incurs blame.</a:t>
            </a:r>
          </a:p>
          <a:p>
            <a:pPr lvl="2"/>
            <a:r>
              <a:rPr lang="en-US" dirty="0"/>
              <a:t>No easier than to define any other object of perception. </a:t>
            </a:r>
          </a:p>
          <a:p>
            <a:pPr lvl="2"/>
            <a:r>
              <a:rPr lang="en-US" dirty="0"/>
              <a:t>Questions of degree occur in particular cases, and the decision lies with our perception.</a:t>
            </a:r>
          </a:p>
          <a:p>
            <a:pPr lvl="2"/>
            <a:r>
              <a:rPr lang="en-US" dirty="0"/>
              <a:t>In conduct the mean is to be commended.</a:t>
            </a:r>
          </a:p>
          <a:p>
            <a:pPr lvl="2"/>
            <a:r>
              <a:rPr lang="en-US" dirty="0"/>
              <a:t>One should incline sometimes towards excess and sometimes towards deficiency</a:t>
            </a:r>
          </a:p>
          <a:p>
            <a:pPr lvl="2"/>
            <a:r>
              <a:rPr lang="en-US" dirty="0"/>
              <a:t>In this way we shall most easily hit upon the mean-the right course.</a:t>
            </a:r>
          </a:p>
          <a:p>
            <a:pPr lvl="1"/>
            <a:endParaRPr lang="en-US" dirty="0"/>
          </a:p>
        </p:txBody>
      </p:sp>
    </p:spTree>
    <p:extLst>
      <p:ext uri="{BB962C8B-B14F-4D97-AF65-F5344CB8AC3E}">
        <p14:creationId xmlns:p14="http://schemas.microsoft.com/office/powerpoint/2010/main" val="1576806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Green, mossy forest with sunlight peeking in">
            <a:extLst>
              <a:ext uri="{FF2B5EF4-FFF2-40B4-BE49-F238E27FC236}">
                <a16:creationId xmlns:a16="http://schemas.microsoft.com/office/drawing/2014/main" id="{13B01503-046B-A89D-5387-29C546F633BA}"/>
              </a:ext>
            </a:extLst>
          </p:cNvPr>
          <p:cNvPicPr>
            <a:picLocks noChangeAspect="1"/>
          </p:cNvPicPr>
          <p:nvPr/>
        </p:nvPicPr>
        <p:blipFill>
          <a:blip r:embed="rId3"/>
          <a:srcRect l="37054" r="36472" b="-2"/>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fontScale="92500" lnSpcReduction="20000"/>
          </a:bodyPr>
          <a:lstStyle/>
          <a:p>
            <a:pPr>
              <a:lnSpc>
                <a:spcPct val="90000"/>
              </a:lnSpc>
            </a:pPr>
            <a:r>
              <a:rPr lang="en-US" sz="1700"/>
              <a:t>The Origin &amp; Nature of Virtue</a:t>
            </a:r>
          </a:p>
          <a:p>
            <a:pPr lvl="1">
              <a:lnSpc>
                <a:spcPct val="90000"/>
              </a:lnSpc>
            </a:pPr>
            <a:r>
              <a:rPr lang="en-US" sz="1700"/>
              <a:t>Human Nature</a:t>
            </a:r>
          </a:p>
          <a:p>
            <a:pPr lvl="2">
              <a:lnSpc>
                <a:spcPct val="90000"/>
              </a:lnSpc>
            </a:pPr>
            <a:r>
              <a:rPr lang="en-US" sz="1700"/>
              <a:t>Moral virtues are developed neither by nor contrary to nature</a:t>
            </a:r>
          </a:p>
          <a:p>
            <a:pPr lvl="2">
              <a:lnSpc>
                <a:spcPct val="90000"/>
              </a:lnSpc>
            </a:pPr>
            <a:r>
              <a:rPr lang="en-US" sz="1700"/>
              <a:t>Natural to receive virtue</a:t>
            </a:r>
          </a:p>
          <a:p>
            <a:pPr lvl="2">
              <a:lnSpc>
                <a:spcPct val="90000"/>
              </a:lnSpc>
            </a:pPr>
            <a:r>
              <a:rPr lang="en-US" sz="1700"/>
              <a:t>Full development of virtues is due to habit.</a:t>
            </a:r>
          </a:p>
          <a:p>
            <a:pPr lvl="1">
              <a:lnSpc>
                <a:spcPct val="90000"/>
              </a:lnSpc>
            </a:pPr>
            <a:r>
              <a:rPr lang="en-US" sz="1700"/>
              <a:t>Natural Faculties</a:t>
            </a:r>
          </a:p>
          <a:p>
            <a:pPr lvl="2">
              <a:lnSpc>
                <a:spcPct val="90000"/>
              </a:lnSpc>
            </a:pPr>
            <a:r>
              <a:rPr lang="en-US" sz="1700"/>
              <a:t>We acquire the potentialities and later actualize them</a:t>
            </a:r>
          </a:p>
          <a:p>
            <a:pPr lvl="2">
              <a:lnSpc>
                <a:spcPct val="90000"/>
              </a:lnSpc>
            </a:pPr>
            <a:r>
              <a:rPr lang="en-US" sz="1700"/>
              <a:t>Senses</a:t>
            </a:r>
          </a:p>
          <a:p>
            <a:pPr lvl="1">
              <a:lnSpc>
                <a:spcPct val="90000"/>
              </a:lnSpc>
            </a:pPr>
            <a:r>
              <a:rPr lang="en-US" sz="1700"/>
              <a:t>Acquiring Virtues</a:t>
            </a:r>
          </a:p>
          <a:p>
            <a:pPr lvl="2">
              <a:lnSpc>
                <a:spcPct val="90000"/>
              </a:lnSpc>
            </a:pPr>
            <a:r>
              <a:rPr lang="en-US" sz="1700"/>
              <a:t>Acquired by exercising </a:t>
            </a:r>
          </a:p>
          <a:p>
            <a:pPr lvl="2">
              <a:lnSpc>
                <a:spcPct val="90000"/>
              </a:lnSpc>
            </a:pPr>
            <a:r>
              <a:rPr lang="en-US" sz="1700"/>
              <a:t>Learn by doing</a:t>
            </a:r>
          </a:p>
          <a:p>
            <a:pPr lvl="2">
              <a:lnSpc>
                <a:spcPct val="90000"/>
              </a:lnSpc>
            </a:pPr>
            <a:r>
              <a:rPr lang="en-US" sz="1700"/>
              <a:t>Examples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Stack of multicolored books">
            <a:extLst>
              <a:ext uri="{FF2B5EF4-FFF2-40B4-BE49-F238E27FC236}">
                <a16:creationId xmlns:a16="http://schemas.microsoft.com/office/drawing/2014/main" id="{DEB64B34-2596-CCE7-9F82-5361F475F767}"/>
              </a:ext>
            </a:extLst>
          </p:cNvPr>
          <p:cNvPicPr>
            <a:picLocks noChangeAspect="1"/>
          </p:cNvPicPr>
          <p:nvPr/>
        </p:nvPicPr>
        <p:blipFill>
          <a:blip r:embed="rId3"/>
          <a:srcRect l="47168" r="37207"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fontScale="92500" lnSpcReduction="10000"/>
          </a:bodyPr>
          <a:lstStyle/>
          <a:p>
            <a:pPr>
              <a:lnSpc>
                <a:spcPct val="90000"/>
              </a:lnSpc>
            </a:pPr>
            <a:r>
              <a:rPr lang="en-US" sz="1700"/>
              <a:t>The Origin &amp; Nature of Virtue</a:t>
            </a:r>
          </a:p>
          <a:p>
            <a:pPr lvl="1">
              <a:lnSpc>
                <a:spcPct val="90000"/>
              </a:lnSpc>
            </a:pPr>
            <a:r>
              <a:rPr lang="en-US" sz="1700"/>
              <a:t>City States</a:t>
            </a:r>
          </a:p>
          <a:p>
            <a:pPr lvl="2">
              <a:lnSpc>
                <a:spcPct val="90000"/>
              </a:lnSpc>
            </a:pPr>
            <a:r>
              <a:rPr lang="en-US" sz="1700"/>
              <a:t>Habit</a:t>
            </a:r>
          </a:p>
          <a:p>
            <a:pPr lvl="2">
              <a:lnSpc>
                <a:spcPct val="90000"/>
              </a:lnSpc>
            </a:pPr>
            <a:r>
              <a:rPr lang="en-US" sz="1700"/>
              <a:t>Intent of legislators </a:t>
            </a:r>
          </a:p>
          <a:p>
            <a:pPr lvl="2">
              <a:lnSpc>
                <a:spcPct val="90000"/>
              </a:lnSpc>
            </a:pPr>
            <a:r>
              <a:rPr lang="en-US" sz="1700"/>
              <a:t>Good vs. bad constitutions</a:t>
            </a:r>
          </a:p>
          <a:p>
            <a:pPr lvl="1">
              <a:lnSpc>
                <a:spcPct val="90000"/>
              </a:lnSpc>
            </a:pPr>
            <a:r>
              <a:rPr lang="en-US" sz="1700"/>
              <a:t>Learning Crafts</a:t>
            </a:r>
          </a:p>
          <a:p>
            <a:pPr lvl="2">
              <a:lnSpc>
                <a:spcPct val="90000"/>
              </a:lnSpc>
            </a:pPr>
            <a:r>
              <a:rPr lang="en-US" sz="1700"/>
              <a:t>Causes</a:t>
            </a:r>
          </a:p>
          <a:p>
            <a:pPr lvl="2">
              <a:lnSpc>
                <a:spcPct val="90000"/>
              </a:lnSpc>
            </a:pPr>
            <a:r>
              <a:rPr lang="en-US" sz="1700"/>
              <a:t>Need to teach</a:t>
            </a:r>
          </a:p>
          <a:p>
            <a:pPr lvl="1">
              <a:lnSpc>
                <a:spcPct val="90000"/>
              </a:lnSpc>
            </a:pPr>
            <a:r>
              <a:rPr lang="en-US" sz="1700"/>
              <a:t>Learning Virtues</a:t>
            </a:r>
          </a:p>
          <a:p>
            <a:pPr lvl="2">
              <a:lnSpc>
                <a:spcPct val="90000"/>
              </a:lnSpc>
            </a:pPr>
            <a:r>
              <a:rPr lang="en-US" sz="1700"/>
              <a:t>Analogy</a:t>
            </a:r>
          </a:p>
          <a:p>
            <a:pPr lvl="2">
              <a:lnSpc>
                <a:spcPct val="90000"/>
              </a:lnSpc>
            </a:pPr>
            <a:r>
              <a:rPr lang="en-US" sz="1700"/>
              <a:t>Like activities produce like dispositions</a:t>
            </a:r>
          </a:p>
          <a:p>
            <a:pPr lvl="2">
              <a:lnSpc>
                <a:spcPct val="90000"/>
              </a:lnSpc>
            </a:pPr>
            <a:r>
              <a:rPr lang="en-US" sz="1700"/>
              <a:t>Habits formed at earliest age</a:t>
            </a:r>
          </a:p>
        </p:txBody>
      </p:sp>
    </p:spTree>
    <p:extLst>
      <p:ext uri="{BB962C8B-B14F-4D97-AF65-F5344CB8AC3E}">
        <p14:creationId xmlns:p14="http://schemas.microsoft.com/office/powerpoint/2010/main" val="3999355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A calculus formula">
            <a:extLst>
              <a:ext uri="{FF2B5EF4-FFF2-40B4-BE49-F238E27FC236}">
                <a16:creationId xmlns:a16="http://schemas.microsoft.com/office/drawing/2014/main" id="{F29FEB03-247B-D1D6-BB7F-03D8865BD2B1}"/>
              </a:ext>
            </a:extLst>
          </p:cNvPr>
          <p:cNvPicPr>
            <a:picLocks noChangeAspect="1"/>
          </p:cNvPicPr>
          <p:nvPr/>
        </p:nvPicPr>
        <p:blipFill>
          <a:blip r:embed="rId3"/>
          <a:srcRect l="37047" r="36380"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a:bodyPr>
          <a:lstStyle/>
          <a:p>
            <a:r>
              <a:rPr lang="en-US" dirty="0"/>
              <a:t>General Rules</a:t>
            </a:r>
          </a:p>
          <a:p>
            <a:pPr lvl="1"/>
            <a:r>
              <a:rPr lang="en-US" dirty="0"/>
              <a:t>General Rules</a:t>
            </a:r>
          </a:p>
          <a:p>
            <a:pPr lvl="2"/>
            <a:r>
              <a:rPr lang="en-US" dirty="0"/>
              <a:t>Practical sciences depend on circumstances </a:t>
            </a:r>
          </a:p>
          <a:p>
            <a:pPr lvl="2"/>
            <a:r>
              <a:rPr lang="en-US" dirty="0"/>
              <a:t>Only general rules can be given</a:t>
            </a:r>
          </a:p>
          <a:p>
            <a:pPr lvl="1"/>
            <a:r>
              <a:rPr lang="en-US" dirty="0"/>
              <a:t>Ethics is not theoretical</a:t>
            </a:r>
          </a:p>
          <a:p>
            <a:pPr lvl="2"/>
            <a:r>
              <a:rPr lang="en-US" dirty="0"/>
              <a:t>We are studying not to know goodness, but how to become good men</a:t>
            </a:r>
          </a:p>
          <a:p>
            <a:pPr lvl="2"/>
            <a:r>
              <a:rPr lang="en-US" dirty="0"/>
              <a:t>Otherwise, it would be useless</a:t>
            </a:r>
          </a:p>
          <a:p>
            <a:pPr lvl="1"/>
            <a:r>
              <a:rPr lang="en-US" dirty="0"/>
              <a:t>Right Principle</a:t>
            </a:r>
          </a:p>
          <a:p>
            <a:pPr lvl="2"/>
            <a:r>
              <a:rPr lang="en-US" dirty="0"/>
              <a:t>That we should act according to right principle is assumed as a basis for discussion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B4757D-0A96-1E86-3E31-13CCF2FF3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E5D41-17B5-75EC-BFF9-AD164F3B702E}"/>
              </a:ext>
            </a:extLst>
          </p:cNvPr>
          <p:cNvSpPr>
            <a:spLocks noGrp="1"/>
          </p:cNvSpPr>
          <p:nvPr>
            <p:ph type="title"/>
          </p:nvPr>
        </p:nvSpPr>
        <p:spPr>
          <a:xfrm>
            <a:off x="5536734" y="609600"/>
            <a:ext cx="5394940" cy="889000"/>
          </a:xfrm>
        </p:spPr>
        <p:txBody>
          <a:bodyPr>
            <a:normAutofit/>
          </a:bodyPr>
          <a:lstStyle/>
          <a:p>
            <a:r>
              <a:rPr lang="en-US" dirty="0"/>
              <a:t>Aristotle’s Epistemology</a:t>
            </a:r>
          </a:p>
        </p:txBody>
      </p:sp>
      <p:sp>
        <p:nvSpPr>
          <p:cNvPr id="3" name="Content Placeholder 2">
            <a:extLst>
              <a:ext uri="{FF2B5EF4-FFF2-40B4-BE49-F238E27FC236}">
                <a16:creationId xmlns:a16="http://schemas.microsoft.com/office/drawing/2014/main" id="{14483EDF-F7C1-85AD-2FC8-3360431AEC06}"/>
              </a:ext>
            </a:extLst>
          </p:cNvPr>
          <p:cNvSpPr>
            <a:spLocks noGrp="1"/>
          </p:cNvSpPr>
          <p:nvPr>
            <p:ph sz="quarter" idx="13"/>
          </p:nvPr>
        </p:nvSpPr>
        <p:spPr>
          <a:xfrm>
            <a:off x="5191760" y="1483361"/>
            <a:ext cx="6939279" cy="5374639"/>
          </a:xfrm>
        </p:spPr>
        <p:txBody>
          <a:bodyPr>
            <a:normAutofit lnSpcReduction="10000"/>
          </a:bodyPr>
          <a:lstStyle/>
          <a:p>
            <a:pPr>
              <a:lnSpc>
                <a:spcPct val="90000"/>
              </a:lnSpc>
            </a:pPr>
            <a:r>
              <a:rPr lang="en-US" sz="1400" dirty="0"/>
              <a:t>Science</a:t>
            </a:r>
          </a:p>
          <a:p>
            <a:pPr lvl="1">
              <a:lnSpc>
                <a:spcPct val="90000"/>
              </a:lnSpc>
            </a:pPr>
            <a:r>
              <a:rPr lang="en-US" sz="1400" dirty="0"/>
              <a:t>The scientist </a:t>
            </a:r>
          </a:p>
          <a:p>
            <a:pPr lvl="2">
              <a:lnSpc>
                <a:spcPct val="90000"/>
              </a:lnSpc>
            </a:pPr>
            <a:r>
              <a:rPr lang="en-US" dirty="0"/>
              <a:t>Does not seek understanding of a particular X.</a:t>
            </a:r>
          </a:p>
          <a:p>
            <a:pPr lvl="2">
              <a:lnSpc>
                <a:spcPct val="90000"/>
              </a:lnSpc>
            </a:pPr>
            <a:r>
              <a:rPr lang="en-US" dirty="0"/>
              <a:t> Seeks a general understanding of  </a:t>
            </a:r>
            <a:r>
              <a:rPr lang="en-US" dirty="0" err="1"/>
              <a:t>Xs</a:t>
            </a:r>
            <a:r>
              <a:rPr lang="en-US" dirty="0"/>
              <a:t> in terms of universal qualities.</a:t>
            </a:r>
          </a:p>
          <a:p>
            <a:pPr lvl="1">
              <a:lnSpc>
                <a:spcPct val="90000"/>
              </a:lnSpc>
            </a:pPr>
            <a:r>
              <a:rPr lang="en-US" sz="1400" dirty="0"/>
              <a:t>Sets out to distinguish the essence of X from the accidents of an individual.</a:t>
            </a:r>
          </a:p>
          <a:p>
            <a:pPr lvl="2">
              <a:lnSpc>
                <a:spcPct val="90000"/>
              </a:lnSpc>
            </a:pPr>
            <a:r>
              <a:rPr lang="en-US" dirty="0"/>
              <a:t>Essence of X:  what it is to be X, without this essence a thing is not X.</a:t>
            </a:r>
          </a:p>
          <a:p>
            <a:pPr lvl="2">
              <a:lnSpc>
                <a:spcPct val="90000"/>
              </a:lnSpc>
            </a:pPr>
            <a:r>
              <a:rPr lang="en-US" dirty="0"/>
              <a:t>Accidents: other qualities an X might or might not possess; it can remain X with or without them.</a:t>
            </a:r>
          </a:p>
          <a:p>
            <a:pPr lvl="1">
              <a:lnSpc>
                <a:spcPct val="90000"/>
              </a:lnSpc>
            </a:pPr>
            <a:r>
              <a:rPr lang="en-US" sz="1400" dirty="0"/>
              <a:t>Goals:</a:t>
            </a:r>
          </a:p>
          <a:p>
            <a:pPr lvl="2">
              <a:lnSpc>
                <a:spcPct val="90000"/>
              </a:lnSpc>
            </a:pPr>
            <a:r>
              <a:rPr lang="en-US" dirty="0"/>
              <a:t>Determine how each fact fits into a system</a:t>
            </a:r>
          </a:p>
          <a:p>
            <a:pPr lvl="2">
              <a:lnSpc>
                <a:spcPct val="90000"/>
              </a:lnSpc>
            </a:pPr>
            <a:r>
              <a:rPr lang="en-US" dirty="0"/>
              <a:t>Grasp the causality involved.</a:t>
            </a:r>
          </a:p>
          <a:p>
            <a:pPr lvl="1">
              <a:lnSpc>
                <a:spcPct val="90000"/>
              </a:lnSpc>
            </a:pPr>
            <a:r>
              <a:rPr lang="en-US" sz="1400" dirty="0"/>
              <a:t>A scientific account explains why a particular fact could not be other than it is.</a:t>
            </a:r>
          </a:p>
          <a:p>
            <a:pPr lvl="1">
              <a:lnSpc>
                <a:spcPct val="90000"/>
              </a:lnSpc>
            </a:pPr>
            <a:r>
              <a:rPr lang="en-US" sz="1400" dirty="0"/>
              <a:t>Scientific knowledge </a:t>
            </a:r>
          </a:p>
          <a:p>
            <a:pPr lvl="2">
              <a:lnSpc>
                <a:spcPct val="90000"/>
              </a:lnSpc>
            </a:pPr>
            <a:r>
              <a:rPr lang="en-US" dirty="0"/>
              <a:t>Is not a mere list of facts.</a:t>
            </a:r>
          </a:p>
          <a:p>
            <a:pPr lvl="2">
              <a:lnSpc>
                <a:spcPct val="90000"/>
              </a:lnSpc>
            </a:pPr>
            <a:r>
              <a:rPr lang="en-US" dirty="0"/>
              <a:t>Involves knowing the principles behind the facts.</a:t>
            </a:r>
          </a:p>
          <a:p>
            <a:pPr lvl="1">
              <a:lnSpc>
                <a:spcPct val="90000"/>
              </a:lnSpc>
            </a:pPr>
            <a:r>
              <a:rPr lang="en-US" sz="1200" dirty="0"/>
              <a:t>True science: necessary truths deductively derived from self-evident axioms and definitions.</a:t>
            </a:r>
          </a:p>
          <a:p>
            <a:pPr>
              <a:lnSpc>
                <a:spcPct val="90000"/>
              </a:lnSpc>
            </a:pPr>
            <a:endParaRPr lang="en-US" sz="700" dirty="0"/>
          </a:p>
        </p:txBody>
      </p:sp>
      <p:pic>
        <p:nvPicPr>
          <p:cNvPr id="5" name="Picture 4">
            <a:extLst>
              <a:ext uri="{FF2B5EF4-FFF2-40B4-BE49-F238E27FC236}">
                <a16:creationId xmlns:a16="http://schemas.microsoft.com/office/drawing/2014/main" id="{4A7767E0-75A6-5E00-FA50-9DC9FB1C13C5}"/>
              </a:ext>
            </a:extLst>
          </p:cNvPr>
          <p:cNvPicPr>
            <a:picLocks noChangeAspect="1"/>
          </p:cNvPicPr>
          <p:nvPr/>
        </p:nvPicPr>
        <p:blipFill>
          <a:blip r:embed="rId3"/>
          <a:srcRect l="11638" r="969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341883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A red bird on a branch&#10;&#10;Description automatically generated with medium confidence">
            <a:extLst>
              <a:ext uri="{FF2B5EF4-FFF2-40B4-BE49-F238E27FC236}">
                <a16:creationId xmlns:a16="http://schemas.microsoft.com/office/drawing/2014/main" id="{5A53E0DA-706B-4F8E-8782-4AFC55AA9F8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199" t="142" r="40265"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a:bodyPr>
          <a:lstStyle/>
          <a:p>
            <a:pPr>
              <a:lnSpc>
                <a:spcPct val="90000"/>
              </a:lnSpc>
            </a:pPr>
            <a:r>
              <a:rPr lang="en-US"/>
              <a:t>General Rules</a:t>
            </a:r>
          </a:p>
          <a:p>
            <a:pPr lvl="1">
              <a:lnSpc>
                <a:spcPct val="90000"/>
              </a:lnSpc>
            </a:pPr>
            <a:r>
              <a:rPr lang="en-US"/>
              <a:t>Outline</a:t>
            </a:r>
          </a:p>
          <a:p>
            <a:pPr lvl="2">
              <a:lnSpc>
                <a:spcPct val="90000"/>
              </a:lnSpc>
            </a:pPr>
            <a:r>
              <a:rPr lang="en-US"/>
              <a:t>Any account of conduct must be stated in outline and not in precise detail</a:t>
            </a:r>
          </a:p>
          <a:p>
            <a:pPr lvl="2">
              <a:lnSpc>
                <a:spcPct val="90000"/>
              </a:lnSpc>
            </a:pPr>
            <a:r>
              <a:rPr lang="en-US"/>
              <a:t>Health analogy</a:t>
            </a:r>
          </a:p>
          <a:p>
            <a:pPr lvl="2">
              <a:lnSpc>
                <a:spcPct val="90000"/>
              </a:lnSpc>
            </a:pPr>
            <a:r>
              <a:rPr lang="en-US"/>
              <a:t>Its application to particular problems allows no precision</a:t>
            </a:r>
          </a:p>
          <a:p>
            <a:pPr lvl="2">
              <a:lnSpc>
                <a:spcPct val="90000"/>
              </a:lnSpc>
            </a:pPr>
            <a:r>
              <a:rPr lang="en-US"/>
              <a:t>They do not fall under any art or professional tradition</a:t>
            </a:r>
          </a:p>
          <a:p>
            <a:pPr lvl="2">
              <a:lnSpc>
                <a:spcPct val="90000"/>
              </a:lnSpc>
            </a:pPr>
            <a:r>
              <a:rPr lang="en-US"/>
              <a:t>The agents must think out for themselves what the circumstances demand</a:t>
            </a:r>
          </a:p>
          <a:p>
            <a:pPr lvl="2">
              <a:lnSpc>
                <a:spcPct val="90000"/>
              </a:lnSpc>
            </a:pPr>
            <a:r>
              <a:rPr lang="en-US"/>
              <a:t>Medicine and navigation analogy</a:t>
            </a:r>
          </a:p>
          <a:p>
            <a:pPr lvl="1">
              <a:lnSpc>
                <a:spcPct val="90000"/>
              </a:lnSpc>
            </a:pPr>
            <a:r>
              <a:rPr lang="en-US"/>
              <a:t>Cardinal Rule</a:t>
            </a:r>
          </a:p>
          <a:p>
            <a:pPr lvl="2">
              <a:lnSpc>
                <a:spcPct val="90000"/>
              </a:lnSpc>
            </a:pPr>
            <a:r>
              <a:rPr lang="en-US"/>
              <a:t>Right conduct is incompatible with excess or deficiency in feelings and actions</a:t>
            </a:r>
          </a:p>
        </p:txBody>
      </p:sp>
    </p:spTree>
    <p:extLst>
      <p:ext uri="{BB962C8B-B14F-4D97-AF65-F5344CB8AC3E}">
        <p14:creationId xmlns:p14="http://schemas.microsoft.com/office/powerpoint/2010/main" val="2573964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r>
              <a:rPr lang="en-US" dirty="0"/>
              <a:t>Aristotle: Moral Education</a:t>
            </a:r>
          </a:p>
        </p:txBody>
      </p:sp>
      <p:pic>
        <p:nvPicPr>
          <p:cNvPr id="7" name="Graphic 6" descr="Burger and Drink">
            <a:extLst>
              <a:ext uri="{FF2B5EF4-FFF2-40B4-BE49-F238E27FC236}">
                <a16:creationId xmlns:a16="http://schemas.microsoft.com/office/drawing/2014/main" id="{188BB16D-0C08-1D24-DC0C-8BE1C179C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474" y="2159331"/>
            <a:ext cx="2915973" cy="2915973"/>
          </a:xfrm>
          <a:prstGeom prst="rect">
            <a:avLst/>
          </a:prstGeom>
        </p:spPr>
      </p:pic>
      <p:sp>
        <p:nvSpPr>
          <p:cNvPr id="3" name="Content Placeholder 2"/>
          <p:cNvSpPr>
            <a:spLocks noGrp="1"/>
          </p:cNvSpPr>
          <p:nvPr>
            <p:ph idx="1"/>
          </p:nvPr>
        </p:nvSpPr>
        <p:spPr>
          <a:xfrm>
            <a:off x="4063160" y="2160589"/>
            <a:ext cx="5207839" cy="3880773"/>
          </a:xfrm>
        </p:spPr>
        <p:txBody>
          <a:bodyPr>
            <a:normAutofit fontScale="92500" lnSpcReduction="20000"/>
          </a:bodyPr>
          <a:lstStyle/>
          <a:p>
            <a:pPr>
              <a:lnSpc>
                <a:spcPct val="90000"/>
              </a:lnSpc>
            </a:pPr>
            <a:r>
              <a:rPr lang="en-US" sz="1300"/>
              <a:t>General Rules</a:t>
            </a:r>
          </a:p>
          <a:p>
            <a:pPr lvl="1">
              <a:lnSpc>
                <a:spcPct val="90000"/>
              </a:lnSpc>
            </a:pPr>
            <a:r>
              <a:rPr lang="en-US" sz="1300"/>
              <a:t>Analogy to health: destroying</a:t>
            </a:r>
          </a:p>
          <a:p>
            <a:pPr lvl="2">
              <a:lnSpc>
                <a:spcPct val="90000"/>
              </a:lnSpc>
            </a:pPr>
            <a:r>
              <a:rPr lang="en-US" sz="1300"/>
              <a:t> Moral qualities are destroyed by deficiency and excess, like health</a:t>
            </a:r>
          </a:p>
          <a:p>
            <a:pPr lvl="2">
              <a:lnSpc>
                <a:spcPct val="90000"/>
              </a:lnSpc>
            </a:pPr>
            <a:r>
              <a:rPr lang="en-US" sz="1300"/>
              <a:t> Excessive and insufficient exercise destroy one’s strength</a:t>
            </a:r>
          </a:p>
          <a:p>
            <a:pPr lvl="2">
              <a:lnSpc>
                <a:spcPct val="90000"/>
              </a:lnSpc>
            </a:pPr>
            <a:r>
              <a:rPr lang="en-US" sz="1300"/>
              <a:t> Eating and drinking too much or too little destroy health.</a:t>
            </a:r>
          </a:p>
          <a:p>
            <a:pPr lvl="2">
              <a:lnSpc>
                <a:spcPct val="90000"/>
              </a:lnSpc>
            </a:pPr>
            <a:r>
              <a:rPr lang="en-US" sz="1300"/>
              <a:t> The right quantity produces, increases, and preserves health.</a:t>
            </a:r>
          </a:p>
          <a:p>
            <a:pPr lvl="1">
              <a:lnSpc>
                <a:spcPct val="90000"/>
              </a:lnSpc>
            </a:pPr>
            <a:r>
              <a:rPr lang="en-US" sz="1300"/>
              <a:t>Virtue: Excess &amp; Deficiency</a:t>
            </a:r>
          </a:p>
          <a:p>
            <a:pPr lvl="2">
              <a:lnSpc>
                <a:spcPct val="90000"/>
              </a:lnSpc>
            </a:pPr>
            <a:r>
              <a:rPr lang="en-US" sz="1300"/>
              <a:t>What is true for health is true for the virtues</a:t>
            </a:r>
          </a:p>
          <a:p>
            <a:pPr lvl="2">
              <a:lnSpc>
                <a:spcPct val="90000"/>
              </a:lnSpc>
            </a:pPr>
            <a:r>
              <a:rPr lang="en-US" sz="1300"/>
              <a:t>One who fears everything becomes a coward</a:t>
            </a:r>
          </a:p>
          <a:p>
            <a:pPr lvl="2">
              <a:lnSpc>
                <a:spcPct val="90000"/>
              </a:lnSpc>
            </a:pPr>
            <a:r>
              <a:rPr lang="en-US" sz="1300"/>
              <a:t>One who is afraid of nothing becomes foolhardy</a:t>
            </a:r>
          </a:p>
          <a:p>
            <a:pPr lvl="2">
              <a:lnSpc>
                <a:spcPct val="90000"/>
              </a:lnSpc>
            </a:pPr>
            <a:r>
              <a:rPr lang="en-US" sz="1300"/>
              <a:t>One who indulges in every pleasure without restraint becomes licentious</a:t>
            </a:r>
          </a:p>
          <a:p>
            <a:pPr lvl="2">
              <a:lnSpc>
                <a:spcPct val="90000"/>
              </a:lnSpc>
            </a:pPr>
            <a:r>
              <a:rPr lang="en-US" sz="1300"/>
              <a:t>Temperance and courage are destroyed by excess and deficiency and preserved by the mean.</a:t>
            </a:r>
          </a:p>
          <a:p>
            <a:pPr lvl="2">
              <a:lnSpc>
                <a:spcPct val="90000"/>
              </a:lnSpc>
            </a:pPr>
            <a:endParaRPr lang="en-US" sz="1300"/>
          </a:p>
        </p:txBody>
      </p:sp>
    </p:spTree>
    <p:extLst>
      <p:ext uri="{BB962C8B-B14F-4D97-AF65-F5344CB8AC3E}">
        <p14:creationId xmlns:p14="http://schemas.microsoft.com/office/powerpoint/2010/main" val="1548396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5071542" cy="1320800"/>
          </a:xfrm>
        </p:spPr>
        <p:txBody>
          <a:bodyPr>
            <a:normAutofit/>
          </a:bodyPr>
          <a:lstStyle/>
          <a:p>
            <a:r>
              <a:rPr lang="en-US" dirty="0"/>
              <a:t>Aristotle: Moral Education</a:t>
            </a:r>
          </a:p>
        </p:txBody>
      </p:sp>
      <p:sp>
        <p:nvSpPr>
          <p:cNvPr id="3" name="Content Placeholder 2"/>
          <p:cNvSpPr>
            <a:spLocks noGrp="1"/>
          </p:cNvSpPr>
          <p:nvPr>
            <p:ph idx="1"/>
          </p:nvPr>
        </p:nvSpPr>
        <p:spPr>
          <a:xfrm>
            <a:off x="5209563" y="2160589"/>
            <a:ext cx="4064439" cy="3880773"/>
          </a:xfrm>
        </p:spPr>
        <p:txBody>
          <a:bodyPr>
            <a:normAutofit fontScale="92500" lnSpcReduction="20000"/>
          </a:bodyPr>
          <a:lstStyle/>
          <a:p>
            <a:pPr>
              <a:lnSpc>
                <a:spcPct val="90000"/>
              </a:lnSpc>
            </a:pPr>
            <a:r>
              <a:rPr lang="en-US" sz="1400"/>
              <a:t>General Rules</a:t>
            </a:r>
          </a:p>
          <a:p>
            <a:pPr lvl="1">
              <a:lnSpc>
                <a:spcPct val="90000"/>
              </a:lnSpc>
            </a:pPr>
            <a:r>
              <a:rPr lang="en-US" sz="1400"/>
              <a:t>Fostering of Virtues</a:t>
            </a:r>
          </a:p>
          <a:p>
            <a:pPr lvl="2">
              <a:lnSpc>
                <a:spcPct val="90000"/>
              </a:lnSpc>
            </a:pPr>
            <a:r>
              <a:rPr lang="en-US"/>
              <a:t>Virtues are exercised in the same kinds of action as gave rise to them</a:t>
            </a:r>
          </a:p>
          <a:p>
            <a:pPr lvl="2">
              <a:lnSpc>
                <a:spcPct val="90000"/>
              </a:lnSpc>
            </a:pPr>
            <a:r>
              <a:rPr lang="en-US"/>
              <a:t>Virtues are fostered by the same actions that destroy them</a:t>
            </a:r>
          </a:p>
          <a:p>
            <a:pPr lvl="2">
              <a:lnSpc>
                <a:spcPct val="90000"/>
              </a:lnSpc>
            </a:pPr>
            <a:r>
              <a:rPr lang="en-US"/>
              <a:t>The activities that flow from them consist in the same sort of actions</a:t>
            </a:r>
          </a:p>
          <a:p>
            <a:pPr lvl="1">
              <a:lnSpc>
                <a:spcPct val="90000"/>
              </a:lnSpc>
            </a:pPr>
            <a:r>
              <a:rPr lang="en-US" sz="1400"/>
              <a:t>Health Analogy: fostering</a:t>
            </a:r>
          </a:p>
          <a:p>
            <a:pPr lvl="2">
              <a:lnSpc>
                <a:spcPct val="90000"/>
              </a:lnSpc>
            </a:pPr>
            <a:r>
              <a:rPr lang="en-US"/>
              <a:t>Physical strength results from plenty of nourishment and severe training</a:t>
            </a:r>
          </a:p>
          <a:p>
            <a:pPr lvl="2">
              <a:lnSpc>
                <a:spcPct val="90000"/>
              </a:lnSpc>
            </a:pPr>
            <a:r>
              <a:rPr lang="en-US"/>
              <a:t>The strong best carry out this program</a:t>
            </a:r>
          </a:p>
          <a:p>
            <a:pPr lvl="1">
              <a:lnSpc>
                <a:spcPct val="90000"/>
              </a:lnSpc>
            </a:pPr>
            <a:r>
              <a:rPr lang="en-US" sz="1400"/>
              <a:t>Fostering Virtues</a:t>
            </a:r>
          </a:p>
          <a:p>
            <a:pPr lvl="2">
              <a:lnSpc>
                <a:spcPct val="90000"/>
              </a:lnSpc>
            </a:pPr>
            <a:r>
              <a:rPr lang="en-US"/>
              <a:t>Analogous to fostering health.</a:t>
            </a:r>
          </a:p>
          <a:p>
            <a:pPr lvl="2">
              <a:lnSpc>
                <a:spcPct val="90000"/>
              </a:lnSpc>
            </a:pPr>
            <a:r>
              <a:rPr lang="en-US"/>
              <a:t>Examples</a:t>
            </a:r>
          </a:p>
          <a:p>
            <a:pPr lvl="2">
              <a:lnSpc>
                <a:spcPct val="90000"/>
              </a:lnSpc>
            </a:pPr>
            <a:endParaRPr lang="en-US"/>
          </a:p>
        </p:txBody>
      </p:sp>
      <p:pic>
        <p:nvPicPr>
          <p:cNvPr id="5" name="Picture 4" descr="Different sizes of barbells">
            <a:extLst>
              <a:ext uri="{FF2B5EF4-FFF2-40B4-BE49-F238E27FC236}">
                <a16:creationId xmlns:a16="http://schemas.microsoft.com/office/drawing/2014/main" id="{AE3B9825-198A-4957-A993-295E84D14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68" r="16921"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08334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normAutofit fontScale="92500" lnSpcReduction="10000"/>
          </a:bodyPr>
          <a:lstStyle/>
          <a:p>
            <a:r>
              <a:rPr lang="en-US" dirty="0"/>
              <a:t>Pleasure &amp; Pain</a:t>
            </a:r>
          </a:p>
          <a:p>
            <a:pPr lvl="1"/>
            <a:r>
              <a:rPr lang="en-US" dirty="0"/>
              <a:t>Index of Moral Progress</a:t>
            </a:r>
          </a:p>
          <a:p>
            <a:pPr lvl="2"/>
            <a:r>
              <a:rPr lang="en-US" dirty="0"/>
              <a:t> Index of moral progress.</a:t>
            </a:r>
          </a:p>
          <a:p>
            <a:pPr lvl="2"/>
            <a:r>
              <a:rPr lang="en-US" dirty="0"/>
              <a:t> Good conduct lies in a proper attitude towards pleasure and pain.</a:t>
            </a:r>
          </a:p>
          <a:p>
            <a:pPr lvl="2"/>
            <a:r>
              <a:rPr lang="en-US" dirty="0"/>
              <a:t> The pleasure or pain that accompanies acts is a signs of their dispositions</a:t>
            </a:r>
          </a:p>
          <a:p>
            <a:pPr lvl="1"/>
            <a:r>
              <a:rPr lang="en-US" dirty="0"/>
              <a:t>Moral Goodness</a:t>
            </a:r>
          </a:p>
          <a:p>
            <a:pPr lvl="2"/>
            <a:r>
              <a:rPr lang="en-US" dirty="0"/>
              <a:t>It is with pleasures and pains that moral goodness is concerned.</a:t>
            </a:r>
          </a:p>
          <a:p>
            <a:pPr lvl="2"/>
            <a:r>
              <a:rPr lang="en-US" dirty="0"/>
              <a:t>Pleasure induces to behave badly.</a:t>
            </a:r>
          </a:p>
          <a:p>
            <a:pPr lvl="2"/>
            <a:r>
              <a:rPr lang="en-US" dirty="0"/>
              <a:t>Pain induces us to shrink from fine actions.</a:t>
            </a:r>
          </a:p>
          <a:p>
            <a:pPr lvl="2"/>
            <a:r>
              <a:rPr lang="en-US" dirty="0"/>
              <a:t>Plato: true education is being trained from infancy to feel joy and grief at the right things.</a:t>
            </a:r>
          </a:p>
          <a:p>
            <a:pPr lvl="2"/>
            <a:r>
              <a:rPr lang="en-US" dirty="0"/>
              <a:t>Three factors for choice: the fine, the advantageous, the pleasant.</a:t>
            </a:r>
          </a:p>
          <a:p>
            <a:pPr lvl="2"/>
            <a:r>
              <a:rPr lang="en-US" dirty="0"/>
              <a:t>Three factors for avoidance: the base, the harmful, the painful.</a:t>
            </a:r>
          </a:p>
          <a:p>
            <a:pPr lvl="2"/>
            <a:endParaRPr lang="en-US" dirty="0"/>
          </a:p>
          <a:p>
            <a:pPr lvl="1"/>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lstStyle/>
          <a:p>
            <a:r>
              <a:rPr lang="en-US" dirty="0"/>
              <a:t>Pleasure &amp; Pain</a:t>
            </a:r>
          </a:p>
          <a:p>
            <a:pPr lvl="1"/>
            <a:r>
              <a:rPr lang="en-US" dirty="0"/>
              <a:t>Standards of Regulating Actions</a:t>
            </a:r>
          </a:p>
          <a:p>
            <a:pPr lvl="2"/>
            <a:r>
              <a:rPr lang="en-US" dirty="0"/>
              <a:t>Heraclitus</a:t>
            </a:r>
          </a:p>
          <a:p>
            <a:pPr lvl="2"/>
            <a:r>
              <a:rPr lang="en-US" dirty="0"/>
              <a:t>Harder course</a:t>
            </a:r>
          </a:p>
          <a:p>
            <a:pPr lvl="1"/>
            <a:r>
              <a:rPr lang="en-US" dirty="0"/>
              <a:t>Concern</a:t>
            </a:r>
          </a:p>
          <a:p>
            <a:pPr lvl="2"/>
            <a:r>
              <a:rPr lang="en-US" dirty="0"/>
              <a:t>Concern on morality and political science</a:t>
            </a:r>
          </a:p>
          <a:p>
            <a:pPr lvl="1"/>
            <a:endParaRPr lang="en-US" dirty="0"/>
          </a:p>
        </p:txBody>
      </p:sp>
    </p:spTree>
    <p:extLst>
      <p:ext uri="{BB962C8B-B14F-4D97-AF65-F5344CB8AC3E}">
        <p14:creationId xmlns:p14="http://schemas.microsoft.com/office/powerpoint/2010/main" val="1330563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Piano">
            <a:extLst>
              <a:ext uri="{FF2B5EF4-FFF2-40B4-BE49-F238E27FC236}">
                <a16:creationId xmlns:a16="http://schemas.microsoft.com/office/drawing/2014/main" id="{50E5487B-FDE1-A126-CD07-2F2B35A41FEB}"/>
              </a:ext>
            </a:extLst>
          </p:cNvPr>
          <p:cNvPicPr>
            <a:picLocks noChangeAspect="1"/>
          </p:cNvPicPr>
          <p:nvPr/>
        </p:nvPicPr>
        <p:blipFill>
          <a:blip r:embed="rId3"/>
          <a:srcRect l="32142" r="41285"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a:bodyPr>
          <a:lstStyle/>
          <a:p>
            <a:r>
              <a:rPr lang="en-US" dirty="0"/>
              <a:t>An Objection &amp; Replies</a:t>
            </a:r>
          </a:p>
          <a:p>
            <a:pPr lvl="1"/>
            <a:r>
              <a:rPr lang="en-US" dirty="0"/>
              <a:t>Objection</a:t>
            </a:r>
          </a:p>
          <a:p>
            <a:pPr lvl="2"/>
            <a:r>
              <a:rPr lang="en-US" dirty="0"/>
              <a:t>How can we say that people must perform virtuous actions to become virtuous?</a:t>
            </a:r>
          </a:p>
          <a:p>
            <a:pPr lvl="2"/>
            <a:r>
              <a:rPr lang="en-US" dirty="0"/>
              <a:t>If they do what is virtuous, they are already virtuous.</a:t>
            </a:r>
          </a:p>
          <a:p>
            <a:pPr lvl="2"/>
            <a:r>
              <a:rPr lang="en-US" dirty="0"/>
              <a:t>Analogy: if people use words correctly or play music correctly, they are already literate or musical. </a:t>
            </a:r>
          </a:p>
          <a:p>
            <a:pPr lvl="1"/>
            <a:r>
              <a:rPr lang="en-US" dirty="0"/>
              <a:t>First Reply-Arts</a:t>
            </a:r>
          </a:p>
          <a:p>
            <a:pPr lvl="2"/>
            <a:r>
              <a:rPr lang="en-US" dirty="0"/>
              <a:t>This is not true even in the arts.</a:t>
            </a:r>
          </a:p>
          <a:p>
            <a:pPr lvl="2"/>
            <a:r>
              <a:rPr lang="en-US" dirty="0"/>
              <a:t>Words</a:t>
            </a:r>
          </a:p>
          <a:p>
            <a:pPr lvl="2"/>
            <a:r>
              <a:rPr lang="en-US" dirty="0"/>
              <a:t>Literate if he does a literate act in a literate way-in virtue of his own literacy.</a:t>
            </a:r>
          </a:p>
          <a:p>
            <a:pPr lvl="2"/>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normAutofit lnSpcReduction="10000"/>
          </a:bodyPr>
          <a:lstStyle/>
          <a:p>
            <a:r>
              <a:rPr lang="en-US" dirty="0"/>
              <a:t>An Objection &amp; Replies</a:t>
            </a:r>
          </a:p>
          <a:p>
            <a:pPr lvl="1"/>
            <a:r>
              <a:rPr lang="en-US" dirty="0"/>
              <a:t>Reply-Distinguishing</a:t>
            </a:r>
          </a:p>
          <a:p>
            <a:pPr lvl="2"/>
            <a:r>
              <a:rPr lang="en-US" dirty="0"/>
              <a:t>Works of art have merit in themselves</a:t>
            </a:r>
          </a:p>
          <a:p>
            <a:pPr lvl="2"/>
            <a:r>
              <a:rPr lang="en-US" dirty="0"/>
              <a:t>Virtuous acts are not done in a virtuous way because they have a certain quality.</a:t>
            </a:r>
          </a:p>
          <a:p>
            <a:pPr lvl="2"/>
            <a:r>
              <a:rPr lang="en-US" dirty="0"/>
              <a:t>They are only virtuous if the agent also acts in a certain state: he</a:t>
            </a:r>
          </a:p>
          <a:p>
            <a:pPr lvl="3"/>
            <a:r>
              <a:rPr lang="en-US" dirty="0"/>
              <a:t>Knows what he is doing.</a:t>
            </a:r>
          </a:p>
          <a:p>
            <a:pPr lvl="3"/>
            <a:r>
              <a:rPr lang="en-US" dirty="0"/>
              <a:t>Chooses to do it and chooses it for its own sake.</a:t>
            </a:r>
          </a:p>
          <a:p>
            <a:pPr lvl="3"/>
            <a:r>
              <a:rPr lang="en-US" dirty="0"/>
              <a:t>Does it from a fixed and permanent disposition.</a:t>
            </a:r>
          </a:p>
          <a:p>
            <a:pPr lvl="2"/>
            <a:r>
              <a:rPr lang="en-US" dirty="0"/>
              <a:t>These, knowledge excepted, are not necessary qualifications for the arts.</a:t>
            </a:r>
          </a:p>
          <a:p>
            <a:pPr lvl="2"/>
            <a:r>
              <a:rPr lang="en-US" dirty="0"/>
              <a:t>For acquiring virtues, knowledge is of little or no force.</a:t>
            </a:r>
          </a:p>
          <a:p>
            <a:pPr lvl="2"/>
            <a:r>
              <a:rPr lang="en-US" dirty="0"/>
              <a:t>For acquiring virtue, the others are of supreme importance since repeated performance of virtuous acts make us virtuous.</a:t>
            </a:r>
          </a:p>
          <a:p>
            <a:pPr lvl="2"/>
            <a:endParaRPr lang="en-US" dirty="0"/>
          </a:p>
        </p:txBody>
      </p:sp>
    </p:spTree>
    <p:extLst>
      <p:ext uri="{BB962C8B-B14F-4D97-AF65-F5344CB8AC3E}">
        <p14:creationId xmlns:p14="http://schemas.microsoft.com/office/powerpoint/2010/main" val="3947547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normAutofit lnSpcReduction="10000"/>
          </a:bodyPr>
          <a:lstStyle/>
          <a:p>
            <a:r>
              <a:rPr lang="en-US" dirty="0"/>
              <a:t>An Objection &amp; Replies</a:t>
            </a:r>
          </a:p>
          <a:p>
            <a:pPr lvl="1"/>
            <a:r>
              <a:rPr lang="en-US" dirty="0"/>
              <a:t>Reply-Distinguishing &amp; Acquiring</a:t>
            </a:r>
          </a:p>
          <a:p>
            <a:pPr lvl="2"/>
            <a:r>
              <a:rPr lang="en-US" dirty="0"/>
              <a:t>Acts are called just and temperate when they are such as a just or temperate man would do.</a:t>
            </a:r>
          </a:p>
          <a:p>
            <a:pPr lvl="2"/>
            <a:r>
              <a:rPr lang="en-US" dirty="0"/>
              <a:t>What makes the agent just or temperate is acting as a just and temperate man does.</a:t>
            </a:r>
          </a:p>
          <a:p>
            <a:pPr lvl="2"/>
            <a:r>
              <a:rPr lang="en-US" dirty="0"/>
              <a:t>A man becomes virtuous by virtuous acts.</a:t>
            </a:r>
          </a:p>
          <a:p>
            <a:pPr lvl="2"/>
            <a:r>
              <a:rPr lang="en-US" dirty="0"/>
              <a:t>There is no likelihood of a man becoming good by not doing them.</a:t>
            </a:r>
          </a:p>
          <a:p>
            <a:pPr lvl="1"/>
            <a:r>
              <a:rPr lang="en-US" dirty="0"/>
              <a:t>Medicine Analogy</a:t>
            </a:r>
          </a:p>
          <a:p>
            <a:pPr lvl="2"/>
            <a:r>
              <a:rPr lang="en-US" dirty="0"/>
              <a:t>Most have recourse to their principle, imagining they are philosophical</a:t>
            </a:r>
          </a:p>
          <a:p>
            <a:pPr lvl="2"/>
            <a:r>
              <a:rPr lang="en-US" dirty="0"/>
              <a:t>They are like invalids who listen to a doctor but do not carry out his instructions.</a:t>
            </a:r>
          </a:p>
          <a:p>
            <a:pPr lvl="2"/>
            <a:r>
              <a:rPr lang="en-US" dirty="0"/>
              <a:t>As bodies of invalids don’t benefit from such treatment, their souls will get none from philosophy.</a:t>
            </a:r>
          </a:p>
          <a:p>
            <a:pPr lvl="2"/>
            <a:endParaRPr lang="en-US" dirty="0"/>
          </a:p>
        </p:txBody>
      </p:sp>
    </p:spTree>
    <p:extLst>
      <p:ext uri="{BB962C8B-B14F-4D97-AF65-F5344CB8AC3E}">
        <p14:creationId xmlns:p14="http://schemas.microsoft.com/office/powerpoint/2010/main" val="7181583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A top view of books with different cover colors">
            <a:extLst>
              <a:ext uri="{FF2B5EF4-FFF2-40B4-BE49-F238E27FC236}">
                <a16:creationId xmlns:a16="http://schemas.microsoft.com/office/drawing/2014/main" id="{F7189534-1CF7-DEF7-556F-C41AF44E2475}"/>
              </a:ext>
            </a:extLst>
          </p:cNvPr>
          <p:cNvPicPr>
            <a:picLocks noChangeAspect="1"/>
          </p:cNvPicPr>
          <p:nvPr/>
        </p:nvPicPr>
        <p:blipFill>
          <a:blip r:embed="rId3"/>
          <a:srcRect l="31577" t="4759" r="30507"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fontScale="92500" lnSpcReduction="20000"/>
          </a:bodyPr>
          <a:lstStyle/>
          <a:p>
            <a:pPr>
              <a:lnSpc>
                <a:spcPct val="90000"/>
              </a:lnSpc>
            </a:pPr>
            <a:r>
              <a:rPr lang="en-US" sz="1500"/>
              <a:t>Practice</a:t>
            </a:r>
          </a:p>
          <a:p>
            <a:pPr lvl="1">
              <a:lnSpc>
                <a:spcPct val="90000"/>
              </a:lnSpc>
            </a:pPr>
            <a:r>
              <a:rPr lang="en-US" sz="1500"/>
              <a:t>Putting it into Practice</a:t>
            </a:r>
          </a:p>
          <a:p>
            <a:pPr lvl="2">
              <a:lnSpc>
                <a:spcPct val="90000"/>
              </a:lnSpc>
            </a:pPr>
            <a:r>
              <a:rPr lang="en-US" sz="1500"/>
              <a:t>The end is not theoretical knowledge, but putting  knowledge into practice.</a:t>
            </a:r>
          </a:p>
          <a:p>
            <a:pPr lvl="2">
              <a:lnSpc>
                <a:spcPct val="90000"/>
              </a:lnSpc>
            </a:pPr>
            <a:r>
              <a:rPr lang="en-US" sz="1500"/>
              <a:t>It is not enough to know about goodness.</a:t>
            </a:r>
          </a:p>
          <a:p>
            <a:pPr lvl="2">
              <a:lnSpc>
                <a:spcPct val="90000"/>
              </a:lnSpc>
            </a:pPr>
            <a:r>
              <a:rPr lang="en-US" sz="1500"/>
              <a:t>Must endeavor to possess and use goodness or adopt any means to become good.</a:t>
            </a:r>
          </a:p>
          <a:p>
            <a:pPr lvl="1">
              <a:lnSpc>
                <a:spcPct val="90000"/>
              </a:lnSpc>
            </a:pPr>
            <a:r>
              <a:rPr lang="en-US" sz="1500"/>
              <a:t>Discourses on Morality</a:t>
            </a:r>
          </a:p>
          <a:p>
            <a:pPr lvl="2">
              <a:lnSpc>
                <a:spcPct val="90000"/>
              </a:lnSpc>
            </a:pPr>
            <a:r>
              <a:rPr lang="en-US" sz="1500"/>
              <a:t> Discourses</a:t>
            </a:r>
          </a:p>
          <a:p>
            <a:pPr lvl="2">
              <a:lnSpc>
                <a:spcPct val="90000"/>
              </a:lnSpc>
            </a:pPr>
            <a:r>
              <a:rPr lang="en-US" sz="1500"/>
              <a:t> Discourse on morality can </a:t>
            </a:r>
          </a:p>
          <a:p>
            <a:pPr lvl="3">
              <a:lnSpc>
                <a:spcPct val="90000"/>
              </a:lnSpc>
            </a:pPr>
            <a:r>
              <a:rPr lang="en-US" sz="1500"/>
              <a:t>Encourage the young who are liberal-minded.</a:t>
            </a:r>
          </a:p>
          <a:p>
            <a:pPr lvl="3">
              <a:lnSpc>
                <a:spcPct val="90000"/>
              </a:lnSpc>
            </a:pPr>
            <a:r>
              <a:rPr lang="en-US" sz="1500"/>
              <a:t>Render a generous and idealistic character susceptible of virtue.</a:t>
            </a:r>
          </a:p>
          <a:p>
            <a:pPr lvl="2">
              <a:lnSpc>
                <a:spcPct val="90000"/>
              </a:lnSpc>
            </a:pPr>
            <a:r>
              <a:rPr lang="en-US" sz="1500"/>
              <a:t> Discourses on morality cannot impel the masses towards human perfection.</a:t>
            </a:r>
          </a:p>
          <a:p>
            <a:pPr lvl="2">
              <a:lnSpc>
                <a:spcPct val="90000"/>
              </a:lnSpc>
            </a:pPr>
            <a:endParaRPr lang="en-US" sz="15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normAutofit lnSpcReduction="10000"/>
          </a:bodyPr>
          <a:lstStyle/>
          <a:p>
            <a:r>
              <a:rPr lang="en-US" dirty="0"/>
              <a:t>Practice</a:t>
            </a:r>
          </a:p>
          <a:p>
            <a:pPr lvl="1"/>
            <a:r>
              <a:rPr lang="en-US" dirty="0"/>
              <a:t>The Many &amp; Discourse</a:t>
            </a:r>
          </a:p>
          <a:p>
            <a:pPr lvl="2"/>
            <a:r>
              <a:rPr lang="en-US" dirty="0"/>
              <a:t>It is the nature of the many to:</a:t>
            </a:r>
          </a:p>
          <a:p>
            <a:pPr lvl="3"/>
            <a:r>
              <a:rPr lang="en-US" dirty="0"/>
              <a:t> Be ruled by fear rather than by shame.</a:t>
            </a:r>
          </a:p>
          <a:p>
            <a:pPr lvl="3"/>
            <a:r>
              <a:rPr lang="en-US" dirty="0"/>
              <a:t>To refrain from evil not because of disgrace but because of punishments.</a:t>
            </a:r>
          </a:p>
          <a:p>
            <a:pPr lvl="2"/>
            <a:r>
              <a:rPr lang="en-US" dirty="0"/>
              <a:t>Living under the sway of their feelings, the many</a:t>
            </a:r>
          </a:p>
          <a:p>
            <a:pPr lvl="3"/>
            <a:r>
              <a:rPr lang="en-US" dirty="0"/>
              <a:t>Pursue their pleasures and the means of obtaining them.</a:t>
            </a:r>
          </a:p>
          <a:p>
            <a:pPr lvl="3"/>
            <a:r>
              <a:rPr lang="en-US" dirty="0"/>
              <a:t>Shun the pains opposite their pleasures.</a:t>
            </a:r>
          </a:p>
          <a:p>
            <a:pPr lvl="3"/>
            <a:r>
              <a:rPr lang="en-US" dirty="0"/>
              <a:t>Have no conception of what is fine and  pleasurable, because they have never tasted it.</a:t>
            </a:r>
          </a:p>
          <a:p>
            <a:pPr lvl="2"/>
            <a:r>
              <a:rPr lang="en-US" dirty="0"/>
              <a:t>The many cannot be reformed by discourse because dislodging by arguments long embedded habit is difficult if not impossible.</a:t>
            </a:r>
          </a:p>
          <a:p>
            <a:pPr lvl="1"/>
            <a:r>
              <a:rPr lang="en-US" dirty="0"/>
              <a:t>All Means</a:t>
            </a:r>
          </a:p>
        </p:txBody>
      </p:sp>
    </p:spTree>
    <p:extLst>
      <p:ext uri="{BB962C8B-B14F-4D97-AF65-F5344CB8AC3E}">
        <p14:creationId xmlns:p14="http://schemas.microsoft.com/office/powerpoint/2010/main" val="321480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BE39-F425-4A4F-9F39-DD76B20F987B}"/>
              </a:ext>
            </a:extLst>
          </p:cNvPr>
          <p:cNvSpPr>
            <a:spLocks noGrp="1"/>
          </p:cNvSpPr>
          <p:nvPr>
            <p:ph type="title"/>
          </p:nvPr>
        </p:nvSpPr>
        <p:spPr>
          <a:xfrm>
            <a:off x="5536734" y="609600"/>
            <a:ext cx="5824686" cy="1320800"/>
          </a:xfrm>
        </p:spPr>
        <p:txBody>
          <a:bodyPr>
            <a:normAutofit/>
          </a:bodyPr>
          <a:lstStyle/>
          <a:p>
            <a:pPr>
              <a:lnSpc>
                <a:spcPct val="90000"/>
              </a:lnSpc>
            </a:pPr>
            <a:r>
              <a:rPr lang="en-US" sz="2800" dirty="0"/>
              <a:t>Aristotle’s Epistemology</a:t>
            </a:r>
          </a:p>
        </p:txBody>
      </p:sp>
      <p:sp>
        <p:nvSpPr>
          <p:cNvPr id="3" name="Content Placeholder 2">
            <a:extLst>
              <a:ext uri="{FF2B5EF4-FFF2-40B4-BE49-F238E27FC236}">
                <a16:creationId xmlns:a16="http://schemas.microsoft.com/office/drawing/2014/main" id="{23095CAC-895B-4CDE-B0B9-6B38D022D626}"/>
              </a:ext>
            </a:extLst>
          </p:cNvPr>
          <p:cNvSpPr>
            <a:spLocks noGrp="1"/>
          </p:cNvSpPr>
          <p:nvPr>
            <p:ph sz="quarter" idx="13"/>
          </p:nvPr>
        </p:nvSpPr>
        <p:spPr>
          <a:xfrm>
            <a:off x="5209563" y="2160589"/>
            <a:ext cx="6426177" cy="3880773"/>
          </a:xfrm>
        </p:spPr>
        <p:txBody>
          <a:bodyPr>
            <a:normAutofit/>
          </a:bodyPr>
          <a:lstStyle/>
          <a:p>
            <a:pPr>
              <a:lnSpc>
                <a:spcPct val="90000"/>
              </a:lnSpc>
            </a:pPr>
            <a:r>
              <a:rPr lang="en-US" sz="1700" dirty="0"/>
              <a:t>Language, Thought &amp; Reality</a:t>
            </a:r>
          </a:p>
          <a:p>
            <a:pPr lvl="1">
              <a:lnSpc>
                <a:spcPct val="90000"/>
              </a:lnSpc>
            </a:pPr>
            <a:r>
              <a:rPr lang="en-US" sz="1700" dirty="0"/>
              <a:t>Language thought &amp; reality have the same structure</a:t>
            </a:r>
          </a:p>
          <a:p>
            <a:pPr lvl="1">
              <a:lnSpc>
                <a:spcPct val="90000"/>
              </a:lnSpc>
            </a:pPr>
            <a:r>
              <a:rPr lang="en-US" sz="1700" dirty="0"/>
              <a:t>Knowledge matches the structure of the world</a:t>
            </a:r>
          </a:p>
          <a:p>
            <a:pPr lvl="2">
              <a:lnSpc>
                <a:spcPct val="90000"/>
              </a:lnSpc>
            </a:pPr>
            <a:r>
              <a:rPr lang="en-US" sz="1700" dirty="0"/>
              <a:t>Otherwise knowledge would be impossible</a:t>
            </a:r>
          </a:p>
          <a:p>
            <a:pPr lvl="1">
              <a:lnSpc>
                <a:spcPct val="90000"/>
              </a:lnSpc>
            </a:pPr>
            <a:r>
              <a:rPr lang="en-US" sz="1700" dirty="0"/>
              <a:t>Reasoning</a:t>
            </a:r>
          </a:p>
          <a:p>
            <a:pPr lvl="2">
              <a:lnSpc>
                <a:spcPct val="90000"/>
              </a:lnSpc>
            </a:pPr>
            <a:r>
              <a:rPr lang="en-US" sz="1500" dirty="0"/>
              <a:t>Going from one bit of info about the world to another. </a:t>
            </a:r>
          </a:p>
          <a:p>
            <a:pPr lvl="1">
              <a:lnSpc>
                <a:spcPct val="90000"/>
              </a:lnSpc>
            </a:pPr>
            <a:r>
              <a:rPr lang="en-US" sz="1700" dirty="0"/>
              <a:t>Speaking about the world requires similarity between language and reality</a:t>
            </a:r>
          </a:p>
          <a:p>
            <a:pPr lvl="1">
              <a:lnSpc>
                <a:spcPct val="90000"/>
              </a:lnSpc>
            </a:pPr>
            <a:r>
              <a:rPr lang="en-US" sz="1700" dirty="0"/>
              <a:t>Language “divides the beast of reality along its joints.”</a:t>
            </a:r>
          </a:p>
          <a:p>
            <a:pPr lvl="1">
              <a:lnSpc>
                <a:spcPct val="90000"/>
              </a:lnSpc>
            </a:pPr>
            <a:r>
              <a:rPr lang="en-US" sz="1700" dirty="0"/>
              <a:t>Language must be similar to thought since one can speak of thoughts.</a:t>
            </a:r>
          </a:p>
          <a:p>
            <a:pPr>
              <a:lnSpc>
                <a:spcPct val="90000"/>
              </a:lnSpc>
            </a:pPr>
            <a:endParaRPr lang="en-US" sz="1700" dirty="0"/>
          </a:p>
        </p:txBody>
      </p:sp>
      <p:pic>
        <p:nvPicPr>
          <p:cNvPr id="5" name="Picture 4" descr="A picture containing building, indoor, dome, metal&#10;&#10;Description automatically generated">
            <a:extLst>
              <a:ext uri="{FF2B5EF4-FFF2-40B4-BE49-F238E27FC236}">
                <a16:creationId xmlns:a16="http://schemas.microsoft.com/office/drawing/2014/main" id="{C9B7878B-766B-4626-A10F-F74542638AD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409" r="15081"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97533495"/>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Aristotle: Moral Education</a:t>
            </a:r>
          </a:p>
        </p:txBody>
      </p:sp>
      <p:pic>
        <p:nvPicPr>
          <p:cNvPr id="5" name="Picture 4" descr="A picture containing grass, outdoor, sky, house&#10;&#10;Description automatically generated">
            <a:extLst>
              <a:ext uri="{FF2B5EF4-FFF2-40B4-BE49-F238E27FC236}">
                <a16:creationId xmlns:a16="http://schemas.microsoft.com/office/drawing/2014/main" id="{778FC11F-9614-44DE-8DC4-F62B0D41B5C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074" t="142" r="48775"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a:bodyPr>
          <a:lstStyle/>
          <a:p>
            <a:r>
              <a:rPr lang="en-US"/>
              <a:t>Practice</a:t>
            </a:r>
          </a:p>
          <a:p>
            <a:pPr lvl="1"/>
            <a:r>
              <a:rPr lang="en-US"/>
              <a:t>Nature &amp; Instruction</a:t>
            </a:r>
          </a:p>
          <a:p>
            <a:pPr lvl="2"/>
            <a:r>
              <a:rPr lang="en-US"/>
              <a:t>Goodness can only be induced in a suitably receptive character</a:t>
            </a:r>
          </a:p>
          <a:p>
            <a:pPr lvl="2"/>
            <a:r>
              <a:rPr lang="en-US"/>
              <a:t>Nature or habit or instruction</a:t>
            </a:r>
          </a:p>
          <a:p>
            <a:pPr lvl="2"/>
            <a:r>
              <a:rPr lang="en-US"/>
              <a:t>The bounty of nature is beyond our control</a:t>
            </a:r>
          </a:p>
          <a:p>
            <a:pPr lvl="2"/>
            <a:r>
              <a:rPr lang="en-US"/>
              <a:t>Discussion and instruction are not effective in all cases.</a:t>
            </a:r>
          </a:p>
          <a:p>
            <a:pPr lvl="1"/>
            <a:r>
              <a:rPr lang="en-US"/>
              <a:t>Analogy to Land</a:t>
            </a:r>
          </a:p>
          <a:p>
            <a:pPr lvl="2"/>
            <a:r>
              <a:rPr lang="en-US"/>
              <a:t>Land </a:t>
            </a:r>
          </a:p>
          <a:p>
            <a:pPr lvl="2"/>
            <a:r>
              <a:rPr lang="en-US"/>
              <a:t>Feeling yields to force, not argument. </a:t>
            </a:r>
          </a:p>
          <a:p>
            <a:pPr lvl="2"/>
            <a:endParaRPr lang="en-US"/>
          </a:p>
        </p:txBody>
      </p:sp>
    </p:spTree>
    <p:extLst>
      <p:ext uri="{BB962C8B-B14F-4D97-AF65-F5344CB8AC3E}">
        <p14:creationId xmlns:p14="http://schemas.microsoft.com/office/powerpoint/2010/main" val="2566672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lstStyle/>
          <a:p>
            <a:r>
              <a:rPr lang="en-US" dirty="0"/>
              <a:t>Education in Goodness</a:t>
            </a:r>
          </a:p>
          <a:p>
            <a:pPr lvl="1"/>
            <a:r>
              <a:rPr lang="en-US" dirty="0"/>
              <a:t>Education of the Youth</a:t>
            </a:r>
          </a:p>
          <a:p>
            <a:pPr lvl="2"/>
            <a:r>
              <a:rPr lang="en-US" dirty="0"/>
              <a:t>Obtaining a right training for goodness from an early age is hard, unless one has been brought up under the right laws.</a:t>
            </a:r>
          </a:p>
          <a:p>
            <a:pPr lvl="2"/>
            <a:r>
              <a:rPr lang="en-US" dirty="0"/>
              <a:t>A temperate and hardy way of life is not pleasant, especially when young.</a:t>
            </a:r>
          </a:p>
          <a:p>
            <a:pPr lvl="2"/>
            <a:r>
              <a:rPr lang="en-US" dirty="0"/>
              <a:t>Therefore, upbringing and occupations should be regulated by law, because they will cease to be irksome when they have become habitual.</a:t>
            </a:r>
          </a:p>
          <a:p>
            <a:pPr lvl="2"/>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normAutofit fontScale="92500" lnSpcReduction="10000"/>
          </a:bodyPr>
          <a:lstStyle/>
          <a:p>
            <a:r>
              <a:rPr lang="en-US" dirty="0"/>
              <a:t>Education in Goodness</a:t>
            </a:r>
          </a:p>
          <a:p>
            <a:pPr lvl="1"/>
            <a:r>
              <a:rPr lang="en-US" dirty="0"/>
              <a:t>Regulation of Life</a:t>
            </a:r>
          </a:p>
          <a:p>
            <a:pPr lvl="2"/>
            <a:r>
              <a:rPr lang="en-US" dirty="0"/>
              <a:t> It is not enough to have received the right upbringing and supervision in youth.</a:t>
            </a:r>
          </a:p>
          <a:p>
            <a:pPr lvl="2"/>
            <a:r>
              <a:rPr lang="en-US" dirty="0"/>
              <a:t> Must keep observing their regimen and accustoming themselves to it</a:t>
            </a:r>
          </a:p>
          <a:p>
            <a:pPr lvl="2"/>
            <a:r>
              <a:rPr lang="en-US" dirty="0"/>
              <a:t> Laws will be needed to regulate these activities and to cover the whole of life.</a:t>
            </a:r>
          </a:p>
          <a:p>
            <a:pPr lvl="2"/>
            <a:r>
              <a:rPr lang="en-US" dirty="0"/>
              <a:t> Most are readier to submit to compulsion and punishment than to arguments and fine ideals.</a:t>
            </a:r>
          </a:p>
          <a:p>
            <a:pPr lvl="2"/>
            <a:r>
              <a:rPr lang="en-US" dirty="0"/>
              <a:t> Some think that Legislators should</a:t>
            </a:r>
          </a:p>
          <a:p>
            <a:pPr lvl="3"/>
            <a:r>
              <a:rPr lang="en-US" dirty="0"/>
              <a:t> Encourage people to goodness and appeal to their finer feelings</a:t>
            </a:r>
          </a:p>
          <a:p>
            <a:pPr lvl="3"/>
            <a:r>
              <a:rPr lang="en-US" dirty="0"/>
              <a:t>Inflict chastisement and penalties on any who disobey through deficiency of character and to deport the incorrigible.</a:t>
            </a:r>
          </a:p>
          <a:p>
            <a:pPr lvl="2"/>
            <a:r>
              <a:rPr lang="en-US" dirty="0"/>
              <a:t> A good man, whose life is related to a fine ideal, will listen to reason.</a:t>
            </a:r>
          </a:p>
          <a:p>
            <a:pPr lvl="2"/>
            <a:r>
              <a:rPr lang="en-US" dirty="0"/>
              <a:t> The bad man, whose object is pleasure, must be controlled by pain, like a beast</a:t>
            </a:r>
          </a:p>
          <a:p>
            <a:pPr lvl="3"/>
            <a:r>
              <a:rPr lang="en-US" dirty="0"/>
              <a:t>The pains inflicted should be those most contrary to the favored pleasures.</a:t>
            </a:r>
          </a:p>
          <a:p>
            <a:pPr lvl="2"/>
            <a:endParaRPr lang="en-US" dirty="0"/>
          </a:p>
        </p:txBody>
      </p:sp>
    </p:spTree>
    <p:extLst>
      <p:ext uri="{BB962C8B-B14F-4D97-AF65-F5344CB8AC3E}">
        <p14:creationId xmlns:p14="http://schemas.microsoft.com/office/powerpoint/2010/main" val="1570073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Aristotle: Moral Education</a:t>
            </a:r>
          </a:p>
        </p:txBody>
      </p:sp>
      <p:sp>
        <p:nvSpPr>
          <p:cNvPr id="3" name="Content Placeholder 2"/>
          <p:cNvSpPr>
            <a:spLocks noGrp="1"/>
          </p:cNvSpPr>
          <p:nvPr>
            <p:ph idx="1"/>
          </p:nvPr>
        </p:nvSpPr>
        <p:spPr/>
        <p:txBody>
          <a:bodyPr>
            <a:normAutofit/>
          </a:bodyPr>
          <a:lstStyle/>
          <a:p>
            <a:r>
              <a:rPr lang="en-US" dirty="0"/>
              <a:t>Education in Goodness</a:t>
            </a:r>
          </a:p>
          <a:p>
            <a:pPr lvl="1"/>
            <a:r>
              <a:rPr lang="en-US" dirty="0"/>
              <a:t>Guidance</a:t>
            </a:r>
          </a:p>
          <a:p>
            <a:pPr lvl="2"/>
            <a:r>
              <a:rPr lang="en-US" dirty="0"/>
              <a:t>To be a good man one must have been brought up in the right way and trained in the right habits and must spend the rest of his life in reputable occupations, doing no wrong either with or against one’s will.</a:t>
            </a:r>
          </a:p>
          <a:p>
            <a:pPr lvl="2"/>
            <a:r>
              <a:rPr lang="en-US" dirty="0"/>
              <a:t>Living under the guidance of a right system that has effective force.</a:t>
            </a:r>
          </a:p>
          <a:p>
            <a:pPr lvl="2"/>
            <a:r>
              <a:rPr lang="en-US" dirty="0"/>
              <a:t>The orders a father or an individual gives have no forceful or compulsive power in general, unless he is a king.</a:t>
            </a:r>
          </a:p>
          <a:p>
            <a:pPr lvl="2"/>
            <a:r>
              <a:rPr lang="en-US" dirty="0"/>
              <a:t> Law, being the pronouncement of a kind of practical wisdom or intelligence, does have the power of compulsion.</a:t>
            </a:r>
          </a:p>
          <a:p>
            <a:pPr lvl="2"/>
            <a:r>
              <a:rPr lang="en-US" dirty="0"/>
              <a:t>Although people resent it when their impulses are opposed by human agents, the law causes no irritation by enjoining decent behavior.</a:t>
            </a:r>
          </a:p>
          <a:p>
            <a:pPr lvl="2"/>
            <a:endParaRPr lang="en-US" dirty="0"/>
          </a:p>
        </p:txBody>
      </p:sp>
    </p:spTree>
    <p:extLst>
      <p:ext uri="{BB962C8B-B14F-4D97-AF65-F5344CB8AC3E}">
        <p14:creationId xmlns:p14="http://schemas.microsoft.com/office/powerpoint/2010/main" val="2995089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33502" y="609600"/>
            <a:ext cx="8596668" cy="1320800"/>
          </a:xfrm>
        </p:spPr>
        <p:txBody>
          <a:bodyPr>
            <a:normAutofit/>
          </a:bodyPr>
          <a:lstStyle/>
          <a:p>
            <a:r>
              <a:rPr lang="en-US" dirty="0"/>
              <a:t>Aristotle: Moral Education</a:t>
            </a:r>
          </a:p>
        </p:txBody>
      </p:sp>
      <p:sp>
        <p:nvSpPr>
          <p:cNvPr id="17" name="Isosceles Triangle 16">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333502" y="2160590"/>
            <a:ext cx="8470898" cy="3429260"/>
          </a:xfrm>
        </p:spPr>
        <p:txBody>
          <a:bodyPr>
            <a:normAutofit/>
          </a:bodyPr>
          <a:lstStyle/>
          <a:p>
            <a:r>
              <a:rPr lang="en-US"/>
              <a:t>Education in Goodness</a:t>
            </a:r>
          </a:p>
          <a:p>
            <a:pPr lvl="1"/>
            <a:r>
              <a:rPr lang="en-US"/>
              <a:t>Parents-Second Choice</a:t>
            </a:r>
          </a:p>
          <a:p>
            <a:pPr lvl="2"/>
            <a:r>
              <a:rPr lang="en-US"/>
              <a:t>If neglected by the state, it can be supplied by the parent; it calls for knowledge of legislative science.</a:t>
            </a:r>
          </a:p>
          <a:p>
            <a:pPr lvl="2"/>
            <a:r>
              <a:rPr lang="en-US"/>
              <a:t>Best solution: introduce a proper system of public supervision of these matters.</a:t>
            </a:r>
          </a:p>
          <a:p>
            <a:pPr lvl="2"/>
            <a:r>
              <a:rPr lang="en-US"/>
              <a:t>If neglected by the state, it would be right for to help  children and friends on the way to goodness, and that he should have the power or at least the choice of doing this.</a:t>
            </a:r>
          </a:p>
          <a:p>
            <a:pPr lvl="2"/>
            <a:r>
              <a:rPr lang="en-US"/>
              <a:t>Producing a right disposition in a person is not a task for anybody: if anyone can do it, it is the man with knowledge.</a:t>
            </a:r>
          </a:p>
          <a:p>
            <a:pPr lvl="3"/>
            <a:r>
              <a:rPr lang="en-US"/>
              <a:t>Analogy to practical professions.</a:t>
            </a:r>
          </a:p>
          <a:p>
            <a:pPr lvl="2"/>
            <a:endParaRPr lang="en-US"/>
          </a:p>
        </p:txBody>
      </p:sp>
      <p:sp>
        <p:nvSpPr>
          <p:cNvPr id="2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03907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Picture 4">
            <a:extLst>
              <a:ext uri="{FF2B5EF4-FFF2-40B4-BE49-F238E27FC236}">
                <a16:creationId xmlns:a16="http://schemas.microsoft.com/office/drawing/2014/main" id="{EEC34B70-F43E-166A-2373-101D5BDC3A78}"/>
              </a:ext>
            </a:extLst>
          </p:cNvPr>
          <p:cNvPicPr>
            <a:picLocks noChangeAspect="1"/>
          </p:cNvPicPr>
          <p:nvPr/>
        </p:nvPicPr>
        <p:blipFill>
          <a:blip r:embed="rId2"/>
          <a:srcRect l="15347" t="9091" r="13140" b="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D3B71530-C43F-76E3-3632-5D6142B90054}"/>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a:t>The Latter Ancients</a:t>
            </a:r>
          </a:p>
        </p:txBody>
      </p:sp>
      <p:sp>
        <p:nvSpPr>
          <p:cNvPr id="3" name="Content Placeholder 2">
            <a:extLst>
              <a:ext uri="{FF2B5EF4-FFF2-40B4-BE49-F238E27FC236}">
                <a16:creationId xmlns:a16="http://schemas.microsoft.com/office/drawing/2014/main" id="{26FFB726-FA59-F3E3-57CF-1D290AF850DD}"/>
              </a:ext>
            </a:extLst>
          </p:cNvPr>
          <p:cNvSpPr>
            <a:spLocks noGrp="1"/>
          </p:cNvSpPr>
          <p:nvPr>
            <p:ph idx="1"/>
          </p:nvPr>
        </p:nvSpPr>
        <p:spPr>
          <a:xfrm>
            <a:off x="5380563" y="4050833"/>
            <a:ext cx="3893440" cy="1096899"/>
          </a:xfrm>
        </p:spPr>
        <p:txBody>
          <a:bodyPr vert="horz" lIns="91440" tIns="45720" rIns="91440" bIns="45720" rtlCol="0" anchor="t">
            <a:normAutofit/>
          </a:bodyPr>
          <a:lstStyle/>
          <a:p>
            <a:pPr marL="0" indent="0" algn="r">
              <a:buNone/>
            </a:pPr>
            <a:r>
              <a:rPr lang="en-US">
                <a:solidFill>
                  <a:schemeClr val="tx1">
                    <a:lumMod val="50000"/>
                    <a:lumOff val="50000"/>
                  </a:schemeClr>
                </a:solidFill>
              </a:rPr>
              <a:t>Hellenistic &amp; Roman Philosophy</a:t>
            </a:r>
          </a:p>
        </p:txBody>
      </p:sp>
    </p:spTree>
    <p:extLst>
      <p:ext uri="{BB962C8B-B14F-4D97-AF65-F5344CB8AC3E}">
        <p14:creationId xmlns:p14="http://schemas.microsoft.com/office/powerpoint/2010/main" val="122595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D9C9-A4AC-86E5-6DCC-CFB0EB681A98}"/>
              </a:ext>
            </a:extLst>
          </p:cNvPr>
          <p:cNvSpPr>
            <a:spLocks noGrp="1"/>
          </p:cNvSpPr>
          <p:nvPr>
            <p:ph type="title"/>
          </p:nvPr>
        </p:nvSpPr>
        <p:spPr>
          <a:xfrm>
            <a:off x="2849562" y="609600"/>
            <a:ext cx="7696930" cy="1320800"/>
          </a:xfrm>
        </p:spPr>
        <p:txBody>
          <a:bodyPr>
            <a:normAutofit/>
          </a:bodyPr>
          <a:lstStyle/>
          <a:p>
            <a:r>
              <a:rPr lang="en-US" dirty="0"/>
              <a:t>Hellenistic &amp; Roman Philosophy</a:t>
            </a:r>
          </a:p>
        </p:txBody>
      </p:sp>
      <p:pic>
        <p:nvPicPr>
          <p:cNvPr id="5" name="Picture 4">
            <a:extLst>
              <a:ext uri="{FF2B5EF4-FFF2-40B4-BE49-F238E27FC236}">
                <a16:creationId xmlns:a16="http://schemas.microsoft.com/office/drawing/2014/main" id="{DA0CDEF8-26B5-7AE5-C394-899246F37189}"/>
              </a:ext>
            </a:extLst>
          </p:cNvPr>
          <p:cNvPicPr>
            <a:picLocks noChangeAspect="1"/>
          </p:cNvPicPr>
          <p:nvPr/>
        </p:nvPicPr>
        <p:blipFill>
          <a:blip r:embed="rId3"/>
          <a:srcRect l="35493" t="5801" r="27007" b="2"/>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56B64C9-2D84-D6E5-8EAD-D85F995D6BCE}"/>
              </a:ext>
            </a:extLst>
          </p:cNvPr>
          <p:cNvSpPr>
            <a:spLocks noGrp="1"/>
          </p:cNvSpPr>
          <p:nvPr>
            <p:ph idx="1"/>
          </p:nvPr>
        </p:nvSpPr>
        <p:spPr>
          <a:xfrm>
            <a:off x="2849561" y="2160589"/>
            <a:ext cx="8302411" cy="3880773"/>
          </a:xfrm>
        </p:spPr>
        <p:txBody>
          <a:bodyPr>
            <a:normAutofit/>
          </a:bodyPr>
          <a:lstStyle/>
          <a:p>
            <a:pPr>
              <a:lnSpc>
                <a:spcPct val="90000"/>
              </a:lnSpc>
            </a:pPr>
            <a:r>
              <a:rPr lang="en-US" sz="1400" dirty="0"/>
              <a:t>Hellenic &amp; Hellenistic</a:t>
            </a:r>
          </a:p>
          <a:p>
            <a:pPr>
              <a:lnSpc>
                <a:spcPct val="90000"/>
              </a:lnSpc>
            </a:pPr>
            <a:r>
              <a:rPr lang="en-US" sz="1400" dirty="0"/>
              <a:t>The End of the Hellenic </a:t>
            </a:r>
          </a:p>
          <a:p>
            <a:pPr lvl="1">
              <a:lnSpc>
                <a:spcPct val="90000"/>
              </a:lnSpc>
            </a:pPr>
            <a:r>
              <a:rPr lang="en-US" sz="1400" dirty="0"/>
              <a:t>Death of Alexander the Great (323 B.C.)</a:t>
            </a:r>
          </a:p>
          <a:p>
            <a:pPr lvl="1">
              <a:lnSpc>
                <a:spcPct val="90000"/>
              </a:lnSpc>
            </a:pPr>
            <a:r>
              <a:rPr lang="en-US" sz="1400" dirty="0"/>
              <a:t>Death of  and Aristotle (322 B.C.)</a:t>
            </a:r>
          </a:p>
          <a:p>
            <a:pPr lvl="1">
              <a:lnSpc>
                <a:spcPct val="90000"/>
              </a:lnSpc>
            </a:pPr>
            <a:r>
              <a:rPr lang="en-US" sz="1400" dirty="0"/>
              <a:t>Hellenic: characterized by Greek civilization being relatively self-contained.</a:t>
            </a:r>
          </a:p>
          <a:p>
            <a:pPr>
              <a:lnSpc>
                <a:spcPct val="90000"/>
              </a:lnSpc>
            </a:pPr>
            <a:r>
              <a:rPr lang="en-US" sz="1400" dirty="0"/>
              <a:t>Hellenistic (“quasi-Greek”) </a:t>
            </a:r>
          </a:p>
          <a:p>
            <a:pPr lvl="1">
              <a:lnSpc>
                <a:spcPct val="90000"/>
              </a:lnSpc>
            </a:pPr>
            <a:r>
              <a:rPr lang="en-US" sz="1400" dirty="0"/>
              <a:t>Blending of Greek culture with other cultures, primarily Egypt and the Near East.</a:t>
            </a:r>
          </a:p>
          <a:p>
            <a:pPr>
              <a:lnSpc>
                <a:spcPct val="90000"/>
              </a:lnSpc>
            </a:pPr>
            <a:r>
              <a:rPr lang="en-US" sz="1400" dirty="0"/>
              <a:t>Romans</a:t>
            </a:r>
          </a:p>
          <a:p>
            <a:pPr lvl="1">
              <a:lnSpc>
                <a:spcPct val="90000"/>
              </a:lnSpc>
            </a:pPr>
            <a:r>
              <a:rPr lang="en-US" sz="1400" dirty="0"/>
              <a:t>2</a:t>
            </a:r>
            <a:r>
              <a:rPr lang="en-US" sz="1400" baseline="30000" dirty="0"/>
              <a:t>nd</a:t>
            </a:r>
            <a:r>
              <a:rPr lang="en-US" sz="1400" dirty="0"/>
              <a:t> and 1</a:t>
            </a:r>
            <a:r>
              <a:rPr lang="en-US" sz="1400" baseline="30000" dirty="0"/>
              <a:t>st</a:t>
            </a:r>
            <a:r>
              <a:rPr lang="en-US" sz="1400" dirty="0"/>
              <a:t> centuries B.C. the Romans expanded and conquered the Hellenistic states.</a:t>
            </a:r>
          </a:p>
          <a:p>
            <a:pPr lvl="1">
              <a:lnSpc>
                <a:spcPct val="90000"/>
              </a:lnSpc>
            </a:pPr>
            <a:r>
              <a:rPr lang="en-US" sz="1400" dirty="0"/>
              <a:t>The Romans absorbed the Hellenistic culture and passed it on in the Western world.</a:t>
            </a:r>
          </a:p>
          <a:p>
            <a:pPr lvl="1">
              <a:lnSpc>
                <a:spcPct val="90000"/>
              </a:lnSpc>
            </a:pPr>
            <a:r>
              <a:rPr lang="en-US" sz="1400" dirty="0"/>
              <a:t>Western Roman period  ended around the middle of the 6</a:t>
            </a:r>
            <a:r>
              <a:rPr lang="en-US" sz="1400" baseline="30000" dirty="0"/>
              <a:t>th</a:t>
            </a:r>
            <a:r>
              <a:rPr lang="en-US" sz="1400" dirty="0"/>
              <a:t> century AD</a:t>
            </a:r>
          </a:p>
          <a:p>
            <a:pPr lvl="1">
              <a:lnSpc>
                <a:spcPct val="90000"/>
              </a:lnSpc>
            </a:pPr>
            <a:r>
              <a:rPr lang="en-US" sz="1400" dirty="0"/>
              <a:t> Eastern Roman empire endured about another 1,000 years until the fall of Constantinople.</a:t>
            </a:r>
          </a:p>
          <a:p>
            <a:pPr>
              <a:lnSpc>
                <a:spcPct val="90000"/>
              </a:lnSpc>
            </a:pPr>
            <a:endParaRPr lang="en-US" sz="1100" dirty="0"/>
          </a:p>
        </p:txBody>
      </p:sp>
    </p:spTree>
    <p:extLst>
      <p:ext uri="{BB962C8B-B14F-4D97-AF65-F5344CB8AC3E}">
        <p14:creationId xmlns:p14="http://schemas.microsoft.com/office/powerpoint/2010/main" val="2399029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0FDF-554E-677B-E825-CF30036A299D}"/>
              </a:ext>
            </a:extLst>
          </p:cNvPr>
          <p:cNvSpPr>
            <a:spLocks noGrp="1"/>
          </p:cNvSpPr>
          <p:nvPr>
            <p:ph type="title"/>
          </p:nvPr>
        </p:nvSpPr>
        <p:spPr>
          <a:xfrm>
            <a:off x="677333" y="609600"/>
            <a:ext cx="9622023" cy="1320800"/>
          </a:xfrm>
        </p:spPr>
        <p:txBody>
          <a:bodyPr/>
          <a:lstStyle/>
          <a:p>
            <a:r>
              <a:rPr lang="en-US" dirty="0"/>
              <a:t>Hellenistic &amp; Roman Philosophy: </a:t>
            </a:r>
            <a:br>
              <a:rPr lang="en-US" dirty="0"/>
            </a:br>
            <a:r>
              <a:rPr lang="en-US" dirty="0"/>
              <a:t>Social Context</a:t>
            </a:r>
          </a:p>
        </p:txBody>
      </p:sp>
      <p:sp>
        <p:nvSpPr>
          <p:cNvPr id="3" name="Content Placeholder 2">
            <a:extLst>
              <a:ext uri="{FF2B5EF4-FFF2-40B4-BE49-F238E27FC236}">
                <a16:creationId xmlns:a16="http://schemas.microsoft.com/office/drawing/2014/main" id="{98BE7FDE-A660-9899-FB32-8FF0640BA64F}"/>
              </a:ext>
            </a:extLst>
          </p:cNvPr>
          <p:cNvSpPr>
            <a:spLocks noGrp="1"/>
          </p:cNvSpPr>
          <p:nvPr>
            <p:ph idx="1"/>
          </p:nvPr>
        </p:nvSpPr>
        <p:spPr>
          <a:xfrm>
            <a:off x="677334" y="2160589"/>
            <a:ext cx="9622022" cy="3880773"/>
          </a:xfrm>
        </p:spPr>
        <p:txBody>
          <a:bodyPr>
            <a:normAutofit fontScale="77500" lnSpcReduction="20000"/>
          </a:bodyPr>
          <a:lstStyle/>
          <a:p>
            <a:r>
              <a:rPr lang="en-US" dirty="0"/>
              <a:t>Political Changes</a:t>
            </a:r>
          </a:p>
          <a:p>
            <a:pPr lvl="1"/>
            <a:r>
              <a:rPr lang="en-US" dirty="0"/>
              <a:t>Constant wars between Greek city-states exhausted them</a:t>
            </a:r>
          </a:p>
          <a:p>
            <a:pPr lvl="1"/>
            <a:r>
              <a:rPr lang="en-US" dirty="0"/>
              <a:t>Greek city-states fell to military empires, ultimately being conquered by Rome.</a:t>
            </a:r>
          </a:p>
          <a:p>
            <a:pPr lvl="1"/>
            <a:r>
              <a:rPr lang="en-US" dirty="0"/>
              <a:t>History was beyond human control.</a:t>
            </a:r>
          </a:p>
          <a:p>
            <a:pPr lvl="1"/>
            <a:r>
              <a:rPr lang="en-US" dirty="0"/>
              <a:t>Hellenic: participation in one’s city-state offered opportunities for fulfillment, leading to a sense of civic duty among many Greeks.</a:t>
            </a:r>
          </a:p>
          <a:p>
            <a:pPr lvl="1"/>
            <a:r>
              <a:rPr lang="en-US" dirty="0"/>
              <a:t>Under foreign empires, most Greeks gave grudging compliance to foreign laws.</a:t>
            </a:r>
          </a:p>
          <a:p>
            <a:r>
              <a:rPr lang="en-US" dirty="0"/>
              <a:t>Social Problems</a:t>
            </a:r>
          </a:p>
          <a:p>
            <a:pPr lvl="1"/>
            <a:r>
              <a:rPr lang="en-US" dirty="0"/>
              <a:t>The social problems that motivated Socrates remained.</a:t>
            </a:r>
          </a:p>
          <a:p>
            <a:pPr lvl="1"/>
            <a:r>
              <a:rPr lang="en-US" dirty="0"/>
              <a:t>Lack of integrating values </a:t>
            </a:r>
          </a:p>
          <a:p>
            <a:pPr lvl="1"/>
            <a:r>
              <a:rPr lang="en-US" dirty="0"/>
              <a:t>Old institutions had failed</a:t>
            </a:r>
          </a:p>
          <a:p>
            <a:pPr lvl="1"/>
            <a:r>
              <a:rPr lang="en-US" dirty="0"/>
              <a:t>The old religions declined</a:t>
            </a:r>
          </a:p>
          <a:p>
            <a:pPr lvl="1"/>
            <a:r>
              <a:rPr lang="en-US" dirty="0"/>
              <a:t>The Greek gods seemed impotent</a:t>
            </a:r>
          </a:p>
          <a:p>
            <a:pPr lvl="1"/>
            <a:r>
              <a:rPr lang="en-US" dirty="0"/>
              <a:t>The fates seemed to rule the day.</a:t>
            </a:r>
          </a:p>
          <a:p>
            <a:endParaRPr lang="en-US" dirty="0"/>
          </a:p>
        </p:txBody>
      </p:sp>
    </p:spTree>
    <p:extLst>
      <p:ext uri="{BB962C8B-B14F-4D97-AF65-F5344CB8AC3E}">
        <p14:creationId xmlns:p14="http://schemas.microsoft.com/office/powerpoint/2010/main" val="40625597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F37C1-8FCE-8285-035B-429CE1FF8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84AF1-0562-05C0-62CD-E993BC692333}"/>
              </a:ext>
            </a:extLst>
          </p:cNvPr>
          <p:cNvSpPr>
            <a:spLocks noGrp="1"/>
          </p:cNvSpPr>
          <p:nvPr>
            <p:ph type="title"/>
          </p:nvPr>
        </p:nvSpPr>
        <p:spPr>
          <a:xfrm>
            <a:off x="677333" y="609600"/>
            <a:ext cx="9622023" cy="1320800"/>
          </a:xfrm>
        </p:spPr>
        <p:txBody>
          <a:bodyPr/>
          <a:lstStyle/>
          <a:p>
            <a:r>
              <a:rPr lang="en-US" dirty="0"/>
              <a:t>Hellenistic &amp; Roman Philosophy: </a:t>
            </a:r>
            <a:br>
              <a:rPr lang="en-US" dirty="0"/>
            </a:br>
            <a:r>
              <a:rPr lang="en-US" dirty="0"/>
              <a:t>Effects on Philosophy</a:t>
            </a:r>
          </a:p>
        </p:txBody>
      </p:sp>
      <p:sp>
        <p:nvSpPr>
          <p:cNvPr id="3" name="Content Placeholder 2">
            <a:extLst>
              <a:ext uri="{FF2B5EF4-FFF2-40B4-BE49-F238E27FC236}">
                <a16:creationId xmlns:a16="http://schemas.microsoft.com/office/drawing/2014/main" id="{B834C93A-8FC5-8B6E-0388-384FBA9C77CF}"/>
              </a:ext>
            </a:extLst>
          </p:cNvPr>
          <p:cNvSpPr>
            <a:spLocks noGrp="1"/>
          </p:cNvSpPr>
          <p:nvPr>
            <p:ph idx="1"/>
          </p:nvPr>
        </p:nvSpPr>
        <p:spPr>
          <a:xfrm>
            <a:off x="677334" y="2160589"/>
            <a:ext cx="9622022" cy="3880773"/>
          </a:xfrm>
        </p:spPr>
        <p:txBody>
          <a:bodyPr>
            <a:normAutofit/>
          </a:bodyPr>
          <a:lstStyle/>
          <a:p>
            <a:r>
              <a:rPr lang="en-US" dirty="0"/>
              <a:t>Approaches</a:t>
            </a:r>
          </a:p>
          <a:p>
            <a:pPr lvl="1"/>
            <a:r>
              <a:rPr lang="en-US" dirty="0"/>
              <a:t>Philosophers tended to adopt individualistic, practical approaches to philosophy.</a:t>
            </a:r>
          </a:p>
          <a:p>
            <a:pPr lvl="1"/>
            <a:r>
              <a:rPr lang="en-US" dirty="0"/>
              <a:t>Focus on solutions to the problems of this life: ethics and practical matters.</a:t>
            </a:r>
          </a:p>
          <a:p>
            <a:pPr lvl="2"/>
            <a:r>
              <a:rPr lang="en-US" dirty="0"/>
              <a:t>What is most worthwhile in life?</a:t>
            </a:r>
          </a:p>
          <a:p>
            <a:pPr lvl="2"/>
            <a:r>
              <a:rPr lang="en-US" dirty="0"/>
              <a:t>What is left to strive for?</a:t>
            </a:r>
          </a:p>
          <a:p>
            <a:pPr lvl="2"/>
            <a:r>
              <a:rPr lang="en-US" dirty="0"/>
              <a:t>What does one need to know to shape their life?</a:t>
            </a:r>
          </a:p>
          <a:p>
            <a:pPr lvl="1"/>
            <a:r>
              <a:rPr lang="en-US" dirty="0"/>
              <a:t>Goal: develop a philosophy offering peace and escape from the dismal nature of the times.</a:t>
            </a:r>
          </a:p>
          <a:p>
            <a:pPr lvl="1"/>
            <a:r>
              <a:rPr lang="en-US" dirty="0"/>
              <a:t>Theoretical knowledge only valued to the extent that it enabled one to make life better.</a:t>
            </a:r>
          </a:p>
          <a:p>
            <a:pPr lvl="2"/>
            <a:r>
              <a:rPr lang="en-US" dirty="0"/>
              <a:t>Most thinkers scavenged the work of predecessors.</a:t>
            </a:r>
          </a:p>
          <a:p>
            <a:endParaRPr lang="en-US" dirty="0"/>
          </a:p>
        </p:txBody>
      </p:sp>
    </p:spTree>
    <p:extLst>
      <p:ext uri="{BB962C8B-B14F-4D97-AF65-F5344CB8AC3E}">
        <p14:creationId xmlns:p14="http://schemas.microsoft.com/office/powerpoint/2010/main" val="272786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9690F-278F-0FD9-3231-A100AE225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BAD82-596B-0837-04A3-9C0526C2AF59}"/>
              </a:ext>
            </a:extLst>
          </p:cNvPr>
          <p:cNvSpPr>
            <a:spLocks noGrp="1"/>
          </p:cNvSpPr>
          <p:nvPr>
            <p:ph type="title"/>
          </p:nvPr>
        </p:nvSpPr>
        <p:spPr>
          <a:xfrm>
            <a:off x="677333" y="609600"/>
            <a:ext cx="9622023" cy="1320800"/>
          </a:xfrm>
        </p:spPr>
        <p:txBody>
          <a:bodyPr/>
          <a:lstStyle/>
          <a:p>
            <a:r>
              <a:rPr lang="en-US" dirty="0"/>
              <a:t>Hellenistic &amp; Roman Philosophy: </a:t>
            </a:r>
            <a:br>
              <a:rPr lang="en-US" dirty="0"/>
            </a:br>
            <a:r>
              <a:rPr lang="en-US" dirty="0"/>
              <a:t>Seven Schools of Thought</a:t>
            </a:r>
          </a:p>
        </p:txBody>
      </p:sp>
      <p:sp>
        <p:nvSpPr>
          <p:cNvPr id="3" name="Content Placeholder 2">
            <a:extLst>
              <a:ext uri="{FF2B5EF4-FFF2-40B4-BE49-F238E27FC236}">
                <a16:creationId xmlns:a16="http://schemas.microsoft.com/office/drawing/2014/main" id="{95B35716-10C2-6A6B-5557-2A1C5A76F85A}"/>
              </a:ext>
            </a:extLst>
          </p:cNvPr>
          <p:cNvSpPr>
            <a:spLocks noGrp="1"/>
          </p:cNvSpPr>
          <p:nvPr>
            <p:ph idx="1"/>
          </p:nvPr>
        </p:nvSpPr>
        <p:spPr>
          <a:xfrm>
            <a:off x="677334" y="2160589"/>
            <a:ext cx="9622022" cy="3880773"/>
          </a:xfrm>
        </p:spPr>
        <p:txBody>
          <a:bodyPr>
            <a:normAutofit fontScale="77500" lnSpcReduction="20000"/>
          </a:bodyPr>
          <a:lstStyle/>
          <a:p>
            <a:r>
              <a:rPr lang="en-US" dirty="0"/>
              <a:t>Academics</a:t>
            </a:r>
          </a:p>
          <a:p>
            <a:pPr lvl="1"/>
            <a:r>
              <a:rPr lang="en-US" dirty="0"/>
              <a:t>Plato’s Academy.</a:t>
            </a:r>
          </a:p>
          <a:p>
            <a:pPr lvl="1"/>
            <a:r>
              <a:rPr lang="en-US" dirty="0"/>
              <a:t>Drifted far from Plato’s views.</a:t>
            </a:r>
          </a:p>
          <a:p>
            <a:pPr lvl="1"/>
            <a:r>
              <a:rPr lang="en-US" dirty="0"/>
              <a:t>Taken over by the Skeptics.</a:t>
            </a:r>
          </a:p>
          <a:p>
            <a:r>
              <a:rPr lang="en-US" dirty="0"/>
              <a:t>Peripatetics</a:t>
            </a:r>
          </a:p>
          <a:p>
            <a:pPr lvl="1"/>
            <a:r>
              <a:rPr lang="en-US" dirty="0"/>
              <a:t>Aristotle’s school.</a:t>
            </a:r>
          </a:p>
          <a:p>
            <a:pPr lvl="1"/>
            <a:r>
              <a:rPr lang="en-US" dirty="0"/>
              <a:t>Concerned with empirical observation and science.</a:t>
            </a:r>
          </a:p>
          <a:p>
            <a:pPr lvl="1"/>
            <a:r>
              <a:rPr lang="en-US" dirty="0"/>
              <a:t>Lacked some of Aristotle’s integrating approach.</a:t>
            </a:r>
          </a:p>
          <a:p>
            <a:r>
              <a:rPr lang="en-US" dirty="0"/>
              <a:t>Cynicism</a:t>
            </a:r>
          </a:p>
          <a:p>
            <a:r>
              <a:rPr lang="en-US" dirty="0"/>
              <a:t>Epicureanism</a:t>
            </a:r>
          </a:p>
          <a:p>
            <a:r>
              <a:rPr lang="en-US" dirty="0"/>
              <a:t>Stoicism</a:t>
            </a:r>
          </a:p>
          <a:p>
            <a:r>
              <a:rPr lang="en-US" dirty="0"/>
              <a:t>Skepticism</a:t>
            </a:r>
          </a:p>
          <a:p>
            <a:r>
              <a:rPr lang="en-US" dirty="0"/>
              <a:t>Neoplatonism</a:t>
            </a:r>
          </a:p>
          <a:p>
            <a:endParaRPr lang="en-US" dirty="0"/>
          </a:p>
        </p:txBody>
      </p:sp>
    </p:spTree>
    <p:extLst>
      <p:ext uri="{BB962C8B-B14F-4D97-AF65-F5344CB8AC3E}">
        <p14:creationId xmlns:p14="http://schemas.microsoft.com/office/powerpoint/2010/main" val="96501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BE39-F425-4A4F-9F39-DD76B20F987B}"/>
              </a:ext>
            </a:extLst>
          </p:cNvPr>
          <p:cNvSpPr>
            <a:spLocks noGrp="1"/>
          </p:cNvSpPr>
          <p:nvPr>
            <p:ph type="title"/>
          </p:nvPr>
        </p:nvSpPr>
        <p:spPr>
          <a:xfrm>
            <a:off x="641074" y="1419900"/>
            <a:ext cx="2844002" cy="4018201"/>
          </a:xfrm>
        </p:spPr>
        <p:txBody>
          <a:bodyPr>
            <a:normAutofit/>
          </a:bodyPr>
          <a:lstStyle/>
          <a:p>
            <a:pPr algn="l"/>
            <a:r>
              <a:rPr lang="en-US" sz="3700"/>
              <a:t>Aristotle </a:t>
            </a:r>
            <a:br>
              <a:rPr lang="en-US" sz="3700"/>
            </a:br>
            <a:r>
              <a:rPr lang="en-US" sz="3700"/>
              <a:t>categories</a:t>
            </a:r>
          </a:p>
        </p:txBody>
      </p:sp>
      <p:sp>
        <p:nvSpPr>
          <p:cNvPr id="3" name="Content Placeholder 2">
            <a:extLst>
              <a:ext uri="{FF2B5EF4-FFF2-40B4-BE49-F238E27FC236}">
                <a16:creationId xmlns:a16="http://schemas.microsoft.com/office/drawing/2014/main" id="{23095CAC-895B-4CDE-B0B9-6B38D022D626}"/>
              </a:ext>
            </a:extLst>
          </p:cNvPr>
          <p:cNvSpPr>
            <a:spLocks noGrp="1"/>
          </p:cNvSpPr>
          <p:nvPr>
            <p:ph sz="quarter" idx="13"/>
          </p:nvPr>
        </p:nvSpPr>
        <p:spPr>
          <a:xfrm>
            <a:off x="4701008" y="1193576"/>
            <a:ext cx="6576591" cy="4470850"/>
          </a:xfrm>
        </p:spPr>
        <p:txBody>
          <a:bodyPr anchor="ctr">
            <a:normAutofit/>
          </a:bodyPr>
          <a:lstStyle/>
          <a:p>
            <a:r>
              <a:rPr lang="en-US" dirty="0"/>
              <a:t>The categories</a:t>
            </a:r>
          </a:p>
          <a:p>
            <a:pPr lvl="1"/>
            <a:r>
              <a:rPr lang="en-US" dirty="0"/>
              <a:t>Goal: find the structure of language, thought and the world.</a:t>
            </a:r>
          </a:p>
          <a:p>
            <a:pPr lvl="1"/>
            <a:r>
              <a:rPr lang="en-US" dirty="0"/>
              <a:t>Revelation of categories.</a:t>
            </a:r>
          </a:p>
          <a:p>
            <a:endParaRPr lang="en-US" dirty="0"/>
          </a:p>
        </p:txBody>
      </p:sp>
    </p:spTree>
    <p:extLst>
      <p:ext uri="{BB962C8B-B14F-4D97-AF65-F5344CB8AC3E}">
        <p14:creationId xmlns:p14="http://schemas.microsoft.com/office/powerpoint/2010/main" val="7307072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FB65EF-7CA7-A2A0-BC6E-DCEF21932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0ED2C-6522-E9DE-A262-C441B9A6B678}"/>
              </a:ext>
            </a:extLst>
          </p:cNvPr>
          <p:cNvSpPr>
            <a:spLocks noGrp="1"/>
          </p:cNvSpPr>
          <p:nvPr>
            <p:ph type="title"/>
          </p:nvPr>
        </p:nvSpPr>
        <p:spPr>
          <a:xfrm>
            <a:off x="5536734" y="609600"/>
            <a:ext cx="5917980" cy="1320800"/>
          </a:xfrm>
        </p:spPr>
        <p:txBody>
          <a:bodyPr>
            <a:normAutofit/>
          </a:bodyPr>
          <a:lstStyle/>
          <a:p>
            <a:pPr>
              <a:lnSpc>
                <a:spcPct val="90000"/>
              </a:lnSpc>
            </a:pPr>
            <a:r>
              <a:rPr lang="en-US" sz="2800" dirty="0"/>
              <a:t>Cynicism</a:t>
            </a:r>
          </a:p>
        </p:txBody>
      </p:sp>
      <p:sp>
        <p:nvSpPr>
          <p:cNvPr id="3" name="Content Placeholder 2">
            <a:extLst>
              <a:ext uri="{FF2B5EF4-FFF2-40B4-BE49-F238E27FC236}">
                <a16:creationId xmlns:a16="http://schemas.microsoft.com/office/drawing/2014/main" id="{8BDACEE0-1ABB-9247-90D6-B32DDAE34E73}"/>
              </a:ext>
            </a:extLst>
          </p:cNvPr>
          <p:cNvSpPr>
            <a:spLocks noGrp="1"/>
          </p:cNvSpPr>
          <p:nvPr>
            <p:ph idx="1"/>
          </p:nvPr>
        </p:nvSpPr>
        <p:spPr>
          <a:xfrm>
            <a:off x="5209563" y="2160589"/>
            <a:ext cx="5275145" cy="3880773"/>
          </a:xfrm>
        </p:spPr>
        <p:txBody>
          <a:bodyPr>
            <a:normAutofit/>
          </a:bodyPr>
          <a:lstStyle/>
          <a:p>
            <a:pPr>
              <a:lnSpc>
                <a:spcPct val="90000"/>
              </a:lnSpc>
            </a:pPr>
            <a:r>
              <a:rPr lang="en-US" sz="1600" dirty="0"/>
              <a:t>Founded by Antisthenes (445-365 B.C.).</a:t>
            </a:r>
          </a:p>
          <a:p>
            <a:pPr lvl="1">
              <a:lnSpc>
                <a:spcPct val="90000"/>
              </a:lnSpc>
            </a:pPr>
            <a:r>
              <a:rPr lang="en-US" dirty="0"/>
              <a:t>Student of the Sophist Gorgias.</a:t>
            </a:r>
          </a:p>
          <a:p>
            <a:pPr lvl="1">
              <a:lnSpc>
                <a:spcPct val="90000"/>
              </a:lnSpc>
            </a:pPr>
            <a:r>
              <a:rPr lang="en-US" dirty="0"/>
              <a:t>Student of Socrates</a:t>
            </a:r>
          </a:p>
          <a:p>
            <a:pPr lvl="1">
              <a:lnSpc>
                <a:spcPct val="90000"/>
              </a:lnSpc>
            </a:pPr>
            <a:r>
              <a:rPr lang="en-US" dirty="0"/>
              <a:t> Considered himself the true heir of Socrates.</a:t>
            </a:r>
          </a:p>
          <a:p>
            <a:pPr>
              <a:lnSpc>
                <a:spcPct val="90000"/>
              </a:lnSpc>
            </a:pPr>
            <a:r>
              <a:rPr lang="en-US" sz="1600" dirty="0"/>
              <a:t>“Cynic” means “canine.”</a:t>
            </a:r>
          </a:p>
          <a:p>
            <a:pPr lvl="1">
              <a:lnSpc>
                <a:spcPct val="90000"/>
              </a:lnSpc>
            </a:pPr>
            <a:r>
              <a:rPr lang="en-US" dirty="0"/>
              <a:t>Diogenes’ self-given nickname “the dog.”</a:t>
            </a:r>
          </a:p>
          <a:p>
            <a:pPr lvl="1">
              <a:lnSpc>
                <a:spcPct val="90000"/>
              </a:lnSpc>
            </a:pPr>
            <a:r>
              <a:rPr lang="en-US" dirty="0"/>
              <a:t>Possibly an insult by the opponents of the Cynics.</a:t>
            </a:r>
          </a:p>
          <a:p>
            <a:pPr lvl="1">
              <a:lnSpc>
                <a:spcPct val="90000"/>
              </a:lnSpc>
            </a:pPr>
            <a:r>
              <a:rPr lang="en-US" dirty="0"/>
              <a:t>Might be from the </a:t>
            </a:r>
            <a:r>
              <a:rPr lang="en-US" dirty="0" err="1"/>
              <a:t>Cynosarges</a:t>
            </a:r>
            <a:r>
              <a:rPr lang="en-US" dirty="0"/>
              <a:t>, where Antisthenes taught.</a:t>
            </a:r>
          </a:p>
          <a:p>
            <a:pPr>
              <a:lnSpc>
                <a:spcPct val="90000"/>
              </a:lnSpc>
            </a:pPr>
            <a:endParaRPr lang="en-US" sz="1100" dirty="0"/>
          </a:p>
        </p:txBody>
      </p:sp>
      <p:pic>
        <p:nvPicPr>
          <p:cNvPr id="5" name="Picture 4" descr="A dog lying down looking at the camera&#10;&#10;AI-generated content may be incorrect.">
            <a:extLst>
              <a:ext uri="{FF2B5EF4-FFF2-40B4-BE49-F238E27FC236}">
                <a16:creationId xmlns:a16="http://schemas.microsoft.com/office/drawing/2014/main" id="{7122830A-8A60-8E07-5396-E4C2D66AB894}"/>
              </a:ext>
            </a:extLst>
          </p:cNvPr>
          <p:cNvPicPr>
            <a:picLocks noChangeAspect="1"/>
          </p:cNvPicPr>
          <p:nvPr/>
        </p:nvPicPr>
        <p:blipFill>
          <a:blip r:embed="rId3">
            <a:extLst>
              <a:ext uri="{28A0092B-C50C-407E-A947-70E740481C1C}">
                <a14:useLocalDpi xmlns:a14="http://schemas.microsoft.com/office/drawing/2010/main" val="0"/>
              </a:ext>
            </a:extLst>
          </a:blip>
          <a:srcRect l="10307" r="796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56420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1C5E-678B-F691-0413-299D34A57E2D}"/>
              </a:ext>
            </a:extLst>
          </p:cNvPr>
          <p:cNvSpPr>
            <a:spLocks noGrp="1"/>
          </p:cNvSpPr>
          <p:nvPr>
            <p:ph type="title"/>
          </p:nvPr>
        </p:nvSpPr>
        <p:spPr/>
        <p:txBody>
          <a:bodyPr/>
          <a:lstStyle/>
          <a:p>
            <a:r>
              <a:rPr lang="en-US" dirty="0"/>
              <a:t>Cynicism’s Views</a:t>
            </a:r>
          </a:p>
        </p:txBody>
      </p:sp>
      <p:sp>
        <p:nvSpPr>
          <p:cNvPr id="3" name="Content Placeholder 2">
            <a:extLst>
              <a:ext uri="{FF2B5EF4-FFF2-40B4-BE49-F238E27FC236}">
                <a16:creationId xmlns:a16="http://schemas.microsoft.com/office/drawing/2014/main" id="{4DC1BADB-CEF0-D9B8-14A1-BA694E028476}"/>
              </a:ext>
            </a:extLst>
          </p:cNvPr>
          <p:cNvSpPr>
            <a:spLocks noGrp="1"/>
          </p:cNvSpPr>
          <p:nvPr>
            <p:ph idx="1"/>
          </p:nvPr>
        </p:nvSpPr>
        <p:spPr/>
        <p:txBody>
          <a:bodyPr>
            <a:normAutofit fontScale="77500" lnSpcReduction="20000"/>
          </a:bodyPr>
          <a:lstStyle/>
          <a:p>
            <a:r>
              <a:rPr lang="en-US" dirty="0"/>
              <a:t>Stance</a:t>
            </a:r>
          </a:p>
          <a:p>
            <a:pPr lvl="1"/>
            <a:r>
              <a:rPr lang="en-US" dirty="0"/>
              <a:t>More an approach to life, a stance, than a developed philosophy.</a:t>
            </a:r>
          </a:p>
          <a:p>
            <a:r>
              <a:rPr lang="en-US" dirty="0"/>
              <a:t>Opposition to Convention</a:t>
            </a:r>
          </a:p>
          <a:p>
            <a:pPr lvl="1"/>
            <a:r>
              <a:rPr lang="en-US" dirty="0"/>
              <a:t>Like Sophists, their emphasis was on the opposition of nature and convention.</a:t>
            </a:r>
          </a:p>
          <a:p>
            <a:pPr lvl="1"/>
            <a:r>
              <a:rPr lang="en-US" dirty="0"/>
              <a:t>Endorsed doing what was natural and in repudiating social conventions.</a:t>
            </a:r>
          </a:p>
          <a:p>
            <a:pPr lvl="1"/>
            <a:r>
              <a:rPr lang="en-US" dirty="0"/>
              <a:t>Social conventions are artificial and tyrannical.</a:t>
            </a:r>
          </a:p>
          <a:p>
            <a:r>
              <a:rPr lang="en-US" dirty="0"/>
              <a:t>Ethical View</a:t>
            </a:r>
          </a:p>
          <a:p>
            <a:pPr lvl="1"/>
            <a:r>
              <a:rPr lang="en-US" dirty="0"/>
              <a:t> Happiness stems from virtue</a:t>
            </a:r>
          </a:p>
          <a:p>
            <a:pPr lvl="1"/>
            <a:r>
              <a:rPr lang="en-US" dirty="0"/>
              <a:t> Virtue is acquired by achieving freedom from earthly possessions and pleasures.</a:t>
            </a:r>
          </a:p>
          <a:p>
            <a:pPr lvl="1"/>
            <a:r>
              <a:rPr lang="en-US" dirty="0"/>
              <a:t>Antisthenes said he would rather fall victim  to madness than to desire.</a:t>
            </a:r>
          </a:p>
          <a:p>
            <a:pPr lvl="1"/>
            <a:r>
              <a:rPr lang="en-US" dirty="0"/>
              <a:t>Value only one’s natural mental and spiritual possessions because everything else is without value.</a:t>
            </a:r>
          </a:p>
          <a:p>
            <a:pPr lvl="1"/>
            <a:r>
              <a:rPr lang="en-US" dirty="0"/>
              <a:t>External and physical possessions, such as wealth, freedom and honor are valueless.</a:t>
            </a:r>
          </a:p>
          <a:p>
            <a:pPr lvl="1"/>
            <a:r>
              <a:rPr lang="en-US" dirty="0"/>
              <a:t>External things like poverty, shame, loss of liberty, sickness and death are not evil.</a:t>
            </a:r>
          </a:p>
          <a:p>
            <a:endParaRPr lang="en-US" dirty="0"/>
          </a:p>
        </p:txBody>
      </p:sp>
    </p:spTree>
    <p:extLst>
      <p:ext uri="{BB962C8B-B14F-4D97-AF65-F5344CB8AC3E}">
        <p14:creationId xmlns:p14="http://schemas.microsoft.com/office/powerpoint/2010/main" val="103843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64B8-C2A4-AE36-B787-719E167D4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8FD87-F1BF-5C19-BC38-C6CF7A0038C7}"/>
              </a:ext>
            </a:extLst>
          </p:cNvPr>
          <p:cNvSpPr>
            <a:spLocks noGrp="1"/>
          </p:cNvSpPr>
          <p:nvPr>
            <p:ph type="title"/>
          </p:nvPr>
        </p:nvSpPr>
        <p:spPr/>
        <p:txBody>
          <a:bodyPr/>
          <a:lstStyle/>
          <a:p>
            <a:r>
              <a:rPr lang="en-US" dirty="0"/>
              <a:t>Cynicism’s Views</a:t>
            </a:r>
          </a:p>
        </p:txBody>
      </p:sp>
      <p:sp>
        <p:nvSpPr>
          <p:cNvPr id="3" name="Content Placeholder 2">
            <a:extLst>
              <a:ext uri="{FF2B5EF4-FFF2-40B4-BE49-F238E27FC236}">
                <a16:creationId xmlns:a16="http://schemas.microsoft.com/office/drawing/2014/main" id="{7D66E6BB-8BC7-7053-C9FD-5A991833FEF7}"/>
              </a:ext>
            </a:extLst>
          </p:cNvPr>
          <p:cNvSpPr>
            <a:spLocks noGrp="1"/>
          </p:cNvSpPr>
          <p:nvPr>
            <p:ph idx="1"/>
          </p:nvPr>
        </p:nvSpPr>
        <p:spPr/>
        <p:txBody>
          <a:bodyPr>
            <a:normAutofit fontScale="92500" lnSpcReduction="10000"/>
          </a:bodyPr>
          <a:lstStyle/>
          <a:p>
            <a:r>
              <a:rPr lang="en-US" dirty="0"/>
              <a:t>Religion</a:t>
            </a:r>
          </a:p>
          <a:p>
            <a:pPr lvl="1"/>
            <a:r>
              <a:rPr lang="en-US" dirty="0"/>
              <a:t>There is one God.</a:t>
            </a:r>
          </a:p>
          <a:p>
            <a:pPr lvl="1"/>
            <a:r>
              <a:rPr lang="en-US" dirty="0"/>
              <a:t>God is best served by virtue.</a:t>
            </a:r>
          </a:p>
          <a:p>
            <a:pPr lvl="1"/>
            <a:r>
              <a:rPr lang="en-US" dirty="0"/>
              <a:t>Organized religion and its external, worldly trappings were condemned as human constructions.</a:t>
            </a:r>
          </a:p>
          <a:p>
            <a:r>
              <a:rPr lang="en-US" dirty="0"/>
              <a:t>Behavior</a:t>
            </a:r>
          </a:p>
          <a:p>
            <a:pPr lvl="1"/>
            <a:r>
              <a:rPr lang="en-US" dirty="0"/>
              <a:t>Attempted to undermine conventional values of society, which they saw as artificial and corrupt.</a:t>
            </a:r>
          </a:p>
          <a:p>
            <a:pPr lvl="1"/>
            <a:r>
              <a:rPr lang="en-US" dirty="0"/>
              <a:t>They took care of their “biological needs” in public.</a:t>
            </a:r>
          </a:p>
          <a:p>
            <a:pPr lvl="1"/>
            <a:r>
              <a:rPr lang="en-US" dirty="0"/>
              <a:t>Insulting in manner </a:t>
            </a:r>
          </a:p>
          <a:p>
            <a:pPr lvl="1"/>
            <a:r>
              <a:rPr lang="en-US" dirty="0"/>
              <a:t>Squalid in appearance, wearing tattered ponchos and leather pouches.</a:t>
            </a:r>
          </a:p>
          <a:p>
            <a:pPr lvl="1"/>
            <a:r>
              <a:rPr lang="en-US" dirty="0"/>
              <a:t>Traveled, preaching about the follies of humanity.</a:t>
            </a:r>
          </a:p>
          <a:p>
            <a:endParaRPr lang="en-US" dirty="0"/>
          </a:p>
        </p:txBody>
      </p:sp>
    </p:spTree>
    <p:extLst>
      <p:ext uri="{BB962C8B-B14F-4D97-AF65-F5344CB8AC3E}">
        <p14:creationId xmlns:p14="http://schemas.microsoft.com/office/powerpoint/2010/main" val="914583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BA4E55-CEC1-B0C4-59B5-DA281A237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073A2-540B-BC43-9BC2-FD3655E55B18}"/>
              </a:ext>
            </a:extLst>
          </p:cNvPr>
          <p:cNvSpPr>
            <a:spLocks noGrp="1"/>
          </p:cNvSpPr>
          <p:nvPr>
            <p:ph type="title"/>
          </p:nvPr>
        </p:nvSpPr>
        <p:spPr>
          <a:xfrm>
            <a:off x="5536734" y="609600"/>
            <a:ext cx="3737268" cy="1320800"/>
          </a:xfrm>
        </p:spPr>
        <p:txBody>
          <a:bodyPr>
            <a:normAutofit/>
          </a:bodyPr>
          <a:lstStyle/>
          <a:p>
            <a:pPr>
              <a:lnSpc>
                <a:spcPct val="90000"/>
              </a:lnSpc>
            </a:pPr>
            <a:r>
              <a:rPr lang="en-US" sz="2800" dirty="0"/>
              <a:t>Diogenes the Cynic</a:t>
            </a:r>
          </a:p>
        </p:txBody>
      </p:sp>
      <p:sp>
        <p:nvSpPr>
          <p:cNvPr id="3" name="Content Placeholder 2">
            <a:extLst>
              <a:ext uri="{FF2B5EF4-FFF2-40B4-BE49-F238E27FC236}">
                <a16:creationId xmlns:a16="http://schemas.microsoft.com/office/drawing/2014/main" id="{1FE240E7-A840-9082-0B16-818EECA188E2}"/>
              </a:ext>
            </a:extLst>
          </p:cNvPr>
          <p:cNvSpPr>
            <a:spLocks noGrp="1"/>
          </p:cNvSpPr>
          <p:nvPr>
            <p:ph idx="1"/>
          </p:nvPr>
        </p:nvSpPr>
        <p:spPr>
          <a:xfrm>
            <a:off x="4534930" y="2160589"/>
            <a:ext cx="7401697" cy="4308173"/>
          </a:xfrm>
        </p:spPr>
        <p:txBody>
          <a:bodyPr>
            <a:normAutofit/>
          </a:bodyPr>
          <a:lstStyle/>
          <a:p>
            <a:pPr>
              <a:lnSpc>
                <a:spcPct val="90000"/>
              </a:lnSpc>
            </a:pPr>
            <a:r>
              <a:rPr lang="en-US" sz="1400" dirty="0"/>
              <a:t>Diogenes of Sinope (412-323 B.C)</a:t>
            </a:r>
          </a:p>
          <a:p>
            <a:pPr lvl="1">
              <a:lnSpc>
                <a:spcPct val="90000"/>
              </a:lnSpc>
            </a:pPr>
            <a:r>
              <a:rPr lang="en-US" sz="1400" dirty="0"/>
              <a:t>Nicknamed himself “the dog.”</a:t>
            </a:r>
          </a:p>
          <a:p>
            <a:pPr lvl="1">
              <a:lnSpc>
                <a:spcPct val="90000"/>
              </a:lnSpc>
            </a:pPr>
            <a:r>
              <a:rPr lang="en-US" sz="1400" dirty="0"/>
              <a:t>Admired animals because they stuck to the bare necessities.</a:t>
            </a:r>
          </a:p>
          <a:p>
            <a:pPr lvl="1">
              <a:lnSpc>
                <a:spcPct val="90000"/>
              </a:lnSpc>
            </a:pPr>
            <a:r>
              <a:rPr lang="en-US" sz="1400" dirty="0"/>
              <a:t>Went about with a lantern at midday, looking for an honest man.</a:t>
            </a:r>
          </a:p>
          <a:p>
            <a:pPr lvl="1">
              <a:lnSpc>
                <a:spcPct val="90000"/>
              </a:lnSpc>
            </a:pPr>
            <a:r>
              <a:rPr lang="en-US" sz="1400" dirty="0"/>
              <a:t>When Alexander the Great entered Corinth, he was moved by </a:t>
            </a:r>
            <a:r>
              <a:rPr lang="en-US" sz="1400" dirty="0" err="1"/>
              <a:t>Diogenes’condition</a:t>
            </a:r>
            <a:r>
              <a:rPr lang="en-US" sz="1400" dirty="0"/>
              <a:t> and asked if he could do anything for him.</a:t>
            </a:r>
          </a:p>
          <a:p>
            <a:pPr lvl="1">
              <a:lnSpc>
                <a:spcPct val="90000"/>
              </a:lnSpc>
            </a:pPr>
            <a:r>
              <a:rPr lang="en-US" sz="1400" dirty="0"/>
              <a:t>Diogenes is said to have replied, “Stand out of my light.”</a:t>
            </a:r>
          </a:p>
          <a:p>
            <a:pPr>
              <a:lnSpc>
                <a:spcPct val="90000"/>
              </a:lnSpc>
            </a:pPr>
            <a:r>
              <a:rPr lang="en-US" sz="1400" dirty="0"/>
              <a:t>His follower Crates  brought to the Stoics</a:t>
            </a:r>
          </a:p>
          <a:p>
            <a:pPr lvl="1">
              <a:lnSpc>
                <a:spcPct val="90000"/>
              </a:lnSpc>
            </a:pPr>
            <a:r>
              <a:rPr lang="en-US" sz="1400" dirty="0"/>
              <a:t>Concern with virtue.</a:t>
            </a:r>
          </a:p>
          <a:p>
            <a:pPr lvl="1">
              <a:lnSpc>
                <a:spcPct val="90000"/>
              </a:lnSpc>
            </a:pPr>
            <a:r>
              <a:rPr lang="en-US" sz="1400" dirty="0"/>
              <a:t>Lack of concern about worldly matters.</a:t>
            </a:r>
          </a:p>
          <a:p>
            <a:pPr lvl="1">
              <a:lnSpc>
                <a:spcPct val="90000"/>
              </a:lnSpc>
            </a:pPr>
            <a:r>
              <a:rPr lang="en-US" sz="1400" dirty="0"/>
              <a:t> Freedom from the narrow limits of a culture.</a:t>
            </a:r>
          </a:p>
          <a:p>
            <a:pPr>
              <a:lnSpc>
                <a:spcPct val="90000"/>
              </a:lnSpc>
            </a:pPr>
            <a:endParaRPr lang="en-US" sz="1400" dirty="0"/>
          </a:p>
        </p:txBody>
      </p:sp>
      <p:pic>
        <p:nvPicPr>
          <p:cNvPr id="5" name="Picture 4">
            <a:extLst>
              <a:ext uri="{FF2B5EF4-FFF2-40B4-BE49-F238E27FC236}">
                <a16:creationId xmlns:a16="http://schemas.microsoft.com/office/drawing/2014/main" id="{5D0A6956-2CAA-7FBD-ADBD-9E02156F0001}"/>
              </a:ext>
            </a:extLst>
          </p:cNvPr>
          <p:cNvPicPr>
            <a:picLocks noChangeAspect="1"/>
          </p:cNvPicPr>
          <p:nvPr/>
        </p:nvPicPr>
        <p:blipFill>
          <a:blip r:embed="rId3"/>
          <a:srcRect l="19998" r="1335"/>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644058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B08C-480B-5673-C388-B63295AA3D2A}"/>
              </a:ext>
            </a:extLst>
          </p:cNvPr>
          <p:cNvSpPr>
            <a:spLocks noGrp="1"/>
          </p:cNvSpPr>
          <p:nvPr>
            <p:ph type="title"/>
          </p:nvPr>
        </p:nvSpPr>
        <p:spPr/>
        <p:txBody>
          <a:bodyPr/>
          <a:lstStyle/>
          <a:p>
            <a:r>
              <a:rPr lang="en-US" b="1" i="1" dirty="0"/>
              <a:t>Epicureanism</a:t>
            </a:r>
            <a:br>
              <a:rPr lang="en-US" b="1" i="1" dirty="0"/>
            </a:br>
            <a:endParaRPr lang="en-US" dirty="0"/>
          </a:p>
        </p:txBody>
      </p:sp>
      <p:sp>
        <p:nvSpPr>
          <p:cNvPr id="3" name="Content Placeholder 2">
            <a:extLst>
              <a:ext uri="{FF2B5EF4-FFF2-40B4-BE49-F238E27FC236}">
                <a16:creationId xmlns:a16="http://schemas.microsoft.com/office/drawing/2014/main" id="{98DBD875-8B7D-84AB-16BB-3DB56502DEA9}"/>
              </a:ext>
            </a:extLst>
          </p:cNvPr>
          <p:cNvSpPr>
            <a:spLocks noGrp="1"/>
          </p:cNvSpPr>
          <p:nvPr>
            <p:ph idx="1"/>
          </p:nvPr>
        </p:nvSpPr>
        <p:spPr/>
        <p:txBody>
          <a:bodyPr>
            <a:normAutofit/>
          </a:bodyPr>
          <a:lstStyle/>
          <a:p>
            <a:r>
              <a:rPr lang="en-US" dirty="0"/>
              <a:t>Epicurus (341-270 B.C.)</a:t>
            </a:r>
          </a:p>
          <a:p>
            <a:pPr lvl="1"/>
            <a:r>
              <a:rPr lang="en-US" dirty="0"/>
              <a:t>Taught at The Garden </a:t>
            </a:r>
          </a:p>
          <a:p>
            <a:pPr lvl="2"/>
            <a:r>
              <a:rPr lang="en-US" dirty="0"/>
              <a:t>A school in a garden on the outskirts of Athens.</a:t>
            </a:r>
          </a:p>
          <a:p>
            <a:pPr lvl="1"/>
            <a:r>
              <a:rPr lang="en-US" dirty="0"/>
              <a:t>Open to all and included men, women, children, slaves, warriors, prostitutes, and prominent Athenians.</a:t>
            </a:r>
          </a:p>
          <a:p>
            <a:pPr lvl="1"/>
            <a:r>
              <a:rPr lang="en-US" dirty="0"/>
              <a:t>Known for his affection.</a:t>
            </a:r>
          </a:p>
          <a:p>
            <a:pPr lvl="1"/>
            <a:r>
              <a:rPr lang="en-US" dirty="0"/>
              <a:t>Loved by his followers who held a monthly feast and a yearly birthday party.</a:t>
            </a:r>
          </a:p>
          <a:p>
            <a:pPr lvl="1"/>
            <a:r>
              <a:rPr lang="en-US" dirty="0"/>
              <a:t>His philosophy was spread throughout the Greek world by his followers.</a:t>
            </a:r>
          </a:p>
          <a:p>
            <a:pPr lvl="2"/>
            <a:r>
              <a:rPr lang="en-US" dirty="0"/>
              <a:t>Used catechisms (doctrinal manuals with Q&amp;A)</a:t>
            </a:r>
          </a:p>
          <a:p>
            <a:pPr lvl="1"/>
            <a:r>
              <a:rPr lang="en-US" dirty="0"/>
              <a:t>300+ scrolls of his writings, only three letters and some fragments surviving.</a:t>
            </a:r>
          </a:p>
          <a:p>
            <a:endParaRPr lang="en-US" dirty="0"/>
          </a:p>
        </p:txBody>
      </p:sp>
    </p:spTree>
    <p:extLst>
      <p:ext uri="{BB962C8B-B14F-4D97-AF65-F5344CB8AC3E}">
        <p14:creationId xmlns:p14="http://schemas.microsoft.com/office/powerpoint/2010/main" val="14988706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30569-C9A3-84E8-3630-E0FBE28BB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8EACA-5B43-1385-AFE7-55EBC91A365A}"/>
              </a:ext>
            </a:extLst>
          </p:cNvPr>
          <p:cNvSpPr>
            <a:spLocks noGrp="1"/>
          </p:cNvSpPr>
          <p:nvPr>
            <p:ph type="title"/>
          </p:nvPr>
        </p:nvSpPr>
        <p:spPr/>
        <p:txBody>
          <a:bodyPr/>
          <a:lstStyle/>
          <a:p>
            <a:r>
              <a:rPr lang="en-US" b="1" i="1" dirty="0"/>
              <a:t>Epicurean Metaphysics</a:t>
            </a:r>
            <a:br>
              <a:rPr lang="en-US" b="1" i="1" dirty="0"/>
            </a:br>
            <a:endParaRPr lang="en-US" dirty="0"/>
          </a:p>
        </p:txBody>
      </p:sp>
      <p:sp>
        <p:nvSpPr>
          <p:cNvPr id="3" name="Content Placeholder 2">
            <a:extLst>
              <a:ext uri="{FF2B5EF4-FFF2-40B4-BE49-F238E27FC236}">
                <a16:creationId xmlns:a16="http://schemas.microsoft.com/office/drawing/2014/main" id="{D104D441-0629-E110-AB69-7F9DBBACDD3B}"/>
              </a:ext>
            </a:extLst>
          </p:cNvPr>
          <p:cNvSpPr>
            <a:spLocks noGrp="1"/>
          </p:cNvSpPr>
          <p:nvPr>
            <p:ph idx="1"/>
          </p:nvPr>
        </p:nvSpPr>
        <p:spPr/>
        <p:txBody>
          <a:bodyPr>
            <a:normAutofit/>
          </a:bodyPr>
          <a:lstStyle/>
          <a:p>
            <a:r>
              <a:rPr lang="en-US" dirty="0"/>
              <a:t>Purpose of Philosophy</a:t>
            </a:r>
          </a:p>
          <a:p>
            <a:pPr lvl="1"/>
            <a:r>
              <a:rPr lang="en-US" dirty="0"/>
              <a:t>To heal the soul and bring about a happy existence.</a:t>
            </a:r>
          </a:p>
          <a:p>
            <a:pPr lvl="1"/>
            <a:r>
              <a:rPr lang="en-US" dirty="0"/>
              <a:t>Theoretical speculation that did not serve practical needs was looked down on.</a:t>
            </a:r>
          </a:p>
          <a:p>
            <a:pPr lvl="1"/>
            <a:r>
              <a:rPr lang="en-US" dirty="0"/>
              <a:t>A philosophical argument is empty unless it heals human disease.</a:t>
            </a:r>
          </a:p>
          <a:p>
            <a:pPr lvl="2"/>
            <a:r>
              <a:rPr lang="en-US" dirty="0"/>
              <a:t>As medicine is without benefit if it does not heal the diseases of the body, </a:t>
            </a:r>
          </a:p>
          <a:p>
            <a:pPr lvl="2"/>
            <a:r>
              <a:rPr lang="en-US" dirty="0"/>
              <a:t>philosophy is without benefit if it does not cure the disease of the soul.</a:t>
            </a:r>
          </a:p>
          <a:p>
            <a:pPr lvl="1"/>
            <a:r>
              <a:rPr lang="en-US" dirty="0"/>
              <a:t>The disease of the soul is psychological turmoil.</a:t>
            </a:r>
          </a:p>
          <a:p>
            <a:pPr lvl="1"/>
            <a:r>
              <a:rPr lang="en-US" dirty="0"/>
              <a:t>Turmoil is created by false beliefs about what is true and valuable.</a:t>
            </a:r>
          </a:p>
          <a:p>
            <a:endParaRPr lang="en-US" dirty="0"/>
          </a:p>
        </p:txBody>
      </p:sp>
    </p:spTree>
    <p:extLst>
      <p:ext uri="{BB962C8B-B14F-4D97-AF65-F5344CB8AC3E}">
        <p14:creationId xmlns:p14="http://schemas.microsoft.com/office/powerpoint/2010/main" val="39746433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BDDD24-91FE-6506-9380-D42AAAC68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50BC2-B08F-2D14-EA9F-9849E0897B6F}"/>
              </a:ext>
            </a:extLst>
          </p:cNvPr>
          <p:cNvSpPr>
            <a:spLocks noGrp="1"/>
          </p:cNvSpPr>
          <p:nvPr>
            <p:ph type="title"/>
          </p:nvPr>
        </p:nvSpPr>
        <p:spPr>
          <a:xfrm>
            <a:off x="2849562" y="609600"/>
            <a:ext cx="6424440" cy="1320800"/>
          </a:xfrm>
        </p:spPr>
        <p:txBody>
          <a:bodyPr>
            <a:normAutofit/>
          </a:bodyPr>
          <a:lstStyle/>
          <a:p>
            <a:r>
              <a:rPr lang="en-US" b="1" i="1" dirty="0"/>
              <a:t>Epicurean Metaphysics</a:t>
            </a:r>
            <a:br>
              <a:rPr lang="en-US" b="1" i="1" dirty="0"/>
            </a:br>
            <a:endParaRPr lang="en-US" dirty="0"/>
          </a:p>
        </p:txBody>
      </p:sp>
      <p:pic>
        <p:nvPicPr>
          <p:cNvPr id="5" name="Picture 4">
            <a:extLst>
              <a:ext uri="{FF2B5EF4-FFF2-40B4-BE49-F238E27FC236}">
                <a16:creationId xmlns:a16="http://schemas.microsoft.com/office/drawing/2014/main" id="{FFAADD42-D2B8-57FE-B33C-5031BB3DF1FF}"/>
              </a:ext>
            </a:extLst>
          </p:cNvPr>
          <p:cNvPicPr>
            <a:picLocks noChangeAspect="1"/>
          </p:cNvPicPr>
          <p:nvPr/>
        </p:nvPicPr>
        <p:blipFill>
          <a:blip r:embed="rId3"/>
          <a:srcRect l="35408" r="28401" b="9090"/>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F363BB8-FF29-FCB3-FE64-E71501934166}"/>
              </a:ext>
            </a:extLst>
          </p:cNvPr>
          <p:cNvSpPr>
            <a:spLocks noGrp="1"/>
          </p:cNvSpPr>
          <p:nvPr>
            <p:ph idx="1"/>
          </p:nvPr>
        </p:nvSpPr>
        <p:spPr>
          <a:xfrm>
            <a:off x="2849562" y="2160589"/>
            <a:ext cx="6424440" cy="3880773"/>
          </a:xfrm>
        </p:spPr>
        <p:txBody>
          <a:bodyPr>
            <a:normAutofit lnSpcReduction="10000"/>
          </a:bodyPr>
          <a:lstStyle/>
          <a:p>
            <a:pPr>
              <a:lnSpc>
                <a:spcPct val="90000"/>
              </a:lnSpc>
            </a:pPr>
            <a:r>
              <a:rPr lang="en-US" sz="1500"/>
              <a:t>Metaphysics</a:t>
            </a:r>
          </a:p>
          <a:p>
            <a:pPr lvl="1">
              <a:lnSpc>
                <a:spcPct val="90000"/>
              </a:lnSpc>
            </a:pPr>
            <a:r>
              <a:rPr lang="en-US" sz="1500"/>
              <a:t>Metaphysics is to serve as an antidote.</a:t>
            </a:r>
          </a:p>
          <a:p>
            <a:pPr lvl="1">
              <a:lnSpc>
                <a:spcPct val="90000"/>
              </a:lnSpc>
            </a:pPr>
            <a:r>
              <a:rPr lang="en-US" sz="1500"/>
              <a:t> Reality: an infinite number of atoms moving in an infinite void.</a:t>
            </a:r>
          </a:p>
          <a:p>
            <a:pPr lvl="1">
              <a:lnSpc>
                <a:spcPct val="90000"/>
              </a:lnSpc>
            </a:pPr>
            <a:r>
              <a:rPr lang="en-US" sz="1500"/>
              <a:t>Atoms have various sizes and shapes.</a:t>
            </a:r>
          </a:p>
          <a:p>
            <a:pPr lvl="1">
              <a:lnSpc>
                <a:spcPct val="90000"/>
              </a:lnSpc>
            </a:pPr>
            <a:r>
              <a:rPr lang="en-US" sz="1500"/>
              <a:t>Since atoms are matter, they must have weight.</a:t>
            </a:r>
          </a:p>
          <a:p>
            <a:pPr lvl="1">
              <a:lnSpc>
                <a:spcPct val="90000"/>
              </a:lnSpc>
            </a:pPr>
            <a:r>
              <a:rPr lang="en-US" sz="1500"/>
              <a:t>Their natural movement is downward in the void.</a:t>
            </a:r>
          </a:p>
          <a:p>
            <a:pPr lvl="1">
              <a:lnSpc>
                <a:spcPct val="90000"/>
              </a:lnSpc>
            </a:pPr>
            <a:r>
              <a:rPr lang="en-US" sz="1500"/>
              <a:t>The atoms randomly swerve which causes them to collide and form objects.</a:t>
            </a:r>
          </a:p>
          <a:p>
            <a:pPr lvl="1">
              <a:lnSpc>
                <a:spcPct val="90000"/>
              </a:lnSpc>
            </a:pPr>
            <a:r>
              <a:rPr lang="en-US" sz="1500"/>
              <a:t>Humans are collections of moving atoms.</a:t>
            </a:r>
          </a:p>
          <a:p>
            <a:pPr lvl="1">
              <a:lnSpc>
                <a:spcPct val="90000"/>
              </a:lnSpc>
            </a:pPr>
            <a:r>
              <a:rPr lang="en-US" sz="1500"/>
              <a:t>The soul is a material entity made up of fine atoms in the body.</a:t>
            </a:r>
          </a:p>
          <a:p>
            <a:pPr lvl="1">
              <a:lnSpc>
                <a:spcPct val="90000"/>
              </a:lnSpc>
            </a:pPr>
            <a:r>
              <a:rPr lang="en-US" sz="1500"/>
              <a:t>Since atoms can spontaneously go off their paths, not everything is determined or predictable.</a:t>
            </a:r>
          </a:p>
          <a:p>
            <a:pPr lvl="1">
              <a:lnSpc>
                <a:spcPct val="90000"/>
              </a:lnSpc>
            </a:pPr>
            <a:r>
              <a:rPr lang="en-US" sz="1500"/>
              <a:t>They took this as enabling free will. </a:t>
            </a:r>
          </a:p>
          <a:p>
            <a:pPr>
              <a:lnSpc>
                <a:spcPct val="90000"/>
              </a:lnSpc>
            </a:pPr>
            <a:endParaRPr lang="en-US" sz="1500"/>
          </a:p>
        </p:txBody>
      </p:sp>
    </p:spTree>
    <p:extLst>
      <p:ext uri="{BB962C8B-B14F-4D97-AF65-F5344CB8AC3E}">
        <p14:creationId xmlns:p14="http://schemas.microsoft.com/office/powerpoint/2010/main" val="3852992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0B2A3-ED66-4215-F527-CD71358A2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85ABF-749D-2D2E-CEE0-0C92E319DA06}"/>
              </a:ext>
            </a:extLst>
          </p:cNvPr>
          <p:cNvSpPr>
            <a:spLocks noGrp="1"/>
          </p:cNvSpPr>
          <p:nvPr>
            <p:ph type="title"/>
          </p:nvPr>
        </p:nvSpPr>
        <p:spPr/>
        <p:txBody>
          <a:bodyPr/>
          <a:lstStyle/>
          <a:p>
            <a:r>
              <a:rPr lang="en-US" b="1" i="1"/>
              <a:t>Epicurean Ethics</a:t>
            </a:r>
            <a:endParaRPr lang="en-US" dirty="0"/>
          </a:p>
        </p:txBody>
      </p:sp>
      <p:sp>
        <p:nvSpPr>
          <p:cNvPr id="3" name="Content Placeholder 2">
            <a:extLst>
              <a:ext uri="{FF2B5EF4-FFF2-40B4-BE49-F238E27FC236}">
                <a16:creationId xmlns:a16="http://schemas.microsoft.com/office/drawing/2014/main" id="{103C60BC-0832-5DC3-CCF0-F007312CA983}"/>
              </a:ext>
            </a:extLst>
          </p:cNvPr>
          <p:cNvSpPr>
            <a:spLocks noGrp="1"/>
          </p:cNvSpPr>
          <p:nvPr>
            <p:ph idx="1"/>
          </p:nvPr>
        </p:nvSpPr>
        <p:spPr/>
        <p:txBody>
          <a:bodyPr>
            <a:normAutofit/>
          </a:bodyPr>
          <a:lstStyle/>
          <a:p>
            <a:r>
              <a:rPr lang="en-US" dirty="0"/>
              <a:t>Psychological Hedonism</a:t>
            </a:r>
          </a:p>
          <a:p>
            <a:pPr lvl="1"/>
            <a:r>
              <a:rPr lang="en-US" dirty="0"/>
              <a:t>Materialism of Epicureanism precludes non-physical values such as the Platonic good.</a:t>
            </a:r>
          </a:p>
          <a:p>
            <a:pPr lvl="1"/>
            <a:r>
              <a:rPr lang="en-US" dirty="0"/>
              <a:t>Values must be grounded on the atoms.</a:t>
            </a:r>
          </a:p>
          <a:p>
            <a:pPr lvl="1"/>
            <a:r>
              <a:rPr lang="en-US" dirty="0"/>
              <a:t>Values depend on pleasure and pain from atoms interacting with the senses.</a:t>
            </a:r>
          </a:p>
          <a:p>
            <a:pPr lvl="1"/>
            <a:r>
              <a:rPr lang="en-US" dirty="0"/>
              <a:t>Psychological hedonism: It is a psychological fact that pleasure motivates all human activities.</a:t>
            </a:r>
          </a:p>
          <a:p>
            <a:pPr lvl="2"/>
            <a:r>
              <a:rPr lang="en-US" dirty="0"/>
              <a:t>“Pleasure is the starting point and goal of living blessedly.”</a:t>
            </a:r>
          </a:p>
          <a:p>
            <a:pPr lvl="1"/>
            <a:r>
              <a:rPr lang="en-US" dirty="0"/>
              <a:t>All actions are explainable in terms of pursuing physical or psychological pleasures.</a:t>
            </a:r>
          </a:p>
          <a:p>
            <a:pPr lvl="1"/>
            <a:r>
              <a:rPr lang="en-US" dirty="0"/>
              <a:t>People do things because they want to and they want to because doing so makes living more pleasant.</a:t>
            </a:r>
          </a:p>
          <a:p>
            <a:endParaRPr lang="en-US" dirty="0"/>
          </a:p>
        </p:txBody>
      </p:sp>
    </p:spTree>
    <p:extLst>
      <p:ext uri="{BB962C8B-B14F-4D97-AF65-F5344CB8AC3E}">
        <p14:creationId xmlns:p14="http://schemas.microsoft.com/office/powerpoint/2010/main" val="23815545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68F6-1125-220D-AEB3-A6AD81A26DFA}"/>
              </a:ext>
            </a:extLst>
          </p:cNvPr>
          <p:cNvSpPr>
            <a:spLocks noGrp="1"/>
          </p:cNvSpPr>
          <p:nvPr>
            <p:ph type="title"/>
          </p:nvPr>
        </p:nvSpPr>
        <p:spPr/>
        <p:txBody>
          <a:bodyPr/>
          <a:lstStyle/>
          <a:p>
            <a:r>
              <a:rPr lang="en-US" b="1" i="1"/>
              <a:t>Epicurean Ethics</a:t>
            </a:r>
            <a:endParaRPr lang="en-US" dirty="0"/>
          </a:p>
        </p:txBody>
      </p:sp>
      <p:sp>
        <p:nvSpPr>
          <p:cNvPr id="3" name="Content Placeholder 2">
            <a:extLst>
              <a:ext uri="{FF2B5EF4-FFF2-40B4-BE49-F238E27FC236}">
                <a16:creationId xmlns:a16="http://schemas.microsoft.com/office/drawing/2014/main" id="{715ADB9B-38DF-FFB9-B3CF-DE086565ABED}"/>
              </a:ext>
            </a:extLst>
          </p:cNvPr>
          <p:cNvSpPr>
            <a:spLocks noGrp="1"/>
          </p:cNvSpPr>
          <p:nvPr>
            <p:ph idx="1"/>
          </p:nvPr>
        </p:nvSpPr>
        <p:spPr>
          <a:xfrm>
            <a:off x="677334" y="1789886"/>
            <a:ext cx="8596668" cy="4301995"/>
          </a:xfrm>
        </p:spPr>
        <p:txBody>
          <a:bodyPr>
            <a:normAutofit fontScale="92500" lnSpcReduction="20000"/>
          </a:bodyPr>
          <a:lstStyle/>
          <a:p>
            <a:r>
              <a:rPr lang="en-US" dirty="0"/>
              <a:t>Ethical Hedonism</a:t>
            </a:r>
          </a:p>
          <a:p>
            <a:pPr lvl="1"/>
            <a:r>
              <a:rPr lang="en-US" dirty="0"/>
              <a:t>If psychological hedonism is correct, then it is plausible to base ethics upon it.</a:t>
            </a:r>
          </a:p>
          <a:p>
            <a:pPr lvl="1"/>
            <a:r>
              <a:rPr lang="en-US" dirty="0"/>
              <a:t>Good is pleasure and evil is pain.</a:t>
            </a:r>
          </a:p>
          <a:p>
            <a:pPr lvl="1"/>
            <a:r>
              <a:rPr lang="en-US" dirty="0"/>
              <a:t>Ethical hedonism: only pleasure is good.</a:t>
            </a:r>
          </a:p>
          <a:p>
            <a:pPr lvl="1"/>
            <a:r>
              <a:rPr lang="en-US" dirty="0"/>
              <a:t>Pursuit of pleasure and avoidance of pain describes human behavior (psychological hedonism) and prescribes what is of highest value (ethical hedonism).</a:t>
            </a:r>
          </a:p>
          <a:p>
            <a:pPr lvl="1"/>
            <a:r>
              <a:rPr lang="en-US" dirty="0"/>
              <a:t>Hence, the injunction to pursue good and avoid evil is an injunction to pursue pleasure and avoid pain.</a:t>
            </a:r>
          </a:p>
          <a:p>
            <a:pPr lvl="1"/>
            <a:r>
              <a:rPr lang="en-US" dirty="0"/>
              <a:t>Imprudent pursuit of pleasure could be problematic.</a:t>
            </a:r>
          </a:p>
          <a:p>
            <a:pPr lvl="1"/>
            <a:r>
              <a:rPr lang="en-US" dirty="0"/>
              <a:t>The good life achieves repose, tranquility or quietude.</a:t>
            </a:r>
          </a:p>
          <a:p>
            <a:pPr lvl="1"/>
            <a:r>
              <a:rPr lang="en-US" dirty="0"/>
              <a:t> The goal is ataraxia, freedom from worry, attained by avoiding pain and pursuing the proper pleasures.</a:t>
            </a:r>
          </a:p>
          <a:p>
            <a:pPr lvl="1"/>
            <a:r>
              <a:rPr lang="en-US" dirty="0"/>
              <a:t>Certain pleasures, such as overdrinking, promiscuity, and overeating provide momentary pleasures but lead to lasting pains.</a:t>
            </a:r>
          </a:p>
          <a:p>
            <a:pPr lvl="1"/>
            <a:r>
              <a:rPr lang="en-US" dirty="0"/>
              <a:t>Mental pleasures and friendship are lasting and lead to repose, tranquility or quietude.</a:t>
            </a:r>
          </a:p>
          <a:p>
            <a:endParaRPr lang="en-US" dirty="0"/>
          </a:p>
        </p:txBody>
      </p:sp>
    </p:spTree>
    <p:extLst>
      <p:ext uri="{BB962C8B-B14F-4D97-AF65-F5344CB8AC3E}">
        <p14:creationId xmlns:p14="http://schemas.microsoft.com/office/powerpoint/2010/main" val="2517125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25403-DE10-DF78-C8D5-33C2A3CCF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1F8C9-0B8D-CFE9-598B-4E69A72E7624}"/>
              </a:ext>
            </a:extLst>
          </p:cNvPr>
          <p:cNvSpPr>
            <a:spLocks noGrp="1"/>
          </p:cNvSpPr>
          <p:nvPr>
            <p:ph type="title"/>
          </p:nvPr>
        </p:nvSpPr>
        <p:spPr/>
        <p:txBody>
          <a:bodyPr/>
          <a:lstStyle/>
          <a:p>
            <a:r>
              <a:rPr lang="en-US" b="1" i="1"/>
              <a:t>Epicurean Ethics</a:t>
            </a:r>
            <a:endParaRPr lang="en-US" dirty="0"/>
          </a:p>
        </p:txBody>
      </p:sp>
      <p:sp>
        <p:nvSpPr>
          <p:cNvPr id="3" name="Content Placeholder 2">
            <a:extLst>
              <a:ext uri="{FF2B5EF4-FFF2-40B4-BE49-F238E27FC236}">
                <a16:creationId xmlns:a16="http://schemas.microsoft.com/office/drawing/2014/main" id="{94710FB2-4BF3-F507-1978-8C18197D5A4C}"/>
              </a:ext>
            </a:extLst>
          </p:cNvPr>
          <p:cNvSpPr>
            <a:spLocks noGrp="1"/>
          </p:cNvSpPr>
          <p:nvPr>
            <p:ph idx="1"/>
          </p:nvPr>
        </p:nvSpPr>
        <p:spPr/>
        <p:txBody>
          <a:bodyPr>
            <a:normAutofit fontScale="85000" lnSpcReduction="20000"/>
          </a:bodyPr>
          <a:lstStyle/>
          <a:p>
            <a:r>
              <a:rPr lang="en-US" dirty="0"/>
              <a:t>	C. Types of Desire</a:t>
            </a:r>
          </a:p>
          <a:p>
            <a:r>
              <a:rPr lang="en-US" dirty="0"/>
              <a:t>		1. From a letter to </a:t>
            </a:r>
            <a:r>
              <a:rPr lang="en-US" dirty="0" err="1"/>
              <a:t>Menoeceus</a:t>
            </a:r>
            <a:r>
              <a:rPr lang="en-US" dirty="0"/>
              <a:t>.</a:t>
            </a:r>
          </a:p>
          <a:p>
            <a:r>
              <a:rPr lang="en-US" dirty="0"/>
              <a:t>		2. Groundless: not based in nature.</a:t>
            </a:r>
          </a:p>
          <a:p>
            <a:r>
              <a:rPr lang="en-US" dirty="0"/>
              <a:t>			a. Examples: fame and luxuries.</a:t>
            </a:r>
          </a:p>
          <a:p>
            <a:r>
              <a:rPr lang="en-US" dirty="0"/>
              <a:t>		3. Natural, but unnecessary</a:t>
            </a:r>
          </a:p>
          <a:p>
            <a:r>
              <a:rPr lang="en-US" dirty="0"/>
              <a:t>			a. Examples: sex, delicious food and drink.</a:t>
            </a:r>
          </a:p>
          <a:p>
            <a:r>
              <a:rPr lang="en-US" dirty="0"/>
              <a:t>		4. Natural and necessary for happiness.</a:t>
            </a:r>
          </a:p>
          <a:p>
            <a:r>
              <a:rPr lang="en-US" dirty="0"/>
              <a:t>			a. Examples: wisdom, friendship.</a:t>
            </a:r>
          </a:p>
          <a:p>
            <a:r>
              <a:rPr lang="en-US" dirty="0"/>
              <a:t>		5. Natural and necessary for comfort.</a:t>
            </a:r>
          </a:p>
          <a:p>
            <a:r>
              <a:rPr lang="en-US" dirty="0"/>
              <a:t>			a. Examples: clothing</a:t>
            </a:r>
          </a:p>
          <a:p>
            <a:r>
              <a:rPr lang="en-US" dirty="0"/>
              <a:t>		6. Natural and necessary for life.</a:t>
            </a:r>
          </a:p>
          <a:p>
            <a:r>
              <a:rPr lang="en-US" dirty="0"/>
              <a:t>			a. Examples: water, food.</a:t>
            </a:r>
          </a:p>
          <a:p>
            <a:endParaRPr lang="en-US" dirty="0"/>
          </a:p>
        </p:txBody>
      </p:sp>
    </p:spTree>
    <p:extLst>
      <p:ext uri="{BB962C8B-B14F-4D97-AF65-F5344CB8AC3E}">
        <p14:creationId xmlns:p14="http://schemas.microsoft.com/office/powerpoint/2010/main" val="39979979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868</TotalTime>
  <Words>49149</Words>
  <Application>Microsoft Office PowerPoint</Application>
  <PresentationFormat>Widescreen</PresentationFormat>
  <Paragraphs>4415</Paragraphs>
  <Slides>230</Slides>
  <Notes>215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230</vt:i4>
      </vt:variant>
    </vt:vector>
  </HeadingPairs>
  <TitlesOfParts>
    <vt:vector size="241" baseType="lpstr">
      <vt:lpstr>Aptos</vt:lpstr>
      <vt:lpstr>Arial</vt:lpstr>
      <vt:lpstr>Calibri</vt:lpstr>
      <vt:lpstr>Helvetica</vt:lpstr>
      <vt:lpstr>Times</vt:lpstr>
      <vt:lpstr>Times New Roman</vt:lpstr>
      <vt:lpstr>Trebuchet MS</vt:lpstr>
      <vt:lpstr>Wingdings</vt:lpstr>
      <vt:lpstr>Wingdings 2</vt:lpstr>
      <vt:lpstr>Wingdings 3</vt:lpstr>
      <vt:lpstr>Facet</vt:lpstr>
      <vt:lpstr>Ancient &amp; Medieval Philosophy </vt:lpstr>
      <vt:lpstr>Aristotle’s Background</vt:lpstr>
      <vt:lpstr>Aristotle’s Background</vt:lpstr>
      <vt:lpstr>Aristotle’s Epistemology</vt:lpstr>
      <vt:lpstr>Aristotle’s Epistemology</vt:lpstr>
      <vt:lpstr>Aristotle’s Epistemology</vt:lpstr>
      <vt:lpstr>Aristotle’s Epistemology</vt:lpstr>
      <vt:lpstr>Aristotle’s Epistemology</vt:lpstr>
      <vt:lpstr>Aristotle  categories</vt:lpstr>
      <vt:lpstr>Aristotle  the ten categories</vt:lpstr>
      <vt:lpstr>Aristotle substance</vt:lpstr>
      <vt:lpstr>Aristotle’s Logic</vt:lpstr>
      <vt:lpstr>Aristotle’s Logic</vt:lpstr>
      <vt:lpstr>Aristotle’s Logic</vt:lpstr>
      <vt:lpstr>Aristotle’s Logic</vt:lpstr>
      <vt:lpstr>Aristotle’s First Principles</vt:lpstr>
      <vt:lpstr>Aristotle’s First Principles</vt:lpstr>
      <vt:lpstr>Aristotle’s First Principles</vt:lpstr>
      <vt:lpstr>Aristotle’s First principles</vt:lpstr>
      <vt:lpstr>Aristotle’s Metaphysics</vt:lpstr>
      <vt:lpstr>Aristotle’ Criticism of Plato’s Forms</vt:lpstr>
      <vt:lpstr>Aristotle Criticism of Plato’s Forms</vt:lpstr>
      <vt:lpstr>Aristotle’s Criticism of Plato’s Forms</vt:lpstr>
      <vt:lpstr>Aristotle’s Criticism of Plato’s Forms</vt:lpstr>
      <vt:lpstr>Aristotle: Substance</vt:lpstr>
      <vt:lpstr>Aristotle: Substance</vt:lpstr>
      <vt:lpstr>Aristotle: Substance</vt:lpstr>
      <vt:lpstr>Aristotle: Substance</vt:lpstr>
      <vt:lpstr>Aristotle: Substance</vt:lpstr>
      <vt:lpstr>Aristotle: Potentiality &amp; Actuality</vt:lpstr>
      <vt:lpstr>Aristotle: Potentiality &amp; Actuality</vt:lpstr>
      <vt:lpstr>Aristotle: Change</vt:lpstr>
      <vt:lpstr>Aristotle: Change</vt:lpstr>
      <vt:lpstr>Aristotle: Teleology</vt:lpstr>
      <vt:lpstr>Aristotle: The Unmoved Mover</vt:lpstr>
      <vt:lpstr>Aristotle: The Unmoved Mover</vt:lpstr>
      <vt:lpstr>Aristotle the unmoved mover</vt:lpstr>
      <vt:lpstr>Aristotle's Moral Theory</vt:lpstr>
      <vt:lpstr>Aristotle’s Ethics</vt:lpstr>
      <vt:lpstr>Aristotle’s Ethics</vt:lpstr>
      <vt:lpstr>Aristotle’s Ethics</vt:lpstr>
      <vt:lpstr>Aristotle’s Ethics</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Aristotle’s Virtue Theory</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Aristotle: Moral Education</vt:lpstr>
      <vt:lpstr>The Latter Ancients</vt:lpstr>
      <vt:lpstr>Hellenistic &amp; Roman Philosophy</vt:lpstr>
      <vt:lpstr>Hellenistic &amp; Roman Philosophy:  Social Context</vt:lpstr>
      <vt:lpstr>Hellenistic &amp; Roman Philosophy:  Effects on Philosophy</vt:lpstr>
      <vt:lpstr>Hellenistic &amp; Roman Philosophy:  Seven Schools of Thought</vt:lpstr>
      <vt:lpstr>Cynicism</vt:lpstr>
      <vt:lpstr>Cynicism’s Views</vt:lpstr>
      <vt:lpstr>Cynicism’s Views</vt:lpstr>
      <vt:lpstr>Diogenes the Cynic</vt:lpstr>
      <vt:lpstr>Epicureanism </vt:lpstr>
      <vt:lpstr>Epicurean Metaphysics </vt:lpstr>
      <vt:lpstr>Epicurean Metaphysics </vt:lpstr>
      <vt:lpstr>Epicurean Ethics</vt:lpstr>
      <vt:lpstr>Epicurean Ethics</vt:lpstr>
      <vt:lpstr>Epicurean Ethics</vt:lpstr>
      <vt:lpstr>Epicurean Ethics</vt:lpstr>
      <vt:lpstr>Epicurean Ethics</vt:lpstr>
      <vt:lpstr>Epicurean Social Thought</vt:lpstr>
      <vt:lpstr>Epicurean Views of Religion &amp; Death</vt:lpstr>
      <vt:lpstr>Epicurean Views of Religion &amp; Death</vt:lpstr>
      <vt:lpstr>Epicureanism: Criticisms &amp; Concerns </vt:lpstr>
      <vt:lpstr>Epicureanism: Criticisms &amp; Concerns </vt:lpstr>
      <vt:lpstr>Epicureanism: Criticisms &amp; Concerns </vt:lpstr>
      <vt:lpstr>Stoicism: Background</vt:lpstr>
      <vt:lpstr>Stoicism: Background</vt:lpstr>
      <vt:lpstr>Stoicism &amp; Epicureanism</vt:lpstr>
      <vt:lpstr>Stoicism &amp; Epicureanism</vt:lpstr>
      <vt:lpstr>Stoic Metaphysics</vt:lpstr>
      <vt:lpstr>Stoic Metaphysics</vt:lpstr>
      <vt:lpstr>Stoic Metaphysics</vt:lpstr>
      <vt:lpstr>Stoic Metaphysics</vt:lpstr>
      <vt:lpstr>Stoic Metaphysics: The Problem of Evil</vt:lpstr>
      <vt:lpstr>Stoic Ethics</vt:lpstr>
      <vt:lpstr>Stoic Ethics</vt:lpstr>
      <vt:lpstr>Stoic Ethics: Advice</vt:lpstr>
      <vt:lpstr>Stoic Ethics</vt:lpstr>
      <vt:lpstr>Stoic Ethics: Four Kinds of Emotions</vt:lpstr>
      <vt:lpstr>Stoic Ethics</vt:lpstr>
      <vt:lpstr>Stoic Ethics</vt:lpstr>
      <vt:lpstr>Stoic Social Thought</vt:lpstr>
      <vt:lpstr>Roman Stoics</vt:lpstr>
      <vt:lpstr>Roman Stoics</vt:lpstr>
      <vt:lpstr>Roman Stoics</vt:lpstr>
      <vt:lpstr>Stoicism: Importance &amp; Problems</vt:lpstr>
      <vt:lpstr>Stoicism: Importance &amp; Problems</vt:lpstr>
      <vt:lpstr>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History of Skepticism</vt:lpstr>
      <vt:lpstr>Plotinus &amp; Neoplatonism </vt:lpstr>
      <vt:lpstr>Plotinus &amp; Neoplatonism</vt:lpstr>
      <vt:lpstr>Plotinus &amp; Neoplatonism</vt:lpstr>
      <vt:lpstr>Plotinus &amp; Neoplatonism</vt:lpstr>
      <vt:lpstr>Plotinus &amp; Neoplatonism</vt:lpstr>
      <vt:lpstr>Plotinus &amp; Neoplatonism</vt:lpstr>
      <vt:lpstr>Plotinus &amp; Neoplatonism</vt:lpstr>
      <vt:lpstr>Plotinus &amp; Neoplatonism</vt:lpstr>
      <vt:lpstr>Plotinus &amp; Neoplatonism: Physical World</vt:lpstr>
      <vt:lpstr>Plotinus &amp; Neoplatonism:The Problem of Evil</vt:lpstr>
      <vt:lpstr>Plotinus &amp; Neoplatonism:The Problem of Evil</vt:lpstr>
      <vt:lpstr>Plotinus &amp; Neoplatonism: The Way of Ascent</vt:lpstr>
      <vt:lpstr>Plotinus &amp; Neoplatonism: The Way of Ascent</vt:lpstr>
      <vt:lpstr>Plotinus &amp; Neoplatonism: The Way of Ascent </vt:lpstr>
      <vt:lpstr>Plotinus &amp; Neoplatonism: Impact </vt:lpstr>
      <vt:lpstr>Plotinus &amp; Neoplatonism: Impact </vt:lpstr>
      <vt:lpstr>The Rise of Christian Thought </vt:lpstr>
      <vt:lpstr>Early Christianity: Greek and Christian Thought  </vt:lpstr>
      <vt:lpstr>Early Christianity: Greek and Christian Thought </vt:lpstr>
      <vt:lpstr>Early Christianity: Little Time for Philosophy  </vt:lpstr>
      <vt:lpstr>Early Christianity: Little Time for Philosophy  </vt:lpstr>
      <vt:lpstr>Early Christianity: Rise of Philosophic Concerns  </vt:lpstr>
      <vt:lpstr>The Problem of Faith and Reason </vt:lpstr>
      <vt:lpstr>The Problem of Faith and Reason </vt:lpstr>
      <vt:lpstr>The Problem of Faith and Reason </vt:lpstr>
      <vt:lpstr>Early Christian Thinkers Justin Martyr</vt:lpstr>
      <vt:lpstr>Early Christian Thinkers Justin Martyr</vt:lpstr>
      <vt:lpstr>Early Christian Thinkers Clement of Alexander </vt:lpstr>
      <vt:lpstr>Early Christian Thinkers Clement of Alexander </vt:lpstr>
      <vt:lpstr>Early Christian Thinkers Tertullian</vt:lpstr>
      <vt:lpstr>Early Christian Thinkers Tertullian</vt:lpstr>
      <vt:lpstr>Early Heresies: Heresies &amp; Orthodoxy </vt:lpstr>
      <vt:lpstr>Early Heresies: Gnosticism</vt:lpstr>
      <vt:lpstr>Early Heresies: Gnosticism</vt:lpstr>
      <vt:lpstr>Early Heresies: Gnosticism</vt:lpstr>
      <vt:lpstr>Early Heresies: Gnosticism</vt:lpstr>
      <vt:lpstr>Early Heresies: The Manichean Heresy</vt:lpstr>
      <vt:lpstr>Early Heresies: The Manichean Heresy</vt:lpstr>
      <vt:lpstr>Early Heresies: The Arian Heresy</vt:lpstr>
      <vt:lpstr>Early Heresies: The Arian Heresy</vt:lpstr>
      <vt:lpstr>Early Heresies: The Arian Heresy</vt:lpstr>
      <vt:lpstr>Early Heresies: The Pelagian Heresy</vt:lpstr>
      <vt:lpstr>Early Heresies: The Pelagian Heresy</vt:lpstr>
      <vt:lpstr>Early Heresies: The Pelagian Heresy</vt:lpstr>
      <vt:lpstr>St. Augustine</vt:lpstr>
      <vt:lpstr>St. Augustine: Background</vt:lpstr>
      <vt:lpstr>St. Augustine: Background</vt:lpstr>
      <vt:lpstr>St. Augustine: Philosophy</vt:lpstr>
      <vt:lpstr>St. Augustine: Philosophy</vt:lpstr>
      <vt:lpstr>St. Augustine:Philosophy</vt:lpstr>
      <vt:lpstr>St. Augustine: Philosophy</vt:lpstr>
      <vt:lpstr>St. Augustine: Epistemology</vt:lpstr>
      <vt:lpstr>St. Augustine: Epistemology The Search for Certainty</vt:lpstr>
      <vt:lpstr>St. Augustine: Epistemology The Search for Certainty</vt:lpstr>
      <vt:lpstr>St. Augustine: Epistemology The Search for Certainty</vt:lpstr>
      <vt:lpstr>St. Augustine: Epistemology Platonism</vt:lpstr>
      <vt:lpstr>St. Augustine: Epistemology Platonism</vt:lpstr>
      <vt:lpstr>St. Augustine: Epistemology Platonism</vt:lpstr>
      <vt:lpstr>St. Augustine: Epistemology Divine Illumination</vt:lpstr>
      <vt:lpstr>St. Augustine: Epistemology Divine Illumination</vt:lpstr>
      <vt:lpstr>St. Augustine: Epistemology Divine Illumination</vt:lpstr>
      <vt:lpstr>St. Augustine: Metaphysics Existence of God</vt:lpstr>
      <vt:lpstr>St. Augustine: Metaphysics Existence of God</vt:lpstr>
      <vt:lpstr>St. Augustine: Metaphysics Creation</vt:lpstr>
      <vt:lpstr>St. Augustine: Metaphysics Creation</vt:lpstr>
      <vt:lpstr>St. Augustine: Metaphysics Creation</vt:lpstr>
      <vt:lpstr>St. Augustine: Metaphysics Creation</vt:lpstr>
      <vt:lpstr>St. Augustine: Metaphysics Foreknowledge and Free Will</vt:lpstr>
      <vt:lpstr>St. Augustine: Metaphysics Foreknowledge and Free Will</vt:lpstr>
      <vt:lpstr>St. Augustine: Metaphysics The Problem of Evil</vt:lpstr>
      <vt:lpstr>St. Augustine: Metaphysics The Problem of Evil</vt:lpstr>
      <vt:lpstr>St. Augustine: Metaphysics The Problem of Evil</vt:lpstr>
      <vt:lpstr>St. Augustine: Metaphysics The Problem of Evil</vt:lpstr>
      <vt:lpstr>St. Augustine: Metaphysics The Problem of Evil</vt:lpstr>
      <vt:lpstr>St. Augustine: Philosophy of History</vt:lpstr>
      <vt:lpstr>St. Augustine: Philosophy of History</vt:lpstr>
      <vt:lpstr>St. Augustine: Philosophy of History</vt:lpstr>
      <vt:lpstr>St. Augustine: Philosophy of History The Two Cities</vt:lpstr>
      <vt:lpstr>St. Augustine: Philosophy of History The Two Cities</vt:lpstr>
      <vt:lpstr>St. Augustine: Philosophy of History View of History</vt:lpstr>
      <vt:lpstr>St. Augustine: Philosophy of History View of History</vt:lpstr>
      <vt:lpstr>St. Augustine: Philosophy of History View of History</vt:lpstr>
      <vt:lpstr>St. Augustine: Impact</vt:lpstr>
      <vt:lpstr>End of Part Three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 LaBossiere</dc:creator>
  <cp:lastModifiedBy>Michael C LaBossiere</cp:lastModifiedBy>
  <cp:revision>24</cp:revision>
  <dcterms:created xsi:type="dcterms:W3CDTF">2025-04-29T20:18:35Z</dcterms:created>
  <dcterms:modified xsi:type="dcterms:W3CDTF">2025-08-11T22:35:38Z</dcterms:modified>
</cp:coreProperties>
</file>