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3"/>
  </p:notesMasterIdLst>
  <p:sldIdLst>
    <p:sldId id="256" r:id="rId2"/>
    <p:sldId id="415" r:id="rId3"/>
    <p:sldId id="416" r:id="rId4"/>
    <p:sldId id="414" r:id="rId5"/>
    <p:sldId id="417" r:id="rId6"/>
    <p:sldId id="418" r:id="rId7"/>
    <p:sldId id="419" r:id="rId8"/>
    <p:sldId id="421" r:id="rId9"/>
    <p:sldId id="422" r:id="rId10"/>
    <p:sldId id="424" r:id="rId11"/>
    <p:sldId id="425" r:id="rId12"/>
    <p:sldId id="423" r:id="rId13"/>
    <p:sldId id="426" r:id="rId14"/>
    <p:sldId id="427" r:id="rId15"/>
    <p:sldId id="428" r:id="rId16"/>
    <p:sldId id="430" r:id="rId17"/>
    <p:sldId id="431" r:id="rId18"/>
    <p:sldId id="432" r:id="rId19"/>
    <p:sldId id="433" r:id="rId20"/>
    <p:sldId id="434" r:id="rId21"/>
    <p:sldId id="436" r:id="rId22"/>
    <p:sldId id="437" r:id="rId23"/>
    <p:sldId id="438" r:id="rId24"/>
    <p:sldId id="439" r:id="rId25"/>
    <p:sldId id="440" r:id="rId26"/>
    <p:sldId id="441" r:id="rId27"/>
    <p:sldId id="442" r:id="rId28"/>
    <p:sldId id="443" r:id="rId29"/>
    <p:sldId id="444" r:id="rId30"/>
    <p:sldId id="445" r:id="rId31"/>
    <p:sldId id="429" r:id="rId32"/>
    <p:sldId id="420" r:id="rId33"/>
    <p:sldId id="447" r:id="rId34"/>
    <p:sldId id="448" r:id="rId35"/>
    <p:sldId id="449" r:id="rId36"/>
    <p:sldId id="446" r:id="rId37"/>
    <p:sldId id="450" r:id="rId38"/>
    <p:sldId id="361" r:id="rId39"/>
    <p:sldId id="407" r:id="rId40"/>
    <p:sldId id="408" r:id="rId41"/>
    <p:sldId id="364" r:id="rId42"/>
    <p:sldId id="409" r:id="rId43"/>
    <p:sldId id="410" r:id="rId44"/>
    <p:sldId id="365" r:id="rId45"/>
    <p:sldId id="411" r:id="rId46"/>
    <p:sldId id="366" r:id="rId47"/>
    <p:sldId id="412" r:id="rId48"/>
    <p:sldId id="367" r:id="rId49"/>
    <p:sldId id="413" r:id="rId50"/>
    <p:sldId id="368" r:id="rId51"/>
    <p:sldId id="369" r:id="rId52"/>
    <p:sldId id="451" r:id="rId53"/>
    <p:sldId id="452" r:id="rId54"/>
    <p:sldId id="453" r:id="rId55"/>
    <p:sldId id="454" r:id="rId56"/>
    <p:sldId id="455" r:id="rId57"/>
    <p:sldId id="456" r:id="rId58"/>
    <p:sldId id="458" r:id="rId59"/>
    <p:sldId id="457" r:id="rId60"/>
    <p:sldId id="274" r:id="rId61"/>
    <p:sldId id="459" r:id="rId62"/>
    <p:sldId id="275" r:id="rId63"/>
    <p:sldId id="341" r:id="rId64"/>
    <p:sldId id="340" r:id="rId65"/>
    <p:sldId id="276" r:id="rId66"/>
    <p:sldId id="342" r:id="rId67"/>
    <p:sldId id="277" r:id="rId68"/>
    <p:sldId id="278" r:id="rId69"/>
    <p:sldId id="343" r:id="rId70"/>
    <p:sldId id="279" r:id="rId71"/>
    <p:sldId id="280" r:id="rId72"/>
    <p:sldId id="344" r:id="rId73"/>
    <p:sldId id="281" r:id="rId74"/>
    <p:sldId id="345" r:id="rId75"/>
    <p:sldId id="346" r:id="rId76"/>
    <p:sldId id="282" r:id="rId77"/>
    <p:sldId id="283" r:id="rId78"/>
    <p:sldId id="347" r:id="rId79"/>
    <p:sldId id="348" r:id="rId80"/>
    <p:sldId id="284" r:id="rId81"/>
    <p:sldId id="460" r:id="rId82"/>
    <p:sldId id="463" r:id="rId83"/>
    <p:sldId id="461" r:id="rId84"/>
    <p:sldId id="462" r:id="rId85"/>
    <p:sldId id="464" r:id="rId86"/>
    <p:sldId id="465" r:id="rId87"/>
    <p:sldId id="466" r:id="rId88"/>
    <p:sldId id="467" r:id="rId89"/>
    <p:sldId id="468" r:id="rId90"/>
    <p:sldId id="469" r:id="rId91"/>
    <p:sldId id="470" r:id="rId92"/>
    <p:sldId id="471" r:id="rId93"/>
    <p:sldId id="472" r:id="rId94"/>
    <p:sldId id="473" r:id="rId95"/>
    <p:sldId id="474" r:id="rId96"/>
    <p:sldId id="475" r:id="rId97"/>
    <p:sldId id="476" r:id="rId98"/>
    <p:sldId id="477" r:id="rId99"/>
    <p:sldId id="478" r:id="rId100"/>
    <p:sldId id="479" r:id="rId101"/>
    <p:sldId id="480" r:id="rId102"/>
    <p:sldId id="481" r:id="rId103"/>
    <p:sldId id="482" r:id="rId104"/>
    <p:sldId id="483" r:id="rId105"/>
    <p:sldId id="484" r:id="rId106"/>
    <p:sldId id="485" r:id="rId107"/>
    <p:sldId id="486" r:id="rId108"/>
    <p:sldId id="487" r:id="rId109"/>
    <p:sldId id="488" r:id="rId110"/>
    <p:sldId id="489" r:id="rId111"/>
    <p:sldId id="490" r:id="rId112"/>
    <p:sldId id="285" r:id="rId113"/>
    <p:sldId id="491" r:id="rId114"/>
    <p:sldId id="349" r:id="rId115"/>
    <p:sldId id="286" r:id="rId116"/>
    <p:sldId id="287" r:id="rId117"/>
    <p:sldId id="350" r:id="rId118"/>
    <p:sldId id="351" r:id="rId119"/>
    <p:sldId id="288" r:id="rId120"/>
    <p:sldId id="492" r:id="rId121"/>
    <p:sldId id="494" r:id="rId122"/>
    <p:sldId id="493" r:id="rId123"/>
    <p:sldId id="289" r:id="rId124"/>
    <p:sldId id="352" r:id="rId125"/>
    <p:sldId id="495" r:id="rId126"/>
    <p:sldId id="496" r:id="rId127"/>
    <p:sldId id="497" r:id="rId128"/>
    <p:sldId id="498" r:id="rId129"/>
    <p:sldId id="290" r:id="rId130"/>
    <p:sldId id="353" r:id="rId131"/>
    <p:sldId id="291" r:id="rId132"/>
    <p:sldId id="292" r:id="rId133"/>
    <p:sldId id="293" r:id="rId134"/>
    <p:sldId id="354" r:id="rId135"/>
    <p:sldId id="294" r:id="rId136"/>
    <p:sldId id="295" r:id="rId137"/>
    <p:sldId id="355" r:id="rId138"/>
    <p:sldId id="360" r:id="rId139"/>
    <p:sldId id="296" r:id="rId140"/>
    <p:sldId id="356" r:id="rId141"/>
    <p:sldId id="297" r:id="rId142"/>
    <p:sldId id="298" r:id="rId143"/>
    <p:sldId id="299" r:id="rId144"/>
    <p:sldId id="357" r:id="rId145"/>
    <p:sldId id="300" r:id="rId146"/>
    <p:sldId id="358" r:id="rId147"/>
    <p:sldId id="359" r:id="rId148"/>
    <p:sldId id="499" r:id="rId149"/>
    <p:sldId id="500" r:id="rId150"/>
    <p:sldId id="501" r:id="rId151"/>
    <p:sldId id="395" r:id="rId152"/>
    <p:sldId id="503" r:id="rId153"/>
    <p:sldId id="504" r:id="rId154"/>
    <p:sldId id="505" r:id="rId155"/>
    <p:sldId id="396" r:id="rId156"/>
    <p:sldId id="397" r:id="rId157"/>
    <p:sldId id="502" r:id="rId158"/>
    <p:sldId id="507" r:id="rId159"/>
    <p:sldId id="398" r:id="rId160"/>
    <p:sldId id="399" r:id="rId161"/>
    <p:sldId id="508" r:id="rId162"/>
    <p:sldId id="509" r:id="rId163"/>
    <p:sldId id="510" r:id="rId164"/>
    <p:sldId id="511" r:id="rId165"/>
    <p:sldId id="512" r:id="rId166"/>
    <p:sldId id="513" r:id="rId167"/>
    <p:sldId id="514" r:id="rId168"/>
    <p:sldId id="515" r:id="rId169"/>
    <p:sldId id="516" r:id="rId170"/>
    <p:sldId id="517" r:id="rId171"/>
    <p:sldId id="518" r:id="rId172"/>
    <p:sldId id="519" r:id="rId173"/>
    <p:sldId id="520" r:id="rId174"/>
    <p:sldId id="521" r:id="rId175"/>
    <p:sldId id="522" r:id="rId176"/>
    <p:sldId id="523" r:id="rId177"/>
    <p:sldId id="524" r:id="rId178"/>
    <p:sldId id="525" r:id="rId179"/>
    <p:sldId id="527" r:id="rId180"/>
    <p:sldId id="526" r:id="rId181"/>
    <p:sldId id="528" r:id="rId182"/>
    <p:sldId id="529" r:id="rId183"/>
    <p:sldId id="530" r:id="rId184"/>
    <p:sldId id="531" r:id="rId185"/>
    <p:sldId id="532" r:id="rId186"/>
    <p:sldId id="534" r:id="rId187"/>
    <p:sldId id="533" r:id="rId188"/>
    <p:sldId id="535" r:id="rId189"/>
    <p:sldId id="536" r:id="rId190"/>
    <p:sldId id="538" r:id="rId191"/>
    <p:sldId id="560" r:id="rId192"/>
    <p:sldId id="537" r:id="rId193"/>
    <p:sldId id="539" r:id="rId194"/>
    <p:sldId id="540" r:id="rId195"/>
    <p:sldId id="541" r:id="rId196"/>
    <p:sldId id="542" r:id="rId197"/>
    <p:sldId id="543" r:id="rId198"/>
    <p:sldId id="546" r:id="rId199"/>
    <p:sldId id="547" r:id="rId200"/>
    <p:sldId id="548" r:id="rId201"/>
    <p:sldId id="544" r:id="rId202"/>
    <p:sldId id="549" r:id="rId203"/>
    <p:sldId id="550" r:id="rId204"/>
    <p:sldId id="551" r:id="rId205"/>
    <p:sldId id="552" r:id="rId206"/>
    <p:sldId id="553" r:id="rId207"/>
    <p:sldId id="555" r:id="rId208"/>
    <p:sldId id="556" r:id="rId209"/>
    <p:sldId id="554" r:id="rId210"/>
    <p:sldId id="557" r:id="rId211"/>
    <p:sldId id="559" r:id="rId212"/>
    <p:sldId id="558" r:id="rId213"/>
    <p:sldId id="545" r:id="rId214"/>
    <p:sldId id="561" r:id="rId215"/>
    <p:sldId id="562" r:id="rId216"/>
    <p:sldId id="563" r:id="rId217"/>
    <p:sldId id="564" r:id="rId218"/>
    <p:sldId id="565" r:id="rId219"/>
    <p:sldId id="566" r:id="rId220"/>
    <p:sldId id="567" r:id="rId221"/>
    <p:sldId id="568" r:id="rId2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6" autoAdjust="0"/>
    <p:restoredTop sz="94660"/>
  </p:normalViewPr>
  <p:slideViewPr>
    <p:cSldViewPr snapToGrid="0">
      <p:cViewPr varScale="1">
        <p:scale>
          <a:sx n="125" d="100"/>
          <a:sy n="125" d="100"/>
        </p:scale>
        <p:origin x="84"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D2FA4E-4094-4FA8-AACC-649F6C976E42}" type="doc">
      <dgm:prSet loTypeId="urn:microsoft.com/office/officeart/2016/7/layout/VerticalDownArrowProcess" loCatId="process" qsTypeId="urn:microsoft.com/office/officeart/2005/8/quickstyle/simple1" qsCatId="simple" csTypeId="urn:microsoft.com/office/officeart/2005/8/colors/accent3_2" csCatId="accent3" phldr="1"/>
      <dgm:spPr/>
      <dgm:t>
        <a:bodyPr/>
        <a:lstStyle/>
        <a:p>
          <a:endParaRPr lang="en-US"/>
        </a:p>
      </dgm:t>
    </dgm:pt>
    <dgm:pt modelId="{934AF4F5-AC62-447D-A2F3-18F4E5B537FF}">
      <dgm:prSet/>
      <dgm:spPr/>
      <dgm:t>
        <a:bodyPr/>
        <a:lstStyle/>
        <a:p>
          <a:r>
            <a:rPr lang="en-US"/>
            <a:t>Abelard’s Moderate Nominalism</a:t>
          </a:r>
        </a:p>
      </dgm:t>
    </dgm:pt>
    <dgm:pt modelId="{9D1FC90C-BCA9-40B3-843B-847ED0BA391C}" type="parTrans" cxnId="{0FFB531C-7484-4B54-A719-FD126078D87E}">
      <dgm:prSet/>
      <dgm:spPr/>
      <dgm:t>
        <a:bodyPr/>
        <a:lstStyle/>
        <a:p>
          <a:endParaRPr lang="en-US"/>
        </a:p>
      </dgm:t>
    </dgm:pt>
    <dgm:pt modelId="{D9FE0D42-AFAA-4C11-8F7B-7B14CD9FC67B}" type="sibTrans" cxnId="{0FFB531C-7484-4B54-A719-FD126078D87E}">
      <dgm:prSet/>
      <dgm:spPr/>
      <dgm:t>
        <a:bodyPr/>
        <a:lstStyle/>
        <a:p>
          <a:endParaRPr lang="en-US"/>
        </a:p>
      </dgm:t>
    </dgm:pt>
    <dgm:pt modelId="{8252ABF9-F970-42CE-B562-8D570773F691}">
      <dgm:prSet/>
      <dgm:spPr/>
      <dgm:t>
        <a:bodyPr/>
        <a:lstStyle/>
        <a:p>
          <a:r>
            <a:rPr lang="en-US" dirty="0"/>
            <a:t>Universals as general concepts in the mind</a:t>
          </a:r>
        </a:p>
      </dgm:t>
    </dgm:pt>
    <dgm:pt modelId="{A4EB71FB-95EA-44C5-A719-0B3238473CA7}" type="parTrans" cxnId="{C53D0550-B51E-47A3-A348-EBC2FE1CD543}">
      <dgm:prSet/>
      <dgm:spPr/>
      <dgm:t>
        <a:bodyPr/>
        <a:lstStyle/>
        <a:p>
          <a:endParaRPr lang="en-US"/>
        </a:p>
      </dgm:t>
    </dgm:pt>
    <dgm:pt modelId="{3979406E-DCD1-4DE5-8DBC-80440D781FCE}" type="sibTrans" cxnId="{C53D0550-B51E-47A3-A348-EBC2FE1CD543}">
      <dgm:prSet/>
      <dgm:spPr/>
      <dgm:t>
        <a:bodyPr/>
        <a:lstStyle/>
        <a:p>
          <a:endParaRPr lang="en-US"/>
        </a:p>
      </dgm:t>
    </dgm:pt>
    <dgm:pt modelId="{DA791AEA-083B-4E66-B60E-445A6ADD4E8B}">
      <dgm:prSet/>
      <dgm:spPr/>
      <dgm:t>
        <a:bodyPr/>
        <a:lstStyle/>
        <a:p>
          <a:r>
            <a:rPr lang="en-US" dirty="0"/>
            <a:t>Mental constructs that do not exist outside the mind.</a:t>
          </a:r>
        </a:p>
      </dgm:t>
    </dgm:pt>
    <dgm:pt modelId="{D437928F-9EC0-462D-B2E3-62DE31438553}" type="parTrans" cxnId="{00B84B3C-CF59-4069-9941-85AD3DA8FAB6}">
      <dgm:prSet/>
      <dgm:spPr/>
      <dgm:t>
        <a:bodyPr/>
        <a:lstStyle/>
        <a:p>
          <a:endParaRPr lang="en-US"/>
        </a:p>
      </dgm:t>
    </dgm:pt>
    <dgm:pt modelId="{6FE4EF48-63B3-4247-8045-02CFC3CDB9E1}" type="sibTrans" cxnId="{00B84B3C-CF59-4069-9941-85AD3DA8FAB6}">
      <dgm:prSet/>
      <dgm:spPr/>
      <dgm:t>
        <a:bodyPr/>
        <a:lstStyle/>
        <a:p>
          <a:endParaRPr lang="en-US"/>
        </a:p>
      </dgm:t>
    </dgm:pt>
    <dgm:pt modelId="{B69AF059-3153-49A8-B7D4-7EACE8E0F5C9}">
      <dgm:prSet/>
      <dgm:spPr/>
      <dgm:t>
        <a:bodyPr/>
        <a:lstStyle/>
        <a:p>
          <a:r>
            <a:rPr lang="en-US"/>
            <a:t>Abelard’s Steps Towards Moderate Realism</a:t>
          </a:r>
        </a:p>
      </dgm:t>
    </dgm:pt>
    <dgm:pt modelId="{BCB94E2F-FC29-4D75-8D8C-3B8A4D32A21B}" type="parTrans" cxnId="{A654A401-6C5A-4CD2-B660-C06403D2FB9C}">
      <dgm:prSet/>
      <dgm:spPr/>
      <dgm:t>
        <a:bodyPr/>
        <a:lstStyle/>
        <a:p>
          <a:endParaRPr lang="en-US"/>
        </a:p>
      </dgm:t>
    </dgm:pt>
    <dgm:pt modelId="{38048DB0-632D-4646-B15A-1F8D8357FD3D}" type="sibTrans" cxnId="{A654A401-6C5A-4CD2-B660-C06403D2FB9C}">
      <dgm:prSet/>
      <dgm:spPr/>
      <dgm:t>
        <a:bodyPr/>
        <a:lstStyle/>
        <a:p>
          <a:endParaRPr lang="en-US"/>
        </a:p>
      </dgm:t>
    </dgm:pt>
    <dgm:pt modelId="{DB092D83-EB7E-4EFA-A9BD-F3E0B7D8BF99}">
      <dgm:prSet/>
      <dgm:spPr/>
      <dgm:t>
        <a:bodyPr/>
        <a:lstStyle/>
        <a:p>
          <a:r>
            <a:rPr lang="en-US" dirty="0"/>
            <a:t>Like Aristotle, claims a universal concept is acquired by abstracting what is common to individuals.</a:t>
          </a:r>
        </a:p>
      </dgm:t>
    </dgm:pt>
    <dgm:pt modelId="{5DABEA07-C636-4CEC-8B63-EE8FA0F00481}" type="parTrans" cxnId="{D4E983DB-2900-4131-AE3F-5B57FED119D3}">
      <dgm:prSet/>
      <dgm:spPr/>
      <dgm:t>
        <a:bodyPr/>
        <a:lstStyle/>
        <a:p>
          <a:endParaRPr lang="en-US"/>
        </a:p>
      </dgm:t>
    </dgm:pt>
    <dgm:pt modelId="{B9556E1E-B01D-46FF-9A2B-057115A553D9}" type="sibTrans" cxnId="{D4E983DB-2900-4131-AE3F-5B57FED119D3}">
      <dgm:prSet/>
      <dgm:spPr/>
      <dgm:t>
        <a:bodyPr/>
        <a:lstStyle/>
        <a:p>
          <a:endParaRPr lang="en-US"/>
        </a:p>
      </dgm:t>
    </dgm:pt>
    <dgm:pt modelId="{4B5FBE5E-E1EE-466F-80C2-7EE7710275F2}">
      <dgm:prSet/>
      <dgm:spPr/>
      <dgm:t>
        <a:bodyPr/>
        <a:lstStyle/>
        <a:p>
          <a:r>
            <a:rPr lang="en-US" dirty="0"/>
            <a:t>Universals have an objective basis in the things</a:t>
          </a:r>
        </a:p>
        <a:p>
          <a:r>
            <a:rPr lang="en-US" dirty="0"/>
            <a:t>Do not exist apart from the individuals who possess them.</a:t>
          </a:r>
        </a:p>
      </dgm:t>
    </dgm:pt>
    <dgm:pt modelId="{C488628D-33D2-4E4F-8F2B-F8D30628EE9A}" type="parTrans" cxnId="{F5F82F74-F53C-4782-BF01-F3395CDB8C07}">
      <dgm:prSet/>
      <dgm:spPr/>
      <dgm:t>
        <a:bodyPr/>
        <a:lstStyle/>
        <a:p>
          <a:endParaRPr lang="en-US"/>
        </a:p>
      </dgm:t>
    </dgm:pt>
    <dgm:pt modelId="{8C5CBB00-8A90-46C7-9B65-652601C0A349}" type="sibTrans" cxnId="{F5F82F74-F53C-4782-BF01-F3395CDB8C07}">
      <dgm:prSet/>
      <dgm:spPr/>
      <dgm:t>
        <a:bodyPr/>
        <a:lstStyle/>
        <a:p>
          <a:endParaRPr lang="en-US"/>
        </a:p>
      </dgm:t>
    </dgm:pt>
    <dgm:pt modelId="{D920C8CC-A6CE-4164-8116-4FFE08A4D592}">
      <dgm:prSet/>
      <dgm:spPr/>
      <dgm:t>
        <a:bodyPr/>
        <a:lstStyle/>
        <a:p>
          <a:r>
            <a:rPr lang="en-US" dirty="0"/>
            <a:t>Universals can be considered separately from individuals, using a distinction in reason.</a:t>
          </a:r>
        </a:p>
      </dgm:t>
    </dgm:pt>
    <dgm:pt modelId="{E0963160-8B90-4B66-AF29-6D3C6F305CAB}" type="parTrans" cxnId="{DA7929E5-184D-4323-8DB9-AA7FED045774}">
      <dgm:prSet/>
      <dgm:spPr/>
      <dgm:t>
        <a:bodyPr/>
        <a:lstStyle/>
        <a:p>
          <a:endParaRPr lang="en-US"/>
        </a:p>
      </dgm:t>
    </dgm:pt>
    <dgm:pt modelId="{54E1E41B-FC16-46DD-A165-B78408AC9676}" type="sibTrans" cxnId="{DA7929E5-184D-4323-8DB9-AA7FED045774}">
      <dgm:prSet/>
      <dgm:spPr/>
      <dgm:t>
        <a:bodyPr/>
        <a:lstStyle/>
        <a:p>
          <a:endParaRPr lang="en-US"/>
        </a:p>
      </dgm:t>
    </dgm:pt>
    <dgm:pt modelId="{AFCD9671-00BE-451C-87CA-142379F828C4}">
      <dgm:prSet/>
      <dgm:spPr/>
      <dgm:t>
        <a:bodyPr/>
        <a:lstStyle/>
        <a:p>
          <a:r>
            <a:rPr lang="en-US" dirty="0"/>
            <a:t>An alternative to realism: it denies immanent universals but accepts objective similarities.</a:t>
          </a:r>
        </a:p>
      </dgm:t>
    </dgm:pt>
    <dgm:pt modelId="{938AC7BF-6791-404D-AF94-9BCBBC75B5D5}" type="parTrans" cxnId="{2D3C6FCF-289D-4EC3-9971-F3EC0BC4E4DF}">
      <dgm:prSet/>
      <dgm:spPr/>
      <dgm:t>
        <a:bodyPr/>
        <a:lstStyle/>
        <a:p>
          <a:endParaRPr lang="en-US"/>
        </a:p>
      </dgm:t>
    </dgm:pt>
    <dgm:pt modelId="{8C782DC3-608A-45DC-9C08-438E0749F1C1}" type="sibTrans" cxnId="{2D3C6FCF-289D-4EC3-9971-F3EC0BC4E4DF}">
      <dgm:prSet/>
      <dgm:spPr/>
      <dgm:t>
        <a:bodyPr/>
        <a:lstStyle/>
        <a:p>
          <a:endParaRPr lang="en-US"/>
        </a:p>
      </dgm:t>
    </dgm:pt>
    <dgm:pt modelId="{185BDF07-5B98-481A-B03B-A9784FC51108}">
      <dgm:prSet/>
      <dgm:spPr/>
      <dgm:t>
        <a:bodyPr/>
        <a:lstStyle/>
        <a:p>
          <a:endParaRPr lang="en-US" dirty="0"/>
        </a:p>
      </dgm:t>
    </dgm:pt>
    <dgm:pt modelId="{8002111A-2948-43EF-AEDB-31DA276A567F}" type="parTrans" cxnId="{91D12DA9-9A6B-41D4-BF8F-1FD8273AE52B}">
      <dgm:prSet/>
      <dgm:spPr/>
      <dgm:t>
        <a:bodyPr/>
        <a:lstStyle/>
        <a:p>
          <a:endParaRPr lang="en-US"/>
        </a:p>
      </dgm:t>
    </dgm:pt>
    <dgm:pt modelId="{463E6E4B-D074-49BC-ADD1-73509CCCBEEC}" type="sibTrans" cxnId="{91D12DA9-9A6B-41D4-BF8F-1FD8273AE52B}">
      <dgm:prSet/>
      <dgm:spPr/>
      <dgm:t>
        <a:bodyPr/>
        <a:lstStyle/>
        <a:p>
          <a:endParaRPr lang="en-US"/>
        </a:p>
      </dgm:t>
    </dgm:pt>
    <dgm:pt modelId="{82ACC093-F44D-4BA0-B0DA-1D370DBB09CB}" type="pres">
      <dgm:prSet presAssocID="{C3D2FA4E-4094-4FA8-AACC-649F6C976E42}" presName="Name0" presStyleCnt="0">
        <dgm:presLayoutVars>
          <dgm:dir/>
          <dgm:animLvl val="lvl"/>
          <dgm:resizeHandles val="exact"/>
        </dgm:presLayoutVars>
      </dgm:prSet>
      <dgm:spPr/>
    </dgm:pt>
    <dgm:pt modelId="{241CC99D-6480-4CDF-8CC3-CA3E98CA441C}" type="pres">
      <dgm:prSet presAssocID="{B69AF059-3153-49A8-B7D4-7EACE8E0F5C9}" presName="boxAndChildren" presStyleCnt="0"/>
      <dgm:spPr/>
    </dgm:pt>
    <dgm:pt modelId="{43318660-9067-4A4E-9551-111D0CA5A95C}" type="pres">
      <dgm:prSet presAssocID="{B69AF059-3153-49A8-B7D4-7EACE8E0F5C9}" presName="parentTextBox" presStyleLbl="alignNode1" presStyleIdx="0" presStyleCnt="2"/>
      <dgm:spPr/>
    </dgm:pt>
    <dgm:pt modelId="{96EE30D0-9283-4A05-A7B5-5699C6D02D84}" type="pres">
      <dgm:prSet presAssocID="{B69AF059-3153-49A8-B7D4-7EACE8E0F5C9}" presName="descendantBox" presStyleLbl="bgAccFollowNode1" presStyleIdx="0" presStyleCnt="2"/>
      <dgm:spPr/>
    </dgm:pt>
    <dgm:pt modelId="{F1728A69-5DED-46FE-B4FC-176B70467B13}" type="pres">
      <dgm:prSet presAssocID="{D9FE0D42-AFAA-4C11-8F7B-7B14CD9FC67B}" presName="sp" presStyleCnt="0"/>
      <dgm:spPr/>
    </dgm:pt>
    <dgm:pt modelId="{D2F1B1DD-142B-4623-BEE6-134551C1237C}" type="pres">
      <dgm:prSet presAssocID="{934AF4F5-AC62-447D-A2F3-18F4E5B537FF}" presName="arrowAndChildren" presStyleCnt="0"/>
      <dgm:spPr/>
    </dgm:pt>
    <dgm:pt modelId="{E4CE9E4F-BACD-4F4E-B624-BCF44B2F93F9}" type="pres">
      <dgm:prSet presAssocID="{934AF4F5-AC62-447D-A2F3-18F4E5B537FF}" presName="parentTextArrow" presStyleLbl="node1" presStyleIdx="0" presStyleCnt="0"/>
      <dgm:spPr/>
    </dgm:pt>
    <dgm:pt modelId="{FB7A333D-C994-4C07-A32F-14DC47C7F183}" type="pres">
      <dgm:prSet presAssocID="{934AF4F5-AC62-447D-A2F3-18F4E5B537FF}" presName="arrow" presStyleLbl="alignNode1" presStyleIdx="1" presStyleCnt="2"/>
      <dgm:spPr/>
    </dgm:pt>
    <dgm:pt modelId="{965AEE87-2E15-4D8A-9E8E-8E2E9F8C1C04}" type="pres">
      <dgm:prSet presAssocID="{934AF4F5-AC62-447D-A2F3-18F4E5B537FF}" presName="descendantArrow" presStyleLbl="bgAccFollowNode1" presStyleIdx="1" presStyleCnt="2"/>
      <dgm:spPr/>
    </dgm:pt>
  </dgm:ptLst>
  <dgm:cxnLst>
    <dgm:cxn modelId="{A654A401-6C5A-4CD2-B660-C06403D2FB9C}" srcId="{C3D2FA4E-4094-4FA8-AACC-649F6C976E42}" destId="{B69AF059-3153-49A8-B7D4-7EACE8E0F5C9}" srcOrd="1" destOrd="0" parTransId="{BCB94E2F-FC29-4D75-8D8C-3B8A4D32A21B}" sibTransId="{38048DB0-632D-4646-B15A-1F8D8357FD3D}"/>
    <dgm:cxn modelId="{C9A59A06-0712-4828-A5B1-183919D28FAA}" type="presOf" srcId="{B69AF059-3153-49A8-B7D4-7EACE8E0F5C9}" destId="{43318660-9067-4A4E-9551-111D0CA5A95C}" srcOrd="0" destOrd="0" presId="urn:microsoft.com/office/officeart/2016/7/layout/VerticalDownArrowProcess"/>
    <dgm:cxn modelId="{0FFB531C-7484-4B54-A719-FD126078D87E}" srcId="{C3D2FA4E-4094-4FA8-AACC-649F6C976E42}" destId="{934AF4F5-AC62-447D-A2F3-18F4E5B537FF}" srcOrd="0" destOrd="0" parTransId="{9D1FC90C-BCA9-40B3-843B-847ED0BA391C}" sibTransId="{D9FE0D42-AFAA-4C11-8F7B-7B14CD9FC67B}"/>
    <dgm:cxn modelId="{00B84B3C-CF59-4069-9941-85AD3DA8FAB6}" srcId="{934AF4F5-AC62-447D-A2F3-18F4E5B537FF}" destId="{DA791AEA-083B-4E66-B60E-445A6ADD4E8B}" srcOrd="1" destOrd="0" parTransId="{D437928F-9EC0-462D-B2E3-62DE31438553}" sibTransId="{6FE4EF48-63B3-4247-8045-02CFC3CDB9E1}"/>
    <dgm:cxn modelId="{C53D0550-B51E-47A3-A348-EBC2FE1CD543}" srcId="{934AF4F5-AC62-447D-A2F3-18F4E5B537FF}" destId="{8252ABF9-F970-42CE-B562-8D570773F691}" srcOrd="0" destOrd="0" parTransId="{A4EB71FB-95EA-44C5-A719-0B3238473CA7}" sibTransId="{3979406E-DCD1-4DE5-8DBC-80440D781FCE}"/>
    <dgm:cxn modelId="{3561AF50-C0AE-4F41-BC45-49D38ED55BB0}" type="presOf" srcId="{934AF4F5-AC62-447D-A2F3-18F4E5B537FF}" destId="{E4CE9E4F-BACD-4F4E-B624-BCF44B2F93F9}" srcOrd="0" destOrd="0" presId="urn:microsoft.com/office/officeart/2016/7/layout/VerticalDownArrowProcess"/>
    <dgm:cxn modelId="{F5F82F74-F53C-4782-BF01-F3395CDB8C07}" srcId="{B69AF059-3153-49A8-B7D4-7EACE8E0F5C9}" destId="{4B5FBE5E-E1EE-466F-80C2-7EE7710275F2}" srcOrd="1" destOrd="0" parTransId="{C488628D-33D2-4E4F-8F2B-F8D30628EE9A}" sibTransId="{8C5CBB00-8A90-46C7-9B65-652601C0A349}"/>
    <dgm:cxn modelId="{D00E3A59-E77E-4AA6-8455-8A8ACD679BD0}" type="presOf" srcId="{C3D2FA4E-4094-4FA8-AACC-649F6C976E42}" destId="{82ACC093-F44D-4BA0-B0DA-1D370DBB09CB}" srcOrd="0" destOrd="0" presId="urn:microsoft.com/office/officeart/2016/7/layout/VerticalDownArrowProcess"/>
    <dgm:cxn modelId="{9A19C591-AC8E-444E-9DFE-1B1FB1D167B5}" type="presOf" srcId="{8252ABF9-F970-42CE-B562-8D570773F691}" destId="{965AEE87-2E15-4D8A-9E8E-8E2E9F8C1C04}" srcOrd="0" destOrd="0" presId="urn:microsoft.com/office/officeart/2016/7/layout/VerticalDownArrowProcess"/>
    <dgm:cxn modelId="{083E199F-351B-4A42-8E47-A13368D6990D}" type="presOf" srcId="{934AF4F5-AC62-447D-A2F3-18F4E5B537FF}" destId="{FB7A333D-C994-4C07-A32F-14DC47C7F183}" srcOrd="1" destOrd="0" presId="urn:microsoft.com/office/officeart/2016/7/layout/VerticalDownArrowProcess"/>
    <dgm:cxn modelId="{D28341A0-000C-404B-88DB-9A2C73937893}" type="presOf" srcId="{AFCD9671-00BE-451C-87CA-142379F828C4}" destId="{96EE30D0-9283-4A05-A7B5-5699C6D02D84}" srcOrd="0" destOrd="3" presId="urn:microsoft.com/office/officeart/2016/7/layout/VerticalDownArrowProcess"/>
    <dgm:cxn modelId="{E62B08A7-60BC-4100-92B3-3827267C5CBE}" type="presOf" srcId="{DB092D83-EB7E-4EFA-A9BD-F3E0B7D8BF99}" destId="{96EE30D0-9283-4A05-A7B5-5699C6D02D84}" srcOrd="0" destOrd="0" presId="urn:microsoft.com/office/officeart/2016/7/layout/VerticalDownArrowProcess"/>
    <dgm:cxn modelId="{91D12DA9-9A6B-41D4-BF8F-1FD8273AE52B}" srcId="{B69AF059-3153-49A8-B7D4-7EACE8E0F5C9}" destId="{185BDF07-5B98-481A-B03B-A9784FC51108}" srcOrd="4" destOrd="0" parTransId="{8002111A-2948-43EF-AEDB-31DA276A567F}" sibTransId="{463E6E4B-D074-49BC-ADD1-73509CCCBEEC}"/>
    <dgm:cxn modelId="{AA4947BD-ECE6-4F21-9446-B8969C65E9C9}" type="presOf" srcId="{185BDF07-5B98-481A-B03B-A9784FC51108}" destId="{96EE30D0-9283-4A05-A7B5-5699C6D02D84}" srcOrd="0" destOrd="4" presId="urn:microsoft.com/office/officeart/2016/7/layout/VerticalDownArrowProcess"/>
    <dgm:cxn modelId="{2D3C6FCF-289D-4EC3-9971-F3EC0BC4E4DF}" srcId="{B69AF059-3153-49A8-B7D4-7EACE8E0F5C9}" destId="{AFCD9671-00BE-451C-87CA-142379F828C4}" srcOrd="3" destOrd="0" parTransId="{938AC7BF-6791-404D-AF94-9BCBBC75B5D5}" sibTransId="{8C782DC3-608A-45DC-9C08-438E0749F1C1}"/>
    <dgm:cxn modelId="{7ACBB5CF-5592-49B9-8781-C681083C9378}" type="presOf" srcId="{4B5FBE5E-E1EE-466F-80C2-7EE7710275F2}" destId="{96EE30D0-9283-4A05-A7B5-5699C6D02D84}" srcOrd="0" destOrd="1" presId="urn:microsoft.com/office/officeart/2016/7/layout/VerticalDownArrowProcess"/>
    <dgm:cxn modelId="{E01DBAD6-844E-43B2-9C64-A14FA6B9CA7C}" type="presOf" srcId="{D920C8CC-A6CE-4164-8116-4FFE08A4D592}" destId="{96EE30D0-9283-4A05-A7B5-5699C6D02D84}" srcOrd="0" destOrd="2" presId="urn:microsoft.com/office/officeart/2016/7/layout/VerticalDownArrowProcess"/>
    <dgm:cxn modelId="{D4E983DB-2900-4131-AE3F-5B57FED119D3}" srcId="{B69AF059-3153-49A8-B7D4-7EACE8E0F5C9}" destId="{DB092D83-EB7E-4EFA-A9BD-F3E0B7D8BF99}" srcOrd="0" destOrd="0" parTransId="{5DABEA07-C636-4CEC-8B63-EE8FA0F00481}" sibTransId="{B9556E1E-B01D-46FF-9A2B-057115A553D9}"/>
    <dgm:cxn modelId="{DA7929E5-184D-4323-8DB9-AA7FED045774}" srcId="{B69AF059-3153-49A8-B7D4-7EACE8E0F5C9}" destId="{D920C8CC-A6CE-4164-8116-4FFE08A4D592}" srcOrd="2" destOrd="0" parTransId="{E0963160-8B90-4B66-AF29-6D3C6F305CAB}" sibTransId="{54E1E41B-FC16-46DD-A165-B78408AC9676}"/>
    <dgm:cxn modelId="{2A4270F6-21B5-46EA-A78C-0DDC49BEBE3B}" type="presOf" srcId="{DA791AEA-083B-4E66-B60E-445A6ADD4E8B}" destId="{965AEE87-2E15-4D8A-9E8E-8E2E9F8C1C04}" srcOrd="0" destOrd="1" presId="urn:microsoft.com/office/officeart/2016/7/layout/VerticalDownArrowProcess"/>
    <dgm:cxn modelId="{232B1E6F-336A-44E7-A7CB-4B4DDD728606}" type="presParOf" srcId="{82ACC093-F44D-4BA0-B0DA-1D370DBB09CB}" destId="{241CC99D-6480-4CDF-8CC3-CA3E98CA441C}" srcOrd="0" destOrd="0" presId="urn:microsoft.com/office/officeart/2016/7/layout/VerticalDownArrowProcess"/>
    <dgm:cxn modelId="{55F8CFC0-0CE5-49E5-9DB0-B23D281B490E}" type="presParOf" srcId="{241CC99D-6480-4CDF-8CC3-CA3E98CA441C}" destId="{43318660-9067-4A4E-9551-111D0CA5A95C}" srcOrd="0" destOrd="0" presId="urn:microsoft.com/office/officeart/2016/7/layout/VerticalDownArrowProcess"/>
    <dgm:cxn modelId="{B83F347F-E747-40E1-AA27-F25EB786D33C}" type="presParOf" srcId="{241CC99D-6480-4CDF-8CC3-CA3E98CA441C}" destId="{96EE30D0-9283-4A05-A7B5-5699C6D02D84}" srcOrd="1" destOrd="0" presId="urn:microsoft.com/office/officeart/2016/7/layout/VerticalDownArrowProcess"/>
    <dgm:cxn modelId="{678363C3-540C-4E2D-9347-8ADE32735A5B}" type="presParOf" srcId="{82ACC093-F44D-4BA0-B0DA-1D370DBB09CB}" destId="{F1728A69-5DED-46FE-B4FC-176B70467B13}" srcOrd="1" destOrd="0" presId="urn:microsoft.com/office/officeart/2016/7/layout/VerticalDownArrowProcess"/>
    <dgm:cxn modelId="{CD5D46E9-225D-4E73-A291-DCFE83A9FC50}" type="presParOf" srcId="{82ACC093-F44D-4BA0-B0DA-1D370DBB09CB}" destId="{D2F1B1DD-142B-4623-BEE6-134551C1237C}" srcOrd="2" destOrd="0" presId="urn:microsoft.com/office/officeart/2016/7/layout/VerticalDownArrowProcess"/>
    <dgm:cxn modelId="{41F9D033-E865-486A-B66B-539D3CA1D93D}" type="presParOf" srcId="{D2F1B1DD-142B-4623-BEE6-134551C1237C}" destId="{E4CE9E4F-BACD-4F4E-B624-BCF44B2F93F9}" srcOrd="0" destOrd="0" presId="urn:microsoft.com/office/officeart/2016/7/layout/VerticalDownArrowProcess"/>
    <dgm:cxn modelId="{89E8BA06-29DA-4544-ADA8-38AEBA26FA4E}" type="presParOf" srcId="{D2F1B1DD-142B-4623-BEE6-134551C1237C}" destId="{FB7A333D-C994-4C07-A32F-14DC47C7F183}" srcOrd="1" destOrd="0" presId="urn:microsoft.com/office/officeart/2016/7/layout/VerticalDownArrowProcess"/>
    <dgm:cxn modelId="{84022DF0-EF4A-481F-85A9-8AE46EE62273}" type="presParOf" srcId="{D2F1B1DD-142B-4623-BEE6-134551C1237C}" destId="{965AEE87-2E15-4D8A-9E8E-8E2E9F8C1C04}"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17B213-6520-45AD-848D-2A6880DC2692}" type="doc">
      <dgm:prSet loTypeId="urn:microsoft.com/office/officeart/2016/7/layout/RepeatingBendingProcessNew" loCatId="process" qsTypeId="urn:microsoft.com/office/officeart/2005/8/quickstyle/simple4" qsCatId="simple" csTypeId="urn:microsoft.com/office/officeart/2005/8/colors/colorful5" csCatId="colorful" phldr="1"/>
      <dgm:spPr/>
      <dgm:t>
        <a:bodyPr/>
        <a:lstStyle/>
        <a:p>
          <a:endParaRPr lang="en-US"/>
        </a:p>
      </dgm:t>
    </dgm:pt>
    <dgm:pt modelId="{9FAFDE70-3E65-4760-91A2-7ACD3A7E10A2}">
      <dgm:prSet/>
      <dgm:spPr/>
      <dgm:t>
        <a:bodyPr/>
        <a:lstStyle/>
        <a:p>
          <a:r>
            <a:rPr lang="en-US"/>
            <a:t>How is the existence of that being proved from the assumption that it is greater than all other beings?</a:t>
          </a:r>
        </a:p>
      </dgm:t>
    </dgm:pt>
    <dgm:pt modelId="{5F9D46CA-6C52-4671-A78B-10FB5AC58397}" type="parTrans" cxnId="{2A1AE521-93AF-47EE-B63A-01DAC2A093EE}">
      <dgm:prSet/>
      <dgm:spPr/>
      <dgm:t>
        <a:bodyPr/>
        <a:lstStyle/>
        <a:p>
          <a:endParaRPr lang="en-US"/>
        </a:p>
      </dgm:t>
    </dgm:pt>
    <dgm:pt modelId="{89D47E51-8C23-4C96-89EE-B1E653B4763F}" type="sibTrans" cxnId="{2A1AE521-93AF-47EE-B63A-01DAC2A093EE}">
      <dgm:prSet/>
      <dgm:spPr/>
      <dgm:t>
        <a:bodyPr/>
        <a:lstStyle/>
        <a:p>
          <a:endParaRPr lang="en-US"/>
        </a:p>
      </dgm:t>
    </dgm:pt>
    <dgm:pt modelId="{B4994E17-CCDC-4927-ABA8-3A6137A8DE7E}">
      <dgm:prSet/>
      <dgm:spPr/>
      <dgm:t>
        <a:bodyPr/>
        <a:lstStyle/>
        <a:p>
          <a:r>
            <a:rPr lang="en-US"/>
            <a:t>He does not admit that this being is in his understanding even in the way which many objects whose real existence is uncertain and doubtful, are in his understanding.</a:t>
          </a:r>
        </a:p>
      </dgm:t>
    </dgm:pt>
    <dgm:pt modelId="{517A0504-D74D-4A1D-A927-DC31A71A41F9}" type="parTrans" cxnId="{B9A4249A-8A07-4FC4-960C-1BEAF2B5E55B}">
      <dgm:prSet/>
      <dgm:spPr/>
      <dgm:t>
        <a:bodyPr/>
        <a:lstStyle/>
        <a:p>
          <a:endParaRPr lang="en-US"/>
        </a:p>
      </dgm:t>
    </dgm:pt>
    <dgm:pt modelId="{5EE004E7-09EE-4CE0-B55F-36A0F5D26BE4}" type="sibTrans" cxnId="{B9A4249A-8A07-4FC4-960C-1BEAF2B5E55B}">
      <dgm:prSet/>
      <dgm:spPr/>
      <dgm:t>
        <a:bodyPr/>
        <a:lstStyle/>
        <a:p>
          <a:endParaRPr lang="en-US"/>
        </a:p>
      </dgm:t>
    </dgm:pt>
    <dgm:pt modelId="{E9DAAD3E-315C-4F19-90CA-72FDB6F98502}">
      <dgm:prSet/>
      <dgm:spPr/>
      <dgm:t>
        <a:bodyPr/>
        <a:lstStyle/>
        <a:p>
          <a:r>
            <a:rPr lang="en-US"/>
            <a:t>It should be proved first that this being really exists.</a:t>
          </a:r>
        </a:p>
      </dgm:t>
    </dgm:pt>
    <dgm:pt modelId="{F3241F77-EE34-4509-8BCF-9DB71ED9C19D}" type="parTrans" cxnId="{83C37CCB-279A-47E1-B3CD-C5FA68218994}">
      <dgm:prSet/>
      <dgm:spPr/>
      <dgm:t>
        <a:bodyPr/>
        <a:lstStyle/>
        <a:p>
          <a:endParaRPr lang="en-US"/>
        </a:p>
      </dgm:t>
    </dgm:pt>
    <dgm:pt modelId="{1A7FCC42-F9AC-4A66-B641-9AFA56F34B1C}" type="sibTrans" cxnId="{83C37CCB-279A-47E1-B3CD-C5FA68218994}">
      <dgm:prSet/>
      <dgm:spPr/>
      <dgm:t>
        <a:bodyPr/>
        <a:lstStyle/>
        <a:p>
          <a:endParaRPr lang="en-US"/>
        </a:p>
      </dgm:t>
    </dgm:pt>
    <dgm:pt modelId="{6F03A346-B6D6-4D0C-B1E0-C96B40F73DA3}">
      <dgm:prSet/>
      <dgm:spPr/>
      <dgm:t>
        <a:bodyPr/>
        <a:lstStyle/>
        <a:p>
          <a:r>
            <a:rPr lang="en-US"/>
            <a:t>Then, from the fact that it is greater than all, we would conclude it also subsists in itself.</a:t>
          </a:r>
        </a:p>
      </dgm:t>
    </dgm:pt>
    <dgm:pt modelId="{39199996-3EC5-452B-B4CA-34223226B465}" type="parTrans" cxnId="{72A2D711-CE44-4585-A735-84C0E6C452E9}">
      <dgm:prSet/>
      <dgm:spPr/>
      <dgm:t>
        <a:bodyPr/>
        <a:lstStyle/>
        <a:p>
          <a:endParaRPr lang="en-US"/>
        </a:p>
      </dgm:t>
    </dgm:pt>
    <dgm:pt modelId="{42EDF7E3-1370-4D84-A994-77966B631BF0}" type="sibTrans" cxnId="{72A2D711-CE44-4585-A735-84C0E6C452E9}">
      <dgm:prSet/>
      <dgm:spPr/>
      <dgm:t>
        <a:bodyPr/>
        <a:lstStyle/>
        <a:p>
          <a:endParaRPr lang="en-US"/>
        </a:p>
      </dgm:t>
    </dgm:pt>
    <dgm:pt modelId="{DB834B95-49D5-4A47-9F58-42FB87EF3FCB}" type="pres">
      <dgm:prSet presAssocID="{C517B213-6520-45AD-848D-2A6880DC2692}" presName="Name0" presStyleCnt="0">
        <dgm:presLayoutVars>
          <dgm:dir/>
          <dgm:resizeHandles val="exact"/>
        </dgm:presLayoutVars>
      </dgm:prSet>
      <dgm:spPr/>
    </dgm:pt>
    <dgm:pt modelId="{0ACA277E-6F40-49CF-A3E1-A430EF59B0F7}" type="pres">
      <dgm:prSet presAssocID="{9FAFDE70-3E65-4760-91A2-7ACD3A7E10A2}" presName="node" presStyleLbl="node1" presStyleIdx="0" presStyleCnt="4">
        <dgm:presLayoutVars>
          <dgm:bulletEnabled val="1"/>
        </dgm:presLayoutVars>
      </dgm:prSet>
      <dgm:spPr/>
    </dgm:pt>
    <dgm:pt modelId="{E0930448-4C33-490A-AFCE-B167144899D3}" type="pres">
      <dgm:prSet presAssocID="{89D47E51-8C23-4C96-89EE-B1E653B4763F}" presName="sibTrans" presStyleLbl="sibTrans1D1" presStyleIdx="0" presStyleCnt="3"/>
      <dgm:spPr/>
    </dgm:pt>
    <dgm:pt modelId="{D4A987AC-59F9-4445-A78C-97B04E48E444}" type="pres">
      <dgm:prSet presAssocID="{89D47E51-8C23-4C96-89EE-B1E653B4763F}" presName="connectorText" presStyleLbl="sibTrans1D1" presStyleIdx="0" presStyleCnt="3"/>
      <dgm:spPr/>
    </dgm:pt>
    <dgm:pt modelId="{EF92082A-09B2-453F-8ADE-AAE28615549D}" type="pres">
      <dgm:prSet presAssocID="{B4994E17-CCDC-4927-ABA8-3A6137A8DE7E}" presName="node" presStyleLbl="node1" presStyleIdx="1" presStyleCnt="4">
        <dgm:presLayoutVars>
          <dgm:bulletEnabled val="1"/>
        </dgm:presLayoutVars>
      </dgm:prSet>
      <dgm:spPr/>
    </dgm:pt>
    <dgm:pt modelId="{A5E6BF3C-569A-4693-9B92-6AC61E86EB33}" type="pres">
      <dgm:prSet presAssocID="{5EE004E7-09EE-4CE0-B55F-36A0F5D26BE4}" presName="sibTrans" presStyleLbl="sibTrans1D1" presStyleIdx="1" presStyleCnt="3"/>
      <dgm:spPr/>
    </dgm:pt>
    <dgm:pt modelId="{62CCE218-48A5-4764-8A7C-776EB5C112A2}" type="pres">
      <dgm:prSet presAssocID="{5EE004E7-09EE-4CE0-B55F-36A0F5D26BE4}" presName="connectorText" presStyleLbl="sibTrans1D1" presStyleIdx="1" presStyleCnt="3"/>
      <dgm:spPr/>
    </dgm:pt>
    <dgm:pt modelId="{CE16DD06-5195-4253-8F5F-94C548ADBA30}" type="pres">
      <dgm:prSet presAssocID="{E9DAAD3E-315C-4F19-90CA-72FDB6F98502}" presName="node" presStyleLbl="node1" presStyleIdx="2" presStyleCnt="4">
        <dgm:presLayoutVars>
          <dgm:bulletEnabled val="1"/>
        </dgm:presLayoutVars>
      </dgm:prSet>
      <dgm:spPr/>
    </dgm:pt>
    <dgm:pt modelId="{DC9CB872-336D-4C21-8E81-D0278219A1BB}" type="pres">
      <dgm:prSet presAssocID="{1A7FCC42-F9AC-4A66-B641-9AFA56F34B1C}" presName="sibTrans" presStyleLbl="sibTrans1D1" presStyleIdx="2" presStyleCnt="3"/>
      <dgm:spPr/>
    </dgm:pt>
    <dgm:pt modelId="{C4618332-4876-495B-941B-3BD24E6DEF60}" type="pres">
      <dgm:prSet presAssocID="{1A7FCC42-F9AC-4A66-B641-9AFA56F34B1C}" presName="connectorText" presStyleLbl="sibTrans1D1" presStyleIdx="2" presStyleCnt="3"/>
      <dgm:spPr/>
    </dgm:pt>
    <dgm:pt modelId="{C14D13BE-64D0-4435-B40B-107B1F47E596}" type="pres">
      <dgm:prSet presAssocID="{6F03A346-B6D6-4D0C-B1E0-C96B40F73DA3}" presName="node" presStyleLbl="node1" presStyleIdx="3" presStyleCnt="4">
        <dgm:presLayoutVars>
          <dgm:bulletEnabled val="1"/>
        </dgm:presLayoutVars>
      </dgm:prSet>
      <dgm:spPr/>
    </dgm:pt>
  </dgm:ptLst>
  <dgm:cxnLst>
    <dgm:cxn modelId="{F803A103-904B-485C-AE35-02B975732805}" type="presOf" srcId="{C517B213-6520-45AD-848D-2A6880DC2692}" destId="{DB834B95-49D5-4A47-9F58-42FB87EF3FCB}" srcOrd="0" destOrd="0" presId="urn:microsoft.com/office/officeart/2016/7/layout/RepeatingBendingProcessNew"/>
    <dgm:cxn modelId="{E2B76A09-C9DD-4C0C-999A-6913E03C2B05}" type="presOf" srcId="{89D47E51-8C23-4C96-89EE-B1E653B4763F}" destId="{D4A987AC-59F9-4445-A78C-97B04E48E444}" srcOrd="1" destOrd="0" presId="urn:microsoft.com/office/officeart/2016/7/layout/RepeatingBendingProcessNew"/>
    <dgm:cxn modelId="{72A2D711-CE44-4585-A735-84C0E6C452E9}" srcId="{C517B213-6520-45AD-848D-2A6880DC2692}" destId="{6F03A346-B6D6-4D0C-B1E0-C96B40F73DA3}" srcOrd="3" destOrd="0" parTransId="{39199996-3EC5-452B-B4CA-34223226B465}" sibTransId="{42EDF7E3-1370-4D84-A994-77966B631BF0}"/>
    <dgm:cxn modelId="{644AFC12-EBB6-4538-8D4F-22FA37B97A00}" type="presOf" srcId="{6F03A346-B6D6-4D0C-B1E0-C96B40F73DA3}" destId="{C14D13BE-64D0-4435-B40B-107B1F47E596}" srcOrd="0" destOrd="0" presId="urn:microsoft.com/office/officeart/2016/7/layout/RepeatingBendingProcessNew"/>
    <dgm:cxn modelId="{82B2641B-03E7-41F6-A128-5FEDEE097BD6}" type="presOf" srcId="{B4994E17-CCDC-4927-ABA8-3A6137A8DE7E}" destId="{EF92082A-09B2-453F-8ADE-AAE28615549D}" srcOrd="0" destOrd="0" presId="urn:microsoft.com/office/officeart/2016/7/layout/RepeatingBendingProcessNew"/>
    <dgm:cxn modelId="{B609E61E-462B-44EA-9CE0-25C64AF6B9CA}" type="presOf" srcId="{9FAFDE70-3E65-4760-91A2-7ACD3A7E10A2}" destId="{0ACA277E-6F40-49CF-A3E1-A430EF59B0F7}" srcOrd="0" destOrd="0" presId="urn:microsoft.com/office/officeart/2016/7/layout/RepeatingBendingProcessNew"/>
    <dgm:cxn modelId="{2A1AE521-93AF-47EE-B63A-01DAC2A093EE}" srcId="{C517B213-6520-45AD-848D-2A6880DC2692}" destId="{9FAFDE70-3E65-4760-91A2-7ACD3A7E10A2}" srcOrd="0" destOrd="0" parTransId="{5F9D46CA-6C52-4671-A78B-10FB5AC58397}" sibTransId="{89D47E51-8C23-4C96-89EE-B1E653B4763F}"/>
    <dgm:cxn modelId="{B36A3370-3045-462E-9EDE-5F6EE1C5C975}" type="presOf" srcId="{E9DAAD3E-315C-4F19-90CA-72FDB6F98502}" destId="{CE16DD06-5195-4253-8F5F-94C548ADBA30}" srcOrd="0" destOrd="0" presId="urn:microsoft.com/office/officeart/2016/7/layout/RepeatingBendingProcessNew"/>
    <dgm:cxn modelId="{B263C68F-94CC-4A54-9294-A24617B40E2B}" type="presOf" srcId="{1A7FCC42-F9AC-4A66-B641-9AFA56F34B1C}" destId="{C4618332-4876-495B-941B-3BD24E6DEF60}" srcOrd="1" destOrd="0" presId="urn:microsoft.com/office/officeart/2016/7/layout/RepeatingBendingProcessNew"/>
    <dgm:cxn modelId="{B9A4249A-8A07-4FC4-960C-1BEAF2B5E55B}" srcId="{C517B213-6520-45AD-848D-2A6880DC2692}" destId="{B4994E17-CCDC-4927-ABA8-3A6137A8DE7E}" srcOrd="1" destOrd="0" parTransId="{517A0504-D74D-4A1D-A927-DC31A71A41F9}" sibTransId="{5EE004E7-09EE-4CE0-B55F-36A0F5D26BE4}"/>
    <dgm:cxn modelId="{1549E9A2-F4E3-4855-A647-D69EF5B885ED}" type="presOf" srcId="{5EE004E7-09EE-4CE0-B55F-36A0F5D26BE4}" destId="{A5E6BF3C-569A-4693-9B92-6AC61E86EB33}" srcOrd="0" destOrd="0" presId="urn:microsoft.com/office/officeart/2016/7/layout/RepeatingBendingProcessNew"/>
    <dgm:cxn modelId="{387456C4-5FB4-48CB-B890-63793C18AA00}" type="presOf" srcId="{5EE004E7-09EE-4CE0-B55F-36A0F5D26BE4}" destId="{62CCE218-48A5-4764-8A7C-776EB5C112A2}" srcOrd="1" destOrd="0" presId="urn:microsoft.com/office/officeart/2016/7/layout/RepeatingBendingProcessNew"/>
    <dgm:cxn modelId="{83C37CCB-279A-47E1-B3CD-C5FA68218994}" srcId="{C517B213-6520-45AD-848D-2A6880DC2692}" destId="{E9DAAD3E-315C-4F19-90CA-72FDB6F98502}" srcOrd="2" destOrd="0" parTransId="{F3241F77-EE34-4509-8BCF-9DB71ED9C19D}" sibTransId="{1A7FCC42-F9AC-4A66-B641-9AFA56F34B1C}"/>
    <dgm:cxn modelId="{D73E10F1-AD98-4E1F-8929-5FA04217D9D5}" type="presOf" srcId="{89D47E51-8C23-4C96-89EE-B1E653B4763F}" destId="{E0930448-4C33-490A-AFCE-B167144899D3}" srcOrd="0" destOrd="0" presId="urn:microsoft.com/office/officeart/2016/7/layout/RepeatingBendingProcessNew"/>
    <dgm:cxn modelId="{747AA1FD-B23D-4860-82F1-6728028AC610}" type="presOf" srcId="{1A7FCC42-F9AC-4A66-B641-9AFA56F34B1C}" destId="{DC9CB872-336D-4C21-8E81-D0278219A1BB}" srcOrd="0" destOrd="0" presId="urn:microsoft.com/office/officeart/2016/7/layout/RepeatingBendingProcessNew"/>
    <dgm:cxn modelId="{7FBC9F80-44B3-47B0-8658-9184E414D840}" type="presParOf" srcId="{DB834B95-49D5-4A47-9F58-42FB87EF3FCB}" destId="{0ACA277E-6F40-49CF-A3E1-A430EF59B0F7}" srcOrd="0" destOrd="0" presId="urn:microsoft.com/office/officeart/2016/7/layout/RepeatingBendingProcessNew"/>
    <dgm:cxn modelId="{C505B03D-0C8B-4959-BD39-EBBCDB6C40CB}" type="presParOf" srcId="{DB834B95-49D5-4A47-9F58-42FB87EF3FCB}" destId="{E0930448-4C33-490A-AFCE-B167144899D3}" srcOrd="1" destOrd="0" presId="urn:microsoft.com/office/officeart/2016/7/layout/RepeatingBendingProcessNew"/>
    <dgm:cxn modelId="{8664CA9E-BBD9-4F2C-B91B-4F284736F754}" type="presParOf" srcId="{E0930448-4C33-490A-AFCE-B167144899D3}" destId="{D4A987AC-59F9-4445-A78C-97B04E48E444}" srcOrd="0" destOrd="0" presId="urn:microsoft.com/office/officeart/2016/7/layout/RepeatingBendingProcessNew"/>
    <dgm:cxn modelId="{A26DF317-2710-4B1E-8C7A-A213D8A53C62}" type="presParOf" srcId="{DB834B95-49D5-4A47-9F58-42FB87EF3FCB}" destId="{EF92082A-09B2-453F-8ADE-AAE28615549D}" srcOrd="2" destOrd="0" presId="urn:microsoft.com/office/officeart/2016/7/layout/RepeatingBendingProcessNew"/>
    <dgm:cxn modelId="{57119054-1A85-453F-8EC3-0B46BB3CD340}" type="presParOf" srcId="{DB834B95-49D5-4A47-9F58-42FB87EF3FCB}" destId="{A5E6BF3C-569A-4693-9B92-6AC61E86EB33}" srcOrd="3" destOrd="0" presId="urn:microsoft.com/office/officeart/2016/7/layout/RepeatingBendingProcessNew"/>
    <dgm:cxn modelId="{22CF5971-86D8-4860-841A-919D6BC63CAB}" type="presParOf" srcId="{A5E6BF3C-569A-4693-9B92-6AC61E86EB33}" destId="{62CCE218-48A5-4764-8A7C-776EB5C112A2}" srcOrd="0" destOrd="0" presId="urn:microsoft.com/office/officeart/2016/7/layout/RepeatingBendingProcessNew"/>
    <dgm:cxn modelId="{78F2A7AB-0353-438F-B578-3C04C208916D}" type="presParOf" srcId="{DB834B95-49D5-4A47-9F58-42FB87EF3FCB}" destId="{CE16DD06-5195-4253-8F5F-94C548ADBA30}" srcOrd="4" destOrd="0" presId="urn:microsoft.com/office/officeart/2016/7/layout/RepeatingBendingProcessNew"/>
    <dgm:cxn modelId="{338CEE59-8793-49E6-9892-293C10582F68}" type="presParOf" srcId="{DB834B95-49D5-4A47-9F58-42FB87EF3FCB}" destId="{DC9CB872-336D-4C21-8E81-D0278219A1BB}" srcOrd="5" destOrd="0" presId="urn:microsoft.com/office/officeart/2016/7/layout/RepeatingBendingProcessNew"/>
    <dgm:cxn modelId="{CC77D466-8115-4896-BD01-E44E540CE5BB}" type="presParOf" srcId="{DC9CB872-336D-4C21-8E81-D0278219A1BB}" destId="{C4618332-4876-495B-941B-3BD24E6DEF60}" srcOrd="0" destOrd="0" presId="urn:microsoft.com/office/officeart/2016/7/layout/RepeatingBendingProcessNew"/>
    <dgm:cxn modelId="{0A9E7A27-A11D-4B9F-A6A6-B0C19E74D966}" type="presParOf" srcId="{DB834B95-49D5-4A47-9F58-42FB87EF3FCB}" destId="{C14D13BE-64D0-4435-B40B-107B1F47E596}"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930B7E-ED39-4D7A-A289-4BFFEAF25536}"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D233C17D-F008-46F9-B145-3CD4905F75F5}">
      <dgm:prSet/>
      <dgm:spPr/>
      <dgm:t>
        <a:bodyPr/>
        <a:lstStyle/>
        <a:p>
          <a:r>
            <a:rPr lang="en-US"/>
            <a:t>Parity of Reasoning</a:t>
          </a:r>
        </a:p>
      </dgm:t>
    </dgm:pt>
    <dgm:pt modelId="{D7E38F45-A03D-4887-A5A1-378F37B34C9A}" type="parTrans" cxnId="{87A38926-8777-461F-874D-5D5D6D867ED4}">
      <dgm:prSet/>
      <dgm:spPr/>
      <dgm:t>
        <a:bodyPr/>
        <a:lstStyle/>
        <a:p>
          <a:endParaRPr lang="en-US"/>
        </a:p>
      </dgm:t>
    </dgm:pt>
    <dgm:pt modelId="{A487F8AE-741B-4BBA-A97C-B35AD2D05F31}" type="sibTrans" cxnId="{87A38926-8777-461F-874D-5D5D6D867ED4}">
      <dgm:prSet/>
      <dgm:spPr/>
      <dgm:t>
        <a:bodyPr/>
        <a:lstStyle/>
        <a:p>
          <a:endParaRPr lang="en-US"/>
        </a:p>
      </dgm:t>
    </dgm:pt>
    <dgm:pt modelId="{2EB8D115-C156-4761-9304-BBC8D5AB3ABB}">
      <dgm:prSet/>
      <dgm:spPr/>
      <dgm:t>
        <a:bodyPr/>
        <a:lstStyle/>
        <a:p>
          <a:r>
            <a:rPr lang="en-US"/>
            <a:t>Premise 1: Argument A has form/logic L.</a:t>
          </a:r>
        </a:p>
      </dgm:t>
    </dgm:pt>
    <dgm:pt modelId="{3867BA9F-223C-451E-8C29-F7E5393C2D8A}" type="parTrans" cxnId="{D18C7DA8-C964-4B01-991F-D1DEBCDA8368}">
      <dgm:prSet/>
      <dgm:spPr/>
      <dgm:t>
        <a:bodyPr/>
        <a:lstStyle/>
        <a:p>
          <a:endParaRPr lang="en-US"/>
        </a:p>
      </dgm:t>
    </dgm:pt>
    <dgm:pt modelId="{2174028A-1420-4057-99DA-4E5223BC5631}" type="sibTrans" cxnId="{D18C7DA8-C964-4B01-991F-D1DEBCDA8368}">
      <dgm:prSet/>
      <dgm:spPr/>
      <dgm:t>
        <a:bodyPr/>
        <a:lstStyle/>
        <a:p>
          <a:endParaRPr lang="en-US"/>
        </a:p>
      </dgm:t>
    </dgm:pt>
    <dgm:pt modelId="{73F35FE1-ECFE-4B5C-A976-8999FD9741C0}">
      <dgm:prSet/>
      <dgm:spPr/>
      <dgm:t>
        <a:bodyPr/>
        <a:lstStyle/>
        <a:p>
          <a:r>
            <a:rPr lang="en-US"/>
            <a:t>Premise 2: Argument B has form/logic L.</a:t>
          </a:r>
        </a:p>
      </dgm:t>
    </dgm:pt>
    <dgm:pt modelId="{E3F9A79E-2DCA-4796-AE5D-50DBAF517DA3}" type="parTrans" cxnId="{067090CF-74D9-4E13-8B27-7436D6996E03}">
      <dgm:prSet/>
      <dgm:spPr/>
      <dgm:t>
        <a:bodyPr/>
        <a:lstStyle/>
        <a:p>
          <a:endParaRPr lang="en-US"/>
        </a:p>
      </dgm:t>
    </dgm:pt>
    <dgm:pt modelId="{27999C3D-CBA1-4E9D-AC99-86FB3D7AFC10}" type="sibTrans" cxnId="{067090CF-74D9-4E13-8B27-7436D6996E03}">
      <dgm:prSet/>
      <dgm:spPr/>
      <dgm:t>
        <a:bodyPr/>
        <a:lstStyle/>
        <a:p>
          <a:endParaRPr lang="en-US"/>
        </a:p>
      </dgm:t>
    </dgm:pt>
    <dgm:pt modelId="{8DEF05F0-0B7E-4CC4-BEDB-7F00BF2B97AE}">
      <dgm:prSet/>
      <dgm:spPr/>
      <dgm:t>
        <a:bodyPr/>
        <a:lstStyle/>
        <a:p>
          <a:r>
            <a:rPr lang="en-US"/>
            <a:t>Premise 3: Argument B is flawed (or good).</a:t>
          </a:r>
        </a:p>
      </dgm:t>
    </dgm:pt>
    <dgm:pt modelId="{4BE183D6-D98D-4294-815F-547BD600F2B4}" type="parTrans" cxnId="{C5AC4F2C-7051-47EC-8B06-B6B797D466B1}">
      <dgm:prSet/>
      <dgm:spPr/>
      <dgm:t>
        <a:bodyPr/>
        <a:lstStyle/>
        <a:p>
          <a:endParaRPr lang="en-US"/>
        </a:p>
      </dgm:t>
    </dgm:pt>
    <dgm:pt modelId="{56CCCFFE-46E8-4221-AD46-257BE9AA3A4F}" type="sibTrans" cxnId="{C5AC4F2C-7051-47EC-8B06-B6B797D466B1}">
      <dgm:prSet/>
      <dgm:spPr/>
      <dgm:t>
        <a:bodyPr/>
        <a:lstStyle/>
        <a:p>
          <a:endParaRPr lang="en-US"/>
        </a:p>
      </dgm:t>
    </dgm:pt>
    <dgm:pt modelId="{5E3CA15D-210A-4550-A3A9-A21F28B9B326}">
      <dgm:prSet/>
      <dgm:spPr/>
      <dgm:t>
        <a:bodyPr/>
        <a:lstStyle/>
        <a:p>
          <a:r>
            <a:rPr lang="en-US"/>
            <a:t>Conclusion: Argument A is flawed (or good).</a:t>
          </a:r>
        </a:p>
      </dgm:t>
    </dgm:pt>
    <dgm:pt modelId="{6653DBC0-0060-41B3-B40A-91A755DF3DD4}" type="parTrans" cxnId="{897A81CA-3C14-48D6-8433-4F9745BD2970}">
      <dgm:prSet/>
      <dgm:spPr/>
      <dgm:t>
        <a:bodyPr/>
        <a:lstStyle/>
        <a:p>
          <a:endParaRPr lang="en-US"/>
        </a:p>
      </dgm:t>
    </dgm:pt>
    <dgm:pt modelId="{D7B748E3-F3E1-42E7-A0D1-878804D3D008}" type="sibTrans" cxnId="{897A81CA-3C14-48D6-8433-4F9745BD2970}">
      <dgm:prSet/>
      <dgm:spPr/>
      <dgm:t>
        <a:bodyPr/>
        <a:lstStyle/>
        <a:p>
          <a:endParaRPr lang="en-US"/>
        </a:p>
      </dgm:t>
    </dgm:pt>
    <dgm:pt modelId="{777DE97B-A5A6-4D1A-9E29-B137EF7A8921}">
      <dgm:prSet/>
      <dgm:spPr/>
      <dgm:t>
        <a:bodyPr/>
        <a:lstStyle/>
        <a:p>
          <a:r>
            <a:rPr lang="en-US"/>
            <a:t>Analogical Argument</a:t>
          </a:r>
        </a:p>
      </dgm:t>
    </dgm:pt>
    <dgm:pt modelId="{4585F9CE-C6B5-421E-82CA-94605B859D6A}" type="parTrans" cxnId="{7B315E3F-F3B0-42D7-8E65-0F55D0E0DA54}">
      <dgm:prSet/>
      <dgm:spPr/>
      <dgm:t>
        <a:bodyPr/>
        <a:lstStyle/>
        <a:p>
          <a:endParaRPr lang="en-US"/>
        </a:p>
      </dgm:t>
    </dgm:pt>
    <dgm:pt modelId="{8BAE79B0-ADB0-4AF6-9B45-EC097008586E}" type="sibTrans" cxnId="{7B315E3F-F3B0-42D7-8E65-0F55D0E0DA54}">
      <dgm:prSet/>
      <dgm:spPr/>
      <dgm:t>
        <a:bodyPr/>
        <a:lstStyle/>
        <a:p>
          <a:endParaRPr lang="en-US"/>
        </a:p>
      </dgm:t>
    </dgm:pt>
    <dgm:pt modelId="{C5D49BC2-9F7F-419B-90DC-8D5B227A0684}" type="pres">
      <dgm:prSet presAssocID="{AE930B7E-ED39-4D7A-A289-4BFFEAF25536}" presName="linear" presStyleCnt="0">
        <dgm:presLayoutVars>
          <dgm:dir/>
          <dgm:animLvl val="lvl"/>
          <dgm:resizeHandles val="exact"/>
        </dgm:presLayoutVars>
      </dgm:prSet>
      <dgm:spPr/>
    </dgm:pt>
    <dgm:pt modelId="{3E09198C-174D-4E14-9E3A-8E570D3276A4}" type="pres">
      <dgm:prSet presAssocID="{D233C17D-F008-46F9-B145-3CD4905F75F5}" presName="parentLin" presStyleCnt="0"/>
      <dgm:spPr/>
    </dgm:pt>
    <dgm:pt modelId="{397E469F-45C5-41E5-85B8-BB1953E14386}" type="pres">
      <dgm:prSet presAssocID="{D233C17D-F008-46F9-B145-3CD4905F75F5}" presName="parentLeftMargin" presStyleLbl="node1" presStyleIdx="0" presStyleCnt="2"/>
      <dgm:spPr/>
    </dgm:pt>
    <dgm:pt modelId="{5016AB47-0DAA-4A1F-A22C-F38A8155CFBD}" type="pres">
      <dgm:prSet presAssocID="{D233C17D-F008-46F9-B145-3CD4905F75F5}" presName="parentText" presStyleLbl="node1" presStyleIdx="0" presStyleCnt="2">
        <dgm:presLayoutVars>
          <dgm:chMax val="0"/>
          <dgm:bulletEnabled val="1"/>
        </dgm:presLayoutVars>
      </dgm:prSet>
      <dgm:spPr/>
    </dgm:pt>
    <dgm:pt modelId="{BF76FF48-9AB8-4BD8-9727-43DAB882D7F5}" type="pres">
      <dgm:prSet presAssocID="{D233C17D-F008-46F9-B145-3CD4905F75F5}" presName="negativeSpace" presStyleCnt="0"/>
      <dgm:spPr/>
    </dgm:pt>
    <dgm:pt modelId="{45653291-0289-4F0E-8F01-AE8E1F6CBE1D}" type="pres">
      <dgm:prSet presAssocID="{D233C17D-F008-46F9-B145-3CD4905F75F5}" presName="childText" presStyleLbl="conFgAcc1" presStyleIdx="0" presStyleCnt="2">
        <dgm:presLayoutVars>
          <dgm:bulletEnabled val="1"/>
        </dgm:presLayoutVars>
      </dgm:prSet>
      <dgm:spPr/>
    </dgm:pt>
    <dgm:pt modelId="{281140AD-30B3-45A2-8CF5-F042FD5E1010}" type="pres">
      <dgm:prSet presAssocID="{A487F8AE-741B-4BBA-A97C-B35AD2D05F31}" presName="spaceBetweenRectangles" presStyleCnt="0"/>
      <dgm:spPr/>
    </dgm:pt>
    <dgm:pt modelId="{4C9BAB3B-62CB-4B41-B126-A7C3F0E6FEF6}" type="pres">
      <dgm:prSet presAssocID="{777DE97B-A5A6-4D1A-9E29-B137EF7A8921}" presName="parentLin" presStyleCnt="0"/>
      <dgm:spPr/>
    </dgm:pt>
    <dgm:pt modelId="{8313FF7C-BBD3-4AC7-89CD-AA2B8A342778}" type="pres">
      <dgm:prSet presAssocID="{777DE97B-A5A6-4D1A-9E29-B137EF7A8921}" presName="parentLeftMargin" presStyleLbl="node1" presStyleIdx="0" presStyleCnt="2"/>
      <dgm:spPr/>
    </dgm:pt>
    <dgm:pt modelId="{2C387B04-FD3B-4218-B9D2-642504BEB308}" type="pres">
      <dgm:prSet presAssocID="{777DE97B-A5A6-4D1A-9E29-B137EF7A8921}" presName="parentText" presStyleLbl="node1" presStyleIdx="1" presStyleCnt="2">
        <dgm:presLayoutVars>
          <dgm:chMax val="0"/>
          <dgm:bulletEnabled val="1"/>
        </dgm:presLayoutVars>
      </dgm:prSet>
      <dgm:spPr/>
    </dgm:pt>
    <dgm:pt modelId="{926C6703-8640-42A5-BB52-3102522A7E79}" type="pres">
      <dgm:prSet presAssocID="{777DE97B-A5A6-4D1A-9E29-B137EF7A8921}" presName="negativeSpace" presStyleCnt="0"/>
      <dgm:spPr/>
    </dgm:pt>
    <dgm:pt modelId="{BAFC48AE-BE4A-4153-9B1F-23EB70A47D12}" type="pres">
      <dgm:prSet presAssocID="{777DE97B-A5A6-4D1A-9E29-B137EF7A8921}" presName="childText" presStyleLbl="conFgAcc1" presStyleIdx="1" presStyleCnt="2">
        <dgm:presLayoutVars>
          <dgm:bulletEnabled val="1"/>
        </dgm:presLayoutVars>
      </dgm:prSet>
      <dgm:spPr/>
    </dgm:pt>
  </dgm:ptLst>
  <dgm:cxnLst>
    <dgm:cxn modelId="{87A38926-8777-461F-874D-5D5D6D867ED4}" srcId="{AE930B7E-ED39-4D7A-A289-4BFFEAF25536}" destId="{D233C17D-F008-46F9-B145-3CD4905F75F5}" srcOrd="0" destOrd="0" parTransId="{D7E38F45-A03D-4887-A5A1-378F37B34C9A}" sibTransId="{A487F8AE-741B-4BBA-A97C-B35AD2D05F31}"/>
    <dgm:cxn modelId="{C5AC4F2C-7051-47EC-8B06-B6B797D466B1}" srcId="{D233C17D-F008-46F9-B145-3CD4905F75F5}" destId="{8DEF05F0-0B7E-4CC4-BEDB-7F00BF2B97AE}" srcOrd="2" destOrd="0" parTransId="{4BE183D6-D98D-4294-815F-547BD600F2B4}" sibTransId="{56CCCFFE-46E8-4221-AD46-257BE9AA3A4F}"/>
    <dgm:cxn modelId="{7B315E3F-F3B0-42D7-8E65-0F55D0E0DA54}" srcId="{AE930B7E-ED39-4D7A-A289-4BFFEAF25536}" destId="{777DE97B-A5A6-4D1A-9E29-B137EF7A8921}" srcOrd="1" destOrd="0" parTransId="{4585F9CE-C6B5-421E-82CA-94605B859D6A}" sibTransId="{8BAE79B0-ADB0-4AF6-9B45-EC097008586E}"/>
    <dgm:cxn modelId="{B14FA271-87C7-427F-8EDB-9C48BBE987A5}" type="presOf" srcId="{5E3CA15D-210A-4550-A3A9-A21F28B9B326}" destId="{45653291-0289-4F0E-8F01-AE8E1F6CBE1D}" srcOrd="0" destOrd="3" presId="urn:microsoft.com/office/officeart/2005/8/layout/list1"/>
    <dgm:cxn modelId="{71FB6052-41D9-4DAF-9C33-54C091245058}" type="presOf" srcId="{D233C17D-F008-46F9-B145-3CD4905F75F5}" destId="{5016AB47-0DAA-4A1F-A22C-F38A8155CFBD}" srcOrd="1" destOrd="0" presId="urn:microsoft.com/office/officeart/2005/8/layout/list1"/>
    <dgm:cxn modelId="{12F8D989-DDA8-457D-8F5C-C8D722A3DF94}" type="presOf" srcId="{2EB8D115-C156-4761-9304-BBC8D5AB3ABB}" destId="{45653291-0289-4F0E-8F01-AE8E1F6CBE1D}" srcOrd="0" destOrd="0" presId="urn:microsoft.com/office/officeart/2005/8/layout/list1"/>
    <dgm:cxn modelId="{04724E9F-1F35-42BD-9953-272D18DB4935}" type="presOf" srcId="{73F35FE1-ECFE-4B5C-A976-8999FD9741C0}" destId="{45653291-0289-4F0E-8F01-AE8E1F6CBE1D}" srcOrd="0" destOrd="1" presId="urn:microsoft.com/office/officeart/2005/8/layout/list1"/>
    <dgm:cxn modelId="{D18C7DA8-C964-4B01-991F-D1DEBCDA8368}" srcId="{D233C17D-F008-46F9-B145-3CD4905F75F5}" destId="{2EB8D115-C156-4761-9304-BBC8D5AB3ABB}" srcOrd="0" destOrd="0" parTransId="{3867BA9F-223C-451E-8C29-F7E5393C2D8A}" sibTransId="{2174028A-1420-4057-99DA-4E5223BC5631}"/>
    <dgm:cxn modelId="{BEB245B1-0F35-4B43-A954-3C46073F3CD8}" type="presOf" srcId="{D233C17D-F008-46F9-B145-3CD4905F75F5}" destId="{397E469F-45C5-41E5-85B8-BB1953E14386}" srcOrd="0" destOrd="0" presId="urn:microsoft.com/office/officeart/2005/8/layout/list1"/>
    <dgm:cxn modelId="{36E70FBF-227F-4B62-87DB-F099810F9202}" type="presOf" srcId="{777DE97B-A5A6-4D1A-9E29-B137EF7A8921}" destId="{8313FF7C-BBD3-4AC7-89CD-AA2B8A342778}" srcOrd="0" destOrd="0" presId="urn:microsoft.com/office/officeart/2005/8/layout/list1"/>
    <dgm:cxn modelId="{DB9AD9C6-BE35-4072-BE00-DA45FEFD08B2}" type="presOf" srcId="{777DE97B-A5A6-4D1A-9E29-B137EF7A8921}" destId="{2C387B04-FD3B-4218-B9D2-642504BEB308}" srcOrd="1" destOrd="0" presId="urn:microsoft.com/office/officeart/2005/8/layout/list1"/>
    <dgm:cxn modelId="{897A81CA-3C14-48D6-8433-4F9745BD2970}" srcId="{D233C17D-F008-46F9-B145-3CD4905F75F5}" destId="{5E3CA15D-210A-4550-A3A9-A21F28B9B326}" srcOrd="3" destOrd="0" parTransId="{6653DBC0-0060-41B3-B40A-91A755DF3DD4}" sibTransId="{D7B748E3-F3E1-42E7-A0D1-878804D3D008}"/>
    <dgm:cxn modelId="{067090CF-74D9-4E13-8B27-7436D6996E03}" srcId="{D233C17D-F008-46F9-B145-3CD4905F75F5}" destId="{73F35FE1-ECFE-4B5C-A976-8999FD9741C0}" srcOrd="1" destOrd="0" parTransId="{E3F9A79E-2DCA-4796-AE5D-50DBAF517DA3}" sibTransId="{27999C3D-CBA1-4E9D-AC99-86FB3D7AFC10}"/>
    <dgm:cxn modelId="{EF65E0EB-EEAD-41E6-BCC0-2E6B17C7437F}" type="presOf" srcId="{AE930B7E-ED39-4D7A-A289-4BFFEAF25536}" destId="{C5D49BC2-9F7F-419B-90DC-8D5B227A0684}" srcOrd="0" destOrd="0" presId="urn:microsoft.com/office/officeart/2005/8/layout/list1"/>
    <dgm:cxn modelId="{760FEAEE-1EAC-4EF0-9497-53A9D0A7A3E9}" type="presOf" srcId="{8DEF05F0-0B7E-4CC4-BEDB-7F00BF2B97AE}" destId="{45653291-0289-4F0E-8F01-AE8E1F6CBE1D}" srcOrd="0" destOrd="2" presId="urn:microsoft.com/office/officeart/2005/8/layout/list1"/>
    <dgm:cxn modelId="{0D212590-A988-4645-9110-20A697E42DA7}" type="presParOf" srcId="{C5D49BC2-9F7F-419B-90DC-8D5B227A0684}" destId="{3E09198C-174D-4E14-9E3A-8E570D3276A4}" srcOrd="0" destOrd="0" presId="urn:microsoft.com/office/officeart/2005/8/layout/list1"/>
    <dgm:cxn modelId="{EDE55F20-4087-42C6-B2EB-5A6AC2668EFD}" type="presParOf" srcId="{3E09198C-174D-4E14-9E3A-8E570D3276A4}" destId="{397E469F-45C5-41E5-85B8-BB1953E14386}" srcOrd="0" destOrd="0" presId="urn:microsoft.com/office/officeart/2005/8/layout/list1"/>
    <dgm:cxn modelId="{63E3C466-F5D5-4248-9AAA-ADED78210458}" type="presParOf" srcId="{3E09198C-174D-4E14-9E3A-8E570D3276A4}" destId="{5016AB47-0DAA-4A1F-A22C-F38A8155CFBD}" srcOrd="1" destOrd="0" presId="urn:microsoft.com/office/officeart/2005/8/layout/list1"/>
    <dgm:cxn modelId="{F815F117-0571-4576-A2A7-3DCE3952D454}" type="presParOf" srcId="{C5D49BC2-9F7F-419B-90DC-8D5B227A0684}" destId="{BF76FF48-9AB8-4BD8-9727-43DAB882D7F5}" srcOrd="1" destOrd="0" presId="urn:microsoft.com/office/officeart/2005/8/layout/list1"/>
    <dgm:cxn modelId="{11126241-E615-44D0-AD91-47693239ED7C}" type="presParOf" srcId="{C5D49BC2-9F7F-419B-90DC-8D5B227A0684}" destId="{45653291-0289-4F0E-8F01-AE8E1F6CBE1D}" srcOrd="2" destOrd="0" presId="urn:microsoft.com/office/officeart/2005/8/layout/list1"/>
    <dgm:cxn modelId="{149AC81C-28E1-44DF-84D7-F5C512FF8E33}" type="presParOf" srcId="{C5D49BC2-9F7F-419B-90DC-8D5B227A0684}" destId="{281140AD-30B3-45A2-8CF5-F042FD5E1010}" srcOrd="3" destOrd="0" presId="urn:microsoft.com/office/officeart/2005/8/layout/list1"/>
    <dgm:cxn modelId="{F4F7494C-BF2D-4D34-B41D-A7F30CB1BE1A}" type="presParOf" srcId="{C5D49BC2-9F7F-419B-90DC-8D5B227A0684}" destId="{4C9BAB3B-62CB-4B41-B126-A7C3F0E6FEF6}" srcOrd="4" destOrd="0" presId="urn:microsoft.com/office/officeart/2005/8/layout/list1"/>
    <dgm:cxn modelId="{845F1ABE-1DBC-4064-9BA1-04408F459B4F}" type="presParOf" srcId="{4C9BAB3B-62CB-4B41-B126-A7C3F0E6FEF6}" destId="{8313FF7C-BBD3-4AC7-89CD-AA2B8A342778}" srcOrd="0" destOrd="0" presId="urn:microsoft.com/office/officeart/2005/8/layout/list1"/>
    <dgm:cxn modelId="{218E2FB3-A24E-4A95-AB99-574511A0D226}" type="presParOf" srcId="{4C9BAB3B-62CB-4B41-B126-A7C3F0E6FEF6}" destId="{2C387B04-FD3B-4218-B9D2-642504BEB308}" srcOrd="1" destOrd="0" presId="urn:microsoft.com/office/officeart/2005/8/layout/list1"/>
    <dgm:cxn modelId="{86A87E84-82F9-4614-9045-6E0A86120076}" type="presParOf" srcId="{C5D49BC2-9F7F-419B-90DC-8D5B227A0684}" destId="{926C6703-8640-42A5-BB52-3102522A7E79}" srcOrd="5" destOrd="0" presId="urn:microsoft.com/office/officeart/2005/8/layout/list1"/>
    <dgm:cxn modelId="{9382B029-C032-4FAE-BD43-B33BB1EA3B44}" type="presParOf" srcId="{C5D49BC2-9F7F-419B-90DC-8D5B227A0684}" destId="{BAFC48AE-BE4A-4153-9B1F-23EB70A47D12}"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27CD19-070E-4001-B213-0501F680AC6F}"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34FC21FF-B98B-4C4D-9F3B-AFC2CB37168E}">
      <dgm:prSet/>
      <dgm:spPr/>
      <dgm:t>
        <a:bodyPr/>
        <a:lstStyle/>
        <a:p>
          <a:r>
            <a:rPr lang="en-US"/>
            <a:t>Truth: Overlap of philosophy &amp; theology</a:t>
          </a:r>
        </a:p>
      </dgm:t>
    </dgm:pt>
    <dgm:pt modelId="{79686C8E-5F02-4E08-9599-C92CB785F6B9}" type="parTrans" cxnId="{08FAC6D3-88EA-49FA-A094-A05D2D6D4995}">
      <dgm:prSet/>
      <dgm:spPr/>
      <dgm:t>
        <a:bodyPr/>
        <a:lstStyle/>
        <a:p>
          <a:endParaRPr lang="en-US"/>
        </a:p>
      </dgm:t>
    </dgm:pt>
    <dgm:pt modelId="{3B2E2E55-AE3B-42EF-8BCF-EC30902E42AE}" type="sibTrans" cxnId="{08FAC6D3-88EA-49FA-A094-A05D2D6D4995}">
      <dgm:prSet/>
      <dgm:spPr/>
      <dgm:t>
        <a:bodyPr/>
        <a:lstStyle/>
        <a:p>
          <a:endParaRPr lang="en-US"/>
        </a:p>
      </dgm:t>
    </dgm:pt>
    <dgm:pt modelId="{4184A12C-8B04-4E7A-8E46-D21373DCC74A}">
      <dgm:prSet/>
      <dgm:spPr/>
      <dgm:t>
        <a:bodyPr/>
        <a:lstStyle/>
        <a:p>
          <a:r>
            <a:rPr lang="en-US"/>
            <a:t>Known via revelation or reason</a:t>
          </a:r>
        </a:p>
      </dgm:t>
    </dgm:pt>
    <dgm:pt modelId="{4505E11E-8772-4E05-8AC1-0C2E13389ED7}" type="parTrans" cxnId="{5E32D664-81B0-434C-B30E-A972FD8B708C}">
      <dgm:prSet/>
      <dgm:spPr/>
      <dgm:t>
        <a:bodyPr/>
        <a:lstStyle/>
        <a:p>
          <a:endParaRPr lang="en-US"/>
        </a:p>
      </dgm:t>
    </dgm:pt>
    <dgm:pt modelId="{2D009D7F-623B-4C95-8F9D-DDD24D4B97EF}" type="sibTrans" cxnId="{5E32D664-81B0-434C-B30E-A972FD8B708C}">
      <dgm:prSet/>
      <dgm:spPr/>
      <dgm:t>
        <a:bodyPr/>
        <a:lstStyle/>
        <a:p>
          <a:endParaRPr lang="en-US"/>
        </a:p>
      </dgm:t>
    </dgm:pt>
    <dgm:pt modelId="{1948C37D-E8D5-4515-BC66-38433D332E9F}">
      <dgm:prSet/>
      <dgm:spPr/>
      <dgm:t>
        <a:bodyPr/>
        <a:lstStyle/>
        <a:p>
          <a:r>
            <a:rPr lang="en-US"/>
            <a:t>Examples: God’s existence &amp; qualities, existence of the soul, immortality, natural moral law</a:t>
          </a:r>
        </a:p>
      </dgm:t>
    </dgm:pt>
    <dgm:pt modelId="{1503C1B9-A24E-4B14-B8A0-175231853AFB}" type="parTrans" cxnId="{81EA4AC7-E6CF-4BAF-BA18-19099A0EB568}">
      <dgm:prSet/>
      <dgm:spPr/>
      <dgm:t>
        <a:bodyPr/>
        <a:lstStyle/>
        <a:p>
          <a:endParaRPr lang="en-US"/>
        </a:p>
      </dgm:t>
    </dgm:pt>
    <dgm:pt modelId="{3DF50517-AD8B-448F-A898-8CF16B5F29B5}" type="sibTrans" cxnId="{81EA4AC7-E6CF-4BAF-BA18-19099A0EB568}">
      <dgm:prSet/>
      <dgm:spPr/>
      <dgm:t>
        <a:bodyPr/>
        <a:lstStyle/>
        <a:p>
          <a:endParaRPr lang="en-US"/>
        </a:p>
      </dgm:t>
    </dgm:pt>
    <dgm:pt modelId="{4C4BE754-279C-4574-A192-249DF0993663}">
      <dgm:prSet/>
      <dgm:spPr/>
      <dgm:t>
        <a:bodyPr/>
        <a:lstStyle/>
        <a:p>
          <a:r>
            <a:rPr lang="en-US"/>
            <a:t>Two Type of Theology</a:t>
          </a:r>
        </a:p>
      </dgm:t>
    </dgm:pt>
    <dgm:pt modelId="{D03DC29E-DDA5-4BE1-9AE4-17282CAE2DE0}" type="parTrans" cxnId="{FEB7708A-3B97-407B-A887-1EC71DC3C34B}">
      <dgm:prSet/>
      <dgm:spPr/>
      <dgm:t>
        <a:bodyPr/>
        <a:lstStyle/>
        <a:p>
          <a:endParaRPr lang="en-US"/>
        </a:p>
      </dgm:t>
    </dgm:pt>
    <dgm:pt modelId="{9961C157-2AF2-49FB-824D-A5858CD74B77}" type="sibTrans" cxnId="{FEB7708A-3B97-407B-A887-1EC71DC3C34B}">
      <dgm:prSet/>
      <dgm:spPr/>
      <dgm:t>
        <a:bodyPr/>
        <a:lstStyle/>
        <a:p>
          <a:endParaRPr lang="en-US"/>
        </a:p>
      </dgm:t>
    </dgm:pt>
    <dgm:pt modelId="{3B5824E9-1844-4601-8016-9DB0A9E7568B}">
      <dgm:prSet/>
      <dgm:spPr/>
      <dgm:t>
        <a:bodyPr/>
        <a:lstStyle/>
        <a:p>
          <a:r>
            <a:rPr lang="en-US" dirty="0"/>
            <a:t>Revealed supernatural theology</a:t>
          </a:r>
        </a:p>
      </dgm:t>
    </dgm:pt>
    <dgm:pt modelId="{3523795A-A623-484C-A64C-026FD5E09371}" type="parTrans" cxnId="{38FF26CA-86A7-472F-926E-058223146E36}">
      <dgm:prSet/>
      <dgm:spPr/>
      <dgm:t>
        <a:bodyPr/>
        <a:lstStyle/>
        <a:p>
          <a:endParaRPr lang="en-US"/>
        </a:p>
      </dgm:t>
    </dgm:pt>
    <dgm:pt modelId="{73D56EF7-A808-4EB1-AC56-283718494C6C}" type="sibTrans" cxnId="{38FF26CA-86A7-472F-926E-058223146E36}">
      <dgm:prSet/>
      <dgm:spPr/>
      <dgm:t>
        <a:bodyPr/>
        <a:lstStyle/>
        <a:p>
          <a:endParaRPr lang="en-US"/>
        </a:p>
      </dgm:t>
    </dgm:pt>
    <dgm:pt modelId="{96E17087-9233-4F92-89DA-39135AB64179}">
      <dgm:prSet/>
      <dgm:spPr/>
      <dgm:t>
        <a:bodyPr/>
        <a:lstStyle/>
        <a:p>
          <a:r>
            <a:rPr lang="en-US" dirty="0"/>
            <a:t>Natural theology: philosophical discipline aimed at establishing theological truths using reason and empirical evidence.</a:t>
          </a:r>
        </a:p>
      </dgm:t>
    </dgm:pt>
    <dgm:pt modelId="{3185D171-4933-40E6-A4D5-A1680A84171D}" type="parTrans" cxnId="{677C9D41-5AFD-4BFA-873A-6548D3531982}">
      <dgm:prSet/>
      <dgm:spPr/>
      <dgm:t>
        <a:bodyPr/>
        <a:lstStyle/>
        <a:p>
          <a:endParaRPr lang="en-US"/>
        </a:p>
      </dgm:t>
    </dgm:pt>
    <dgm:pt modelId="{3B9B44E3-9C13-4559-89D6-4F0A00755C77}" type="sibTrans" cxnId="{677C9D41-5AFD-4BFA-873A-6548D3531982}">
      <dgm:prSet/>
      <dgm:spPr/>
      <dgm:t>
        <a:bodyPr/>
        <a:lstStyle/>
        <a:p>
          <a:endParaRPr lang="en-US"/>
        </a:p>
      </dgm:t>
    </dgm:pt>
    <dgm:pt modelId="{76EDA93D-5067-43A5-92B3-4DB2204CF480}" type="pres">
      <dgm:prSet presAssocID="{E727CD19-070E-4001-B213-0501F680AC6F}" presName="linear" presStyleCnt="0">
        <dgm:presLayoutVars>
          <dgm:dir/>
          <dgm:animLvl val="lvl"/>
          <dgm:resizeHandles val="exact"/>
        </dgm:presLayoutVars>
      </dgm:prSet>
      <dgm:spPr/>
    </dgm:pt>
    <dgm:pt modelId="{74092C6E-4C53-429A-8FCB-2FCF91EB089F}" type="pres">
      <dgm:prSet presAssocID="{34FC21FF-B98B-4C4D-9F3B-AFC2CB37168E}" presName="parentLin" presStyleCnt="0"/>
      <dgm:spPr/>
    </dgm:pt>
    <dgm:pt modelId="{E3B6F668-8250-4BF2-AC7E-3CE89386E173}" type="pres">
      <dgm:prSet presAssocID="{34FC21FF-B98B-4C4D-9F3B-AFC2CB37168E}" presName="parentLeftMargin" presStyleLbl="node1" presStyleIdx="0" presStyleCnt="2"/>
      <dgm:spPr/>
    </dgm:pt>
    <dgm:pt modelId="{4C4CE969-9594-4627-9D37-D8004ABB7309}" type="pres">
      <dgm:prSet presAssocID="{34FC21FF-B98B-4C4D-9F3B-AFC2CB37168E}" presName="parentText" presStyleLbl="node1" presStyleIdx="0" presStyleCnt="2">
        <dgm:presLayoutVars>
          <dgm:chMax val="0"/>
          <dgm:bulletEnabled val="1"/>
        </dgm:presLayoutVars>
      </dgm:prSet>
      <dgm:spPr/>
    </dgm:pt>
    <dgm:pt modelId="{49E95CCF-4381-4E68-93B2-1B60CDAEBE8B}" type="pres">
      <dgm:prSet presAssocID="{34FC21FF-B98B-4C4D-9F3B-AFC2CB37168E}" presName="negativeSpace" presStyleCnt="0"/>
      <dgm:spPr/>
    </dgm:pt>
    <dgm:pt modelId="{F543F882-9946-4DE6-BBEC-40B5D388E5F9}" type="pres">
      <dgm:prSet presAssocID="{34FC21FF-B98B-4C4D-9F3B-AFC2CB37168E}" presName="childText" presStyleLbl="conFgAcc1" presStyleIdx="0" presStyleCnt="2">
        <dgm:presLayoutVars>
          <dgm:bulletEnabled val="1"/>
        </dgm:presLayoutVars>
      </dgm:prSet>
      <dgm:spPr/>
    </dgm:pt>
    <dgm:pt modelId="{AA7E87E1-BCE1-41F9-B9E6-382DD40F8F57}" type="pres">
      <dgm:prSet presAssocID="{3B2E2E55-AE3B-42EF-8BCF-EC30902E42AE}" presName="spaceBetweenRectangles" presStyleCnt="0"/>
      <dgm:spPr/>
    </dgm:pt>
    <dgm:pt modelId="{B0FD26D8-892C-49E4-BFE2-358BFC07AEC8}" type="pres">
      <dgm:prSet presAssocID="{4C4BE754-279C-4574-A192-249DF0993663}" presName="parentLin" presStyleCnt="0"/>
      <dgm:spPr/>
    </dgm:pt>
    <dgm:pt modelId="{E0997CAE-4BEE-4786-9173-F28C2DBD7E6C}" type="pres">
      <dgm:prSet presAssocID="{4C4BE754-279C-4574-A192-249DF0993663}" presName="parentLeftMargin" presStyleLbl="node1" presStyleIdx="0" presStyleCnt="2"/>
      <dgm:spPr/>
    </dgm:pt>
    <dgm:pt modelId="{DB5A9053-5B12-4997-8D13-AA6AF17735A8}" type="pres">
      <dgm:prSet presAssocID="{4C4BE754-279C-4574-A192-249DF0993663}" presName="parentText" presStyleLbl="node1" presStyleIdx="1" presStyleCnt="2">
        <dgm:presLayoutVars>
          <dgm:chMax val="0"/>
          <dgm:bulletEnabled val="1"/>
        </dgm:presLayoutVars>
      </dgm:prSet>
      <dgm:spPr/>
    </dgm:pt>
    <dgm:pt modelId="{B2732959-CCFF-41D9-B914-A25759600719}" type="pres">
      <dgm:prSet presAssocID="{4C4BE754-279C-4574-A192-249DF0993663}" presName="negativeSpace" presStyleCnt="0"/>
      <dgm:spPr/>
    </dgm:pt>
    <dgm:pt modelId="{B7023704-BC80-4AAD-9AB0-C34DB2EF3537}" type="pres">
      <dgm:prSet presAssocID="{4C4BE754-279C-4574-A192-249DF0993663}" presName="childText" presStyleLbl="conFgAcc1" presStyleIdx="1" presStyleCnt="2">
        <dgm:presLayoutVars>
          <dgm:bulletEnabled val="1"/>
        </dgm:presLayoutVars>
      </dgm:prSet>
      <dgm:spPr/>
    </dgm:pt>
  </dgm:ptLst>
  <dgm:cxnLst>
    <dgm:cxn modelId="{78459C31-A878-4A71-8D30-41EA3A4B1976}" type="presOf" srcId="{4184A12C-8B04-4E7A-8E46-D21373DCC74A}" destId="{F543F882-9946-4DE6-BBEC-40B5D388E5F9}" srcOrd="0" destOrd="0" presId="urn:microsoft.com/office/officeart/2005/8/layout/list1"/>
    <dgm:cxn modelId="{EA095D40-2873-4B0C-9166-79046827E24E}" type="presOf" srcId="{4C4BE754-279C-4574-A192-249DF0993663}" destId="{DB5A9053-5B12-4997-8D13-AA6AF17735A8}" srcOrd="1" destOrd="0" presId="urn:microsoft.com/office/officeart/2005/8/layout/list1"/>
    <dgm:cxn modelId="{677C9D41-5AFD-4BFA-873A-6548D3531982}" srcId="{4C4BE754-279C-4574-A192-249DF0993663}" destId="{96E17087-9233-4F92-89DA-39135AB64179}" srcOrd="1" destOrd="0" parTransId="{3185D171-4933-40E6-A4D5-A1680A84171D}" sibTransId="{3B9B44E3-9C13-4559-89D6-4F0A00755C77}"/>
    <dgm:cxn modelId="{84B48143-E83A-45FB-8F36-0A6B23318ED8}" type="presOf" srcId="{34FC21FF-B98B-4C4D-9F3B-AFC2CB37168E}" destId="{4C4CE969-9594-4627-9D37-D8004ABB7309}" srcOrd="1" destOrd="0" presId="urn:microsoft.com/office/officeart/2005/8/layout/list1"/>
    <dgm:cxn modelId="{8076BD64-D528-461D-92A4-158B8FE3007C}" type="presOf" srcId="{96E17087-9233-4F92-89DA-39135AB64179}" destId="{B7023704-BC80-4AAD-9AB0-C34DB2EF3537}" srcOrd="0" destOrd="1" presId="urn:microsoft.com/office/officeart/2005/8/layout/list1"/>
    <dgm:cxn modelId="{5E32D664-81B0-434C-B30E-A972FD8B708C}" srcId="{34FC21FF-B98B-4C4D-9F3B-AFC2CB37168E}" destId="{4184A12C-8B04-4E7A-8E46-D21373DCC74A}" srcOrd="0" destOrd="0" parTransId="{4505E11E-8772-4E05-8AC1-0C2E13389ED7}" sibTransId="{2D009D7F-623B-4C95-8F9D-DDD24D4B97EF}"/>
    <dgm:cxn modelId="{E1101082-8320-4CD3-93BA-F645A48F31D6}" type="presOf" srcId="{E727CD19-070E-4001-B213-0501F680AC6F}" destId="{76EDA93D-5067-43A5-92B3-4DB2204CF480}" srcOrd="0" destOrd="0" presId="urn:microsoft.com/office/officeart/2005/8/layout/list1"/>
    <dgm:cxn modelId="{FEB7708A-3B97-407B-A887-1EC71DC3C34B}" srcId="{E727CD19-070E-4001-B213-0501F680AC6F}" destId="{4C4BE754-279C-4574-A192-249DF0993663}" srcOrd="1" destOrd="0" parTransId="{D03DC29E-DDA5-4BE1-9AE4-17282CAE2DE0}" sibTransId="{9961C157-2AF2-49FB-824D-A5858CD74B77}"/>
    <dgm:cxn modelId="{23E21E9C-20C5-4377-BD0E-9DE98AE7124E}" type="presOf" srcId="{1948C37D-E8D5-4515-BC66-38433D332E9F}" destId="{F543F882-9946-4DE6-BBEC-40B5D388E5F9}" srcOrd="0" destOrd="1" presId="urn:microsoft.com/office/officeart/2005/8/layout/list1"/>
    <dgm:cxn modelId="{66FE7DA4-08E9-4942-BA80-6C74AA250C65}" type="presOf" srcId="{34FC21FF-B98B-4C4D-9F3B-AFC2CB37168E}" destId="{E3B6F668-8250-4BF2-AC7E-3CE89386E173}" srcOrd="0" destOrd="0" presId="urn:microsoft.com/office/officeart/2005/8/layout/list1"/>
    <dgm:cxn modelId="{81EA4AC7-E6CF-4BAF-BA18-19099A0EB568}" srcId="{34FC21FF-B98B-4C4D-9F3B-AFC2CB37168E}" destId="{1948C37D-E8D5-4515-BC66-38433D332E9F}" srcOrd="1" destOrd="0" parTransId="{1503C1B9-A24E-4B14-B8A0-175231853AFB}" sibTransId="{3DF50517-AD8B-448F-A898-8CF16B5F29B5}"/>
    <dgm:cxn modelId="{38FF26CA-86A7-472F-926E-058223146E36}" srcId="{4C4BE754-279C-4574-A192-249DF0993663}" destId="{3B5824E9-1844-4601-8016-9DB0A9E7568B}" srcOrd="0" destOrd="0" parTransId="{3523795A-A623-484C-A64C-026FD5E09371}" sibTransId="{73D56EF7-A808-4EB1-AC56-283718494C6C}"/>
    <dgm:cxn modelId="{08FAC6D3-88EA-49FA-A094-A05D2D6D4995}" srcId="{E727CD19-070E-4001-B213-0501F680AC6F}" destId="{34FC21FF-B98B-4C4D-9F3B-AFC2CB37168E}" srcOrd="0" destOrd="0" parTransId="{79686C8E-5F02-4E08-9599-C92CB785F6B9}" sibTransId="{3B2E2E55-AE3B-42EF-8BCF-EC30902E42AE}"/>
    <dgm:cxn modelId="{896917E2-555C-4406-AF55-172159D01132}" type="presOf" srcId="{3B5824E9-1844-4601-8016-9DB0A9E7568B}" destId="{B7023704-BC80-4AAD-9AB0-C34DB2EF3537}" srcOrd="0" destOrd="0" presId="urn:microsoft.com/office/officeart/2005/8/layout/list1"/>
    <dgm:cxn modelId="{98B1ADEB-97FB-4FDD-B3C7-C7B49E2AC86F}" type="presOf" srcId="{4C4BE754-279C-4574-A192-249DF0993663}" destId="{E0997CAE-4BEE-4786-9173-F28C2DBD7E6C}" srcOrd="0" destOrd="0" presId="urn:microsoft.com/office/officeart/2005/8/layout/list1"/>
    <dgm:cxn modelId="{CC273378-35C1-4934-BED1-36669715C99D}" type="presParOf" srcId="{76EDA93D-5067-43A5-92B3-4DB2204CF480}" destId="{74092C6E-4C53-429A-8FCB-2FCF91EB089F}" srcOrd="0" destOrd="0" presId="urn:microsoft.com/office/officeart/2005/8/layout/list1"/>
    <dgm:cxn modelId="{23A327BC-BD84-4C69-9B85-AF2B7CF6D16F}" type="presParOf" srcId="{74092C6E-4C53-429A-8FCB-2FCF91EB089F}" destId="{E3B6F668-8250-4BF2-AC7E-3CE89386E173}" srcOrd="0" destOrd="0" presId="urn:microsoft.com/office/officeart/2005/8/layout/list1"/>
    <dgm:cxn modelId="{75A04CC1-0319-43F5-AB30-969A666450E5}" type="presParOf" srcId="{74092C6E-4C53-429A-8FCB-2FCF91EB089F}" destId="{4C4CE969-9594-4627-9D37-D8004ABB7309}" srcOrd="1" destOrd="0" presId="urn:microsoft.com/office/officeart/2005/8/layout/list1"/>
    <dgm:cxn modelId="{6378CEF2-BA16-4A51-A057-DD311E26CBF5}" type="presParOf" srcId="{76EDA93D-5067-43A5-92B3-4DB2204CF480}" destId="{49E95CCF-4381-4E68-93B2-1B60CDAEBE8B}" srcOrd="1" destOrd="0" presId="urn:microsoft.com/office/officeart/2005/8/layout/list1"/>
    <dgm:cxn modelId="{05BA5284-3F59-468D-8BDC-5D48CFA4379E}" type="presParOf" srcId="{76EDA93D-5067-43A5-92B3-4DB2204CF480}" destId="{F543F882-9946-4DE6-BBEC-40B5D388E5F9}" srcOrd="2" destOrd="0" presId="urn:microsoft.com/office/officeart/2005/8/layout/list1"/>
    <dgm:cxn modelId="{1B36DF7B-0717-4815-B919-4B831D23C001}" type="presParOf" srcId="{76EDA93D-5067-43A5-92B3-4DB2204CF480}" destId="{AA7E87E1-BCE1-41F9-B9E6-382DD40F8F57}" srcOrd="3" destOrd="0" presId="urn:microsoft.com/office/officeart/2005/8/layout/list1"/>
    <dgm:cxn modelId="{A03A6B24-5A15-4222-BCDE-4DCE1CC94005}" type="presParOf" srcId="{76EDA93D-5067-43A5-92B3-4DB2204CF480}" destId="{B0FD26D8-892C-49E4-BFE2-358BFC07AEC8}" srcOrd="4" destOrd="0" presId="urn:microsoft.com/office/officeart/2005/8/layout/list1"/>
    <dgm:cxn modelId="{501DE7C3-E0A1-4C66-9E0C-112B02421DE6}" type="presParOf" srcId="{B0FD26D8-892C-49E4-BFE2-358BFC07AEC8}" destId="{E0997CAE-4BEE-4786-9173-F28C2DBD7E6C}" srcOrd="0" destOrd="0" presId="urn:microsoft.com/office/officeart/2005/8/layout/list1"/>
    <dgm:cxn modelId="{89213EC5-D0CD-4629-8876-9E27734B1811}" type="presParOf" srcId="{B0FD26D8-892C-49E4-BFE2-358BFC07AEC8}" destId="{DB5A9053-5B12-4997-8D13-AA6AF17735A8}" srcOrd="1" destOrd="0" presId="urn:microsoft.com/office/officeart/2005/8/layout/list1"/>
    <dgm:cxn modelId="{2D20D3C8-DB28-4E46-BC9D-A2CF9EA7AE8F}" type="presParOf" srcId="{76EDA93D-5067-43A5-92B3-4DB2204CF480}" destId="{B2732959-CCFF-41D9-B914-A25759600719}" srcOrd="5" destOrd="0" presId="urn:microsoft.com/office/officeart/2005/8/layout/list1"/>
    <dgm:cxn modelId="{F1FEAE73-EE20-434F-B9F1-EFE1177376FB}" type="presParOf" srcId="{76EDA93D-5067-43A5-92B3-4DB2204CF480}" destId="{B7023704-BC80-4AAD-9AB0-C34DB2EF353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18660-9067-4A4E-9551-111D0CA5A95C}">
      <dsp:nvSpPr>
        <dsp:cNvPr id="0" name=""/>
        <dsp:cNvSpPr/>
      </dsp:nvSpPr>
      <dsp:spPr>
        <a:xfrm>
          <a:off x="0" y="2448272"/>
          <a:ext cx="2351088" cy="1606332"/>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09" tIns="156464" rIns="167209" bIns="156464" numCol="1" spcCol="1270" anchor="ctr" anchorCtr="0">
          <a:noAutofit/>
        </a:bodyPr>
        <a:lstStyle/>
        <a:p>
          <a:pPr marL="0" lvl="0" indent="0" algn="ctr" defTabSz="977900">
            <a:lnSpc>
              <a:spcPct val="90000"/>
            </a:lnSpc>
            <a:spcBef>
              <a:spcPct val="0"/>
            </a:spcBef>
            <a:spcAft>
              <a:spcPct val="35000"/>
            </a:spcAft>
            <a:buNone/>
          </a:pPr>
          <a:r>
            <a:rPr lang="en-US" sz="2200" kern="1200"/>
            <a:t>Abelard’s Steps Towards Moderate Realism</a:t>
          </a:r>
        </a:p>
      </dsp:txBody>
      <dsp:txXfrm>
        <a:off x="0" y="2448272"/>
        <a:ext cx="2351088" cy="1606332"/>
      </dsp:txXfrm>
    </dsp:sp>
    <dsp:sp modelId="{96EE30D0-9283-4A05-A7B5-5699C6D02D84}">
      <dsp:nvSpPr>
        <dsp:cNvPr id="0" name=""/>
        <dsp:cNvSpPr/>
      </dsp:nvSpPr>
      <dsp:spPr>
        <a:xfrm>
          <a:off x="2351087" y="2448272"/>
          <a:ext cx="7053264" cy="1606332"/>
        </a:xfrm>
        <a:prstGeom prst="rect">
          <a:avLst/>
        </a:prstGeom>
        <a:solidFill>
          <a:schemeClr val="accent3">
            <a:alpha val="90000"/>
            <a:tint val="40000"/>
            <a:hueOff val="0"/>
            <a:satOff val="0"/>
            <a:lumOff val="0"/>
            <a:alphaOff val="0"/>
          </a:schemeClr>
        </a:solidFill>
        <a:ln w="19050"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3074" tIns="139700" rIns="143074" bIns="139700" numCol="1" spcCol="1270" anchor="ctr" anchorCtr="0">
          <a:noAutofit/>
        </a:bodyPr>
        <a:lstStyle/>
        <a:p>
          <a:pPr marL="0" lvl="0" indent="0" algn="l" defTabSz="488950">
            <a:lnSpc>
              <a:spcPct val="90000"/>
            </a:lnSpc>
            <a:spcBef>
              <a:spcPct val="0"/>
            </a:spcBef>
            <a:spcAft>
              <a:spcPct val="35000"/>
            </a:spcAft>
            <a:buNone/>
          </a:pPr>
          <a:r>
            <a:rPr lang="en-US" sz="1100" kern="1200" dirty="0"/>
            <a:t>Like Aristotle, claims a universal concept is acquired by abstracting what is common to individuals.</a:t>
          </a:r>
        </a:p>
        <a:p>
          <a:pPr marL="0" lvl="0" indent="0" algn="l" defTabSz="488950">
            <a:lnSpc>
              <a:spcPct val="90000"/>
            </a:lnSpc>
            <a:spcBef>
              <a:spcPct val="0"/>
            </a:spcBef>
            <a:spcAft>
              <a:spcPct val="35000"/>
            </a:spcAft>
            <a:buNone/>
          </a:pPr>
          <a:r>
            <a:rPr lang="en-US" sz="1100" kern="1200" dirty="0"/>
            <a:t>Universals have an objective basis in the things</a:t>
          </a:r>
        </a:p>
        <a:p>
          <a:pPr marL="0" lvl="0" indent="0" algn="l" defTabSz="488950">
            <a:lnSpc>
              <a:spcPct val="90000"/>
            </a:lnSpc>
            <a:spcBef>
              <a:spcPct val="0"/>
            </a:spcBef>
            <a:spcAft>
              <a:spcPct val="35000"/>
            </a:spcAft>
            <a:buNone/>
          </a:pPr>
          <a:r>
            <a:rPr lang="en-US" sz="1100" kern="1200" dirty="0"/>
            <a:t>Do not exist apart from the individuals who possess them.</a:t>
          </a:r>
        </a:p>
        <a:p>
          <a:pPr marL="0" lvl="0" indent="0" algn="l" defTabSz="488950">
            <a:lnSpc>
              <a:spcPct val="90000"/>
            </a:lnSpc>
            <a:spcBef>
              <a:spcPct val="0"/>
            </a:spcBef>
            <a:spcAft>
              <a:spcPct val="35000"/>
            </a:spcAft>
            <a:buNone/>
          </a:pPr>
          <a:r>
            <a:rPr lang="en-US" sz="1100" kern="1200" dirty="0"/>
            <a:t>Universals can be considered separately from individuals, using a distinction in reason.</a:t>
          </a:r>
        </a:p>
        <a:p>
          <a:pPr marL="0" lvl="0" indent="0" algn="l" defTabSz="488950">
            <a:lnSpc>
              <a:spcPct val="90000"/>
            </a:lnSpc>
            <a:spcBef>
              <a:spcPct val="0"/>
            </a:spcBef>
            <a:spcAft>
              <a:spcPct val="35000"/>
            </a:spcAft>
            <a:buNone/>
          </a:pPr>
          <a:r>
            <a:rPr lang="en-US" sz="1100" kern="1200" dirty="0"/>
            <a:t>An alternative to realism: it denies immanent universals but accepts objective similarities.</a:t>
          </a:r>
        </a:p>
        <a:p>
          <a:pPr marL="0" lvl="0" indent="0" algn="l" defTabSz="488950">
            <a:lnSpc>
              <a:spcPct val="90000"/>
            </a:lnSpc>
            <a:spcBef>
              <a:spcPct val="0"/>
            </a:spcBef>
            <a:spcAft>
              <a:spcPct val="35000"/>
            </a:spcAft>
            <a:buNone/>
          </a:pPr>
          <a:endParaRPr lang="en-US" sz="1100" kern="1200" dirty="0"/>
        </a:p>
      </dsp:txBody>
      <dsp:txXfrm>
        <a:off x="2351087" y="2448272"/>
        <a:ext cx="7053264" cy="1606332"/>
      </dsp:txXfrm>
    </dsp:sp>
    <dsp:sp modelId="{FB7A333D-C994-4C07-A32F-14DC47C7F183}">
      <dsp:nvSpPr>
        <dsp:cNvPr id="0" name=""/>
        <dsp:cNvSpPr/>
      </dsp:nvSpPr>
      <dsp:spPr>
        <a:xfrm rot="10800000">
          <a:off x="0" y="1829"/>
          <a:ext cx="2351088" cy="2470538"/>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09" tIns="156464" rIns="167209" bIns="156464" numCol="1" spcCol="1270" anchor="ctr" anchorCtr="0">
          <a:noAutofit/>
        </a:bodyPr>
        <a:lstStyle/>
        <a:p>
          <a:pPr marL="0" lvl="0" indent="0" algn="ctr" defTabSz="977900">
            <a:lnSpc>
              <a:spcPct val="90000"/>
            </a:lnSpc>
            <a:spcBef>
              <a:spcPct val="0"/>
            </a:spcBef>
            <a:spcAft>
              <a:spcPct val="35000"/>
            </a:spcAft>
            <a:buNone/>
          </a:pPr>
          <a:r>
            <a:rPr lang="en-US" sz="2200" kern="1200"/>
            <a:t>Abelard’s Moderate Nominalism</a:t>
          </a:r>
        </a:p>
      </dsp:txBody>
      <dsp:txXfrm rot="-10800000">
        <a:off x="0" y="1829"/>
        <a:ext cx="2351088" cy="1605850"/>
      </dsp:txXfrm>
    </dsp:sp>
    <dsp:sp modelId="{965AEE87-2E15-4D8A-9E8E-8E2E9F8C1C04}">
      <dsp:nvSpPr>
        <dsp:cNvPr id="0" name=""/>
        <dsp:cNvSpPr/>
      </dsp:nvSpPr>
      <dsp:spPr>
        <a:xfrm>
          <a:off x="2351087" y="1829"/>
          <a:ext cx="7053264" cy="1605850"/>
        </a:xfrm>
        <a:prstGeom prst="rect">
          <a:avLst/>
        </a:prstGeom>
        <a:solidFill>
          <a:schemeClr val="accent3">
            <a:alpha val="90000"/>
            <a:tint val="40000"/>
            <a:hueOff val="0"/>
            <a:satOff val="0"/>
            <a:lumOff val="0"/>
            <a:alphaOff val="0"/>
          </a:schemeClr>
        </a:solidFill>
        <a:ln w="19050"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3074" tIns="139700" rIns="143074" bIns="139700" numCol="1" spcCol="1270" anchor="ctr" anchorCtr="0">
          <a:noAutofit/>
        </a:bodyPr>
        <a:lstStyle/>
        <a:p>
          <a:pPr marL="0" lvl="0" indent="0" algn="l" defTabSz="488950">
            <a:lnSpc>
              <a:spcPct val="90000"/>
            </a:lnSpc>
            <a:spcBef>
              <a:spcPct val="0"/>
            </a:spcBef>
            <a:spcAft>
              <a:spcPct val="35000"/>
            </a:spcAft>
            <a:buNone/>
          </a:pPr>
          <a:r>
            <a:rPr lang="en-US" sz="1100" kern="1200" dirty="0"/>
            <a:t>Universals as general concepts in the mind</a:t>
          </a:r>
        </a:p>
        <a:p>
          <a:pPr marL="0" lvl="0" indent="0" algn="l" defTabSz="488950">
            <a:lnSpc>
              <a:spcPct val="90000"/>
            </a:lnSpc>
            <a:spcBef>
              <a:spcPct val="0"/>
            </a:spcBef>
            <a:spcAft>
              <a:spcPct val="35000"/>
            </a:spcAft>
            <a:buNone/>
          </a:pPr>
          <a:r>
            <a:rPr lang="en-US" sz="1100" kern="1200" dirty="0"/>
            <a:t>Mental constructs that do not exist outside the mind.</a:t>
          </a:r>
        </a:p>
      </dsp:txBody>
      <dsp:txXfrm>
        <a:off x="2351087" y="1829"/>
        <a:ext cx="7053264" cy="1605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30448-4C33-490A-AFCE-B167144899D3}">
      <dsp:nvSpPr>
        <dsp:cNvPr id="0" name=""/>
        <dsp:cNvSpPr/>
      </dsp:nvSpPr>
      <dsp:spPr>
        <a:xfrm>
          <a:off x="2911367" y="1031881"/>
          <a:ext cx="639114" cy="91440"/>
        </a:xfrm>
        <a:custGeom>
          <a:avLst/>
          <a:gdLst/>
          <a:ahLst/>
          <a:cxnLst/>
          <a:rect l="0" t="0" r="0" b="0"/>
          <a:pathLst>
            <a:path>
              <a:moveTo>
                <a:pt x="0" y="45720"/>
              </a:moveTo>
              <a:lnTo>
                <a:pt x="639114"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4182" y="1074252"/>
        <a:ext cx="33485" cy="6697"/>
      </dsp:txXfrm>
    </dsp:sp>
    <dsp:sp modelId="{0ACA277E-6F40-49CF-A3E1-A430EF59B0F7}">
      <dsp:nvSpPr>
        <dsp:cNvPr id="0" name=""/>
        <dsp:cNvSpPr/>
      </dsp:nvSpPr>
      <dsp:spPr>
        <a:xfrm>
          <a:off x="1363" y="204060"/>
          <a:ext cx="2911803" cy="1747082"/>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681" tIns="149769" rIns="142681" bIns="149769" numCol="1" spcCol="1270" anchor="ctr" anchorCtr="0">
          <a:noAutofit/>
        </a:bodyPr>
        <a:lstStyle/>
        <a:p>
          <a:pPr marL="0" lvl="0" indent="0" algn="ctr" defTabSz="622300">
            <a:lnSpc>
              <a:spcPct val="90000"/>
            </a:lnSpc>
            <a:spcBef>
              <a:spcPct val="0"/>
            </a:spcBef>
            <a:spcAft>
              <a:spcPct val="35000"/>
            </a:spcAft>
            <a:buNone/>
          </a:pPr>
          <a:r>
            <a:rPr lang="en-US" sz="1400" kern="1200"/>
            <a:t>How is the existence of that being proved from the assumption that it is greater than all other beings?</a:t>
          </a:r>
        </a:p>
      </dsp:txBody>
      <dsp:txXfrm>
        <a:off x="1363" y="204060"/>
        <a:ext cx="2911803" cy="1747082"/>
      </dsp:txXfrm>
    </dsp:sp>
    <dsp:sp modelId="{A5E6BF3C-569A-4693-9B92-6AC61E86EB33}">
      <dsp:nvSpPr>
        <dsp:cNvPr id="0" name=""/>
        <dsp:cNvSpPr/>
      </dsp:nvSpPr>
      <dsp:spPr>
        <a:xfrm>
          <a:off x="1457265" y="1949342"/>
          <a:ext cx="3581518" cy="639114"/>
        </a:xfrm>
        <a:custGeom>
          <a:avLst/>
          <a:gdLst/>
          <a:ahLst/>
          <a:cxnLst/>
          <a:rect l="0" t="0" r="0" b="0"/>
          <a:pathLst>
            <a:path>
              <a:moveTo>
                <a:pt x="3581518" y="0"/>
              </a:moveTo>
              <a:lnTo>
                <a:pt x="3581518" y="336657"/>
              </a:lnTo>
              <a:lnTo>
                <a:pt x="0" y="336657"/>
              </a:lnTo>
              <a:lnTo>
                <a:pt x="0" y="639114"/>
              </a:lnTo>
            </a:path>
          </a:pathLst>
        </a:custGeom>
        <a:noFill/>
        <a:ln w="9525" cap="rnd" cmpd="sng" algn="ctr">
          <a:solidFill>
            <a:schemeClr val="accent5">
              <a:hueOff val="3118619"/>
              <a:satOff val="-2006"/>
              <a:lumOff val="137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6935" y="2265551"/>
        <a:ext cx="182179" cy="6697"/>
      </dsp:txXfrm>
    </dsp:sp>
    <dsp:sp modelId="{EF92082A-09B2-453F-8ADE-AAE28615549D}">
      <dsp:nvSpPr>
        <dsp:cNvPr id="0" name=""/>
        <dsp:cNvSpPr/>
      </dsp:nvSpPr>
      <dsp:spPr>
        <a:xfrm>
          <a:off x="3582882" y="204060"/>
          <a:ext cx="2911803" cy="1747082"/>
        </a:xfrm>
        <a:prstGeom prst="rect">
          <a:avLst/>
        </a:prstGeom>
        <a:gradFill rotWithShape="0">
          <a:gsLst>
            <a:gs pos="0">
              <a:schemeClr val="accent5">
                <a:hueOff val="2079079"/>
                <a:satOff val="-1338"/>
                <a:lumOff val="915"/>
                <a:alphaOff val="0"/>
                <a:tint val="98000"/>
                <a:lumMod val="114000"/>
              </a:schemeClr>
            </a:gs>
            <a:gs pos="100000">
              <a:schemeClr val="accent5">
                <a:hueOff val="2079079"/>
                <a:satOff val="-1338"/>
                <a:lumOff val="91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681" tIns="149769" rIns="142681" bIns="149769" numCol="1" spcCol="1270" anchor="ctr" anchorCtr="0">
          <a:noAutofit/>
        </a:bodyPr>
        <a:lstStyle/>
        <a:p>
          <a:pPr marL="0" lvl="0" indent="0" algn="ctr" defTabSz="622300">
            <a:lnSpc>
              <a:spcPct val="90000"/>
            </a:lnSpc>
            <a:spcBef>
              <a:spcPct val="0"/>
            </a:spcBef>
            <a:spcAft>
              <a:spcPct val="35000"/>
            </a:spcAft>
            <a:buNone/>
          </a:pPr>
          <a:r>
            <a:rPr lang="en-US" sz="1400" kern="1200"/>
            <a:t>He does not admit that this being is in his understanding even in the way which many objects whose real existence is uncertain and doubtful, are in his understanding.</a:t>
          </a:r>
        </a:p>
      </dsp:txBody>
      <dsp:txXfrm>
        <a:off x="3582882" y="204060"/>
        <a:ext cx="2911803" cy="1747082"/>
      </dsp:txXfrm>
    </dsp:sp>
    <dsp:sp modelId="{DC9CB872-336D-4C21-8E81-D0278219A1BB}">
      <dsp:nvSpPr>
        <dsp:cNvPr id="0" name=""/>
        <dsp:cNvSpPr/>
      </dsp:nvSpPr>
      <dsp:spPr>
        <a:xfrm>
          <a:off x="2911367" y="3448678"/>
          <a:ext cx="639114" cy="91440"/>
        </a:xfrm>
        <a:custGeom>
          <a:avLst/>
          <a:gdLst/>
          <a:ahLst/>
          <a:cxnLst/>
          <a:rect l="0" t="0" r="0" b="0"/>
          <a:pathLst>
            <a:path>
              <a:moveTo>
                <a:pt x="0" y="45720"/>
              </a:moveTo>
              <a:lnTo>
                <a:pt x="639114" y="45720"/>
              </a:lnTo>
            </a:path>
          </a:pathLst>
        </a:custGeom>
        <a:noFill/>
        <a:ln w="9525" cap="rnd" cmpd="sng" algn="ctr">
          <a:solidFill>
            <a:schemeClr val="accent5">
              <a:hueOff val="6237238"/>
              <a:satOff val="-4013"/>
              <a:lumOff val="274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4182" y="3491049"/>
        <a:ext cx="33485" cy="6697"/>
      </dsp:txXfrm>
    </dsp:sp>
    <dsp:sp modelId="{CE16DD06-5195-4253-8F5F-94C548ADBA30}">
      <dsp:nvSpPr>
        <dsp:cNvPr id="0" name=""/>
        <dsp:cNvSpPr/>
      </dsp:nvSpPr>
      <dsp:spPr>
        <a:xfrm>
          <a:off x="1363" y="2620857"/>
          <a:ext cx="2911803" cy="1747082"/>
        </a:xfrm>
        <a:prstGeom prst="rect">
          <a:avLst/>
        </a:prstGeom>
        <a:gradFill rotWithShape="0">
          <a:gsLst>
            <a:gs pos="0">
              <a:schemeClr val="accent5">
                <a:hueOff val="4158159"/>
                <a:satOff val="-2675"/>
                <a:lumOff val="1829"/>
                <a:alphaOff val="0"/>
                <a:tint val="98000"/>
                <a:lumMod val="114000"/>
              </a:schemeClr>
            </a:gs>
            <a:gs pos="100000">
              <a:schemeClr val="accent5">
                <a:hueOff val="4158159"/>
                <a:satOff val="-2675"/>
                <a:lumOff val="1829"/>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681" tIns="149769" rIns="142681" bIns="149769" numCol="1" spcCol="1270" anchor="ctr" anchorCtr="0">
          <a:noAutofit/>
        </a:bodyPr>
        <a:lstStyle/>
        <a:p>
          <a:pPr marL="0" lvl="0" indent="0" algn="ctr" defTabSz="622300">
            <a:lnSpc>
              <a:spcPct val="90000"/>
            </a:lnSpc>
            <a:spcBef>
              <a:spcPct val="0"/>
            </a:spcBef>
            <a:spcAft>
              <a:spcPct val="35000"/>
            </a:spcAft>
            <a:buNone/>
          </a:pPr>
          <a:r>
            <a:rPr lang="en-US" sz="1400" kern="1200"/>
            <a:t>It should be proved first that this being really exists.</a:t>
          </a:r>
        </a:p>
      </dsp:txBody>
      <dsp:txXfrm>
        <a:off x="1363" y="2620857"/>
        <a:ext cx="2911803" cy="1747082"/>
      </dsp:txXfrm>
    </dsp:sp>
    <dsp:sp modelId="{C14D13BE-64D0-4435-B40B-107B1F47E596}">
      <dsp:nvSpPr>
        <dsp:cNvPr id="0" name=""/>
        <dsp:cNvSpPr/>
      </dsp:nvSpPr>
      <dsp:spPr>
        <a:xfrm>
          <a:off x="3582882" y="2620857"/>
          <a:ext cx="2911803" cy="1747082"/>
        </a:xfrm>
        <a:prstGeom prst="rect">
          <a:avLst/>
        </a:prstGeom>
        <a:gradFill rotWithShape="0">
          <a:gsLst>
            <a:gs pos="0">
              <a:schemeClr val="accent5">
                <a:hueOff val="6237238"/>
                <a:satOff val="-4013"/>
                <a:lumOff val="2744"/>
                <a:alphaOff val="0"/>
                <a:tint val="98000"/>
                <a:lumMod val="114000"/>
              </a:schemeClr>
            </a:gs>
            <a:gs pos="100000">
              <a:schemeClr val="accent5">
                <a:hueOff val="6237238"/>
                <a:satOff val="-4013"/>
                <a:lumOff val="2744"/>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681" tIns="149769" rIns="142681" bIns="149769" numCol="1" spcCol="1270" anchor="ctr" anchorCtr="0">
          <a:noAutofit/>
        </a:bodyPr>
        <a:lstStyle/>
        <a:p>
          <a:pPr marL="0" lvl="0" indent="0" algn="ctr" defTabSz="622300">
            <a:lnSpc>
              <a:spcPct val="90000"/>
            </a:lnSpc>
            <a:spcBef>
              <a:spcPct val="0"/>
            </a:spcBef>
            <a:spcAft>
              <a:spcPct val="35000"/>
            </a:spcAft>
            <a:buNone/>
          </a:pPr>
          <a:r>
            <a:rPr lang="en-US" sz="1400" kern="1200"/>
            <a:t>Then, from the fact that it is greater than all, we would conclude it also subsists in itself.</a:t>
          </a:r>
        </a:p>
      </dsp:txBody>
      <dsp:txXfrm>
        <a:off x="3582882" y="2620857"/>
        <a:ext cx="2911803" cy="1747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53291-0289-4F0E-8F01-AE8E1F6CBE1D}">
      <dsp:nvSpPr>
        <dsp:cNvPr id="0" name=""/>
        <dsp:cNvSpPr/>
      </dsp:nvSpPr>
      <dsp:spPr>
        <a:xfrm>
          <a:off x="0" y="442866"/>
          <a:ext cx="9404352" cy="23751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9882" tIns="541528" rIns="729882"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a:t>Premise 1: Argument A has form/logic L.</a:t>
          </a:r>
        </a:p>
        <a:p>
          <a:pPr marL="228600" lvl="1" indent="-228600" algn="l" defTabSz="1155700">
            <a:lnSpc>
              <a:spcPct val="90000"/>
            </a:lnSpc>
            <a:spcBef>
              <a:spcPct val="0"/>
            </a:spcBef>
            <a:spcAft>
              <a:spcPct val="15000"/>
            </a:spcAft>
            <a:buChar char="•"/>
          </a:pPr>
          <a:r>
            <a:rPr lang="en-US" sz="2600" kern="1200"/>
            <a:t>Premise 2: Argument B has form/logic L.</a:t>
          </a:r>
        </a:p>
        <a:p>
          <a:pPr marL="228600" lvl="1" indent="-228600" algn="l" defTabSz="1155700">
            <a:lnSpc>
              <a:spcPct val="90000"/>
            </a:lnSpc>
            <a:spcBef>
              <a:spcPct val="0"/>
            </a:spcBef>
            <a:spcAft>
              <a:spcPct val="15000"/>
            </a:spcAft>
            <a:buChar char="•"/>
          </a:pPr>
          <a:r>
            <a:rPr lang="en-US" sz="2600" kern="1200"/>
            <a:t>Premise 3: Argument B is flawed (or good).</a:t>
          </a:r>
        </a:p>
        <a:p>
          <a:pPr marL="228600" lvl="1" indent="-228600" algn="l" defTabSz="1155700">
            <a:lnSpc>
              <a:spcPct val="90000"/>
            </a:lnSpc>
            <a:spcBef>
              <a:spcPct val="0"/>
            </a:spcBef>
            <a:spcAft>
              <a:spcPct val="15000"/>
            </a:spcAft>
            <a:buChar char="•"/>
          </a:pPr>
          <a:r>
            <a:rPr lang="en-US" sz="2600" kern="1200"/>
            <a:t>Conclusion: Argument A is flawed (or good).</a:t>
          </a:r>
        </a:p>
      </dsp:txBody>
      <dsp:txXfrm>
        <a:off x="0" y="442866"/>
        <a:ext cx="9404352" cy="2375100"/>
      </dsp:txXfrm>
    </dsp:sp>
    <dsp:sp modelId="{5016AB47-0DAA-4A1F-A22C-F38A8155CFBD}">
      <dsp:nvSpPr>
        <dsp:cNvPr id="0" name=""/>
        <dsp:cNvSpPr/>
      </dsp:nvSpPr>
      <dsp:spPr>
        <a:xfrm>
          <a:off x="470217" y="59106"/>
          <a:ext cx="6583046" cy="7675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823" tIns="0" rIns="248823" bIns="0" numCol="1" spcCol="1270" anchor="ctr" anchorCtr="0">
          <a:noAutofit/>
        </a:bodyPr>
        <a:lstStyle/>
        <a:p>
          <a:pPr marL="0" lvl="0" indent="0" algn="l" defTabSz="1155700">
            <a:lnSpc>
              <a:spcPct val="90000"/>
            </a:lnSpc>
            <a:spcBef>
              <a:spcPct val="0"/>
            </a:spcBef>
            <a:spcAft>
              <a:spcPct val="35000"/>
            </a:spcAft>
            <a:buNone/>
          </a:pPr>
          <a:r>
            <a:rPr lang="en-US" sz="2600" kern="1200"/>
            <a:t>Parity of Reasoning</a:t>
          </a:r>
        </a:p>
      </dsp:txBody>
      <dsp:txXfrm>
        <a:off x="507684" y="96573"/>
        <a:ext cx="6508112" cy="692586"/>
      </dsp:txXfrm>
    </dsp:sp>
    <dsp:sp modelId="{BAFC48AE-BE4A-4153-9B1F-23EB70A47D12}">
      <dsp:nvSpPr>
        <dsp:cNvPr id="0" name=""/>
        <dsp:cNvSpPr/>
      </dsp:nvSpPr>
      <dsp:spPr>
        <a:xfrm>
          <a:off x="0" y="3342127"/>
          <a:ext cx="9404352" cy="6552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387B04-FD3B-4218-B9D2-642504BEB308}">
      <dsp:nvSpPr>
        <dsp:cNvPr id="0" name=""/>
        <dsp:cNvSpPr/>
      </dsp:nvSpPr>
      <dsp:spPr>
        <a:xfrm>
          <a:off x="470217" y="2958367"/>
          <a:ext cx="6583046" cy="76752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823" tIns="0" rIns="248823" bIns="0" numCol="1" spcCol="1270" anchor="ctr" anchorCtr="0">
          <a:noAutofit/>
        </a:bodyPr>
        <a:lstStyle/>
        <a:p>
          <a:pPr marL="0" lvl="0" indent="0" algn="l" defTabSz="1155700">
            <a:lnSpc>
              <a:spcPct val="90000"/>
            </a:lnSpc>
            <a:spcBef>
              <a:spcPct val="0"/>
            </a:spcBef>
            <a:spcAft>
              <a:spcPct val="35000"/>
            </a:spcAft>
            <a:buNone/>
          </a:pPr>
          <a:r>
            <a:rPr lang="en-US" sz="2600" kern="1200"/>
            <a:t>Analogical Argument</a:t>
          </a:r>
        </a:p>
      </dsp:txBody>
      <dsp:txXfrm>
        <a:off x="507684" y="2995834"/>
        <a:ext cx="6508112"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3F882-9946-4DE6-BBEC-40B5D388E5F9}">
      <dsp:nvSpPr>
        <dsp:cNvPr id="0" name=""/>
        <dsp:cNvSpPr/>
      </dsp:nvSpPr>
      <dsp:spPr>
        <a:xfrm>
          <a:off x="0" y="349438"/>
          <a:ext cx="10895369" cy="13041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5602" tIns="374904" rIns="84560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Known via revelation or reason</a:t>
          </a:r>
        </a:p>
        <a:p>
          <a:pPr marL="171450" lvl="1" indent="-171450" algn="l" defTabSz="800100">
            <a:lnSpc>
              <a:spcPct val="90000"/>
            </a:lnSpc>
            <a:spcBef>
              <a:spcPct val="0"/>
            </a:spcBef>
            <a:spcAft>
              <a:spcPct val="15000"/>
            </a:spcAft>
            <a:buChar char="•"/>
          </a:pPr>
          <a:r>
            <a:rPr lang="en-US" sz="1800" kern="1200"/>
            <a:t>Examples: God’s existence &amp; qualities, existence of the soul, immortality, natural moral law</a:t>
          </a:r>
        </a:p>
      </dsp:txBody>
      <dsp:txXfrm>
        <a:off x="0" y="349438"/>
        <a:ext cx="10895369" cy="1304100"/>
      </dsp:txXfrm>
    </dsp:sp>
    <dsp:sp modelId="{4C4CE969-9594-4627-9D37-D8004ABB7309}">
      <dsp:nvSpPr>
        <dsp:cNvPr id="0" name=""/>
        <dsp:cNvSpPr/>
      </dsp:nvSpPr>
      <dsp:spPr>
        <a:xfrm>
          <a:off x="544768" y="83758"/>
          <a:ext cx="7626759" cy="53136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273" tIns="0" rIns="288273" bIns="0" numCol="1" spcCol="1270" anchor="ctr" anchorCtr="0">
          <a:noAutofit/>
        </a:bodyPr>
        <a:lstStyle/>
        <a:p>
          <a:pPr marL="0" lvl="0" indent="0" algn="l" defTabSz="800100">
            <a:lnSpc>
              <a:spcPct val="90000"/>
            </a:lnSpc>
            <a:spcBef>
              <a:spcPct val="0"/>
            </a:spcBef>
            <a:spcAft>
              <a:spcPct val="35000"/>
            </a:spcAft>
            <a:buNone/>
          </a:pPr>
          <a:r>
            <a:rPr lang="en-US" sz="1800" kern="1200"/>
            <a:t>Truth: Overlap of philosophy &amp; theology</a:t>
          </a:r>
        </a:p>
      </dsp:txBody>
      <dsp:txXfrm>
        <a:off x="570707" y="109697"/>
        <a:ext cx="7574881" cy="479482"/>
      </dsp:txXfrm>
    </dsp:sp>
    <dsp:sp modelId="{B7023704-BC80-4AAD-9AB0-C34DB2EF3537}">
      <dsp:nvSpPr>
        <dsp:cNvPr id="0" name=""/>
        <dsp:cNvSpPr/>
      </dsp:nvSpPr>
      <dsp:spPr>
        <a:xfrm>
          <a:off x="0" y="2016418"/>
          <a:ext cx="10895369" cy="13041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5602" tIns="374904" rIns="84560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Revealed supernatural theology</a:t>
          </a:r>
        </a:p>
        <a:p>
          <a:pPr marL="171450" lvl="1" indent="-171450" algn="l" defTabSz="800100">
            <a:lnSpc>
              <a:spcPct val="90000"/>
            </a:lnSpc>
            <a:spcBef>
              <a:spcPct val="0"/>
            </a:spcBef>
            <a:spcAft>
              <a:spcPct val="15000"/>
            </a:spcAft>
            <a:buChar char="•"/>
          </a:pPr>
          <a:r>
            <a:rPr lang="en-US" sz="1800" kern="1200" dirty="0"/>
            <a:t>Natural theology: philosophical discipline aimed at establishing theological truths using reason and empirical evidence.</a:t>
          </a:r>
        </a:p>
      </dsp:txBody>
      <dsp:txXfrm>
        <a:off x="0" y="2016418"/>
        <a:ext cx="10895369" cy="1304100"/>
      </dsp:txXfrm>
    </dsp:sp>
    <dsp:sp modelId="{DB5A9053-5B12-4997-8D13-AA6AF17735A8}">
      <dsp:nvSpPr>
        <dsp:cNvPr id="0" name=""/>
        <dsp:cNvSpPr/>
      </dsp:nvSpPr>
      <dsp:spPr>
        <a:xfrm>
          <a:off x="544768" y="1750738"/>
          <a:ext cx="7626759" cy="53136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273" tIns="0" rIns="288273" bIns="0" numCol="1" spcCol="1270" anchor="ctr" anchorCtr="0">
          <a:noAutofit/>
        </a:bodyPr>
        <a:lstStyle/>
        <a:p>
          <a:pPr marL="0" lvl="0" indent="0" algn="l" defTabSz="800100">
            <a:lnSpc>
              <a:spcPct val="90000"/>
            </a:lnSpc>
            <a:spcBef>
              <a:spcPct val="0"/>
            </a:spcBef>
            <a:spcAft>
              <a:spcPct val="35000"/>
            </a:spcAft>
            <a:buNone/>
          </a:pPr>
          <a:r>
            <a:rPr lang="en-US" sz="1800" kern="1200"/>
            <a:t>Two Type of Theology</a:t>
          </a:r>
        </a:p>
      </dsp:txBody>
      <dsp:txXfrm>
        <a:off x="570707" y="1776677"/>
        <a:ext cx="7574881" cy="47948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82C9E-3F43-40DD-A852-D83B945540DD}"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9F153-ACC8-4541-AA2A-E674A28DF58D}" type="slidenum">
              <a:rPr lang="en-US" smtClean="0"/>
              <a:t>‹#›</a:t>
            </a:fld>
            <a:endParaRPr lang="en-US"/>
          </a:p>
        </p:txBody>
      </p:sp>
    </p:spTree>
    <p:extLst>
      <p:ext uri="{BB962C8B-B14F-4D97-AF65-F5344CB8AC3E}">
        <p14:creationId xmlns:p14="http://schemas.microsoft.com/office/powerpoint/2010/main" val="161411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eople/61456446@N06" TargetMode="External"/><Relationship Id="rId7" Type="http://schemas.openxmlformats.org/officeDocument/2006/relationships/hyperlink" Target="https://commons.wikimedia.org/wiki/Special:BookSources/978-0-15-503764-9"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ISBN" TargetMode="External"/><Relationship Id="rId5" Type="http://schemas.openxmlformats.org/officeDocument/2006/relationships/hyperlink" Target="https://archive.org/details/artthroughages01hors/mode/2up" TargetMode="External"/><Relationship Id="rId4" Type="http://schemas.openxmlformats.org/officeDocument/2006/relationships/hyperlink" Target="https://www.flickr.com/photos/mfoubister/11002237996/"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User:Newslee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I Middle Ages</a:t>
            </a:r>
          </a:p>
          <a:p>
            <a:pPr>
              <a:lnSpc>
                <a:spcPct val="90000"/>
              </a:lnSpc>
            </a:pPr>
            <a:r>
              <a:rPr lang="en-US" sz="1200" dirty="0"/>
              <a:t>	A. Middle Ages</a:t>
            </a:r>
          </a:p>
          <a:p>
            <a:pPr>
              <a:lnSpc>
                <a:spcPct val="90000"/>
              </a:lnSpc>
            </a:pPr>
            <a:r>
              <a:rPr lang="en-US" sz="1200" dirty="0"/>
              <a:t>		1. 1,000 year period between the Classical period’s end (fall of Rome) and the Modern period (Renaissance).</a:t>
            </a:r>
          </a:p>
          <a:p>
            <a:pPr>
              <a:lnSpc>
                <a:spcPct val="90000"/>
              </a:lnSpc>
            </a:pPr>
            <a:r>
              <a:rPr lang="en-US" sz="1200" dirty="0"/>
              <a:t>		2. Medieval is derived from “medium” (middle) and “aevum” (age)</a:t>
            </a:r>
          </a:p>
          <a:p>
            <a:pPr>
              <a:lnSpc>
                <a:spcPct val="90000"/>
              </a:lnSpc>
            </a:pPr>
            <a:r>
              <a:rPr lang="en-US" sz="1200" dirty="0"/>
              <a:t>3. The term “Middle Ages” was created during the Renaissance to express the view that the time was a period of stagnation between the progress of the classic age and the renewed progress of the modern era.</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a:t>
            </a:fld>
            <a:endParaRPr lang="en-US"/>
          </a:p>
        </p:txBody>
      </p:sp>
    </p:spTree>
    <p:extLst>
      <p:ext uri="{BB962C8B-B14F-4D97-AF65-F5344CB8AC3E}">
        <p14:creationId xmlns:p14="http://schemas.microsoft.com/office/powerpoint/2010/main" val="466284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Boethius (480-524/525)</a:t>
            </a:r>
          </a:p>
          <a:p>
            <a:pPr lvl="1"/>
            <a:r>
              <a:rPr lang="en-US" dirty="0"/>
              <a:t>The last Roman and first Medieval scholastic.</a:t>
            </a:r>
          </a:p>
          <a:p>
            <a:pPr lvl="1"/>
            <a:r>
              <a:rPr lang="en-US" dirty="0"/>
              <a:t>Raised as a Christian by a prominent Roman family.</a:t>
            </a:r>
          </a:p>
          <a:p>
            <a:pPr lvl="1"/>
            <a:r>
              <a:rPr lang="en-US" dirty="0"/>
              <a:t> Educated in Athens and learned Greek language and philosophy.</a:t>
            </a:r>
          </a:p>
          <a:p>
            <a:pPr lvl="1"/>
            <a:r>
              <a:rPr lang="en-US" dirty="0"/>
              <a:t>Held a high office</a:t>
            </a:r>
          </a:p>
          <a:p>
            <a:pPr lvl="1"/>
            <a:r>
              <a:rPr lang="en-US" dirty="0"/>
              <a:t>Received numerous honors </a:t>
            </a:r>
          </a:p>
          <a:p>
            <a:pPr lvl="1"/>
            <a:r>
              <a:rPr lang="en-US" dirty="0"/>
              <a:t>Executed for high treason.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15</a:t>
            </a:fld>
            <a:endParaRPr lang="en-US"/>
          </a:p>
        </p:txBody>
      </p:sp>
    </p:spTree>
    <p:extLst>
      <p:ext uri="{BB962C8B-B14F-4D97-AF65-F5344CB8AC3E}">
        <p14:creationId xmlns:p14="http://schemas.microsoft.com/office/powerpoint/2010/main" val="17030940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b="1" dirty="0">
                <a:effectLst/>
                <a:latin typeface="Times New Roman" panose="02020603050405020304" pitchFamily="18" charset="0"/>
                <a:ea typeface="Times New Roman" panose="02020603050405020304" pitchFamily="18" charset="0"/>
              </a:rPr>
              <a:t>Background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 Background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Early Life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Born in 1224 or 1225 into a noble Italian family.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His father was the Count of Aquino.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His family hoped he would reach a position of ecclesiastical authority that would have political influence and wealth.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At 14 he enrolled in University of Naples and joined the Dominican Order in 1244.</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The Dominicans were humble and poor preachers and scholars.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His family was displeased by his joining the order, so his brother kidnapped him and held him in a tower for a year.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After his release, he studied philosophy and theology at Paris.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There he was influenced by the Dominican theologian Albert the Great (Albrecht Gross).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6. Lectured and wrote in Italy and Paris.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7. Traveled often for the Church and Dominicans.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8. Appointed by the Pope as a theological adviser for communications with the Eastern Orthodox Church.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9. A few months before he died, he had a mystic experience that caused him to stop writing.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“I can write no more, I have seen things which make all my writings like straw.”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10. He died in 1274 </a:t>
            </a:r>
            <a:r>
              <a:rPr lang="en-US" sz="1200" dirty="0" err="1">
                <a:effectLst/>
                <a:latin typeface="Times New Roman" panose="02020603050405020304" pitchFamily="18" charset="0"/>
                <a:ea typeface="Times New Roman" panose="02020603050405020304" pitchFamily="18" charset="0"/>
              </a:rPr>
              <a:t>en</a:t>
            </a:r>
            <a:r>
              <a:rPr lang="en-US" sz="1200" dirty="0">
                <a:effectLst/>
                <a:latin typeface="Times New Roman" panose="02020603050405020304" pitchFamily="18" charset="0"/>
                <a:ea typeface="Times New Roman" panose="02020603050405020304" pitchFamily="18" charset="0"/>
              </a:rPr>
              <a:t>-route to the Council of Lyons.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11. Canonized in 1323 and in 1879 Pope Leo XIII recommended his philosophy as a model for Catholic thought.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The Ox</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He was large and rotund, but gentle.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He was nicknamed “the dumb ox” because he was quiet in class and did not engage in the active discussions.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Cow Story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Other monks told him a cow was flying and he went to look, causing them to laugh and ask him if he thought cows could fly.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He replied that he would rather believe that a cow could fly than that another monk would lie.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C.  Works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He wrote about 25 volumes and supposedly kept four secretaries busy transcribing different works.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Devotional works, sermons, lectures, and philosophy.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Commentaries on Aristotle, Boethius, and Pseudo-Dionysius.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The </a:t>
            </a:r>
            <a:r>
              <a:rPr lang="en-US" sz="1200" i="1" dirty="0">
                <a:effectLst/>
                <a:latin typeface="Times New Roman" panose="02020603050405020304" pitchFamily="18" charset="0"/>
                <a:ea typeface="Times New Roman" panose="02020603050405020304" pitchFamily="18" charset="0"/>
              </a:rPr>
              <a:t>Summa Theologica</a:t>
            </a:r>
            <a:r>
              <a:rPr lang="en-US" sz="1200" dirty="0">
                <a:effectLst/>
                <a:latin typeface="Times New Roman" panose="02020603050405020304" pitchFamily="18" charset="0"/>
                <a:ea typeface="Times New Roman" panose="02020603050405020304" pitchFamily="18" charset="0"/>
              </a:rPr>
              <a:t> is his major work and is longer than Aristotle’s works.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112</a:t>
            </a:fld>
            <a:endParaRPr lang="en-US"/>
          </a:p>
        </p:txBody>
      </p:sp>
    </p:spTree>
    <p:extLst>
      <p:ext uri="{BB962C8B-B14F-4D97-AF65-F5344CB8AC3E}">
        <p14:creationId xmlns:p14="http://schemas.microsoft.com/office/powerpoint/2010/main" val="11308517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A82E3-25D4-2025-1E5D-BF7EDFBFE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5C0F2-1BAE-E3D0-432D-5F1C9CC390B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F2BA04C-529E-E7D7-659E-0B68C94112F8}"/>
              </a:ext>
            </a:extLst>
          </p:cNvPr>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b="1" dirty="0">
                <a:effectLst/>
                <a:latin typeface="Times New Roman" panose="02020603050405020304" pitchFamily="18" charset="0"/>
                <a:ea typeface="Times New Roman" panose="02020603050405020304" pitchFamily="18" charset="0"/>
              </a:rPr>
              <a:t>Background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 Background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Early Life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Born in 1224 or 1225 into a noble Italian family.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His father was the Count of Aquino.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His family hoped he would reach a position of ecclesiastical authority that would have political influence and wealth.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At 14 he enrolled in University of Naples and joined the Dominican Order in 1244.</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The Dominicans were humble and poor preachers and scholars.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His family was displeased by his joining the order, so his brother kidnapped him and held him in a tower for a year.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After his release, he studied philosophy and theology at Paris.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There he was influenced by the Dominican theologian Albert the Great (Albrecht Gross).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6. Lectured and wrote in Italy and Paris.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7. Traveled often for the Church and Dominicans.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8. Appointed by the Pope as a theological adviser for communications with the Eastern Orthodox Church.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9. A few months before he died, he had a mystic experience that caused him to stop writing.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“I can write no more, I have seen things which make all my writings like straw.”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10. He died in 1274 </a:t>
            </a:r>
            <a:r>
              <a:rPr lang="en-US" sz="1200" dirty="0" err="1">
                <a:effectLst/>
                <a:latin typeface="Times New Roman" panose="02020603050405020304" pitchFamily="18" charset="0"/>
                <a:ea typeface="Times New Roman" panose="02020603050405020304" pitchFamily="18" charset="0"/>
              </a:rPr>
              <a:t>en</a:t>
            </a:r>
            <a:r>
              <a:rPr lang="en-US" sz="1200" dirty="0">
                <a:effectLst/>
                <a:latin typeface="Times New Roman" panose="02020603050405020304" pitchFamily="18" charset="0"/>
                <a:ea typeface="Times New Roman" panose="02020603050405020304" pitchFamily="18" charset="0"/>
              </a:rPr>
              <a:t>-route to the Council of Lyons.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11. Canonized in 1323 and in 1879 Pope Leo XIII recommended his philosophy as a model for Catholic thought.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The Ox</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He was large and rotund, but gentle.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He was nicknamed “the dumb ox” because he was quiet in class and did not engage in the active discussions.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Cow Story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Other monks told him a cow was flying and he went to look, causing them to laugh and ask him if he thought cows could fly.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He replied that he would rather believe that a cow could fly than that another monk would lie.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C.  Works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He wrote about 25 volumes and supposedly kept four secretaries busy transcribing different works.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Devotional works, sermons, lectures, and philosophy.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Commentaries on Aristotle, Boethius, and Pseudo-Dionysius.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The </a:t>
            </a:r>
            <a:r>
              <a:rPr lang="en-US" sz="1200" i="1" dirty="0">
                <a:effectLst/>
                <a:latin typeface="Times New Roman" panose="02020603050405020304" pitchFamily="18" charset="0"/>
                <a:ea typeface="Times New Roman" panose="02020603050405020304" pitchFamily="18" charset="0"/>
              </a:rPr>
              <a:t>Summa Theologica</a:t>
            </a:r>
            <a:r>
              <a:rPr lang="en-US" sz="1200" dirty="0">
                <a:effectLst/>
                <a:latin typeface="Times New Roman" panose="02020603050405020304" pitchFamily="18" charset="0"/>
                <a:ea typeface="Times New Roman" panose="02020603050405020304" pitchFamily="18" charset="0"/>
              </a:rPr>
              <a:t> is his major work and is longer than Aristotle’s works.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5A42839-8F0B-FA76-4FF7-B17917A44916}"/>
              </a:ext>
            </a:extLst>
          </p:cNvPr>
          <p:cNvSpPr>
            <a:spLocks noGrp="1"/>
          </p:cNvSpPr>
          <p:nvPr>
            <p:ph type="sldNum" sz="quarter" idx="5"/>
          </p:nvPr>
        </p:nvSpPr>
        <p:spPr/>
        <p:txBody>
          <a:bodyPr/>
          <a:lstStyle/>
          <a:p>
            <a:fld id="{710DB4F2-F0A9-46CC-BD59-C5013696BECB}" type="slidenum">
              <a:rPr lang="en-US" smtClean="0"/>
              <a:t>113</a:t>
            </a:fld>
            <a:endParaRPr lang="en-US"/>
          </a:p>
        </p:txBody>
      </p:sp>
    </p:spTree>
    <p:extLst>
      <p:ext uri="{BB962C8B-B14F-4D97-AF65-F5344CB8AC3E}">
        <p14:creationId xmlns:p14="http://schemas.microsoft.com/office/powerpoint/2010/main" val="904183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II Aristotle &amp; Aquinas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Complete Works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1. 12</a:t>
            </a:r>
            <a:r>
              <a:rPr lang="en-US" sz="1200" baseline="30000" dirty="0">
                <a:effectLst/>
                <a:latin typeface="Times New Roman" panose="02020603050405020304" pitchFamily="18" charset="0"/>
                <a:ea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rPr>
              <a:t>-13</a:t>
            </a:r>
            <a:r>
              <a:rPr lang="en-US" sz="1200" baseline="30000" dirty="0">
                <a:effectLst/>
                <a:latin typeface="Times New Roman" panose="02020603050405020304" pitchFamily="18" charset="0"/>
                <a:ea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rPr>
              <a:t> century the complete surviving works of Aristotle became available in Europe.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Aristotle’s works presented a systematic and developed philosophy.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Conflict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b="1"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1. Aristotle claimed that the world was eternal and uncreated.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He apparently did not accept the notion of personal immortality.</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3. Christian thinkers influenced by Ibn </a:t>
            </a:r>
            <a:r>
              <a:rPr lang="en-US" sz="1200" dirty="0" err="1">
                <a:effectLst/>
                <a:latin typeface="Times New Roman" panose="02020603050405020304" pitchFamily="18" charset="0"/>
                <a:ea typeface="Times New Roman" panose="02020603050405020304" pitchFamily="18" charset="0"/>
              </a:rPr>
              <a:t>Rushd’s</a:t>
            </a:r>
            <a:r>
              <a:rPr lang="en-US" sz="1200" dirty="0">
                <a:effectLst/>
                <a:latin typeface="Times New Roman" panose="02020603050405020304" pitchFamily="18" charset="0"/>
                <a:ea typeface="Times New Roman" panose="02020603050405020304" pitchFamily="18" charset="0"/>
              </a:rPr>
              <a:t> commentaries on Aristotle tended to alter their theology to match their philosophy, which worried the church authorities.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Neo-Platonism had been the dominant philosophy for Christians for a long time, making Aristotle’s empirical and naturalistic tendencies seem threatening.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114</a:t>
            </a:fld>
            <a:endParaRPr lang="en-US"/>
          </a:p>
        </p:txBody>
      </p:sp>
    </p:spTree>
    <p:extLst>
      <p:ext uri="{BB962C8B-B14F-4D97-AF65-F5344CB8AC3E}">
        <p14:creationId xmlns:p14="http://schemas.microsoft.com/office/powerpoint/2010/main" val="32755594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C. Aquinas’s View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He held that one could adopt Aristotle’s views without falling into heresy.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He regarded Aristotle’s works as a rich intellectual resource.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He refereed to Aristotle as “The Philosopher.”</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Aquinas was quite willing to be critical of Aristotle and regarded him as pagan lacking divine revelation when it came to distinct matters of Christian faith.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D. The Shift from Plato to Aristotle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The Platonic notions of the eternal and the otherworldliness seemed out of sync with the changes of the 13</a:t>
            </a:r>
            <a:r>
              <a:rPr lang="en-US" sz="1200" baseline="30000" dirty="0">
                <a:effectLst/>
                <a:latin typeface="Times New Roman" panose="02020603050405020304" pitchFamily="18" charset="0"/>
                <a:ea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rPr>
              <a:t> century.</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2. The challenge was to retain the transcendent nature of God and the afterlife while reconciling this with the concern with the here and now.</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3. Aquinas thought that utilizing Aristotle would enable a reconciliation that was theologically correct and philosophically rigorous.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115</a:t>
            </a:fld>
            <a:endParaRPr lang="en-US"/>
          </a:p>
        </p:txBody>
      </p:sp>
    </p:spTree>
    <p:extLst>
      <p:ext uri="{BB962C8B-B14F-4D97-AF65-F5344CB8AC3E}">
        <p14:creationId xmlns:p14="http://schemas.microsoft.com/office/powerpoint/2010/main" val="7890839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III Faith &amp; Reason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Reconciliation: Augustine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One task was to reconcile the two sources of knowledge.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Augustine held that sin has damaged reason.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The mind must be repaired by grace before reason can function properly.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So, faith is necessary condition for philosophical understanding and philosophy is subservient to religion.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116</a:t>
            </a:fld>
            <a:endParaRPr lang="en-US"/>
          </a:p>
        </p:txBody>
      </p:sp>
    </p:spTree>
    <p:extLst>
      <p:ext uri="{BB962C8B-B14F-4D97-AF65-F5344CB8AC3E}">
        <p14:creationId xmlns:p14="http://schemas.microsoft.com/office/powerpoint/2010/main" val="23016558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B. Reconciliation: Aquinas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Sin did not cripple our rational capabilities, but did affect our moral life.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Reason can be an autonomous source of knowledge.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He clearly distinguishes philosophy from theology while giving each its due.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There are two sources of knowledge: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Theology yields knowledge via faith and revelation.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Philosophy yields knowledge via human reason and experience.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Theology begins with God and proceeds towards knowledge of the natural world.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6. Philosophy begins with empirical evidence of the natural world and proceeds, via reason, to God.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7. For Aquinas there are three types of truth and two kinds of theology.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117</a:t>
            </a:fld>
            <a:endParaRPr lang="en-US"/>
          </a:p>
        </p:txBody>
      </p:sp>
    </p:spTree>
    <p:extLst>
      <p:ext uri="{BB962C8B-B14F-4D97-AF65-F5344CB8AC3E}">
        <p14:creationId xmlns:p14="http://schemas.microsoft.com/office/powerpoint/2010/main" val="41624648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C. Truth: Christian teachings that are matters of faith.</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Known via revelation.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Beyond the realm of reason, yet not contrary to reason.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Objections and problems raised against them can be countered by reason.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Cannot be proven nor disproven by reason.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Examples: Trinity, Incarnation, original sin, the creation of the world in time, the sacraments, and the last judgment.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D. Truth: Empirical knowledge and self-evident philosophical principles.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These scientific and philosophical truths cannot be known via revelation.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Example: Aristotle’s laws of logic, the biological function of the heart.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118</a:t>
            </a:fld>
            <a:endParaRPr lang="en-US"/>
          </a:p>
        </p:txBody>
      </p:sp>
    </p:spTree>
    <p:extLst>
      <p:ext uri="{BB962C8B-B14F-4D97-AF65-F5344CB8AC3E}">
        <p14:creationId xmlns:p14="http://schemas.microsoft.com/office/powerpoint/2010/main" val="28933460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E. Truth: Overlap of philosophy and theology.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These truths can be known via revelation or reason.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Examples: God’s existence, God’s essential qualities, the existence of the soul, immortality, and natural moral law.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F. Two types of theology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Revealed supernatural theology.</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2. Natural theology: a philosophical discipline aimed at establishing theological truths by the use of reason and empirical evidence.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Where the two overlap, there can be no conflict since they both reveal truths originating in God.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Human interpretations and judgments of either can come into conflict.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True theology only conflicts with false philosophy.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True philosophy only conflicts with false theology.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119</a:t>
            </a:fld>
            <a:endParaRPr lang="en-US"/>
          </a:p>
        </p:txBody>
      </p:sp>
    </p:spTree>
    <p:extLst>
      <p:ext uri="{BB962C8B-B14F-4D97-AF65-F5344CB8AC3E}">
        <p14:creationId xmlns:p14="http://schemas.microsoft.com/office/powerpoint/2010/main" val="957690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Where the two overlap, there can be no conflict since they both reveal truths originating in God. </a:t>
            </a:r>
          </a:p>
          <a:p>
            <a:r>
              <a:rPr lang="en-US" sz="1200" kern="1200" dirty="0">
                <a:solidFill>
                  <a:schemeClr val="tx1"/>
                </a:solidFill>
                <a:effectLst/>
                <a:latin typeface="+mn-lt"/>
                <a:ea typeface="+mn-ea"/>
                <a:cs typeface="+mn-cs"/>
              </a:rPr>
              <a:t>		4. Human interpretations and judgments of either can come into conflict.	</a:t>
            </a:r>
          </a:p>
          <a:p>
            <a:r>
              <a:rPr lang="en-US" sz="1200" kern="1200" dirty="0">
                <a:solidFill>
                  <a:schemeClr val="tx1"/>
                </a:solidFill>
                <a:effectLst/>
                <a:latin typeface="+mn-lt"/>
                <a:ea typeface="+mn-ea"/>
                <a:cs typeface="+mn-cs"/>
              </a:rPr>
              <a:t>			a. True theology only conflicts with false philosophy.</a:t>
            </a:r>
          </a:p>
          <a:p>
            <a:r>
              <a:rPr lang="en-US" sz="1200" kern="1200" dirty="0">
                <a:solidFill>
                  <a:schemeClr val="tx1"/>
                </a:solidFill>
                <a:effectLst/>
                <a:latin typeface="+mn-lt"/>
                <a:ea typeface="+mn-ea"/>
                <a:cs typeface="+mn-cs"/>
              </a:rPr>
              <a:t>			b. True philosophy only conflicts with false theology.</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120</a:t>
            </a:fld>
            <a:endParaRPr lang="en-US"/>
          </a:p>
        </p:txBody>
      </p:sp>
    </p:spTree>
    <p:extLst>
      <p:ext uri="{BB962C8B-B14F-4D97-AF65-F5344CB8AC3E}">
        <p14:creationId xmlns:p14="http://schemas.microsoft.com/office/powerpoint/2010/main" val="2136212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87B00-673C-FB71-1F53-DB0F86D39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49F8E-81D0-F31F-2657-54B7EF571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81924-56F2-0B5C-48ED-4812DFC3AC7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Method</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His main work is the </a:t>
            </a:r>
            <a:r>
              <a:rPr lang="en-US" sz="1200" i="1" kern="1200" dirty="0">
                <a:solidFill>
                  <a:schemeClr val="tx1"/>
                </a:solidFill>
                <a:effectLst/>
                <a:latin typeface="+mn-lt"/>
                <a:ea typeface="+mn-ea"/>
                <a:cs typeface="+mn-cs"/>
              </a:rPr>
              <a:t>Summa Theologica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 He utilizes the dialectic method developed by Abelard.</a:t>
            </a:r>
          </a:p>
          <a:p>
            <a:r>
              <a:rPr lang="en-US" sz="1200" kern="1200" dirty="0">
                <a:solidFill>
                  <a:schemeClr val="tx1"/>
                </a:solidFill>
                <a:effectLst/>
                <a:latin typeface="+mn-lt"/>
                <a:ea typeface="+mn-ea"/>
                <a:cs typeface="+mn-cs"/>
              </a:rPr>
              <a:t>		3. His method involves five steps.</a:t>
            </a:r>
          </a:p>
          <a:p>
            <a:r>
              <a:rPr lang="en-US" sz="1200" kern="1200" dirty="0">
                <a:solidFill>
                  <a:schemeClr val="tx1"/>
                </a:solidFill>
                <a:effectLst/>
                <a:latin typeface="+mn-lt"/>
                <a:ea typeface="+mn-ea"/>
                <a:cs typeface="+mn-cs"/>
              </a:rPr>
              <a:t>			a. He applies this method to issue after issue.</a:t>
            </a:r>
          </a:p>
          <a:p>
            <a:r>
              <a:rPr lang="en-US" sz="1200" kern="1200" dirty="0">
                <a:solidFill>
                  <a:schemeClr val="tx1"/>
                </a:solidFill>
                <a:effectLst/>
                <a:latin typeface="+mn-lt"/>
                <a:ea typeface="+mn-ea"/>
                <a:cs typeface="+mn-cs"/>
              </a:rPr>
              <a:t>		4. He attempted to exhaustively and definitively address the major issues.</a:t>
            </a:r>
          </a:p>
          <a:p>
            <a:r>
              <a:rPr lang="en-US" sz="1200" kern="1200" dirty="0">
                <a:solidFill>
                  <a:schemeClr val="tx1"/>
                </a:solidFill>
                <a:effectLst/>
                <a:latin typeface="+mn-lt"/>
                <a:ea typeface="+mn-ea"/>
                <a:cs typeface="+mn-cs"/>
              </a:rPr>
              <a:t>a. He addresses a wide range of thinkers including the Greek ancients, the Church Fathers, theologians, as well as Muslim and Jewish philosophers. </a:t>
            </a:r>
          </a:p>
          <a:p>
            <a:r>
              <a:rPr lang="en-US" sz="1200" kern="1200" dirty="0">
                <a:solidFill>
                  <a:schemeClr val="tx1"/>
                </a:solidFill>
                <a:effectLst/>
                <a:latin typeface="+mn-lt"/>
                <a:ea typeface="+mn-ea"/>
                <a:cs typeface="+mn-cs"/>
              </a:rPr>
              <a:t>		5. His work is often described metaphorically as a “cathedral of reason” that uses Aristotelian logic to lead the reader to God.</a:t>
            </a:r>
          </a:p>
          <a:p>
            <a:endParaRPr lang="en-US" dirty="0"/>
          </a:p>
        </p:txBody>
      </p:sp>
      <p:sp>
        <p:nvSpPr>
          <p:cNvPr id="4" name="Slide Number Placeholder 3">
            <a:extLst>
              <a:ext uri="{FF2B5EF4-FFF2-40B4-BE49-F238E27FC236}">
                <a16:creationId xmlns:a16="http://schemas.microsoft.com/office/drawing/2014/main" id="{3E92517A-1F65-FF35-03CD-B61594688699}"/>
              </a:ext>
            </a:extLst>
          </p:cNvPr>
          <p:cNvSpPr>
            <a:spLocks noGrp="1"/>
          </p:cNvSpPr>
          <p:nvPr>
            <p:ph type="sldNum" sz="quarter" idx="5"/>
          </p:nvPr>
        </p:nvSpPr>
        <p:spPr/>
        <p:txBody>
          <a:bodyPr/>
          <a:lstStyle/>
          <a:p>
            <a:fld id="{4649F153-ACC8-4541-AA2A-E674A28DF58D}" type="slidenum">
              <a:rPr lang="en-US" smtClean="0"/>
              <a:t>121</a:t>
            </a:fld>
            <a:endParaRPr lang="en-US"/>
          </a:p>
        </p:txBody>
      </p:sp>
    </p:spTree>
    <p:extLst>
      <p:ext uri="{BB962C8B-B14F-4D97-AF65-F5344CB8AC3E}">
        <p14:creationId xmlns:p14="http://schemas.microsoft.com/office/powerpoint/2010/main" val="106304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i="1" dirty="0"/>
              <a:t>The Consolation of Philosophy</a:t>
            </a:r>
            <a:endParaRPr lang="en-US" dirty="0"/>
          </a:p>
          <a:p>
            <a:r>
              <a:rPr lang="en-US" dirty="0"/>
              <a:t>		1. Written in poetry and pose while he was in prison.</a:t>
            </a:r>
          </a:p>
          <a:p>
            <a:r>
              <a:rPr lang="en-US" dirty="0"/>
              <a:t>		2. It is in the Stoic tradition-contemplating philosophy leads to peace.</a:t>
            </a:r>
          </a:p>
          <a:p>
            <a:r>
              <a:rPr lang="en-US" dirty="0"/>
              <a:t>		3. A dialogue between Boethius and Philosophy, presented as a nurturing woman.</a:t>
            </a:r>
          </a:p>
          <a:p>
            <a:r>
              <a:rPr lang="en-US" dirty="0"/>
              <a:t>		4. Focuses on why a just person can suffer while wicked people prosper.</a:t>
            </a:r>
          </a:p>
          <a:p>
            <a:r>
              <a:rPr lang="en-US" dirty="0"/>
              <a:t>		5. He bases his answer on the works of Plato, Aristotle, the Stoics, Plotinus, Augustine and others.</a:t>
            </a:r>
          </a:p>
          <a:p>
            <a:r>
              <a:rPr lang="en-US" dirty="0"/>
              <a:t>		6. Happiness cannot be achieved by external fortune.</a:t>
            </a:r>
          </a:p>
          <a:p>
            <a:r>
              <a:rPr lang="en-US" dirty="0"/>
              <a:t>		7. The wicked seek the false goods of honor, wealth, fame, and physical pleasure and hence will not achieve happiness.</a:t>
            </a:r>
          </a:p>
          <a:p>
            <a:r>
              <a:rPr lang="en-US" dirty="0"/>
              <a:t>		8. Happiness can only be acquired by the virtuous and it lies beyond this world.</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a:t>
            </a:fld>
            <a:endParaRPr lang="en-US"/>
          </a:p>
        </p:txBody>
      </p:sp>
    </p:spTree>
    <p:extLst>
      <p:ext uri="{BB962C8B-B14F-4D97-AF65-F5344CB8AC3E}">
        <p14:creationId xmlns:p14="http://schemas.microsoft.com/office/powerpoint/2010/main" val="24556045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Five Steps</a:t>
            </a:r>
          </a:p>
          <a:p>
            <a:r>
              <a:rPr lang="en-US" sz="1200" kern="1200" dirty="0">
                <a:solidFill>
                  <a:schemeClr val="tx1"/>
                </a:solidFill>
                <a:effectLst/>
                <a:latin typeface="+mn-lt"/>
                <a:ea typeface="+mn-ea"/>
                <a:cs typeface="+mn-cs"/>
              </a:rPr>
              <a:t>		1. Statement of the issue.</a:t>
            </a:r>
          </a:p>
          <a:p>
            <a:r>
              <a:rPr lang="en-US" sz="1200" kern="1200" dirty="0">
                <a:solidFill>
                  <a:schemeClr val="tx1"/>
                </a:solidFill>
                <a:effectLst/>
                <a:latin typeface="+mn-lt"/>
                <a:ea typeface="+mn-ea"/>
                <a:cs typeface="+mn-cs"/>
              </a:rPr>
              <a:t>2. A strong and fair presentation of objections: standard positions he regards as incorrect but for which a supporting authority can be cited.</a:t>
            </a:r>
          </a:p>
          <a:p>
            <a:r>
              <a:rPr lang="en-US" sz="1200" kern="1200" dirty="0">
                <a:solidFill>
                  <a:schemeClr val="tx1"/>
                </a:solidFill>
                <a:effectLst/>
                <a:latin typeface="+mn-lt"/>
                <a:ea typeface="+mn-ea"/>
                <a:cs typeface="+mn-cs"/>
              </a:rPr>
              <a:t>3. “On the contrary…”: Answers are provided that he regards as correct and that are backed by authorities such as scripture or a noted theologian.</a:t>
            </a:r>
          </a:p>
          <a:p>
            <a:r>
              <a:rPr lang="en-US" sz="1200" kern="1200" dirty="0">
                <a:solidFill>
                  <a:schemeClr val="tx1"/>
                </a:solidFill>
                <a:effectLst/>
                <a:latin typeface="+mn-lt"/>
                <a:ea typeface="+mn-ea"/>
                <a:cs typeface="+mn-cs"/>
              </a:rPr>
              <a:t>4. “I answer that…”: He develops and defends his own position.</a:t>
            </a:r>
          </a:p>
          <a:p>
            <a:r>
              <a:rPr lang="en-US" sz="1200" kern="1200" dirty="0">
                <a:solidFill>
                  <a:schemeClr val="tx1"/>
                </a:solidFill>
                <a:effectLst/>
                <a:latin typeface="+mn-lt"/>
                <a:ea typeface="+mn-ea"/>
                <a:cs typeface="+mn-cs"/>
              </a:rPr>
              <a:t>5. A presentation of detailed replies to the initial objections.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122</a:t>
            </a:fld>
            <a:endParaRPr lang="en-US"/>
          </a:p>
        </p:txBody>
      </p:sp>
    </p:spTree>
    <p:extLst>
      <p:ext uri="{BB962C8B-B14F-4D97-AF65-F5344CB8AC3E}">
        <p14:creationId xmlns:p14="http://schemas.microsoft.com/office/powerpoint/2010/main" val="38035998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800" b="1" dirty="0">
                <a:effectLst/>
                <a:latin typeface="Times New Roman" panose="02020603050405020304" pitchFamily="18" charset="0"/>
              </a:rPr>
              <a:t>Aquinas’s Epistemology &amp; Metaphysics</a:t>
            </a: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 Epistemology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Aristotle’s Influence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Citing Aristotle, he claims that mind is blank state prior to experience.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He is regarded as rejecting innate knowledge-even that of God.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The senses provide reason with content.</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The operation of the intellect originates in the senses in what the senses apprehend, but “the intellect knows many things which the senses cannot perceive.”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123</a:t>
            </a:fld>
            <a:endParaRPr lang="en-US"/>
          </a:p>
        </p:txBody>
      </p:sp>
    </p:spTree>
    <p:extLst>
      <p:ext uri="{BB962C8B-B14F-4D97-AF65-F5344CB8AC3E}">
        <p14:creationId xmlns:p14="http://schemas.microsoft.com/office/powerpoint/2010/main" val="8374218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B. The Intellect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Is passive and active.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In its passive operation it receives “raw data” from sensory experience.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Because God created the objects of experience they are intelligible and contain universals.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The active aspect of the intellect processes the particular sensory experience and recognizes the universals.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The senses give the intellect X things and it abstracts the universal X from the particular X things.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The mind is initially without content, but by nature it has the potential to receive the universals/forms.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6. This is a natural process that does not require divine illumination.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This is in contrast with Augustine’s view.</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124</a:t>
            </a:fld>
            <a:endParaRPr lang="en-US"/>
          </a:p>
        </p:txBody>
      </p:sp>
    </p:spTree>
    <p:extLst>
      <p:ext uri="{BB962C8B-B14F-4D97-AF65-F5344CB8AC3E}">
        <p14:creationId xmlns:p14="http://schemas.microsoft.com/office/powerpoint/2010/main" val="32945021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 Moderate Realism</a:t>
            </a:r>
          </a:p>
          <a:p>
            <a:r>
              <a:rPr lang="en-US" sz="1200" kern="1200" dirty="0">
                <a:solidFill>
                  <a:schemeClr val="tx1"/>
                </a:solidFill>
                <a:effectLst/>
                <a:latin typeface="+mn-lt"/>
                <a:ea typeface="+mn-ea"/>
                <a:cs typeface="+mn-cs"/>
              </a:rPr>
              <a:t>		1. He did not accept the independent existence of universals apart from particulars.</a:t>
            </a:r>
          </a:p>
          <a:p>
            <a:r>
              <a:rPr lang="en-US" sz="1200" kern="1200" dirty="0">
                <a:solidFill>
                  <a:schemeClr val="tx1"/>
                </a:solidFill>
                <a:effectLst/>
                <a:latin typeface="+mn-lt"/>
                <a:ea typeface="+mn-ea"/>
                <a:cs typeface="+mn-cs"/>
              </a:rPr>
              <a:t>		2. His ontology included only particulars which “contain” universals.</a:t>
            </a:r>
          </a:p>
          <a:p>
            <a:r>
              <a:rPr lang="en-US" sz="1200" kern="1200" dirty="0">
                <a:solidFill>
                  <a:schemeClr val="tx1"/>
                </a:solidFill>
                <a:effectLst/>
                <a:latin typeface="+mn-lt"/>
                <a:ea typeface="+mn-ea"/>
                <a:cs typeface="+mn-cs"/>
              </a:rPr>
              <a:t>		3. Universals are not mere mental entities.</a:t>
            </a:r>
          </a:p>
          <a:p>
            <a:r>
              <a:rPr lang="en-US" sz="1200" kern="1200" dirty="0">
                <a:solidFill>
                  <a:schemeClr val="tx1"/>
                </a:solidFill>
                <a:effectLst/>
                <a:latin typeface="+mn-lt"/>
                <a:ea typeface="+mn-ea"/>
                <a:cs typeface="+mn-cs"/>
              </a:rPr>
              <a:t>4. When the mind abstracts the universals from particulars it is abstracting from real qualities that are present in the world and not merely creating arbitrary categories.</a:t>
            </a:r>
          </a:p>
          <a:p>
            <a:r>
              <a:rPr lang="en-US" sz="1200" kern="1200" dirty="0">
                <a:solidFill>
                  <a:schemeClr val="tx1"/>
                </a:solidFill>
                <a:effectLst/>
                <a:latin typeface="+mn-lt"/>
                <a:ea typeface="+mn-ea"/>
                <a:cs typeface="+mn-cs"/>
              </a:rPr>
              <a:t>	D. Universals</a:t>
            </a:r>
          </a:p>
          <a:p>
            <a:r>
              <a:rPr lang="en-US" sz="1200" kern="1200" dirty="0">
                <a:solidFill>
                  <a:schemeClr val="tx1"/>
                </a:solidFill>
                <a:effectLst/>
                <a:latin typeface="+mn-lt"/>
                <a:ea typeface="+mn-ea"/>
                <a:cs typeface="+mn-cs"/>
              </a:rPr>
              <a:t>		1. Exist eternally as ideas in God’s mind.</a:t>
            </a:r>
          </a:p>
          <a:p>
            <a:r>
              <a:rPr lang="en-US" sz="1200" kern="1200" dirty="0">
                <a:solidFill>
                  <a:schemeClr val="tx1"/>
                </a:solidFill>
                <a:effectLst/>
                <a:latin typeface="+mn-lt"/>
                <a:ea typeface="+mn-ea"/>
                <a:cs typeface="+mn-cs"/>
              </a:rPr>
              <a:t>		2. When God created the world, universals existed as the form of individual substances.</a:t>
            </a:r>
          </a:p>
          <a:p>
            <a:r>
              <a:rPr lang="en-US" sz="1200" kern="1200" dirty="0">
                <a:solidFill>
                  <a:schemeClr val="tx1"/>
                </a:solidFill>
                <a:effectLst/>
                <a:latin typeface="+mn-lt"/>
                <a:ea typeface="+mn-ea"/>
                <a:cs typeface="+mn-cs"/>
              </a:rPr>
              <a:t>		3. By abstraction, the universals come to exist in the minds of rational beings.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125</a:t>
            </a:fld>
            <a:endParaRPr lang="en-US"/>
          </a:p>
        </p:txBody>
      </p:sp>
    </p:spTree>
    <p:extLst>
      <p:ext uri="{BB962C8B-B14F-4D97-AF65-F5344CB8AC3E}">
        <p14:creationId xmlns:p14="http://schemas.microsoft.com/office/powerpoint/2010/main" val="35832822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Moderate Realism</a:t>
            </a:r>
          </a:p>
          <a:p>
            <a:r>
              <a:rPr lang="en-US" sz="1200" kern="1200" dirty="0">
                <a:solidFill>
                  <a:schemeClr val="tx1"/>
                </a:solidFill>
                <a:effectLst/>
                <a:latin typeface="+mn-lt"/>
                <a:ea typeface="+mn-ea"/>
                <a:cs typeface="+mn-cs"/>
              </a:rPr>
              <a:t>		1. He did not accept the independent existence of universals apart from particulars.</a:t>
            </a:r>
          </a:p>
          <a:p>
            <a:r>
              <a:rPr lang="en-US" sz="1200" kern="1200" dirty="0">
                <a:solidFill>
                  <a:schemeClr val="tx1"/>
                </a:solidFill>
                <a:effectLst/>
                <a:latin typeface="+mn-lt"/>
                <a:ea typeface="+mn-ea"/>
                <a:cs typeface="+mn-cs"/>
              </a:rPr>
              <a:t>		2. His ontology included only particulars which “contain” universals.</a:t>
            </a:r>
          </a:p>
          <a:p>
            <a:r>
              <a:rPr lang="en-US" sz="1200" kern="1200" dirty="0">
                <a:solidFill>
                  <a:schemeClr val="tx1"/>
                </a:solidFill>
                <a:effectLst/>
                <a:latin typeface="+mn-lt"/>
                <a:ea typeface="+mn-ea"/>
                <a:cs typeface="+mn-cs"/>
              </a:rPr>
              <a:t>		3. Universals are not mere mental entities.</a:t>
            </a:r>
          </a:p>
          <a:p>
            <a:r>
              <a:rPr lang="en-US" sz="1200" kern="1200" dirty="0">
                <a:solidFill>
                  <a:schemeClr val="tx1"/>
                </a:solidFill>
                <a:effectLst/>
                <a:latin typeface="+mn-lt"/>
                <a:ea typeface="+mn-ea"/>
                <a:cs typeface="+mn-cs"/>
              </a:rPr>
              <a:t>4. When the mind abstracts the universals from particulars it is abstracting from real qualities that are present in the world and not merely creating arbitrary categories.</a:t>
            </a:r>
          </a:p>
          <a:p>
            <a:r>
              <a:rPr lang="en-US" sz="1200" kern="1200" dirty="0">
                <a:solidFill>
                  <a:schemeClr val="tx1"/>
                </a:solidFill>
                <a:effectLst/>
                <a:latin typeface="+mn-lt"/>
                <a:ea typeface="+mn-ea"/>
                <a:cs typeface="+mn-cs"/>
              </a:rPr>
              <a:t>	D. Universals</a:t>
            </a:r>
          </a:p>
          <a:p>
            <a:r>
              <a:rPr lang="en-US" sz="1200" kern="1200" dirty="0">
                <a:solidFill>
                  <a:schemeClr val="tx1"/>
                </a:solidFill>
                <a:effectLst/>
                <a:latin typeface="+mn-lt"/>
                <a:ea typeface="+mn-ea"/>
                <a:cs typeface="+mn-cs"/>
              </a:rPr>
              <a:t>		1. Exist eternally as ideas in God’s mind.</a:t>
            </a:r>
          </a:p>
          <a:p>
            <a:r>
              <a:rPr lang="en-US" sz="1200" kern="1200" dirty="0">
                <a:solidFill>
                  <a:schemeClr val="tx1"/>
                </a:solidFill>
                <a:effectLst/>
                <a:latin typeface="+mn-lt"/>
                <a:ea typeface="+mn-ea"/>
                <a:cs typeface="+mn-cs"/>
              </a:rPr>
              <a:t>		2. When God created the world, universals existed as the form of individual substances.</a:t>
            </a:r>
          </a:p>
          <a:p>
            <a:r>
              <a:rPr lang="en-US" sz="1200" kern="1200" dirty="0">
                <a:solidFill>
                  <a:schemeClr val="tx1"/>
                </a:solidFill>
                <a:effectLst/>
                <a:latin typeface="+mn-lt"/>
                <a:ea typeface="+mn-ea"/>
                <a:cs typeface="+mn-cs"/>
              </a:rPr>
              <a:t>		3. By abstraction, the universals come to exist in the minds of rational beings.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126</a:t>
            </a:fld>
            <a:endParaRPr lang="en-US"/>
          </a:p>
        </p:txBody>
      </p:sp>
    </p:spTree>
    <p:extLst>
      <p:ext uri="{BB962C8B-B14F-4D97-AF65-F5344CB8AC3E}">
        <p14:creationId xmlns:p14="http://schemas.microsoft.com/office/powerpoint/2010/main" val="2087947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55A6-EE96-C599-769E-EFBDDDF43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A7787-486A-8CF9-3CBD-5DE652BA7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0174C-D522-FA13-4B31-F0C879B4B71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Individuals</a:t>
            </a:r>
          </a:p>
          <a:p>
            <a:r>
              <a:rPr lang="en-US" sz="1200" kern="1200" dirty="0">
                <a:solidFill>
                  <a:schemeClr val="tx1"/>
                </a:solidFill>
                <a:effectLst/>
                <a:latin typeface="+mn-lt"/>
                <a:ea typeface="+mn-ea"/>
                <a:cs typeface="+mn-cs"/>
              </a:rPr>
              <a:t>		1. Like Aristotle, he holds that the natural world consists of individual substances.</a:t>
            </a:r>
          </a:p>
          <a:p>
            <a:r>
              <a:rPr lang="en-US" sz="1200" kern="1200" dirty="0">
                <a:solidFill>
                  <a:schemeClr val="tx1"/>
                </a:solidFill>
                <a:effectLst/>
                <a:latin typeface="+mn-lt"/>
                <a:ea typeface="+mn-ea"/>
                <a:cs typeface="+mn-cs"/>
              </a:rPr>
              <a:t>		2. Each particular X has a substantial form: the universal component of the particular which is shared by all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3. Each particular is also composed of matter.</a:t>
            </a:r>
          </a:p>
          <a:p>
            <a:r>
              <a:rPr lang="en-US" sz="1200" kern="1200" dirty="0">
                <a:solidFill>
                  <a:schemeClr val="tx1"/>
                </a:solidFill>
                <a:effectLst/>
                <a:latin typeface="+mn-lt"/>
                <a:ea typeface="+mn-ea"/>
                <a:cs typeface="+mn-cs"/>
              </a:rPr>
              <a:t>	B. The problem of continuity through change. </a:t>
            </a:r>
          </a:p>
          <a:p>
            <a:r>
              <a:rPr lang="en-US" sz="1200" kern="1200" dirty="0">
                <a:solidFill>
                  <a:schemeClr val="tx1"/>
                </a:solidFill>
                <a:effectLst/>
                <a:latin typeface="+mn-lt"/>
                <a:ea typeface="+mn-ea"/>
                <a:cs typeface="+mn-cs"/>
              </a:rPr>
              <a:t>		1. The problem: Since one thing can change into another, what accounts for the continuity?</a:t>
            </a:r>
          </a:p>
          <a:p>
            <a:r>
              <a:rPr lang="en-US" sz="1200" kern="1200" dirty="0">
                <a:solidFill>
                  <a:schemeClr val="tx1"/>
                </a:solidFill>
                <a:effectLst/>
                <a:latin typeface="+mn-lt"/>
                <a:ea typeface="+mn-ea"/>
                <a:cs typeface="+mn-cs"/>
              </a:rPr>
              <a:t>		2. If there is continuity, there must be a fundamental type of matter that persists through substantial changes.</a:t>
            </a:r>
          </a:p>
          <a:p>
            <a:r>
              <a:rPr lang="en-US" sz="1200" kern="1200" dirty="0">
                <a:solidFill>
                  <a:schemeClr val="tx1"/>
                </a:solidFill>
                <a:effectLst/>
                <a:latin typeface="+mn-lt"/>
                <a:ea typeface="+mn-ea"/>
                <a:cs typeface="+mn-cs"/>
              </a:rPr>
              <a:t>		3. If X changes to Y, there must be something that was potentially X and Y.</a:t>
            </a:r>
          </a:p>
          <a:p>
            <a:r>
              <a:rPr lang="en-US" sz="1200" kern="1200" dirty="0">
                <a:solidFill>
                  <a:schemeClr val="tx1"/>
                </a:solidFill>
                <a:effectLst/>
                <a:latin typeface="+mn-lt"/>
                <a:ea typeface="+mn-ea"/>
                <a:cs typeface="+mn-cs"/>
              </a:rPr>
              <a:t>		4. He calls this “prime matter.”</a:t>
            </a:r>
          </a:p>
          <a:p>
            <a:r>
              <a:rPr lang="en-US" sz="1200" kern="1200" dirty="0">
                <a:solidFill>
                  <a:schemeClr val="tx1"/>
                </a:solidFill>
                <a:effectLst/>
                <a:latin typeface="+mn-lt"/>
                <a:ea typeface="+mn-ea"/>
                <a:cs typeface="+mn-cs"/>
              </a:rPr>
              <a:t>		5. Prime matter lacks form and has no qualities of its own beyond being pure potentiality-the potential to take on any form.</a:t>
            </a:r>
          </a:p>
          <a:p>
            <a:r>
              <a:rPr lang="en-US" sz="1200" kern="1200" dirty="0">
                <a:solidFill>
                  <a:schemeClr val="tx1"/>
                </a:solidFill>
                <a:effectLst/>
                <a:latin typeface="+mn-lt"/>
                <a:ea typeface="+mn-ea"/>
                <a:cs typeface="+mn-cs"/>
              </a:rPr>
              <a:t>		6. In current philosophic terminology, prime matter is generally regarded as being a bare particular.</a:t>
            </a:r>
          </a:p>
        </p:txBody>
      </p:sp>
      <p:sp>
        <p:nvSpPr>
          <p:cNvPr id="4" name="Slide Number Placeholder 3">
            <a:extLst>
              <a:ext uri="{FF2B5EF4-FFF2-40B4-BE49-F238E27FC236}">
                <a16:creationId xmlns:a16="http://schemas.microsoft.com/office/drawing/2014/main" id="{21721A7B-415D-3335-054D-31C55D85CC2B}"/>
              </a:ext>
            </a:extLst>
          </p:cNvPr>
          <p:cNvSpPr>
            <a:spLocks noGrp="1"/>
          </p:cNvSpPr>
          <p:nvPr>
            <p:ph type="sldNum" sz="quarter" idx="5"/>
          </p:nvPr>
        </p:nvSpPr>
        <p:spPr/>
        <p:txBody>
          <a:bodyPr/>
          <a:lstStyle/>
          <a:p>
            <a:fld id="{4649F153-ACC8-4541-AA2A-E674A28DF58D}" type="slidenum">
              <a:rPr lang="en-US" smtClean="0"/>
              <a:t>127</a:t>
            </a:fld>
            <a:endParaRPr lang="en-US"/>
          </a:p>
        </p:txBody>
      </p:sp>
    </p:spTree>
    <p:extLst>
      <p:ext uri="{BB962C8B-B14F-4D97-AF65-F5344CB8AC3E}">
        <p14:creationId xmlns:p14="http://schemas.microsoft.com/office/powerpoint/2010/main" val="5726586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565DC-A8CB-51FF-6B2D-29ECB08B2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54787-58D6-4B0B-7DDE-F3AB1D6BB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79CF3-30F7-2A27-CC9C-CF21016ACF2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The problem of individuation</a:t>
            </a:r>
          </a:p>
          <a:p>
            <a:r>
              <a:rPr lang="en-US" sz="1200" kern="1200" dirty="0">
                <a:solidFill>
                  <a:schemeClr val="tx1"/>
                </a:solidFill>
                <a:effectLst/>
                <a:latin typeface="+mn-lt"/>
                <a:ea typeface="+mn-ea"/>
                <a:cs typeface="+mn-cs"/>
              </a:rPr>
              <a:t>		1. The problem: how can two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 that have identical qualities be two, distinct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2. Prime matter solves this problem as well: two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 with the same qualities are different because they consist of different matter.</a:t>
            </a:r>
          </a:p>
          <a:p>
            <a:r>
              <a:rPr lang="en-US" sz="1200" kern="1200" dirty="0">
                <a:solidFill>
                  <a:schemeClr val="tx1"/>
                </a:solidFill>
                <a:effectLst/>
                <a:latin typeface="+mn-lt"/>
                <a:ea typeface="+mn-ea"/>
                <a:cs typeface="+mn-cs"/>
              </a:rPr>
              <a:t>		3. Prime matter will never be encountered without a form and forms will never be encountered apart from matter.</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57E76C2-EDB7-DB27-7982-2D9F6A098047}"/>
              </a:ext>
            </a:extLst>
          </p:cNvPr>
          <p:cNvSpPr>
            <a:spLocks noGrp="1"/>
          </p:cNvSpPr>
          <p:nvPr>
            <p:ph type="sldNum" sz="quarter" idx="5"/>
          </p:nvPr>
        </p:nvSpPr>
        <p:spPr/>
        <p:txBody>
          <a:bodyPr/>
          <a:lstStyle/>
          <a:p>
            <a:fld id="{4649F153-ACC8-4541-AA2A-E674A28DF58D}" type="slidenum">
              <a:rPr lang="en-US" smtClean="0"/>
              <a:t>128</a:t>
            </a:fld>
            <a:endParaRPr lang="en-US"/>
          </a:p>
        </p:txBody>
      </p:sp>
    </p:spTree>
    <p:extLst>
      <p:ext uri="{BB962C8B-B14F-4D97-AF65-F5344CB8AC3E}">
        <p14:creationId xmlns:p14="http://schemas.microsoft.com/office/powerpoint/2010/main" val="42109688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III Metaphysics: Hierarchy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Actuality and Potentiality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Prime matter is pure potential-it can take on any form.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Forms are actuality-they make matter into particular sorts of things.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God is perfect and hence He is pure actuality-imperfection is having potential that is not actualized.</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God cannot change, but the created universe is dynamic because all created beings are between pure potentiality and complete actuality.</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5. Each created being has a natural tendency towards fulfilling its potential, thus imitating God.</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129</a:t>
            </a:fld>
            <a:endParaRPr lang="en-US"/>
          </a:p>
        </p:txBody>
      </p:sp>
    </p:spTree>
    <p:extLst>
      <p:ext uri="{BB962C8B-B14F-4D97-AF65-F5344CB8AC3E}">
        <p14:creationId xmlns:p14="http://schemas.microsoft.com/office/powerpoint/2010/main" val="41400534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B. The Great Chain of Being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The universe is a hierarchy ranging from the lowest inorganic substances to God.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The variety exists because God created the universe to express his fullness.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3. He uses this to prove the existence of angels-they are like God in being purely spiritual, but like humans in having unrealized potentiality.</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This world is orderly and intelligible, and hence can be known.</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5. This world has a purpose because each created being aims at fulfilling its essence.</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6. Objective value judgments are grounded by this hierarchy: beings are greater or lesser depending on their proximity to God.</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7. Thus, humans have greater worth than animals.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130</a:t>
            </a:fld>
            <a:endParaRPr lang="en-US"/>
          </a:p>
        </p:txBody>
      </p:sp>
    </p:spTree>
    <p:extLst>
      <p:ext uri="{BB962C8B-B14F-4D97-AF65-F5344CB8AC3E}">
        <p14:creationId xmlns:p14="http://schemas.microsoft.com/office/powerpoint/2010/main" val="22852766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IV Metaphysics: Existence and Essence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Essence &amp; Existence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Essence is what makes a thing what it is.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Essence is distinct from the fact that something exists, at least in the case of created beings.</a:t>
            </a:r>
            <a:endParaRPr lang="en-US" sz="1800" dirty="0">
              <a:effectLst/>
              <a:latin typeface="Times New Roman" panose="02020603050405020304" pitchFamily="18" charset="0"/>
              <a:ea typeface="Times New Roman" panose="02020603050405020304" pitchFamily="18" charset="0"/>
            </a:endParaRPr>
          </a:p>
          <a:p>
            <a:r>
              <a:rPr lang="en-US" sz="1200" kern="1200" dirty="0">
                <a:solidFill>
                  <a:schemeClr val="tx1"/>
                </a:solidFill>
                <a:effectLst/>
                <a:latin typeface="+mn-lt"/>
                <a:ea typeface="+mn-ea"/>
                <a:cs typeface="+mn-cs"/>
              </a:rPr>
              <a:t>	B. God </a:t>
            </a:r>
          </a:p>
          <a:p>
            <a:r>
              <a:rPr lang="en-US" sz="1200" kern="1200" dirty="0">
                <a:solidFill>
                  <a:schemeClr val="tx1"/>
                </a:solidFill>
                <a:effectLst/>
                <a:latin typeface="+mn-lt"/>
                <a:ea typeface="+mn-ea"/>
                <a:cs typeface="+mn-cs"/>
              </a:rPr>
              <a:t>		1. God’s essence entails that He exists.</a:t>
            </a:r>
          </a:p>
          <a:p>
            <a:r>
              <a:rPr lang="en-US" sz="1200" kern="1200" dirty="0">
                <a:solidFill>
                  <a:schemeClr val="tx1"/>
                </a:solidFill>
                <a:effectLst/>
                <a:latin typeface="+mn-lt"/>
                <a:ea typeface="+mn-ea"/>
                <a:cs typeface="+mn-cs"/>
              </a:rPr>
              <a:t>		2. God is a being such that no greater being can be conceived.</a:t>
            </a:r>
          </a:p>
          <a:p>
            <a:r>
              <a:rPr lang="en-US" sz="1200" kern="1200" dirty="0">
                <a:solidFill>
                  <a:schemeClr val="tx1"/>
                </a:solidFill>
                <a:effectLst/>
                <a:latin typeface="+mn-lt"/>
                <a:ea typeface="+mn-ea"/>
                <a:cs typeface="+mn-cs"/>
              </a:rPr>
              <a:t>		3. His nature is such that He exists necessarily.</a:t>
            </a:r>
          </a:p>
          <a:p>
            <a:r>
              <a:rPr lang="en-US" sz="1200" kern="1200" dirty="0">
                <a:solidFill>
                  <a:schemeClr val="tx1"/>
                </a:solidFill>
                <a:effectLst/>
                <a:latin typeface="+mn-lt"/>
                <a:ea typeface="+mn-ea"/>
                <a:cs typeface="+mn-cs"/>
              </a:rPr>
              <a:t>		4. Aquinas rejects this argument because although we understand “God” we do not directly grasp His essence.</a:t>
            </a:r>
          </a:p>
          <a:p>
            <a:r>
              <a:rPr lang="en-US" sz="1200" kern="1200" dirty="0">
                <a:solidFill>
                  <a:schemeClr val="tx1"/>
                </a:solidFill>
                <a:effectLst/>
                <a:latin typeface="+mn-lt"/>
                <a:ea typeface="+mn-ea"/>
                <a:cs typeface="+mn-cs"/>
              </a:rPr>
              <a:t>		5. If we could, we would know his essence contains existence.</a:t>
            </a:r>
          </a:p>
          <a:p>
            <a:r>
              <a:rPr lang="en-US" sz="1200" kern="1200" dirty="0">
                <a:solidFill>
                  <a:schemeClr val="tx1"/>
                </a:solidFill>
                <a:effectLst/>
                <a:latin typeface="+mn-lt"/>
                <a:ea typeface="+mn-ea"/>
                <a:cs typeface="+mn-cs"/>
              </a:rPr>
              <a:t>		6. Since we lack this knowledge, we cannot argue from His essence to his existence.</a:t>
            </a:r>
          </a:p>
          <a:p>
            <a:r>
              <a:rPr lang="en-US" sz="1200" kern="1200" dirty="0">
                <a:solidFill>
                  <a:schemeClr val="tx1"/>
                </a:solidFill>
                <a:effectLst/>
                <a:latin typeface="+mn-lt"/>
                <a:ea typeface="+mn-ea"/>
                <a:cs typeface="+mn-cs"/>
              </a:rPr>
              <a:t>		7. Given his epistemology, arguments for God’s existence must begin with empirical experience.</a:t>
            </a: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131</a:t>
            </a:fld>
            <a:endParaRPr lang="en-US"/>
          </a:p>
        </p:txBody>
      </p:sp>
    </p:spTree>
    <p:extLst>
      <p:ext uri="{BB962C8B-B14F-4D97-AF65-F5344CB8AC3E}">
        <p14:creationId xmlns:p14="http://schemas.microsoft.com/office/powerpoint/2010/main" val="1500970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Freedom and Providence in </a:t>
            </a:r>
            <a:r>
              <a:rPr lang="en-US" sz="1200" i="1" kern="1200" dirty="0">
                <a:solidFill>
                  <a:schemeClr val="tx1"/>
                </a:solidFill>
                <a:effectLst/>
                <a:latin typeface="+mn-lt"/>
                <a:ea typeface="+mn-ea"/>
                <a:cs typeface="+mn-cs"/>
              </a:rPr>
              <a:t>The Consolation of Philosophy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He attempts to resolve the conflict between human freedom and God’s foreknowledge.</a:t>
            </a:r>
          </a:p>
          <a:p>
            <a:r>
              <a:rPr lang="en-US" sz="1200" kern="1200" dirty="0">
                <a:solidFill>
                  <a:schemeClr val="tx1"/>
                </a:solidFill>
                <a:effectLst/>
                <a:latin typeface="+mn-lt"/>
                <a:ea typeface="+mn-ea"/>
                <a:cs typeface="+mn-cs"/>
              </a:rPr>
              <a:t>		2. We cannot have infallible knowledge of future free actions because they have yet to be decided.</a:t>
            </a:r>
          </a:p>
          <a:p>
            <a:r>
              <a:rPr lang="en-US" sz="1200" kern="1200" dirty="0">
                <a:solidFill>
                  <a:schemeClr val="tx1"/>
                </a:solidFill>
                <a:effectLst/>
                <a:latin typeface="+mn-lt"/>
                <a:ea typeface="+mn-ea"/>
                <a:cs typeface="+mn-cs"/>
              </a:rPr>
              <a:t>		3. Unlike humans, God does not exist in time-He experiences past, present and future simultaneously.</a:t>
            </a:r>
          </a:p>
          <a:p>
            <a:r>
              <a:rPr lang="en-US" sz="1200" kern="1200" dirty="0">
                <a:solidFill>
                  <a:schemeClr val="tx1"/>
                </a:solidFill>
                <a:effectLst/>
                <a:latin typeface="+mn-lt"/>
                <a:ea typeface="+mn-ea"/>
                <a:cs typeface="+mn-cs"/>
              </a:rPr>
              <a:t>		4. Free actions that will occur in the future are thus known to God, though they are free.</a:t>
            </a:r>
          </a:p>
          <a:p>
            <a:r>
              <a:rPr lang="en-US" sz="1200" kern="1200" dirty="0">
                <a:solidFill>
                  <a:schemeClr val="tx1"/>
                </a:solidFill>
                <a:effectLst/>
                <a:latin typeface="+mn-lt"/>
                <a:ea typeface="+mn-ea"/>
                <a:cs typeface="+mn-cs"/>
              </a:rPr>
              <a:t>		5. God’s knowledge does not determine our actions.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a:t>
            </a:fld>
            <a:endParaRPr lang="en-US"/>
          </a:p>
        </p:txBody>
      </p:sp>
    </p:spTree>
    <p:extLst>
      <p:ext uri="{BB962C8B-B14F-4D97-AF65-F5344CB8AC3E}">
        <p14:creationId xmlns:p14="http://schemas.microsoft.com/office/powerpoint/2010/main" val="20219066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800" b="1" dirty="0">
                <a:effectLst/>
                <a:latin typeface="Times New Roman" panose="02020603050405020304" pitchFamily="18" charset="0"/>
              </a:rPr>
              <a:t>The Five Ways</a:t>
            </a: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I Introduction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Introduction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Aquinas makes use of arguments developed by Aristotle and some of his Muslim and Jewish commentators.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2. His Five ways are so well presented they have become a model for theistic argumentation.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B. General Form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If the world has quality X, then God exists.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2. The world has X.</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3. Therefore God exists.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C. Cosmological Argument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Aquinas’s first three ways rest on the assumption that an infinite regress of causes is not possible.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2. These three arguments are three versions of what is known as the cosmological argument.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132</a:t>
            </a:fld>
            <a:endParaRPr lang="en-US"/>
          </a:p>
        </p:txBody>
      </p:sp>
    </p:spTree>
    <p:extLst>
      <p:ext uri="{BB962C8B-B14F-4D97-AF65-F5344CB8AC3E}">
        <p14:creationId xmlns:p14="http://schemas.microsoft.com/office/powerpoint/2010/main" val="3003425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The First Way (The Way of Motion)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It is certain and evident to our senses, that some things are in motion.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2. Whatever is moved is moved by another.</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3.  Nothing can be moved except it is in potentiality to that towards which it is moved.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4. A thing moves inasmuch as it is in act.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5. Motion is the reduction of something from potentiality to actuality.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6. Nothing can be reduced from potentiality to actuality, except by something in a state of actuality.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a. That which is actually hot, fire, makes wood, which is potentially hot, to be actually hot, and thus moves and changes it.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133</a:t>
            </a:fld>
            <a:endParaRPr lang="en-US"/>
          </a:p>
        </p:txBody>
      </p:sp>
    </p:spTree>
    <p:extLst>
      <p:ext uri="{BB962C8B-B14F-4D97-AF65-F5344CB8AC3E}">
        <p14:creationId xmlns:p14="http://schemas.microsoft.com/office/powerpoint/2010/main" val="31741052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7. It is not possible for the same thing to be at once in actuality and potentiality in the same respect, but only in different respects.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			a. What is actually hot cannot simultaneously be potentially hot.</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			b. It is simultaneously potentially cold.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8. It is impossible that in the same respect and in the same way a thing should be both mover and moved (it should move itself).</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		9. So, whatever is moved must be moved by another.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134</a:t>
            </a:fld>
            <a:endParaRPr lang="en-US"/>
          </a:p>
        </p:txBody>
      </p:sp>
    </p:spTree>
    <p:extLst>
      <p:ext uri="{BB962C8B-B14F-4D97-AF65-F5344CB8AC3E}">
        <p14:creationId xmlns:p14="http://schemas.microsoft.com/office/powerpoint/2010/main" val="24312088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10. If that by which it is moved is itself moved, then this must be moved by another, and that by another.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		11.  This cannot go on to infinity,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			a. Because then there would be no first mover,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			b. And consequently no other mover,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34290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c.  Because subsequent movers move only inasmuch as they are moved by the first mover.</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 pos="571500" algn="l"/>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panose="02020603050405020304" pitchFamily="18" charset="0"/>
                <a:cs typeface="Times New Roman" panose="02020603050405020304" pitchFamily="18" charset="0"/>
              </a:rPr>
              <a:t>				1. As the staff moves only because it is moved by the hand.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135</a:t>
            </a:fld>
            <a:endParaRPr lang="en-US"/>
          </a:p>
        </p:txBody>
      </p:sp>
    </p:spTree>
    <p:extLst>
      <p:ext uri="{BB962C8B-B14F-4D97-AF65-F5344CB8AC3E}">
        <p14:creationId xmlns:p14="http://schemas.microsoft.com/office/powerpoint/2010/main" val="23650073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B. The Second Way (Efficient cause)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In the world of sensible things we find there is an order of efficient causes.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2. A thing cannot be the efficient cause of itself.</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It would be prior to itself, which is impossible.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3. In efficient causes it is not possible to go on to infinity.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4. Because in all efficient causes following in order,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The first is the cause of the intermediate cause,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b. The intermediate is the cause of the ultimate cause,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c. Whether the intermediate cause is several or one.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136</a:t>
            </a:fld>
            <a:endParaRPr lang="en-US"/>
          </a:p>
        </p:txBody>
      </p:sp>
    </p:spTree>
    <p:extLst>
      <p:ext uri="{BB962C8B-B14F-4D97-AF65-F5344CB8AC3E}">
        <p14:creationId xmlns:p14="http://schemas.microsoft.com/office/powerpoint/2010/main" val="1833452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5. To take away the cause is to take away the effect.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6. Therefore, if there is no first cause among efficient causes, there will be neither ultimate nor any intermediate cause.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7. If in efficient causes it is possible to go on to infinity,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There will be no first efficient cause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b. Nor ultimate effect.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c. Nor intermediate efficient causes.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d. All of which is plainly false.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8. Therefore it is necessary to admit a first efficient cause, to which everyone gives the name of God.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137</a:t>
            </a:fld>
            <a:endParaRPr lang="en-US"/>
          </a:p>
        </p:txBody>
      </p:sp>
    </p:spTree>
    <p:extLst>
      <p:ext uri="{BB962C8B-B14F-4D97-AF65-F5344CB8AC3E}">
        <p14:creationId xmlns:p14="http://schemas.microsoft.com/office/powerpoint/2010/main" val="12209385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DB4F2-F0A9-46CC-BD59-C5013696BECB}" type="slidenum">
              <a:rPr lang="en-US" smtClean="0"/>
              <a:t>138</a:t>
            </a:fld>
            <a:endParaRPr lang="en-US"/>
          </a:p>
        </p:txBody>
      </p:sp>
    </p:spTree>
    <p:extLst>
      <p:ext uri="{BB962C8B-B14F-4D97-AF65-F5344CB8AC3E}">
        <p14:creationId xmlns:p14="http://schemas.microsoft.com/office/powerpoint/2010/main" val="10301595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C. The Third Way (Possibility and Necessity)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We find in nature things that are possible to be and not to be.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They can be generated and corrupted, so it is possible for them to be and not to be.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2. It is impossible for these always to exist, for that which can not-be at some time is not.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3. Therefore, if everything can not-be, then at one time there was nothing in existence.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4. If so, now nothing would exist, because that which does not exist begins to exist only through something already existing.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5. Therefore, if at one time nothing existed, it would have been impossible for anything to have begun to exist.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6. Thus now nothing would be in existence, which is absurd.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7. So, not all beings are merely possible, but there must exist something whose existence is necessary.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139</a:t>
            </a:fld>
            <a:endParaRPr lang="en-US"/>
          </a:p>
        </p:txBody>
      </p:sp>
    </p:spTree>
    <p:extLst>
      <p:ext uri="{BB962C8B-B14F-4D97-AF65-F5344CB8AC3E}">
        <p14:creationId xmlns:p14="http://schemas.microsoft.com/office/powerpoint/2010/main" val="36009216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8. Every necessary thing either has its necessity caused by another, or not.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9. It is impossible to go on to infinity in necessary things which have their necessity caused by another.</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As shown in regard to efficient causes.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10. Therefore we must admit the existence of a being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Having of itself its own necessity.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b. Not receiving it from another.</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c. Causing in others their necessity.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11. This all men speak of as God.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140</a:t>
            </a:fld>
            <a:endParaRPr lang="en-US"/>
          </a:p>
        </p:txBody>
      </p:sp>
    </p:spTree>
    <p:extLst>
      <p:ext uri="{BB962C8B-B14F-4D97-AF65-F5344CB8AC3E}">
        <p14:creationId xmlns:p14="http://schemas.microsoft.com/office/powerpoint/2010/main" val="21166984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D. The Fourth Way (Gradation)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Among beings there are some more and some less good, true, noble, and the like.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2. More and less are predicated of different things as they resemble in different ways something which is the maximum.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a. A thing is said to be hotter as it more nearly resembles that which is hottest.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3. So, there is something which is truest, something best, something noblest.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4. Consequently, something which is most in being, for those things that are greatest in truth are greatest in being.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5. The maximum in any genus is the cause of all in that genus.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As fire, the maximum of heat, is the cause of all hot things.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6.  There must  be something which is to all  the cause of their being, goodness, and every other perfection.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7.  This we call God.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141</a:t>
            </a:fld>
            <a:endParaRPr lang="en-US"/>
          </a:p>
        </p:txBody>
      </p:sp>
    </p:spTree>
    <p:extLst>
      <p:ext uri="{BB962C8B-B14F-4D97-AF65-F5344CB8AC3E}">
        <p14:creationId xmlns:p14="http://schemas.microsoft.com/office/powerpoint/2010/main" val="488227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https://www.emma.cam.ac.uk/images/chapel/windows/thumbs/500x/eriugena.png - https://www.emma.cam.ac.uk/images/chapel/windows/thumbs/500x/eriugena.png, CC BY-SA 4.0, https://commons.wikimedia.org/w/index.php?curid=106009600</a:t>
            </a:r>
          </a:p>
          <a:p>
            <a:endParaRPr lang="en-US" dirty="0"/>
          </a:p>
          <a:p>
            <a:pPr>
              <a:lnSpc>
                <a:spcPct val="90000"/>
              </a:lnSpc>
            </a:pPr>
            <a:r>
              <a:rPr lang="en-US" sz="1200" dirty="0"/>
              <a:t>John Scotus Erigena (810-877)</a:t>
            </a:r>
          </a:p>
          <a:p>
            <a:pPr>
              <a:lnSpc>
                <a:spcPct val="90000"/>
              </a:lnSpc>
            </a:pPr>
            <a:r>
              <a:rPr lang="en-US" sz="1200" dirty="0"/>
              <a:t>	A. Background</a:t>
            </a:r>
          </a:p>
          <a:p>
            <a:pPr>
              <a:lnSpc>
                <a:spcPct val="90000"/>
              </a:lnSpc>
            </a:pPr>
            <a:r>
              <a:rPr lang="en-US" sz="1200" dirty="0"/>
              <a:t>		1. Born in Ireland and educated in a monastery.</a:t>
            </a:r>
          </a:p>
          <a:p>
            <a:pPr>
              <a:lnSpc>
                <a:spcPct val="90000"/>
              </a:lnSpc>
            </a:pPr>
            <a:r>
              <a:rPr lang="en-US" sz="1200" dirty="0"/>
              <a:t>		2. John Scotus means “John the Scot”-during this time Ireland was known as Scotia.</a:t>
            </a:r>
          </a:p>
          <a:p>
            <a:pPr>
              <a:lnSpc>
                <a:spcPct val="90000"/>
              </a:lnSpc>
            </a:pPr>
            <a:r>
              <a:rPr lang="en-US" sz="1200" dirty="0"/>
              <a:t>		3. ‘Erigena” means “People of Erin.”</a:t>
            </a:r>
          </a:p>
          <a:p>
            <a:pPr>
              <a:lnSpc>
                <a:spcPct val="90000"/>
              </a:lnSpc>
            </a:pPr>
            <a:r>
              <a:rPr lang="en-US" sz="1200" dirty="0"/>
              <a:t>		4. Ireland was relatively free from the turmoil of the 6</a:t>
            </a:r>
            <a:r>
              <a:rPr lang="en-US" sz="1200" baseline="30000" dirty="0"/>
              <a:t>th</a:t>
            </a:r>
            <a:r>
              <a:rPr lang="en-US" sz="1200" dirty="0"/>
              <a:t>-8</a:t>
            </a:r>
            <a:r>
              <a:rPr lang="en-US" sz="1200" baseline="30000" dirty="0"/>
              <a:t>th</a:t>
            </a:r>
            <a:r>
              <a:rPr lang="en-US" sz="1200" dirty="0"/>
              <a:t> century.</a:t>
            </a:r>
          </a:p>
          <a:p>
            <a:pPr>
              <a:lnSpc>
                <a:spcPct val="90000"/>
              </a:lnSpc>
            </a:pPr>
            <a:r>
              <a:rPr lang="en-US" sz="1200" dirty="0"/>
              <a:t>		5. Irish monasteries were centers of learning and preserved the Greek language.</a:t>
            </a:r>
          </a:p>
          <a:p>
            <a:pPr>
              <a:lnSpc>
                <a:spcPct val="90000"/>
              </a:lnSpc>
            </a:pPr>
            <a:r>
              <a:rPr lang="en-US" sz="1200" dirty="0"/>
              <a:t>		6. He served in the court of Charles the Bald, Charlemagne’s grandson.</a:t>
            </a:r>
          </a:p>
          <a:p>
            <a:pPr>
              <a:lnSpc>
                <a:spcPct val="90000"/>
              </a:lnSpc>
            </a:pPr>
            <a:r>
              <a:rPr lang="en-US" sz="1200" dirty="0"/>
              <a:t>			a. While drinking, the king asked Erigena what separated a Scot from a Sot-he answered “Only this dinner table.”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a:t>
            </a:fld>
            <a:endParaRPr lang="en-US"/>
          </a:p>
        </p:txBody>
      </p:sp>
    </p:spTree>
    <p:extLst>
      <p:ext uri="{BB962C8B-B14F-4D97-AF65-F5344CB8AC3E}">
        <p14:creationId xmlns:p14="http://schemas.microsoft.com/office/powerpoint/2010/main" val="16882914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E. The Fifth Way (Governance of the World)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1. Things which lack knowledge, such as natural bodies, act for an end.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2. This is evident from their acting always, or nearly always, in the same way, to obtain the best result.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3.  It is plain that they achieve their end, not fortuitously, but designedly.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4. Whatever lacks knowledge cannot move towards an end, unless directed by a being with knowledge and intelligence.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a. As the arrow is directed by the archer.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5. Therefore some intelligent being exists who directs all natural things to their end.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panose="02020603050405020304" pitchFamily="18" charset="0"/>
                <a:cs typeface="Times New Roman" panose="02020603050405020304" pitchFamily="18" charset="0"/>
              </a:rPr>
              <a:t>		6.  This being we call God.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142</a:t>
            </a:fld>
            <a:endParaRPr lang="en-US"/>
          </a:p>
        </p:txBody>
      </p:sp>
    </p:spTree>
    <p:extLst>
      <p:ext uri="{BB962C8B-B14F-4D97-AF65-F5344CB8AC3E}">
        <p14:creationId xmlns:p14="http://schemas.microsoft.com/office/powerpoint/2010/main" val="399672038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III Common Mistakes in Interpreting the Five Ways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“Everything must have a cause.”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Aquinas does not assume that everything must have a cause.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His principle is that what is merely potential (and hence dependent) must be caused by another being that has actuality.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All created beings thus require causes, but God does not since He is completely actual.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143</a:t>
            </a:fld>
            <a:endParaRPr lang="en-US"/>
          </a:p>
        </p:txBody>
      </p:sp>
    </p:spTree>
    <p:extLst>
      <p:ext uri="{BB962C8B-B14F-4D97-AF65-F5344CB8AC3E}">
        <p14:creationId xmlns:p14="http://schemas.microsoft.com/office/powerpoint/2010/main" val="16847598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B. “The world has a beginning in time.”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Aquinas does not attempt to prove that the world has a beginning in time.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Thus, showing that it is possible that the world always existed does not disprove his arguments.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Aristotle held to an eternal world and the Unmoved Mover.</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Aquinas did not regard Aristotle’s argument as conclusive, but did consider the logical possibility  and theistic acceptability of an eternal universe.</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5. A universe that always existed would still require a first cause-it would depend on God like an eternal flame would depend on its fuel: there would be no flame without the fuel.</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6. Aquinas does not necessarily require God to be the first temporal cause of the world-He could be a continuously sustaining cause.</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7. Aquinas does not think it is possible to prove that the world is eternal.</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8. St, Bonaventure held we could logically prove the world had a beginning in time, but Aquinas rejects his argument.</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9. Aquinas does accept that the world had a beginning in time, but only because the bible states this.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10. Thus this matter is a subject for revelation, not proof.</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144</a:t>
            </a:fld>
            <a:endParaRPr lang="en-US"/>
          </a:p>
        </p:txBody>
      </p:sp>
    </p:spTree>
    <p:extLst>
      <p:ext uri="{BB962C8B-B14F-4D97-AF65-F5344CB8AC3E}">
        <p14:creationId xmlns:p14="http://schemas.microsoft.com/office/powerpoint/2010/main" val="41456875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5. A universe that always existed would still require a first cause-it would depend on God like an eternal flame would depend on its fuel: there would be no flame without the fuel.</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6. Aquinas does not necessarily require God to be the first temporal cause of the world-He could be a continuously sustaining cause.</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7. Aquinas does not think it is possible to prove that the world is eternal.</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8. St, Bonaventure held we could logically prove the world had a beginning in time, but Aquinas rejects his argument.</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9. Aquinas does accept that the world had a beginning in time, but only because the bible states this.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10. Thus this matter is a subject for revelation, not proof.</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145</a:t>
            </a:fld>
            <a:endParaRPr lang="en-US"/>
          </a:p>
        </p:txBody>
      </p:sp>
    </p:spTree>
    <p:extLst>
      <p:ext uri="{BB962C8B-B14F-4D97-AF65-F5344CB8AC3E}">
        <p14:creationId xmlns:p14="http://schemas.microsoft.com/office/powerpoint/2010/main" val="25488618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IV Common Criticisms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Five Beings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Why not conclude that the five ways each prove the existence of a different being and not God.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On his view, beings are distinguished by their qualities.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The Five Ways point to a perfect and unlimited being.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If two beings were perfect, they would be identical and would be the same.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However, it would still seem that they would be distinguished by their matter.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There cannot be two unlimited beings-they would limit each other.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146</a:t>
            </a:fld>
            <a:endParaRPr lang="en-US"/>
          </a:p>
        </p:txBody>
      </p:sp>
    </p:spTree>
    <p:extLst>
      <p:ext uri="{BB962C8B-B14F-4D97-AF65-F5344CB8AC3E}">
        <p14:creationId xmlns:p14="http://schemas.microsoft.com/office/powerpoint/2010/main" val="24655968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“And this everyone understands to be God.”</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1. Critics claim that the abstract, metaphysical cause proven in each Way is quite different from the conception of a personal, loving God.</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2. Aquinas never claims the Ways give a complete view of God, which is why revelation is needed.</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3. The Ways do provide arguments for His important qualities.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It could be argued that the Way of Gradation shows that a perfect being must be perfectly good, then the being would be loving and personal.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147</a:t>
            </a:fld>
            <a:endParaRPr lang="en-US"/>
          </a:p>
        </p:txBody>
      </p:sp>
    </p:spTree>
    <p:extLst>
      <p:ext uri="{BB962C8B-B14F-4D97-AF65-F5344CB8AC3E}">
        <p14:creationId xmlns:p14="http://schemas.microsoft.com/office/powerpoint/2010/main" val="23523334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Problem</a:t>
            </a:r>
          </a:p>
          <a:p>
            <a:r>
              <a:rPr lang="en-US" sz="1200" kern="1200" dirty="0">
                <a:solidFill>
                  <a:schemeClr val="tx1"/>
                </a:solidFill>
                <a:effectLst/>
                <a:latin typeface="+mn-lt"/>
                <a:ea typeface="+mn-ea"/>
                <a:cs typeface="+mn-cs"/>
              </a:rPr>
              <a:t>		1. How can finite and imperfect beings communicate about a perfect and infinite being?</a:t>
            </a:r>
          </a:p>
          <a:p>
            <a:r>
              <a:rPr lang="en-US" sz="1200" kern="1200" dirty="0">
                <a:solidFill>
                  <a:schemeClr val="tx1"/>
                </a:solidFill>
                <a:effectLst/>
                <a:latin typeface="+mn-lt"/>
                <a:ea typeface="+mn-ea"/>
                <a:cs typeface="+mn-cs"/>
              </a:rPr>
              <a:t>2. To say a finite person is X and to say God is X would seem to imply that God and the person are both X in the same way, which seems incorrect because God’s qualities cannot be equated with the qualities of finite, imperfect beings.</a:t>
            </a:r>
          </a:p>
          <a:p>
            <a:r>
              <a:rPr lang="en-US" sz="1200" kern="1200" dirty="0">
                <a:solidFill>
                  <a:schemeClr val="tx1"/>
                </a:solidFill>
                <a:effectLst/>
                <a:latin typeface="+mn-lt"/>
                <a:ea typeface="+mn-ea"/>
                <a:cs typeface="+mn-cs"/>
              </a:rPr>
              <a:t>		3. One approach is to use terms equivocally-X means one thing for finite, imperfect beings, another for God.</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148</a:t>
            </a:fld>
            <a:endParaRPr lang="en-US"/>
          </a:p>
        </p:txBody>
      </p:sp>
    </p:spTree>
    <p:extLst>
      <p:ext uri="{BB962C8B-B14F-4D97-AF65-F5344CB8AC3E}">
        <p14:creationId xmlns:p14="http://schemas.microsoft.com/office/powerpoint/2010/main" val="425372098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D53BF-8516-4EB7-6372-99EC9B14F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A9714-F98D-8212-DD65-EED511157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ADCA1-C8B6-A722-E742-85916C5C114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Aquinas’s View</a:t>
            </a:r>
          </a:p>
          <a:p>
            <a:r>
              <a:rPr lang="en-US" sz="1200" kern="1200" dirty="0">
                <a:solidFill>
                  <a:schemeClr val="tx1"/>
                </a:solidFill>
                <a:effectLst/>
                <a:latin typeface="+mn-lt"/>
                <a:ea typeface="+mn-ea"/>
                <a:cs typeface="+mn-cs"/>
              </a:rPr>
              <a:t>		1. All knowledge comes from experience so the meanings of all terms must be grounded in experience.</a:t>
            </a:r>
          </a:p>
          <a:p>
            <a:r>
              <a:rPr lang="en-US" sz="1200" kern="1200" dirty="0">
                <a:solidFill>
                  <a:schemeClr val="tx1"/>
                </a:solidFill>
                <a:effectLst/>
                <a:latin typeface="+mn-lt"/>
                <a:ea typeface="+mn-ea"/>
                <a:cs typeface="+mn-cs"/>
              </a:rPr>
              <a:t>		2. We lack direct experience of God, so we cannot use terms that apply to God alone.</a:t>
            </a:r>
          </a:p>
          <a:p>
            <a:r>
              <a:rPr lang="en-US" sz="1200" kern="1200" dirty="0">
                <a:solidFill>
                  <a:schemeClr val="tx1"/>
                </a:solidFill>
                <a:effectLst/>
                <a:latin typeface="+mn-lt"/>
                <a:ea typeface="+mn-ea"/>
                <a:cs typeface="+mn-cs"/>
              </a:rPr>
              <a:t>		3. Since humans are created in the image of God, there is some degree of similarity.</a:t>
            </a:r>
          </a:p>
        </p:txBody>
      </p:sp>
      <p:sp>
        <p:nvSpPr>
          <p:cNvPr id="4" name="Slide Number Placeholder 3">
            <a:extLst>
              <a:ext uri="{FF2B5EF4-FFF2-40B4-BE49-F238E27FC236}">
                <a16:creationId xmlns:a16="http://schemas.microsoft.com/office/drawing/2014/main" id="{099FD99B-95FB-C0BC-05FD-E6579282F3A9}"/>
              </a:ext>
            </a:extLst>
          </p:cNvPr>
          <p:cNvSpPr>
            <a:spLocks noGrp="1"/>
          </p:cNvSpPr>
          <p:nvPr>
            <p:ph type="sldNum" sz="quarter" idx="5"/>
          </p:nvPr>
        </p:nvSpPr>
        <p:spPr/>
        <p:txBody>
          <a:bodyPr/>
          <a:lstStyle/>
          <a:p>
            <a:fld id="{4649F153-ACC8-4541-AA2A-E674A28DF58D}" type="slidenum">
              <a:rPr lang="en-US" smtClean="0"/>
              <a:t>149</a:t>
            </a:fld>
            <a:endParaRPr lang="en-US"/>
          </a:p>
        </p:txBody>
      </p:sp>
    </p:spTree>
    <p:extLst>
      <p:ext uri="{BB962C8B-B14F-4D97-AF65-F5344CB8AC3E}">
        <p14:creationId xmlns:p14="http://schemas.microsoft.com/office/powerpoint/2010/main" val="239663945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9C47-18CE-2E5A-F88C-E3CB81442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01596-4B7E-87B7-B5BC-B8B110962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5AEF3-8046-C1DF-3247-78488F85AA7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Aquinas’s Negative Solution</a:t>
            </a:r>
          </a:p>
          <a:p>
            <a:r>
              <a:rPr lang="en-US" sz="1200" kern="1200" dirty="0">
                <a:solidFill>
                  <a:schemeClr val="tx1"/>
                </a:solidFill>
                <a:effectLst/>
                <a:latin typeface="+mn-lt"/>
                <a:ea typeface="+mn-ea"/>
                <a:cs typeface="+mn-cs"/>
              </a:rPr>
              <a:t>		1. This view was used by earlier thinkers and was favored by the mystics.</a:t>
            </a:r>
          </a:p>
          <a:p>
            <a:r>
              <a:rPr lang="en-US" sz="1200" kern="1200" dirty="0">
                <a:solidFill>
                  <a:schemeClr val="tx1"/>
                </a:solidFill>
                <a:effectLst/>
                <a:latin typeface="+mn-lt"/>
                <a:ea typeface="+mn-ea"/>
                <a:cs typeface="+mn-cs"/>
              </a:rPr>
              <a:t>		2. God can be spoken of by negating properties possessed by finite and imperfect beings.</a:t>
            </a:r>
          </a:p>
          <a:p>
            <a:r>
              <a:rPr lang="en-US" sz="1200" kern="1200" dirty="0">
                <a:solidFill>
                  <a:schemeClr val="tx1"/>
                </a:solidFill>
                <a:effectLst/>
                <a:latin typeface="+mn-lt"/>
                <a:ea typeface="+mn-ea"/>
                <a:cs typeface="+mn-cs"/>
              </a:rPr>
              <a:t>		3. Examples: God is immutable (changeless), eternal (not limited by time), perfect (lacking in defect).</a:t>
            </a:r>
          </a:p>
          <a:p>
            <a:r>
              <a:rPr lang="en-US" sz="1200" kern="1200" dirty="0">
                <a:solidFill>
                  <a:schemeClr val="tx1"/>
                </a:solidFill>
                <a:effectLst/>
                <a:latin typeface="+mn-lt"/>
                <a:ea typeface="+mn-ea"/>
                <a:cs typeface="+mn-cs"/>
              </a:rPr>
              <a:t>4. He accepted that it was not sufficient to define something in terms of what it is not, thus to adequately speak of God we must be able to say what He is.</a:t>
            </a:r>
          </a:p>
          <a:p>
            <a:r>
              <a:rPr lang="en-US" sz="1200" kern="1200" dirty="0">
                <a:solidFill>
                  <a:schemeClr val="tx1"/>
                </a:solidFill>
                <a:effectLst/>
                <a:latin typeface="+mn-lt"/>
                <a:ea typeface="+mn-ea"/>
                <a:cs typeface="+mn-cs"/>
              </a:rPr>
              <a:t>	D. Aquinas’s Positive Solution</a:t>
            </a:r>
          </a:p>
          <a:p>
            <a:r>
              <a:rPr lang="en-US" sz="1200" kern="1200" dirty="0">
                <a:solidFill>
                  <a:schemeClr val="tx1"/>
                </a:solidFill>
                <a:effectLst/>
                <a:latin typeface="+mn-lt"/>
                <a:ea typeface="+mn-ea"/>
                <a:cs typeface="+mn-cs"/>
              </a:rPr>
              <a:t>		1. He uses the method of analogy and assumes that humans are like God.</a:t>
            </a:r>
          </a:p>
          <a:p>
            <a:r>
              <a:rPr lang="en-US" sz="1200" kern="1200" dirty="0">
                <a:solidFill>
                  <a:schemeClr val="tx1"/>
                </a:solidFill>
                <a:effectLst/>
                <a:latin typeface="+mn-lt"/>
                <a:ea typeface="+mn-ea"/>
                <a:cs typeface="+mn-cs"/>
              </a:rPr>
              <a:t>		2. One begins with something that one directly knows and then uses an analogy to extend this to God.</a:t>
            </a:r>
          </a:p>
          <a:p>
            <a:r>
              <a:rPr lang="en-US" sz="1200" kern="1200" dirty="0">
                <a:solidFill>
                  <a:schemeClr val="tx1"/>
                </a:solidFill>
                <a:effectLst/>
                <a:latin typeface="+mn-lt"/>
                <a:ea typeface="+mn-ea"/>
                <a:cs typeface="+mn-cs"/>
              </a:rPr>
              <a:t>		3. For example, by knowing a wise person, one can extend this knowledge of wisdom to an understanding of God’s wisdom.</a:t>
            </a:r>
          </a:p>
        </p:txBody>
      </p:sp>
      <p:sp>
        <p:nvSpPr>
          <p:cNvPr id="4" name="Slide Number Placeholder 3">
            <a:extLst>
              <a:ext uri="{FF2B5EF4-FFF2-40B4-BE49-F238E27FC236}">
                <a16:creationId xmlns:a16="http://schemas.microsoft.com/office/drawing/2014/main" id="{2A88A736-EB6E-2823-9F7C-477DD1B99FE3}"/>
              </a:ext>
            </a:extLst>
          </p:cNvPr>
          <p:cNvSpPr>
            <a:spLocks noGrp="1"/>
          </p:cNvSpPr>
          <p:nvPr>
            <p:ph type="sldNum" sz="quarter" idx="5"/>
          </p:nvPr>
        </p:nvSpPr>
        <p:spPr/>
        <p:txBody>
          <a:bodyPr/>
          <a:lstStyle/>
          <a:p>
            <a:fld id="{4649F153-ACC8-4541-AA2A-E674A28DF58D}" type="slidenum">
              <a:rPr lang="en-US" smtClean="0"/>
              <a:t>150</a:t>
            </a:fld>
            <a:endParaRPr lang="en-US"/>
          </a:p>
        </p:txBody>
      </p:sp>
    </p:spTree>
    <p:extLst>
      <p:ext uri="{BB962C8B-B14F-4D97-AF65-F5344CB8AC3E}">
        <p14:creationId xmlns:p14="http://schemas.microsoft.com/office/powerpoint/2010/main" val="11930644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Nicomachean Ethics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1. His moral theory is a Christian modification of Aristotle’s ethics.</a:t>
            </a:r>
          </a:p>
          <a:p>
            <a:r>
              <a:rPr lang="en-US" sz="1200" kern="1200" dirty="0">
                <a:solidFill>
                  <a:schemeClr val="tx1"/>
                </a:solidFill>
                <a:effectLst/>
                <a:latin typeface="+mn-lt"/>
                <a:ea typeface="+mn-ea"/>
                <a:cs typeface="+mn-cs"/>
              </a:rPr>
              <a:t>		2. Each event occurs because of an end towards which it directed.</a:t>
            </a:r>
          </a:p>
          <a:p>
            <a:r>
              <a:rPr lang="en-US" sz="1200" kern="1200" dirty="0">
                <a:solidFill>
                  <a:schemeClr val="tx1"/>
                </a:solidFill>
                <a:effectLst/>
                <a:latin typeface="+mn-lt"/>
                <a:ea typeface="+mn-ea"/>
                <a:cs typeface="+mn-cs"/>
              </a:rPr>
              <a:t>3. Humans have ends and inclinations and are the only earthly beings that can consciously chose to act towards these ends and inclinations.</a:t>
            </a:r>
          </a:p>
          <a:p>
            <a:r>
              <a:rPr lang="en-US" sz="1200" kern="1200" dirty="0">
                <a:solidFill>
                  <a:schemeClr val="tx1"/>
                </a:solidFill>
                <a:effectLst/>
                <a:latin typeface="+mn-lt"/>
                <a:ea typeface="+mn-ea"/>
                <a:cs typeface="+mn-cs"/>
              </a:rPr>
              <a:t>4. Ethics deals with determining which ends are worthy of human pursuit.</a:t>
            </a:r>
          </a:p>
          <a:p>
            <a:r>
              <a:rPr lang="en-US" sz="1200" kern="1200" dirty="0">
                <a:solidFill>
                  <a:schemeClr val="tx1"/>
                </a:solidFill>
                <a:effectLst/>
                <a:latin typeface="+mn-lt"/>
                <a:ea typeface="+mn-ea"/>
                <a:cs typeface="+mn-cs"/>
              </a:rPr>
              <a:t>5. The moral good is a fulfillment of the natural end of humans.</a:t>
            </a:r>
          </a:p>
          <a:p>
            <a:r>
              <a:rPr lang="en-US" sz="1200" kern="1200" dirty="0">
                <a:solidFill>
                  <a:schemeClr val="tx1"/>
                </a:solidFill>
                <a:effectLst/>
                <a:latin typeface="+mn-lt"/>
                <a:ea typeface="+mn-ea"/>
                <a:cs typeface="+mn-cs"/>
              </a:rPr>
              <a:t>6. Evil is a lack.</a:t>
            </a: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151</a:t>
            </a:fld>
            <a:endParaRPr lang="en-US"/>
          </a:p>
        </p:txBody>
      </p:sp>
    </p:spTree>
    <p:extLst>
      <p:ext uri="{BB962C8B-B14F-4D97-AF65-F5344CB8AC3E}">
        <p14:creationId xmlns:p14="http://schemas.microsoft.com/office/powerpoint/2010/main" val="2561920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He was the head of the Palace School in France.</a:t>
            </a:r>
          </a:p>
          <a:p>
            <a:r>
              <a:rPr lang="en-US" dirty="0"/>
              <a:t>		8. At Charles’s behest, he translated some writing of the church fathers from Greek into Latin.</a:t>
            </a:r>
          </a:p>
          <a:p>
            <a:r>
              <a:rPr lang="en-US" dirty="0"/>
              <a:t>			a. One work was attributed to Dionysius the Areopagite, one of St. Paul’s converts.</a:t>
            </a:r>
          </a:p>
          <a:p>
            <a:r>
              <a:rPr lang="en-US" dirty="0"/>
              <a:t>			b. The work was treated as having great authority.</a:t>
            </a:r>
          </a:p>
          <a:p>
            <a:r>
              <a:rPr lang="en-US" dirty="0"/>
              <a:t>			c. In the 17</a:t>
            </a:r>
            <a:r>
              <a:rPr lang="en-US" baseline="30000" dirty="0"/>
              <a:t>th</a:t>
            </a:r>
            <a:r>
              <a:rPr lang="en-US" dirty="0"/>
              <a:t> century the work was found to be a forgery by a Neo-Platonist (“Pseudo-Dionysius”)</a:t>
            </a:r>
          </a:p>
          <a:p>
            <a:r>
              <a:rPr lang="en-US" dirty="0"/>
              <a:t>			d. This work imbued Christianity with Neoplatonism.</a:t>
            </a:r>
          </a:p>
          <a:p>
            <a:r>
              <a:rPr lang="en-US" dirty="0"/>
              <a:t>			e. </a:t>
            </a:r>
            <a:r>
              <a:rPr lang="en-US" dirty="0" err="1"/>
              <a:t>Erigina</a:t>
            </a:r>
            <a:r>
              <a:rPr lang="en-US" dirty="0"/>
              <a:t> based much of his philosophy on this work.</a:t>
            </a:r>
          </a:p>
          <a:p>
            <a:endParaRPr lang="en-US" dirty="0"/>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21</a:t>
            </a:fld>
            <a:endParaRPr lang="en-US"/>
          </a:p>
        </p:txBody>
      </p:sp>
    </p:spTree>
    <p:extLst>
      <p:ext uri="{BB962C8B-B14F-4D97-AF65-F5344CB8AC3E}">
        <p14:creationId xmlns:p14="http://schemas.microsoft.com/office/powerpoint/2010/main" val="19897759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7E22-4CA5-0A4B-BAE5-B6465A4FE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73AA7-E279-9C71-B4EB-7CD7FD3AC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B04AB-43EC-3F7C-6A27-A781ED1B46E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Nicomachean Ethics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1. His moral theory is a Christian modification of Aristotle’s ethics.</a:t>
            </a:r>
          </a:p>
          <a:p>
            <a:r>
              <a:rPr lang="en-US" sz="1200" kern="1200" dirty="0">
                <a:solidFill>
                  <a:schemeClr val="tx1"/>
                </a:solidFill>
                <a:effectLst/>
                <a:latin typeface="+mn-lt"/>
                <a:ea typeface="+mn-ea"/>
                <a:cs typeface="+mn-cs"/>
              </a:rPr>
              <a:t>		2. Each event occurs because of an end towards which it directed.</a:t>
            </a:r>
          </a:p>
          <a:p>
            <a:r>
              <a:rPr lang="en-US" sz="1200" kern="1200" dirty="0">
                <a:solidFill>
                  <a:schemeClr val="tx1"/>
                </a:solidFill>
                <a:effectLst/>
                <a:latin typeface="+mn-lt"/>
                <a:ea typeface="+mn-ea"/>
                <a:cs typeface="+mn-cs"/>
              </a:rPr>
              <a:t>3. Humans have ends and inclinations and are the only earthly beings that can consciously chose to act towards these ends and inclinations.</a:t>
            </a:r>
          </a:p>
          <a:p>
            <a:r>
              <a:rPr lang="en-US" sz="1200" kern="1200" dirty="0">
                <a:solidFill>
                  <a:schemeClr val="tx1"/>
                </a:solidFill>
                <a:effectLst/>
                <a:latin typeface="+mn-lt"/>
                <a:ea typeface="+mn-ea"/>
                <a:cs typeface="+mn-cs"/>
              </a:rPr>
              <a:t>4. Ethics deals with determining which ends are worthy of human pursuit.</a:t>
            </a:r>
          </a:p>
          <a:p>
            <a:r>
              <a:rPr lang="en-US" sz="1200" kern="1200" dirty="0">
                <a:solidFill>
                  <a:schemeClr val="tx1"/>
                </a:solidFill>
                <a:effectLst/>
                <a:latin typeface="+mn-lt"/>
                <a:ea typeface="+mn-ea"/>
                <a:cs typeface="+mn-cs"/>
              </a:rPr>
              <a:t>5. The moral good is a fulfillment of the natural end of humans.</a:t>
            </a:r>
          </a:p>
          <a:p>
            <a:r>
              <a:rPr lang="en-US" sz="1200" kern="1200" dirty="0">
                <a:solidFill>
                  <a:schemeClr val="tx1"/>
                </a:solidFill>
                <a:effectLst/>
                <a:latin typeface="+mn-lt"/>
                <a:ea typeface="+mn-ea"/>
                <a:cs typeface="+mn-cs"/>
              </a:rPr>
              <a:t>6. Evil is a lack.</a:t>
            </a:r>
          </a:p>
          <a:p>
            <a:endParaRPr lang="en-US" dirty="0"/>
          </a:p>
        </p:txBody>
      </p:sp>
      <p:sp>
        <p:nvSpPr>
          <p:cNvPr id="4" name="Slide Number Placeholder 3">
            <a:extLst>
              <a:ext uri="{FF2B5EF4-FFF2-40B4-BE49-F238E27FC236}">
                <a16:creationId xmlns:a16="http://schemas.microsoft.com/office/drawing/2014/main" id="{C802118A-A910-F4B9-429C-F3D14514ADC7}"/>
              </a:ext>
            </a:extLst>
          </p:cNvPr>
          <p:cNvSpPr>
            <a:spLocks noGrp="1"/>
          </p:cNvSpPr>
          <p:nvPr>
            <p:ph type="sldNum" sz="quarter" idx="5"/>
          </p:nvPr>
        </p:nvSpPr>
        <p:spPr/>
        <p:txBody>
          <a:bodyPr/>
          <a:lstStyle/>
          <a:p>
            <a:fld id="{9C53A244-72CC-496D-9A57-73CD1999635A}" type="slidenum">
              <a:rPr lang="en-US" smtClean="0"/>
              <a:t>152</a:t>
            </a:fld>
            <a:endParaRPr lang="en-US"/>
          </a:p>
        </p:txBody>
      </p:sp>
    </p:spTree>
    <p:extLst>
      <p:ext uri="{BB962C8B-B14F-4D97-AF65-F5344CB8AC3E}">
        <p14:creationId xmlns:p14="http://schemas.microsoft.com/office/powerpoint/2010/main" val="40904294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F95B-691E-0618-8991-5E5F6DF7A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000A-2154-A9E8-2F56-759031533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5ABC6-979B-5CFE-8B8E-CA79AC0FE16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Nicomachean Ethics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1. His moral theory is a Christian modification of Aristotle’s ethics.</a:t>
            </a:r>
          </a:p>
          <a:p>
            <a:r>
              <a:rPr lang="en-US" sz="1200" kern="1200" dirty="0">
                <a:solidFill>
                  <a:schemeClr val="tx1"/>
                </a:solidFill>
                <a:effectLst/>
                <a:latin typeface="+mn-lt"/>
                <a:ea typeface="+mn-ea"/>
                <a:cs typeface="+mn-cs"/>
              </a:rPr>
              <a:t>		2. Each event occurs because of an end towards which it directed.</a:t>
            </a:r>
          </a:p>
          <a:p>
            <a:r>
              <a:rPr lang="en-US" sz="1200" kern="1200" dirty="0">
                <a:solidFill>
                  <a:schemeClr val="tx1"/>
                </a:solidFill>
                <a:effectLst/>
                <a:latin typeface="+mn-lt"/>
                <a:ea typeface="+mn-ea"/>
                <a:cs typeface="+mn-cs"/>
              </a:rPr>
              <a:t>3. Humans have ends and inclinations and are the only earthly beings that can consciously chose to act towards these ends and inclinations.</a:t>
            </a:r>
          </a:p>
          <a:p>
            <a:r>
              <a:rPr lang="en-US" sz="1200" kern="1200" dirty="0">
                <a:solidFill>
                  <a:schemeClr val="tx1"/>
                </a:solidFill>
                <a:effectLst/>
                <a:latin typeface="+mn-lt"/>
                <a:ea typeface="+mn-ea"/>
                <a:cs typeface="+mn-cs"/>
              </a:rPr>
              <a:t>4. Ethics deals with determining which ends are worthy of human pursuit.</a:t>
            </a:r>
          </a:p>
          <a:p>
            <a:r>
              <a:rPr lang="en-US" sz="1200" kern="1200" dirty="0">
                <a:solidFill>
                  <a:schemeClr val="tx1"/>
                </a:solidFill>
                <a:effectLst/>
                <a:latin typeface="+mn-lt"/>
                <a:ea typeface="+mn-ea"/>
                <a:cs typeface="+mn-cs"/>
              </a:rPr>
              <a:t>5. The moral good is a fulfillment of the natural end of humans.</a:t>
            </a:r>
          </a:p>
          <a:p>
            <a:r>
              <a:rPr lang="en-US" sz="1200" kern="1200" dirty="0">
                <a:solidFill>
                  <a:schemeClr val="tx1"/>
                </a:solidFill>
                <a:effectLst/>
                <a:latin typeface="+mn-lt"/>
                <a:ea typeface="+mn-ea"/>
                <a:cs typeface="+mn-cs"/>
              </a:rPr>
              <a:t>6. Evil is a lack.</a:t>
            </a:r>
          </a:p>
          <a:p>
            <a:endParaRPr lang="en-US" dirty="0"/>
          </a:p>
        </p:txBody>
      </p:sp>
      <p:sp>
        <p:nvSpPr>
          <p:cNvPr id="4" name="Slide Number Placeholder 3">
            <a:extLst>
              <a:ext uri="{FF2B5EF4-FFF2-40B4-BE49-F238E27FC236}">
                <a16:creationId xmlns:a16="http://schemas.microsoft.com/office/drawing/2014/main" id="{70611556-8F36-B633-7925-EBE20E408258}"/>
              </a:ext>
            </a:extLst>
          </p:cNvPr>
          <p:cNvSpPr>
            <a:spLocks noGrp="1"/>
          </p:cNvSpPr>
          <p:nvPr>
            <p:ph type="sldNum" sz="quarter" idx="5"/>
          </p:nvPr>
        </p:nvSpPr>
        <p:spPr/>
        <p:txBody>
          <a:bodyPr/>
          <a:lstStyle/>
          <a:p>
            <a:fld id="{9C53A244-72CC-496D-9A57-73CD1999635A}" type="slidenum">
              <a:rPr lang="en-US" smtClean="0"/>
              <a:t>153</a:t>
            </a:fld>
            <a:endParaRPr lang="en-US"/>
          </a:p>
        </p:txBody>
      </p:sp>
    </p:spTree>
    <p:extLst>
      <p:ext uri="{BB962C8B-B14F-4D97-AF65-F5344CB8AC3E}">
        <p14:creationId xmlns:p14="http://schemas.microsoft.com/office/powerpoint/2010/main" val="24314718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5F23E-A0FB-9424-C6BD-776FC7AAE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A38E9-FDF2-DEBA-6B1C-DBDDC1DF7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20815-9C08-872F-0FB9-2997DCEE2C0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Actions</a:t>
            </a:r>
          </a:p>
          <a:p>
            <a:r>
              <a:rPr lang="en-US" sz="1200" kern="1200" dirty="0">
                <a:solidFill>
                  <a:schemeClr val="tx1"/>
                </a:solidFill>
                <a:effectLst/>
                <a:latin typeface="+mn-lt"/>
                <a:ea typeface="+mn-ea"/>
                <a:cs typeface="+mn-cs"/>
              </a:rPr>
              <a:t>		1. All genuine actions are good or bad-there are no morally neutral actions.</a:t>
            </a:r>
          </a:p>
          <a:p>
            <a:r>
              <a:rPr lang="en-US" sz="1200" kern="1200" dirty="0">
                <a:solidFill>
                  <a:schemeClr val="tx1"/>
                </a:solidFill>
                <a:effectLst/>
                <a:latin typeface="+mn-lt"/>
                <a:ea typeface="+mn-ea"/>
                <a:cs typeface="+mn-cs"/>
              </a:rPr>
              <a:t>		2. This is because all chosen actions always seek an end that will be either good or bad.</a:t>
            </a:r>
          </a:p>
          <a:p>
            <a:r>
              <a:rPr lang="en-US" sz="1200" kern="1200" dirty="0">
                <a:solidFill>
                  <a:schemeClr val="tx1"/>
                </a:solidFill>
                <a:effectLst/>
                <a:latin typeface="+mn-lt"/>
                <a:ea typeface="+mn-ea"/>
                <a:cs typeface="+mn-cs"/>
              </a:rPr>
              <a:t>		3. The intellect is primary in ethics: Only chosen, deliberate actions have moral qualities. </a:t>
            </a:r>
          </a:p>
          <a:p>
            <a:r>
              <a:rPr lang="en-US" sz="1200" kern="1200" dirty="0">
                <a:solidFill>
                  <a:schemeClr val="tx1"/>
                </a:solidFill>
                <a:effectLst/>
                <a:latin typeface="+mn-lt"/>
                <a:ea typeface="+mn-ea"/>
                <a:cs typeface="+mn-cs"/>
              </a:rPr>
              <a:t>		4. The will desires what is good but reason is needed to determine what is good and the means for achieving it.</a:t>
            </a:r>
          </a:p>
          <a:p>
            <a:endParaRPr lang="en-US" dirty="0"/>
          </a:p>
        </p:txBody>
      </p:sp>
      <p:sp>
        <p:nvSpPr>
          <p:cNvPr id="4" name="Slide Number Placeholder 3">
            <a:extLst>
              <a:ext uri="{FF2B5EF4-FFF2-40B4-BE49-F238E27FC236}">
                <a16:creationId xmlns:a16="http://schemas.microsoft.com/office/drawing/2014/main" id="{1DEB52A6-48EE-ED1D-414B-83844192C60F}"/>
              </a:ext>
            </a:extLst>
          </p:cNvPr>
          <p:cNvSpPr>
            <a:spLocks noGrp="1"/>
          </p:cNvSpPr>
          <p:nvPr>
            <p:ph type="sldNum" sz="quarter" idx="5"/>
          </p:nvPr>
        </p:nvSpPr>
        <p:spPr/>
        <p:txBody>
          <a:bodyPr/>
          <a:lstStyle/>
          <a:p>
            <a:fld id="{9C53A244-72CC-496D-9A57-73CD1999635A}" type="slidenum">
              <a:rPr lang="en-US" smtClean="0"/>
              <a:t>154</a:t>
            </a:fld>
            <a:endParaRPr lang="en-US"/>
          </a:p>
        </p:txBody>
      </p:sp>
    </p:spTree>
    <p:extLst>
      <p:ext uri="{BB962C8B-B14F-4D97-AF65-F5344CB8AC3E}">
        <p14:creationId xmlns:p14="http://schemas.microsoft.com/office/powerpoint/2010/main" val="28593199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C. Human Actions vs. Acts of Humans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Human actions are voluntary, consciously willed actions chosen because the individual’s reason is seeking a specific end.</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Human actions are good or bad.</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3. Acts of humans are unconscious or involuntary behaviors.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4. Acts of humans are morally neutral.</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C. Factors of Moral Assessment</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The object of the action.</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The circumstances of the action.</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3. The end of the action.</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4. Aquinas uses an example of the giving of alms.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a. The object is to give money to one who is in need.</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b. The circumstances would include such things as the origin of the money, the needs of the recipient, etc.</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c. The end is the goal of the action, such as to help one in need or to be praised for generosity, or to get a tax break.</a:t>
            </a: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155</a:t>
            </a:fld>
            <a:endParaRPr lang="en-US"/>
          </a:p>
        </p:txBody>
      </p:sp>
    </p:spTree>
    <p:extLst>
      <p:ext uri="{BB962C8B-B14F-4D97-AF65-F5344CB8AC3E}">
        <p14:creationId xmlns:p14="http://schemas.microsoft.com/office/powerpoint/2010/main" val="32730061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D. Christian Modification</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Aristotle’s theory places humans in a special role as rational beings, but God does not play any role in his theory.</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Aquinas held that Aristotle provided a natural ethical theory built on achieving imperfect and temporal happiness on earth.</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3. Aquinas claims that humans long for the perfect good, which is not to be found in the imperfect realm of the natural world.</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4. Aquinas claims that nature does not provide us with a means of satisfying one’s spiritual nature.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5. The supreme good can only be found in God.</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6. This supreme good is not acquired by merely having intellectual knowledge of God but by acquaintance with God.</a:t>
            </a:r>
          </a:p>
          <a:p>
            <a:pPr marL="22860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7. This acquaintance is not possible in this life, thus our natural desire for ultimate happiness indicates that there must be an afterlife.</a:t>
            </a: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156</a:t>
            </a:fld>
            <a:endParaRPr lang="en-US"/>
          </a:p>
        </p:txBody>
      </p:sp>
    </p:spTree>
    <p:extLst>
      <p:ext uri="{BB962C8B-B14F-4D97-AF65-F5344CB8AC3E}">
        <p14:creationId xmlns:p14="http://schemas.microsoft.com/office/powerpoint/2010/main" val="42030599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A. Natural Law</a:t>
            </a:r>
          </a:p>
          <a:p>
            <a:r>
              <a:rPr lang="en-US" sz="1200" kern="1200" dirty="0">
                <a:solidFill>
                  <a:schemeClr val="tx1"/>
                </a:solidFill>
                <a:effectLst/>
                <a:latin typeface="+mn-lt"/>
                <a:ea typeface="+mn-ea"/>
                <a:cs typeface="+mn-cs"/>
              </a:rPr>
              <a:t>1. Since humans were created by God to live a certain way, reflection on human nature can reveal guidelines for actualizing human potentialities.</a:t>
            </a:r>
          </a:p>
          <a:p>
            <a:r>
              <a:rPr lang="en-US" sz="1200" kern="1200" dirty="0">
                <a:solidFill>
                  <a:schemeClr val="tx1"/>
                </a:solidFill>
                <a:effectLst/>
                <a:latin typeface="+mn-lt"/>
                <a:ea typeface="+mn-ea"/>
                <a:cs typeface="+mn-cs"/>
              </a:rPr>
              <a:t>2. As human nature remains the same across cultures and time, the rules of the natural law are universal and self-evident.</a:t>
            </a:r>
          </a:p>
          <a:p>
            <a:r>
              <a:rPr lang="en-US" sz="1200" kern="1200" dirty="0">
                <a:solidFill>
                  <a:schemeClr val="tx1"/>
                </a:solidFill>
                <a:effectLst/>
                <a:latin typeface="+mn-lt"/>
                <a:ea typeface="+mn-ea"/>
                <a:cs typeface="+mn-cs"/>
              </a:rPr>
              <a:t>3. What is good is what is in accord with reason-this is conformity to the natural law.</a:t>
            </a:r>
          </a:p>
          <a:p>
            <a:r>
              <a:rPr lang="en-US" sz="1200" kern="1200" dirty="0">
                <a:solidFill>
                  <a:schemeClr val="tx1"/>
                </a:solidFill>
                <a:effectLst/>
                <a:latin typeface="+mn-lt"/>
                <a:ea typeface="+mn-ea"/>
                <a:cs typeface="+mn-cs"/>
              </a:rPr>
              <a:t>4. He reasoned that by reflecting on human nature and natural inclinations, he could infer moral principles.</a:t>
            </a:r>
          </a:p>
          <a:p>
            <a:r>
              <a:rPr lang="en-US" sz="1200" kern="1200" dirty="0">
                <a:solidFill>
                  <a:schemeClr val="tx1"/>
                </a:solidFill>
                <a:effectLst/>
                <a:latin typeface="+mn-lt"/>
                <a:ea typeface="+mn-ea"/>
                <a:cs typeface="+mn-cs"/>
              </a:rPr>
              <a:t>	B. Natural Morality</a:t>
            </a:r>
          </a:p>
          <a:p>
            <a:r>
              <a:rPr lang="en-US" sz="1200" kern="1200" dirty="0">
                <a:solidFill>
                  <a:schemeClr val="tx1"/>
                </a:solidFill>
                <a:effectLst/>
                <a:latin typeface="+mn-lt"/>
                <a:ea typeface="+mn-ea"/>
                <a:cs typeface="+mn-cs"/>
              </a:rPr>
              <a:t>		1. All creatures naturally tend to preserve their own life, hence murder and suicide is wrong because “life is to be preserved.”</a:t>
            </a:r>
          </a:p>
          <a:p>
            <a:r>
              <a:rPr lang="en-US" sz="1200" kern="1200" dirty="0">
                <a:solidFill>
                  <a:schemeClr val="tx1"/>
                </a:solidFill>
                <a:effectLst/>
                <a:latin typeface="+mn-lt"/>
                <a:ea typeface="+mn-ea"/>
                <a:cs typeface="+mn-cs"/>
              </a:rPr>
              <a:t>		2. All animals seek to preserve their species and protect their children.</a:t>
            </a:r>
          </a:p>
          <a:p>
            <a:r>
              <a:rPr lang="en-US" sz="1200" kern="1200" dirty="0">
                <a:solidFill>
                  <a:schemeClr val="tx1"/>
                </a:solidFill>
                <a:effectLst/>
                <a:latin typeface="+mn-lt"/>
                <a:ea typeface="+mn-ea"/>
                <a:cs typeface="+mn-cs"/>
              </a:rPr>
              <a:t>			a. For humans this includes helping the young develop their full potential.</a:t>
            </a:r>
          </a:p>
          <a:p>
            <a:r>
              <a:rPr lang="en-US" sz="1200" kern="1200" dirty="0">
                <a:solidFill>
                  <a:schemeClr val="tx1"/>
                </a:solidFill>
                <a:effectLst/>
                <a:latin typeface="+mn-lt"/>
                <a:ea typeface="+mn-ea"/>
                <a:cs typeface="+mn-cs"/>
              </a:rPr>
              <a:t>		3. Being above animals, humans are inclined to fully develop their rational, human potential.</a:t>
            </a:r>
          </a:p>
          <a:p>
            <a:r>
              <a:rPr lang="en-US" sz="1200" kern="1200" dirty="0">
                <a:solidFill>
                  <a:schemeClr val="tx1"/>
                </a:solidFill>
                <a:effectLst/>
                <a:latin typeface="+mn-lt"/>
                <a:ea typeface="+mn-ea"/>
                <a:cs typeface="+mn-cs"/>
              </a:rPr>
              <a:t>			a. This leads to the duty to seek truth and to follow the rules needed to live in society.</a:t>
            </a:r>
          </a:p>
        </p:txBody>
      </p:sp>
      <p:sp>
        <p:nvSpPr>
          <p:cNvPr id="4" name="Slide Number Placeholder 3"/>
          <p:cNvSpPr>
            <a:spLocks noGrp="1"/>
          </p:cNvSpPr>
          <p:nvPr>
            <p:ph type="sldNum" sz="quarter" idx="5"/>
          </p:nvPr>
        </p:nvSpPr>
        <p:spPr/>
        <p:txBody>
          <a:bodyPr/>
          <a:lstStyle/>
          <a:p>
            <a:fld id="{9C53A244-72CC-496D-9A57-73CD1999635A}" type="slidenum">
              <a:rPr lang="en-US" smtClean="0"/>
              <a:t>157</a:t>
            </a:fld>
            <a:endParaRPr lang="en-US"/>
          </a:p>
        </p:txBody>
      </p:sp>
    </p:spTree>
    <p:extLst>
      <p:ext uri="{BB962C8B-B14F-4D97-AF65-F5344CB8AC3E}">
        <p14:creationId xmlns:p14="http://schemas.microsoft.com/office/powerpoint/2010/main" val="172799541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88AA-A55B-FB5A-4AC8-6B123BD89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AD3D4-5520-8C50-D1BB-E31349BB6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30512-B9D5-3C46-1BC3-6CF6148EE7E4}"/>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 Disagreement</a:t>
            </a:r>
          </a:p>
          <a:p>
            <a:r>
              <a:rPr lang="en-US" sz="1200" kern="1200" dirty="0">
                <a:solidFill>
                  <a:schemeClr val="tx1"/>
                </a:solidFill>
                <a:effectLst/>
                <a:latin typeface="+mn-lt"/>
                <a:ea typeface="+mn-ea"/>
                <a:cs typeface="+mn-cs"/>
              </a:rPr>
              <a:t>1. Given that natural law is both universal and self evident, disagreements arise because some are blinded by passions, bad habits, and ignorance.</a:t>
            </a:r>
          </a:p>
          <a:p>
            <a:r>
              <a:rPr lang="en-US" sz="1200" kern="1200" dirty="0">
                <a:solidFill>
                  <a:schemeClr val="tx1"/>
                </a:solidFill>
                <a:effectLst/>
                <a:latin typeface="+mn-lt"/>
                <a:ea typeface="+mn-ea"/>
                <a:cs typeface="+mn-cs"/>
              </a:rPr>
              <a:t>2. People who do not see the natural law fail to do so because of limits and defects.</a:t>
            </a:r>
          </a:p>
          <a:p>
            <a:r>
              <a:rPr lang="en-US" sz="1200" kern="1200" dirty="0">
                <a:solidFill>
                  <a:schemeClr val="tx1"/>
                </a:solidFill>
                <a:effectLst/>
                <a:latin typeface="+mn-lt"/>
                <a:ea typeface="+mn-ea"/>
                <a:cs typeface="+mn-cs"/>
              </a:rPr>
              <a:t>3. The conscience is the rational activity of applying moral knowledge to specific cases.</a:t>
            </a:r>
          </a:p>
          <a:p>
            <a:r>
              <a:rPr lang="en-US" sz="1200" kern="1200" dirty="0">
                <a:solidFill>
                  <a:schemeClr val="tx1"/>
                </a:solidFill>
                <a:effectLst/>
                <a:latin typeface="+mn-lt"/>
                <a:ea typeface="+mn-ea"/>
                <a:cs typeface="+mn-cs"/>
              </a:rPr>
              <a:t>4. “Every will at variance with reason, whether right or erring, is always evil.”</a:t>
            </a:r>
          </a:p>
          <a:p>
            <a:r>
              <a:rPr lang="en-US" sz="1200" kern="1200" dirty="0">
                <a:solidFill>
                  <a:schemeClr val="tx1"/>
                </a:solidFill>
                <a:effectLst/>
                <a:latin typeface="+mn-lt"/>
                <a:ea typeface="+mn-ea"/>
                <a:cs typeface="+mn-cs"/>
              </a:rPr>
              <a:t>5. People are obligated to follow their informed conscience as well as possible.</a:t>
            </a:r>
          </a:p>
          <a:p>
            <a:r>
              <a:rPr lang="en-US" sz="1200" kern="1200" dirty="0">
                <a:solidFill>
                  <a:schemeClr val="tx1"/>
                </a:solidFill>
                <a:effectLst/>
                <a:latin typeface="+mn-lt"/>
                <a:ea typeface="+mn-ea"/>
                <a:cs typeface="+mn-cs"/>
              </a:rPr>
              <a:t>6. If one is mistaken, one is still judged by how well they followed the moral light as they saw it.</a:t>
            </a:r>
          </a:p>
        </p:txBody>
      </p:sp>
      <p:sp>
        <p:nvSpPr>
          <p:cNvPr id="4" name="Slide Number Placeholder 3">
            <a:extLst>
              <a:ext uri="{FF2B5EF4-FFF2-40B4-BE49-F238E27FC236}">
                <a16:creationId xmlns:a16="http://schemas.microsoft.com/office/drawing/2014/main" id="{98EB4C66-F444-1981-554C-D3E4C2AE5902}"/>
              </a:ext>
            </a:extLst>
          </p:cNvPr>
          <p:cNvSpPr>
            <a:spLocks noGrp="1"/>
          </p:cNvSpPr>
          <p:nvPr>
            <p:ph type="sldNum" sz="quarter" idx="5"/>
          </p:nvPr>
        </p:nvSpPr>
        <p:spPr/>
        <p:txBody>
          <a:bodyPr/>
          <a:lstStyle/>
          <a:p>
            <a:fld id="{9C53A244-72CC-496D-9A57-73CD1999635A}" type="slidenum">
              <a:rPr lang="en-US" smtClean="0"/>
              <a:t>158</a:t>
            </a:fld>
            <a:endParaRPr lang="en-US"/>
          </a:p>
        </p:txBody>
      </p:sp>
    </p:spTree>
    <p:extLst>
      <p:ext uri="{BB962C8B-B14F-4D97-AF65-F5344CB8AC3E}">
        <p14:creationId xmlns:p14="http://schemas.microsoft.com/office/powerpoint/2010/main" val="56965828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III The Four Laws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A. Metaphysics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The moral law in our nature is an expression of God’s eternal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The moral law is not an arbitrary creation of God’s will but is the result of His reason which is grounded in His nature.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a. Since God is not arbitrary, neither is the moral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3. There are four ways in which God’s law is manifested.</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B. Eternal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The rational order God established for His created world.</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All things follow this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3. Non-rational beings simply follow the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4. Humans can choose to obey or disobey the moral aspects of the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C. Natural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Law available to reason that regulates human moral behavior.</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This law guides humans insofar as they are natural and social beings.</a:t>
            </a:r>
          </a:p>
          <a:p>
            <a:pPr marL="22860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3. It leads humans to develop the Aristotelian model of virtue by developing the classic virtues of temperance, courage, and justice.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D. Divine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Known by revelation.</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Goes beyond the natural law and guides humans towards eternal happiness.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3. In following this law, the natural virtues are exceeded by the theological virtues of faith, hope and love.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4. These virtues are only attained by God’s grace.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E. Human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Laws created by humans.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“In temporal law there is nothing just and lawful but what man has drawn from the eternal law.”</a:t>
            </a: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159</a:t>
            </a:fld>
            <a:endParaRPr lang="en-US"/>
          </a:p>
        </p:txBody>
      </p:sp>
    </p:spTree>
    <p:extLst>
      <p:ext uri="{BB962C8B-B14F-4D97-AF65-F5344CB8AC3E}">
        <p14:creationId xmlns:p14="http://schemas.microsoft.com/office/powerpoint/2010/main" val="34520312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C. Natural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Law available to reason that regulates human moral behavior.</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This law guides humans insofar as they are natural and social beings.</a:t>
            </a:r>
          </a:p>
          <a:p>
            <a:pPr marL="22860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3. It leads humans to develop the Aristotelian model of virtue by developing the classic virtues of temperance, courage, and justice.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D. Divine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Known by revelation.</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Goes beyond the natural law and guides humans towards eternal happiness.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3. In following this law, the natural virtues are exceeded by the theological virtues of faith, hope and love.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4. These virtues are only attained by God’s grace.</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E. Human Law</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1. Laws created by humans.</a:t>
            </a:r>
          </a:p>
          <a:p>
            <a:pPr marL="0" marR="0" hangingPunct="0">
              <a:spcBef>
                <a:spcPts val="0"/>
              </a:spcBef>
              <a:spcAft>
                <a:spcPts val="0"/>
              </a:spcAft>
              <a:tabLst>
                <a:tab pos="114300" algn="l"/>
                <a:tab pos="228600" algn="l"/>
                <a:tab pos="342900" algn="l"/>
                <a:tab pos="457200" algn="l"/>
                <a:tab pos="571500" algn="l"/>
                <a:tab pos="685800" algn="l"/>
              </a:tabLst>
            </a:pPr>
            <a:r>
              <a:rPr lang="en-US" sz="1200" dirty="0">
                <a:effectLst/>
                <a:latin typeface="Times New Roman" panose="02020603050405020304" pitchFamily="18" charset="0"/>
                <a:ea typeface="Times New Roman" panose="02020603050405020304" pitchFamily="18" charset="0"/>
              </a:rPr>
              <a:t>		2. “In temporal law there is nothing just and lawful but what man has drawn from the eternal law.”</a:t>
            </a:r>
          </a:p>
          <a:p>
            <a:endParaRPr lang="en-US" dirty="0"/>
          </a:p>
        </p:txBody>
      </p:sp>
      <p:sp>
        <p:nvSpPr>
          <p:cNvPr id="4" name="Slide Number Placeholder 3"/>
          <p:cNvSpPr>
            <a:spLocks noGrp="1"/>
          </p:cNvSpPr>
          <p:nvPr>
            <p:ph type="sldNum" sz="quarter" idx="5"/>
          </p:nvPr>
        </p:nvSpPr>
        <p:spPr/>
        <p:txBody>
          <a:bodyPr/>
          <a:lstStyle/>
          <a:p>
            <a:fld id="{9C53A244-72CC-496D-9A57-73CD1999635A}" type="slidenum">
              <a:rPr lang="en-US" smtClean="0"/>
              <a:t>160</a:t>
            </a:fld>
            <a:endParaRPr lang="en-US"/>
          </a:p>
        </p:txBody>
      </p:sp>
    </p:spTree>
    <p:extLst>
      <p:ext uri="{BB962C8B-B14F-4D97-AF65-F5344CB8AC3E}">
        <p14:creationId xmlns:p14="http://schemas.microsoft.com/office/powerpoint/2010/main" val="66291076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Background</a:t>
            </a:r>
          </a:p>
          <a:p>
            <a:r>
              <a:rPr lang="en-US" sz="1200" kern="1200" dirty="0">
                <a:solidFill>
                  <a:schemeClr val="tx1"/>
                </a:solidFill>
                <a:effectLst/>
                <a:latin typeface="+mn-lt"/>
                <a:ea typeface="+mn-ea"/>
                <a:cs typeface="+mn-cs"/>
              </a:rPr>
              <a:t>		1. Between Augustine and Aquinas there was little work done in political philosophy.</a:t>
            </a:r>
          </a:p>
          <a:p>
            <a:r>
              <a:rPr lang="en-US" sz="1200" kern="1200" dirty="0">
                <a:solidFill>
                  <a:schemeClr val="tx1"/>
                </a:solidFill>
                <a:effectLst/>
                <a:latin typeface="+mn-lt"/>
                <a:ea typeface="+mn-ea"/>
                <a:cs typeface="+mn-cs"/>
              </a:rPr>
              <a:t>		2. Neo-Platonism’s dominance led thinkers to focus mainly on metaphysics and logic.</a:t>
            </a:r>
          </a:p>
          <a:p>
            <a:r>
              <a:rPr lang="en-US" sz="1200" kern="1200" dirty="0">
                <a:solidFill>
                  <a:schemeClr val="tx1"/>
                </a:solidFill>
                <a:effectLst/>
                <a:latin typeface="+mn-lt"/>
                <a:ea typeface="+mn-ea"/>
                <a:cs typeface="+mn-cs"/>
              </a:rPr>
              <a:t>		3. The availability of Aristotle’s works renewed interest in political philosophy.</a:t>
            </a:r>
          </a:p>
          <a:p>
            <a:r>
              <a:rPr lang="en-US" sz="1200" kern="1200" dirty="0">
                <a:solidFill>
                  <a:schemeClr val="tx1"/>
                </a:solidFill>
                <a:effectLst/>
                <a:latin typeface="+mn-lt"/>
                <a:ea typeface="+mn-ea"/>
                <a:cs typeface="+mn-cs"/>
              </a:rPr>
              <a:t>		4. Political systems were more stable and civilization flourished, making political philosophy of greater concern.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162</a:t>
            </a:fld>
            <a:endParaRPr lang="en-US"/>
          </a:p>
        </p:txBody>
      </p:sp>
    </p:spTree>
    <p:extLst>
      <p:ext uri="{BB962C8B-B14F-4D97-AF65-F5344CB8AC3E}">
        <p14:creationId xmlns:p14="http://schemas.microsoft.com/office/powerpoint/2010/main" val="110488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Goal of Philosophy</a:t>
            </a:r>
          </a:p>
          <a:p>
            <a:r>
              <a:rPr lang="en-US" sz="1200" kern="1200" dirty="0">
                <a:solidFill>
                  <a:schemeClr val="tx1"/>
                </a:solidFill>
                <a:effectLst/>
                <a:latin typeface="+mn-lt"/>
                <a:ea typeface="+mn-ea"/>
                <a:cs typeface="+mn-cs"/>
              </a:rPr>
              <a:t>		1. To provide a rational interpretation of revelation.</a:t>
            </a:r>
          </a:p>
          <a:p>
            <a:r>
              <a:rPr lang="en-US" sz="1200" kern="1200" dirty="0">
                <a:solidFill>
                  <a:schemeClr val="tx1"/>
                </a:solidFill>
                <a:effectLst/>
                <a:latin typeface="+mn-lt"/>
                <a:ea typeface="+mn-ea"/>
                <a:cs typeface="+mn-cs"/>
              </a:rPr>
              <a:t>		2. He quotes Augustine to support his view: “true philosophy is true religion, and conversely true religion is true philosophy.”</a:t>
            </a:r>
          </a:p>
          <a:p>
            <a:r>
              <a:rPr lang="en-US" sz="1200" kern="1200" dirty="0">
                <a:solidFill>
                  <a:schemeClr val="tx1"/>
                </a:solidFill>
                <a:effectLst/>
                <a:latin typeface="+mn-lt"/>
                <a:ea typeface="+mn-ea"/>
                <a:cs typeface="+mn-cs"/>
              </a:rPr>
              <a:t>		3. Scripture should be followed in all things, although it does need to be interpreted.</a:t>
            </a:r>
          </a:p>
          <a:p>
            <a:r>
              <a:rPr lang="en-US" sz="1200" kern="1200" dirty="0">
                <a:solidFill>
                  <a:schemeClr val="tx1"/>
                </a:solidFill>
                <a:effectLst/>
                <a:latin typeface="+mn-lt"/>
                <a:ea typeface="+mn-ea"/>
                <a:cs typeface="+mn-cs"/>
              </a:rPr>
              <a:t>		4. There are two sources for interpreting scripture: reason and the church fathers.</a:t>
            </a:r>
          </a:p>
          <a:p>
            <a:r>
              <a:rPr lang="en-US" sz="1200" kern="1200" dirty="0">
                <a:solidFill>
                  <a:schemeClr val="tx1"/>
                </a:solidFill>
                <a:effectLst/>
                <a:latin typeface="+mn-lt"/>
                <a:ea typeface="+mn-ea"/>
                <a:cs typeface="+mn-cs"/>
              </a:rPr>
              <a:t>			a. He puts the emphasis on the priority of reason.</a:t>
            </a:r>
          </a:p>
          <a:p>
            <a:r>
              <a:rPr lang="en-US" sz="1200" kern="1200" dirty="0">
                <a:solidFill>
                  <a:schemeClr val="tx1"/>
                </a:solidFill>
                <a:effectLst/>
                <a:latin typeface="+mn-lt"/>
                <a:ea typeface="+mn-ea"/>
                <a:cs typeface="+mn-cs"/>
              </a:rPr>
              <a:t>			b. He claims that true faith and true reason will not conflict-both come form divine wisdom.</a:t>
            </a:r>
          </a:p>
          <a:p>
            <a:r>
              <a:rPr lang="en-US" sz="1200" kern="1200" dirty="0">
                <a:solidFill>
                  <a:schemeClr val="tx1"/>
                </a:solidFill>
                <a:effectLst/>
                <a:latin typeface="+mn-lt"/>
                <a:ea typeface="+mn-ea"/>
                <a:cs typeface="+mn-cs"/>
              </a:rPr>
              <a:t>			c. If they seem to conflict, then one or the other is not genuine.</a:t>
            </a:r>
          </a:p>
          <a:p>
            <a:r>
              <a:rPr lang="en-US" sz="1200" kern="1200" dirty="0">
                <a:solidFill>
                  <a:schemeClr val="tx1"/>
                </a:solidFill>
                <a:effectLst/>
                <a:latin typeface="+mn-lt"/>
                <a:ea typeface="+mn-ea"/>
                <a:cs typeface="+mn-cs"/>
              </a:rPr>
              <a:t>			d. This allowed him to interpret revelation and doctrinal traditions in the way that reason led him.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22</a:t>
            </a:fld>
            <a:endParaRPr lang="en-US"/>
          </a:p>
        </p:txBody>
      </p:sp>
    </p:spTree>
    <p:extLst>
      <p:ext uri="{BB962C8B-B14F-4D97-AF65-F5344CB8AC3E}">
        <p14:creationId xmlns:p14="http://schemas.microsoft.com/office/powerpoint/2010/main" val="3777123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7DC09-6EA3-FA04-9C2B-AD9670B37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7C51A-FCE7-CB83-14F8-D6037AE7E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C2967-ADBF-F740-3D65-3C1ECA70A8F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Law</a:t>
            </a:r>
          </a:p>
          <a:p>
            <a:r>
              <a:rPr lang="en-US" sz="1200" kern="1200" dirty="0">
                <a:solidFill>
                  <a:schemeClr val="tx1"/>
                </a:solidFill>
                <a:effectLst/>
                <a:latin typeface="+mn-lt"/>
                <a:ea typeface="+mn-ea"/>
                <a:cs typeface="+mn-cs"/>
              </a:rPr>
              <a:t>		1. His focus is on the nature of political laws.</a:t>
            </a:r>
          </a:p>
          <a:p>
            <a:r>
              <a:rPr lang="en-US" sz="1200" kern="1200" dirty="0">
                <a:solidFill>
                  <a:schemeClr val="tx1"/>
                </a:solidFill>
                <a:effectLst/>
                <a:latin typeface="+mn-lt"/>
                <a:ea typeface="+mn-ea"/>
                <a:cs typeface="+mn-cs"/>
              </a:rPr>
              <a:t>		2. Law: “an ordinance of reason for the common good, promulgated by him who has care of the community.”</a:t>
            </a:r>
          </a:p>
          <a:p>
            <a:r>
              <a:rPr lang="en-US" sz="1200" kern="1200" dirty="0">
                <a:solidFill>
                  <a:schemeClr val="tx1"/>
                </a:solidFill>
                <a:effectLst/>
                <a:latin typeface="+mn-lt"/>
                <a:ea typeface="+mn-ea"/>
                <a:cs typeface="+mn-cs"/>
              </a:rPr>
              <a:t>		3. Some laws aim at enforcing and elaborating the natural laws and should be the same everywhere.</a:t>
            </a:r>
          </a:p>
          <a:p>
            <a:r>
              <a:rPr lang="en-US" sz="1200" kern="1200" dirty="0">
                <a:solidFill>
                  <a:schemeClr val="tx1"/>
                </a:solidFill>
                <a:effectLst/>
                <a:latin typeface="+mn-lt"/>
                <a:ea typeface="+mn-ea"/>
                <a:cs typeface="+mn-cs"/>
              </a:rPr>
              <a:t>		4. Other laws are created to fill in details left open by the natural law.</a:t>
            </a:r>
          </a:p>
          <a:p>
            <a:r>
              <a:rPr lang="en-US" sz="1200" kern="1200" dirty="0">
                <a:solidFill>
                  <a:schemeClr val="tx1"/>
                </a:solidFill>
                <a:effectLst/>
                <a:latin typeface="+mn-lt"/>
                <a:ea typeface="+mn-ea"/>
                <a:cs typeface="+mn-cs"/>
              </a:rPr>
              <a:t>		5. All human laws draw their validity from the natural law.</a:t>
            </a:r>
          </a:p>
          <a:p>
            <a:r>
              <a:rPr lang="en-US" sz="1200" kern="1200" dirty="0">
                <a:solidFill>
                  <a:schemeClr val="tx1"/>
                </a:solidFill>
                <a:effectLst/>
                <a:latin typeface="+mn-lt"/>
                <a:ea typeface="+mn-ea"/>
                <a:cs typeface="+mn-cs"/>
              </a:rPr>
              <a:t>		6. A human law that violates the natural law is not a genuine law and does not command obedience.</a:t>
            </a:r>
          </a:p>
          <a:p>
            <a:r>
              <a:rPr lang="en-US" sz="1200" kern="1200" dirty="0">
                <a:solidFill>
                  <a:schemeClr val="tx1"/>
                </a:solidFill>
                <a:effectLst/>
                <a:latin typeface="+mn-lt"/>
                <a:ea typeface="+mn-ea"/>
                <a:cs typeface="+mn-cs"/>
              </a:rPr>
              <a:t>7. In some cases it is the lesser evil to obey an invalid law, while in other cases civil disobedience against an invalid law is necessary.</a:t>
            </a:r>
          </a:p>
        </p:txBody>
      </p:sp>
      <p:sp>
        <p:nvSpPr>
          <p:cNvPr id="4" name="Slide Number Placeholder 3">
            <a:extLst>
              <a:ext uri="{FF2B5EF4-FFF2-40B4-BE49-F238E27FC236}">
                <a16:creationId xmlns:a16="http://schemas.microsoft.com/office/drawing/2014/main" id="{2F5CD164-9F88-1345-FE6F-60AC3E7B4162}"/>
              </a:ext>
            </a:extLst>
          </p:cNvPr>
          <p:cNvSpPr>
            <a:spLocks noGrp="1"/>
          </p:cNvSpPr>
          <p:nvPr>
            <p:ph type="sldNum" sz="quarter" idx="5"/>
          </p:nvPr>
        </p:nvSpPr>
        <p:spPr/>
        <p:txBody>
          <a:bodyPr/>
          <a:lstStyle/>
          <a:p>
            <a:fld id="{4649F153-ACC8-4541-AA2A-E674A28DF58D}" type="slidenum">
              <a:rPr lang="en-US" smtClean="0"/>
              <a:t>163</a:t>
            </a:fld>
            <a:endParaRPr lang="en-US"/>
          </a:p>
        </p:txBody>
      </p:sp>
    </p:spTree>
    <p:extLst>
      <p:ext uri="{BB962C8B-B14F-4D97-AF65-F5344CB8AC3E}">
        <p14:creationId xmlns:p14="http://schemas.microsoft.com/office/powerpoint/2010/main" val="41248434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553F3-8BE9-3B39-714F-F17052A84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B1105-80FD-0D05-B949-76C8CAC54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9170F-A667-75CD-22B5-7245ECF6FCF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Extent of the Law</a:t>
            </a:r>
          </a:p>
          <a:p>
            <a:r>
              <a:rPr lang="en-US" sz="1200" kern="1200" dirty="0">
                <a:solidFill>
                  <a:schemeClr val="tx1"/>
                </a:solidFill>
                <a:effectLst/>
                <a:latin typeface="+mn-lt"/>
                <a:ea typeface="+mn-ea"/>
                <a:cs typeface="+mn-cs"/>
              </a:rPr>
              <a:t>		1. Attempts to make all immorality illegal would fail because human nature would make this impossible.</a:t>
            </a:r>
          </a:p>
          <a:p>
            <a:r>
              <a:rPr lang="en-US" sz="1200" kern="1200" dirty="0">
                <a:solidFill>
                  <a:schemeClr val="tx1"/>
                </a:solidFill>
                <a:effectLst/>
                <a:latin typeface="+mn-lt"/>
                <a:ea typeface="+mn-ea"/>
                <a:cs typeface="+mn-cs"/>
              </a:rPr>
              <a:t>		2. Law should be concerned mainly with major evils, such as those that inflict harm and undermine an ordered society.</a:t>
            </a:r>
          </a:p>
          <a:p>
            <a:r>
              <a:rPr lang="en-US" sz="1200" kern="1200" dirty="0">
                <a:solidFill>
                  <a:schemeClr val="tx1"/>
                </a:solidFill>
                <a:effectLst/>
                <a:latin typeface="+mn-lt"/>
                <a:ea typeface="+mn-ea"/>
                <a:cs typeface="+mn-cs"/>
              </a:rPr>
              <a:t>		3. Human laws should thus focus on justice as it relates to relations between people.</a:t>
            </a:r>
          </a:p>
          <a:p>
            <a:r>
              <a:rPr lang="en-US" sz="1200" kern="1200" dirty="0">
                <a:solidFill>
                  <a:schemeClr val="tx1"/>
                </a:solidFill>
                <a:effectLst/>
                <a:latin typeface="+mn-lt"/>
                <a:ea typeface="+mn-ea"/>
                <a:cs typeface="+mn-cs"/>
              </a:rPr>
              <a:t>		4. Human laws should not regulate the spiritual community and private morality.</a:t>
            </a:r>
          </a:p>
        </p:txBody>
      </p:sp>
      <p:sp>
        <p:nvSpPr>
          <p:cNvPr id="4" name="Slide Number Placeholder 3">
            <a:extLst>
              <a:ext uri="{FF2B5EF4-FFF2-40B4-BE49-F238E27FC236}">
                <a16:creationId xmlns:a16="http://schemas.microsoft.com/office/drawing/2014/main" id="{9B6BAAD3-4CFD-B959-3D7B-4B81F6850A4F}"/>
              </a:ext>
            </a:extLst>
          </p:cNvPr>
          <p:cNvSpPr>
            <a:spLocks noGrp="1"/>
          </p:cNvSpPr>
          <p:nvPr>
            <p:ph type="sldNum" sz="quarter" idx="5"/>
          </p:nvPr>
        </p:nvSpPr>
        <p:spPr/>
        <p:txBody>
          <a:bodyPr/>
          <a:lstStyle/>
          <a:p>
            <a:fld id="{4649F153-ACC8-4541-AA2A-E674A28DF58D}" type="slidenum">
              <a:rPr lang="en-US" smtClean="0"/>
              <a:t>164</a:t>
            </a:fld>
            <a:endParaRPr lang="en-US"/>
          </a:p>
        </p:txBody>
      </p:sp>
    </p:spTree>
    <p:extLst>
      <p:ext uri="{BB962C8B-B14F-4D97-AF65-F5344CB8AC3E}">
        <p14:creationId xmlns:p14="http://schemas.microsoft.com/office/powerpoint/2010/main" val="35345940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A9DA0-086D-1A45-31C8-C2C54C790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5B97F-C87E-9E2E-ED79-0ACBE1008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92C2E-8281-02FB-28E2-6CBDD5BE01F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Civil Law</a:t>
            </a:r>
          </a:p>
          <a:p>
            <a:r>
              <a:rPr lang="en-US" sz="1200" kern="1200" dirty="0">
                <a:solidFill>
                  <a:schemeClr val="tx1"/>
                </a:solidFill>
                <a:effectLst/>
                <a:latin typeface="+mn-lt"/>
                <a:ea typeface="+mn-ea"/>
                <a:cs typeface="+mn-cs"/>
              </a:rPr>
              <a:t>		1. Civil society is natural and does not require any justification.</a:t>
            </a:r>
          </a:p>
          <a:p>
            <a:r>
              <a:rPr lang="en-US" sz="1200" kern="1200" dirty="0">
                <a:solidFill>
                  <a:schemeClr val="tx1"/>
                </a:solidFill>
                <a:effectLst/>
                <a:latin typeface="+mn-lt"/>
                <a:ea typeface="+mn-ea"/>
                <a:cs typeface="+mn-cs"/>
              </a:rPr>
              <a:t>		2. His view matches that of the Greeks but disagrees with Augustine who regarded society as a necessary evil.</a:t>
            </a:r>
          </a:p>
          <a:p>
            <a:r>
              <a:rPr lang="en-US" sz="1200" kern="1200" dirty="0">
                <a:solidFill>
                  <a:schemeClr val="tx1"/>
                </a:solidFill>
                <a:effectLst/>
                <a:latin typeface="+mn-lt"/>
                <a:ea typeface="+mn-ea"/>
                <a:cs typeface="+mn-cs"/>
              </a:rPr>
              <a:t>		3. His view also disagrees with the common view in the Enlightenment, namely that society is artificial.</a:t>
            </a:r>
          </a:p>
          <a:p>
            <a:r>
              <a:rPr lang="en-US" sz="1200" kern="1200" dirty="0">
                <a:solidFill>
                  <a:schemeClr val="tx1"/>
                </a:solidFill>
                <a:effectLst/>
                <a:latin typeface="+mn-lt"/>
                <a:ea typeface="+mn-ea"/>
                <a:cs typeface="+mn-cs"/>
              </a:rPr>
              <a:t>		4. “In the state of innocence humans would have led a social life.”</a:t>
            </a:r>
          </a:p>
          <a:p>
            <a:r>
              <a:rPr lang="en-US" sz="1200" kern="1200" dirty="0">
                <a:solidFill>
                  <a:schemeClr val="tx1"/>
                </a:solidFill>
                <a:effectLst/>
                <a:latin typeface="+mn-lt"/>
                <a:ea typeface="+mn-ea"/>
                <a:cs typeface="+mn-cs"/>
              </a:rPr>
              <a:t>5. Any society requires some sort of governance and someone to look out for the common good, so human nature makes government a necessity.</a:t>
            </a:r>
          </a:p>
          <a:p>
            <a:r>
              <a:rPr lang="en-US" sz="1200" kern="1200" dirty="0">
                <a:solidFill>
                  <a:schemeClr val="tx1"/>
                </a:solidFill>
                <a:effectLst/>
                <a:latin typeface="+mn-lt"/>
                <a:ea typeface="+mn-ea"/>
                <a:cs typeface="+mn-cs"/>
              </a:rPr>
              <a:t>6. Any specific government or leader does need to be justified.</a:t>
            </a:r>
          </a:p>
        </p:txBody>
      </p:sp>
      <p:sp>
        <p:nvSpPr>
          <p:cNvPr id="4" name="Slide Number Placeholder 3">
            <a:extLst>
              <a:ext uri="{FF2B5EF4-FFF2-40B4-BE49-F238E27FC236}">
                <a16:creationId xmlns:a16="http://schemas.microsoft.com/office/drawing/2014/main" id="{5485A165-3761-3A3F-BF13-E7D7C0F006DF}"/>
              </a:ext>
            </a:extLst>
          </p:cNvPr>
          <p:cNvSpPr>
            <a:spLocks noGrp="1"/>
          </p:cNvSpPr>
          <p:nvPr>
            <p:ph type="sldNum" sz="quarter" idx="5"/>
          </p:nvPr>
        </p:nvSpPr>
        <p:spPr/>
        <p:txBody>
          <a:bodyPr/>
          <a:lstStyle/>
          <a:p>
            <a:fld id="{4649F153-ACC8-4541-AA2A-E674A28DF58D}" type="slidenum">
              <a:rPr lang="en-US" smtClean="0"/>
              <a:t>165</a:t>
            </a:fld>
            <a:endParaRPr lang="en-US"/>
          </a:p>
        </p:txBody>
      </p:sp>
    </p:spTree>
    <p:extLst>
      <p:ext uri="{BB962C8B-B14F-4D97-AF65-F5344CB8AC3E}">
        <p14:creationId xmlns:p14="http://schemas.microsoft.com/office/powerpoint/2010/main" val="11554980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8261-BC91-1FAE-44ED-64B314EA0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EEEFB-06C4-DBD6-72BB-6A611861D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6E367-A7CF-9714-FAEB-4DDB407909C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E. Ideal State</a:t>
            </a:r>
          </a:p>
          <a:p>
            <a:r>
              <a:rPr lang="en-US" sz="1200" kern="1200" dirty="0">
                <a:solidFill>
                  <a:schemeClr val="tx1"/>
                </a:solidFill>
                <a:effectLst/>
                <a:latin typeface="+mn-lt"/>
                <a:ea typeface="+mn-ea"/>
                <a:cs typeface="+mn-cs"/>
              </a:rPr>
              <a:t>		1. A combination of different elements.</a:t>
            </a:r>
          </a:p>
          <a:p>
            <a:r>
              <a:rPr lang="en-US" sz="1200" kern="1200" dirty="0">
                <a:solidFill>
                  <a:schemeClr val="tx1"/>
                </a:solidFill>
                <a:effectLst/>
                <a:latin typeface="+mn-lt"/>
                <a:ea typeface="+mn-ea"/>
                <a:cs typeface="+mn-cs"/>
              </a:rPr>
              <a:t>		2. Has one ruler, whose power is balanced by other governing bodies, all selected by the will of the will of the people.</a:t>
            </a:r>
          </a:p>
        </p:txBody>
      </p:sp>
      <p:sp>
        <p:nvSpPr>
          <p:cNvPr id="4" name="Slide Number Placeholder 3">
            <a:extLst>
              <a:ext uri="{FF2B5EF4-FFF2-40B4-BE49-F238E27FC236}">
                <a16:creationId xmlns:a16="http://schemas.microsoft.com/office/drawing/2014/main" id="{1A21A6D6-4C0A-EE8B-0FCB-6BF2A460713E}"/>
              </a:ext>
            </a:extLst>
          </p:cNvPr>
          <p:cNvSpPr>
            <a:spLocks noGrp="1"/>
          </p:cNvSpPr>
          <p:nvPr>
            <p:ph type="sldNum" sz="quarter" idx="5"/>
          </p:nvPr>
        </p:nvSpPr>
        <p:spPr/>
        <p:txBody>
          <a:bodyPr/>
          <a:lstStyle/>
          <a:p>
            <a:fld id="{4649F153-ACC8-4541-AA2A-E674A28DF58D}" type="slidenum">
              <a:rPr lang="en-US" smtClean="0"/>
              <a:t>166</a:t>
            </a:fld>
            <a:endParaRPr lang="en-US"/>
          </a:p>
        </p:txBody>
      </p:sp>
    </p:spTree>
    <p:extLst>
      <p:ext uri="{BB962C8B-B14F-4D97-AF65-F5344CB8AC3E}">
        <p14:creationId xmlns:p14="http://schemas.microsoft.com/office/powerpoint/2010/main" val="32839639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Rejection of Platonic Dualism</a:t>
            </a:r>
          </a:p>
          <a:p>
            <a:r>
              <a:rPr lang="en-US" sz="1200" kern="1200" dirty="0">
                <a:solidFill>
                  <a:schemeClr val="tx1"/>
                </a:solidFill>
                <a:effectLst/>
                <a:latin typeface="+mn-lt"/>
                <a:ea typeface="+mn-ea"/>
                <a:cs typeface="+mn-cs"/>
              </a:rPr>
              <a:t>	A. The World.</a:t>
            </a:r>
          </a:p>
          <a:p>
            <a:r>
              <a:rPr lang="en-US" sz="1200" kern="1200" dirty="0">
                <a:solidFill>
                  <a:schemeClr val="tx1"/>
                </a:solidFill>
                <a:effectLst/>
                <a:latin typeface="+mn-lt"/>
                <a:ea typeface="+mn-ea"/>
                <a:cs typeface="+mn-cs"/>
              </a:rPr>
              <a:t>		1. Like the Neo-Platonists he took nature to be a continuous spectrum from the lowest to the highest.</a:t>
            </a:r>
          </a:p>
          <a:p>
            <a:r>
              <a:rPr lang="en-US" sz="1200" kern="1200" dirty="0">
                <a:solidFill>
                  <a:schemeClr val="tx1"/>
                </a:solidFill>
                <a:effectLst/>
                <a:latin typeface="+mn-lt"/>
                <a:ea typeface="+mn-ea"/>
                <a:cs typeface="+mn-cs"/>
              </a:rPr>
              <a:t>		2. He rejects the Platonist view that the physical world is an inferior shadow of the true reality.</a:t>
            </a:r>
          </a:p>
          <a:p>
            <a:r>
              <a:rPr lang="en-US" sz="1200" kern="1200" dirty="0">
                <a:solidFill>
                  <a:schemeClr val="tx1"/>
                </a:solidFill>
                <a:effectLst/>
                <a:latin typeface="+mn-lt"/>
                <a:ea typeface="+mn-ea"/>
                <a:cs typeface="+mn-cs"/>
              </a:rPr>
              <a:t>		3. The physical world is linked to the spiritual because the chain of being leads down from God.</a:t>
            </a:r>
          </a:p>
          <a:p>
            <a:r>
              <a:rPr lang="en-US" sz="1200" kern="1200" dirty="0">
                <a:solidFill>
                  <a:schemeClr val="tx1"/>
                </a:solidFill>
                <a:effectLst/>
                <a:latin typeface="+mn-lt"/>
                <a:ea typeface="+mn-ea"/>
                <a:cs typeface="+mn-cs"/>
              </a:rPr>
              <a:t>			a. This supports the biblical notion that creation is good.	</a:t>
            </a:r>
          </a:p>
          <a:p>
            <a:r>
              <a:rPr lang="en-US" sz="1200" kern="1200" dirty="0">
                <a:solidFill>
                  <a:schemeClr val="tx1"/>
                </a:solidFill>
                <a:effectLst/>
                <a:latin typeface="+mn-lt"/>
                <a:ea typeface="+mn-ea"/>
                <a:cs typeface="+mn-cs"/>
              </a:rPr>
              <a:t>	B. The Body</a:t>
            </a:r>
          </a:p>
          <a:p>
            <a:r>
              <a:rPr lang="en-US" sz="1200" kern="1200" dirty="0">
                <a:solidFill>
                  <a:schemeClr val="tx1"/>
                </a:solidFill>
                <a:effectLst/>
                <a:latin typeface="+mn-lt"/>
                <a:ea typeface="+mn-ea"/>
                <a:cs typeface="+mn-cs"/>
              </a:rPr>
              <a:t>		1. In contrast to the Platonist Christianity, he did not regard the body as a prison for the soul.</a:t>
            </a:r>
          </a:p>
          <a:p>
            <a:r>
              <a:rPr lang="en-US" sz="1200" kern="1200" dirty="0">
                <a:solidFill>
                  <a:schemeClr val="tx1"/>
                </a:solidFill>
                <a:effectLst/>
                <a:latin typeface="+mn-lt"/>
                <a:ea typeface="+mn-ea"/>
                <a:cs typeface="+mn-cs"/>
              </a:rPr>
              <a:t>		2. The body is important to knowledge.</a:t>
            </a:r>
          </a:p>
          <a:p>
            <a:r>
              <a:rPr lang="en-US" sz="1200" kern="1200" dirty="0">
                <a:solidFill>
                  <a:schemeClr val="tx1"/>
                </a:solidFill>
                <a:effectLst/>
                <a:latin typeface="+mn-lt"/>
                <a:ea typeface="+mn-ea"/>
                <a:cs typeface="+mn-cs"/>
              </a:rPr>
              <a:t>		3. The body is what makes individuals unique.</a:t>
            </a:r>
          </a:p>
          <a:p>
            <a:r>
              <a:rPr lang="en-US" sz="1200" kern="1200" dirty="0">
                <a:solidFill>
                  <a:schemeClr val="tx1"/>
                </a:solidFill>
                <a:effectLst/>
                <a:latin typeface="+mn-lt"/>
                <a:ea typeface="+mn-ea"/>
                <a:cs typeface="+mn-cs"/>
              </a:rPr>
              <a:t>		4. Humans are both spiritual beings with an eternal fate as well as natural beings.</a:t>
            </a:r>
          </a:p>
          <a:p>
            <a:r>
              <a:rPr lang="en-US" sz="1200" kern="1200" dirty="0">
                <a:solidFill>
                  <a:schemeClr val="tx1"/>
                </a:solidFill>
                <a:effectLst/>
                <a:latin typeface="+mn-lt"/>
                <a:ea typeface="+mn-ea"/>
                <a:cs typeface="+mn-cs"/>
              </a:rPr>
              <a:t>	C. Impact</a:t>
            </a:r>
          </a:p>
          <a:p>
            <a:r>
              <a:rPr lang="en-US" sz="1200" kern="1200" dirty="0">
                <a:solidFill>
                  <a:schemeClr val="tx1"/>
                </a:solidFill>
                <a:effectLst/>
                <a:latin typeface="+mn-lt"/>
                <a:ea typeface="+mn-ea"/>
                <a:cs typeface="+mn-cs"/>
              </a:rPr>
              <a:t>1. By making the physical world important he provided a foundation for human culture in a way that the Augustinian view did not.</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167</a:t>
            </a:fld>
            <a:endParaRPr lang="en-US"/>
          </a:p>
        </p:txBody>
      </p:sp>
    </p:spTree>
    <p:extLst>
      <p:ext uri="{BB962C8B-B14F-4D97-AF65-F5344CB8AC3E}">
        <p14:creationId xmlns:p14="http://schemas.microsoft.com/office/powerpoint/2010/main" val="28824108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 Science &amp; Theology</a:t>
            </a:r>
          </a:p>
          <a:p>
            <a:r>
              <a:rPr lang="en-US" sz="1200" kern="1200" dirty="0">
                <a:solidFill>
                  <a:schemeClr val="tx1"/>
                </a:solidFill>
                <a:effectLst/>
                <a:latin typeface="+mn-lt"/>
                <a:ea typeface="+mn-ea"/>
                <a:cs typeface="+mn-cs"/>
              </a:rPr>
              <a:t>	A. Problem</a:t>
            </a:r>
          </a:p>
          <a:p>
            <a:r>
              <a:rPr lang="en-US" sz="1200" kern="1200" dirty="0">
                <a:solidFill>
                  <a:schemeClr val="tx1"/>
                </a:solidFill>
                <a:effectLst/>
                <a:latin typeface="+mn-lt"/>
                <a:ea typeface="+mn-ea"/>
                <a:cs typeface="+mn-cs"/>
              </a:rPr>
              <a:t>		1. Science explains events in terms of physical causes.</a:t>
            </a:r>
          </a:p>
          <a:p>
            <a:r>
              <a:rPr lang="en-US" sz="1200" kern="1200" dirty="0">
                <a:solidFill>
                  <a:schemeClr val="tx1"/>
                </a:solidFill>
                <a:effectLst/>
                <a:latin typeface="+mn-lt"/>
                <a:ea typeface="+mn-ea"/>
                <a:cs typeface="+mn-cs"/>
              </a:rPr>
              <a:t>		2. Nature is governed by God, as per the fifth way.</a:t>
            </a:r>
          </a:p>
          <a:p>
            <a:r>
              <a:rPr lang="en-US" sz="1200" kern="1200" dirty="0">
                <a:solidFill>
                  <a:schemeClr val="tx1"/>
                </a:solidFill>
                <a:effectLst/>
                <a:latin typeface="+mn-lt"/>
                <a:ea typeface="+mn-ea"/>
                <a:cs typeface="+mn-cs"/>
              </a:rPr>
              <a:t>	B. Dual Causality</a:t>
            </a:r>
          </a:p>
          <a:p>
            <a:r>
              <a:rPr lang="en-US" sz="1200" kern="1200" dirty="0">
                <a:solidFill>
                  <a:schemeClr val="tx1"/>
                </a:solidFill>
                <a:effectLst/>
                <a:latin typeface="+mn-lt"/>
                <a:ea typeface="+mn-ea"/>
                <a:cs typeface="+mn-cs"/>
              </a:rPr>
              <a:t>		1. He makes use of Aristotle’s conception of different types of causes.</a:t>
            </a:r>
          </a:p>
          <a:p>
            <a:r>
              <a:rPr lang="en-US" sz="1200" kern="1200" dirty="0">
                <a:solidFill>
                  <a:schemeClr val="tx1"/>
                </a:solidFill>
                <a:effectLst/>
                <a:latin typeface="+mn-lt"/>
                <a:ea typeface="+mn-ea"/>
                <a:cs typeface="+mn-cs"/>
              </a:rPr>
              <a:t>		2. The same effect is ascribed to a natural cause and God not as each were partial causes but as each producing the entire effect.</a:t>
            </a:r>
          </a:p>
          <a:p>
            <a:r>
              <a:rPr lang="en-US" sz="1200" kern="1200" dirty="0">
                <a:solidFill>
                  <a:schemeClr val="tx1"/>
                </a:solidFill>
                <a:effectLst/>
                <a:latin typeface="+mn-lt"/>
                <a:ea typeface="+mn-ea"/>
                <a:cs typeface="+mn-cs"/>
              </a:rPr>
              <a:t>		3. He uses the analogy to an effect ascribed to an instrument and the “principal agent.”</a:t>
            </a:r>
          </a:p>
          <a:p>
            <a:r>
              <a:rPr lang="en-US" sz="1200" kern="1200" dirty="0">
                <a:solidFill>
                  <a:schemeClr val="tx1"/>
                </a:solidFill>
                <a:effectLst/>
                <a:latin typeface="+mn-lt"/>
                <a:ea typeface="+mn-ea"/>
                <a:cs typeface="+mn-cs"/>
              </a:rPr>
              <a:t>		4. Natural events can be explained in terms of natural causes without abandoning the view that God governs the world.</a:t>
            </a:r>
          </a:p>
          <a:p>
            <a:r>
              <a:rPr lang="en-US" sz="1200" kern="1200" dirty="0">
                <a:solidFill>
                  <a:schemeClr val="tx1"/>
                </a:solidFill>
                <a:effectLst/>
                <a:latin typeface="+mn-lt"/>
                <a:ea typeface="+mn-ea"/>
                <a:cs typeface="+mn-cs"/>
              </a:rPr>
              <a:t>5. The properties and laws of the natural world are the immediate causes of natural events, but it is God who created them to implement His will.</a:t>
            </a:r>
          </a:p>
          <a:p>
            <a:r>
              <a:rPr lang="en-US" sz="1200" kern="1200" dirty="0">
                <a:solidFill>
                  <a:schemeClr val="tx1"/>
                </a:solidFill>
                <a:effectLst/>
                <a:latin typeface="+mn-lt"/>
                <a:ea typeface="+mn-ea"/>
                <a:cs typeface="+mn-cs"/>
              </a:rPr>
              <a:t>6. This reconciliation proved to be very important for the thinkers of the modern era who were Christians and scientists.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168</a:t>
            </a:fld>
            <a:endParaRPr lang="en-US"/>
          </a:p>
        </p:txBody>
      </p:sp>
    </p:spTree>
    <p:extLst>
      <p:ext uri="{BB962C8B-B14F-4D97-AF65-F5344CB8AC3E}">
        <p14:creationId xmlns:p14="http://schemas.microsoft.com/office/powerpoint/2010/main" val="162647915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07F94-0A3D-B0B0-A679-9FBF83763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1A472-EA3E-3940-6804-99473C6C9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5ABF4-F816-D760-C73C-A82D0567A4E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Aristotelian Science</a:t>
            </a:r>
          </a:p>
          <a:p>
            <a:r>
              <a:rPr lang="en-US" sz="1200" kern="1200" dirty="0">
                <a:solidFill>
                  <a:schemeClr val="tx1"/>
                </a:solidFill>
                <a:effectLst/>
                <a:latin typeface="+mn-lt"/>
                <a:ea typeface="+mn-ea"/>
                <a:cs typeface="+mn-cs"/>
              </a:rPr>
              <a:t>		1. Explained things in teleological terms.</a:t>
            </a:r>
          </a:p>
          <a:p>
            <a:r>
              <a:rPr lang="en-US" sz="1200" kern="1200" dirty="0">
                <a:solidFill>
                  <a:schemeClr val="tx1"/>
                </a:solidFill>
                <a:effectLst/>
                <a:latin typeface="+mn-lt"/>
                <a:ea typeface="+mn-ea"/>
                <a:cs typeface="+mn-cs"/>
              </a:rPr>
              <a:t>		2. All parts of nature aimed at ends ordained by God.</a:t>
            </a:r>
          </a:p>
          <a:p>
            <a:r>
              <a:rPr lang="en-US" sz="1200" kern="1200" dirty="0">
                <a:solidFill>
                  <a:schemeClr val="tx1"/>
                </a:solidFill>
                <a:effectLst/>
                <a:latin typeface="+mn-lt"/>
                <a:ea typeface="+mn-ea"/>
                <a:cs typeface="+mn-cs"/>
              </a:rPr>
              <a:t>		3. This is regarded as providing inadequate explanations.</a:t>
            </a:r>
          </a:p>
          <a:p>
            <a:r>
              <a:rPr lang="en-US" sz="1200" kern="1200" dirty="0">
                <a:solidFill>
                  <a:schemeClr val="tx1"/>
                </a:solidFill>
                <a:effectLst/>
                <a:latin typeface="+mn-lt"/>
                <a:ea typeface="+mn-ea"/>
                <a:cs typeface="+mn-cs"/>
              </a:rPr>
              <a:t>4. The emphasis on essences entailed that nature was explained in terms of logical and eternal relationships rather than temporal and causal ones.</a:t>
            </a:r>
          </a:p>
          <a:p>
            <a:r>
              <a:rPr lang="en-US" sz="1200" kern="1200" dirty="0">
                <a:solidFill>
                  <a:schemeClr val="tx1"/>
                </a:solidFill>
                <a:effectLst/>
                <a:latin typeface="+mn-lt"/>
                <a:ea typeface="+mn-ea"/>
                <a:cs typeface="+mn-cs"/>
              </a:rPr>
              <a:t>5. The development of science required moving away from the focus on determining how the purposes and ends of natural beings worked in God’s plan.</a:t>
            </a:r>
          </a:p>
        </p:txBody>
      </p:sp>
      <p:sp>
        <p:nvSpPr>
          <p:cNvPr id="4" name="Slide Number Placeholder 3">
            <a:extLst>
              <a:ext uri="{FF2B5EF4-FFF2-40B4-BE49-F238E27FC236}">
                <a16:creationId xmlns:a16="http://schemas.microsoft.com/office/drawing/2014/main" id="{7056A007-A447-91C4-48FC-37FD76CDC97A}"/>
              </a:ext>
            </a:extLst>
          </p:cNvPr>
          <p:cNvSpPr>
            <a:spLocks noGrp="1"/>
          </p:cNvSpPr>
          <p:nvPr>
            <p:ph type="sldNum" sz="quarter" idx="5"/>
          </p:nvPr>
        </p:nvSpPr>
        <p:spPr/>
        <p:txBody>
          <a:bodyPr/>
          <a:lstStyle/>
          <a:p>
            <a:fld id="{4649F153-ACC8-4541-AA2A-E674A28DF58D}" type="slidenum">
              <a:rPr lang="en-US" smtClean="0"/>
              <a:t>169</a:t>
            </a:fld>
            <a:endParaRPr lang="en-US"/>
          </a:p>
        </p:txBody>
      </p:sp>
    </p:spTree>
    <p:extLst>
      <p:ext uri="{BB962C8B-B14F-4D97-AF65-F5344CB8AC3E}">
        <p14:creationId xmlns:p14="http://schemas.microsoft.com/office/powerpoint/2010/main" val="1256432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Social and Political Situation</a:t>
            </a:r>
          </a:p>
          <a:p>
            <a:r>
              <a:rPr lang="en-US" sz="1200" kern="1200" dirty="0">
                <a:solidFill>
                  <a:schemeClr val="tx1"/>
                </a:solidFill>
                <a:effectLst/>
                <a:latin typeface="+mn-lt"/>
                <a:ea typeface="+mn-ea"/>
                <a:cs typeface="+mn-cs"/>
              </a:rPr>
              <a:t>	A. Problems within the church</a:t>
            </a:r>
          </a:p>
          <a:p>
            <a:r>
              <a:rPr lang="en-US" sz="1200" kern="1200" dirty="0">
                <a:solidFill>
                  <a:schemeClr val="tx1"/>
                </a:solidFill>
                <a:effectLst/>
                <a:latin typeface="+mn-lt"/>
                <a:ea typeface="+mn-ea"/>
                <a:cs typeface="+mn-cs"/>
              </a:rPr>
              <a:t>		1. The spiritual prestige and political power of the papacy had declined due to tarnishing of the church by popes and cardinals.</a:t>
            </a:r>
          </a:p>
          <a:p>
            <a:r>
              <a:rPr lang="en-US" sz="1200" kern="1200" dirty="0">
                <a:solidFill>
                  <a:schemeClr val="tx1"/>
                </a:solidFill>
                <a:effectLst/>
                <a:latin typeface="+mn-lt"/>
                <a:ea typeface="+mn-ea"/>
                <a:cs typeface="+mn-cs"/>
              </a:rPr>
              <a:t>2. The excesses in wealth and privilege of the church lead many to call for reform and others to turn from the Church towards individual piety.</a:t>
            </a:r>
          </a:p>
          <a:p>
            <a:r>
              <a:rPr lang="en-US" sz="1200" kern="1200" dirty="0">
                <a:solidFill>
                  <a:schemeClr val="tx1"/>
                </a:solidFill>
                <a:effectLst/>
                <a:latin typeface="+mn-lt"/>
                <a:ea typeface="+mn-ea"/>
                <a:cs typeface="+mn-cs"/>
              </a:rPr>
              <a:t>3. Criticisms put forth by John Wyclif in England and John Huss in Bohemia showed the beginnings of the unrest that would result in the Reformation.</a:t>
            </a:r>
          </a:p>
          <a:p>
            <a:r>
              <a:rPr lang="en-US" sz="1200" kern="1200" dirty="0">
                <a:solidFill>
                  <a:schemeClr val="tx1"/>
                </a:solidFill>
                <a:effectLst/>
                <a:latin typeface="+mn-lt"/>
                <a:ea typeface="+mn-ea"/>
                <a:cs typeface="+mn-cs"/>
              </a:rPr>
              <a:t>4. The Great Schism of 1378-1415: there were two popes, a French one in Avignon and an Italian pope in Rome.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170</a:t>
            </a:fld>
            <a:endParaRPr lang="en-US"/>
          </a:p>
        </p:txBody>
      </p:sp>
    </p:spTree>
    <p:extLst>
      <p:ext uri="{BB962C8B-B14F-4D97-AF65-F5344CB8AC3E}">
        <p14:creationId xmlns:p14="http://schemas.microsoft.com/office/powerpoint/2010/main" val="409370028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 The Three Pillars</a:t>
            </a:r>
          </a:p>
          <a:p>
            <a:r>
              <a:rPr lang="en-US" sz="1200" kern="1200" dirty="0">
                <a:solidFill>
                  <a:schemeClr val="tx1"/>
                </a:solidFill>
                <a:effectLst/>
                <a:latin typeface="+mn-lt"/>
                <a:ea typeface="+mn-ea"/>
                <a:cs typeface="+mn-cs"/>
              </a:rPr>
              <a:t>		1. Medieval life was built on the pillars of hierarchy, authority and unity.</a:t>
            </a:r>
          </a:p>
          <a:p>
            <a:r>
              <a:rPr lang="en-US" sz="1200" kern="1200" dirty="0">
                <a:solidFill>
                  <a:schemeClr val="tx1"/>
                </a:solidFill>
                <a:effectLst/>
                <a:latin typeface="+mn-lt"/>
                <a:ea typeface="+mn-ea"/>
                <a:cs typeface="+mn-cs"/>
              </a:rPr>
              <a:t>		2. These pillars were crumbling.</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172</a:t>
            </a:fld>
            <a:endParaRPr lang="en-US"/>
          </a:p>
        </p:txBody>
      </p:sp>
    </p:spTree>
    <p:extLst>
      <p:ext uri="{BB962C8B-B14F-4D97-AF65-F5344CB8AC3E}">
        <p14:creationId xmlns:p14="http://schemas.microsoft.com/office/powerpoint/2010/main" val="298561078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The move from Scholasticism</a:t>
            </a:r>
          </a:p>
          <a:p>
            <a:r>
              <a:rPr lang="en-US" dirty="0"/>
              <a:t>		1. Many influential thinkers of the 14</a:t>
            </a:r>
            <a:r>
              <a:rPr lang="en-US" baseline="30000" dirty="0"/>
              <a:t>th</a:t>
            </a:r>
            <a:r>
              <a:rPr lang="en-US" dirty="0"/>
              <a:t> century began to move away from Scholasticism.</a:t>
            </a:r>
          </a:p>
          <a:p>
            <a:r>
              <a:rPr lang="en-US" dirty="0"/>
              <a:t>		2. Their criticisms were presented from within their Christian faith.</a:t>
            </a:r>
          </a:p>
          <a:p>
            <a:r>
              <a:rPr lang="en-US" dirty="0"/>
              <a:t>		3. They were convinced that faith would be best served by freeing it from the influence of philosophy.</a:t>
            </a:r>
          </a:p>
          <a:p>
            <a:r>
              <a:rPr lang="en-US" dirty="0"/>
              <a:t>		4. These thinkers placed a significant emphasis on the omnipotence of God.</a:t>
            </a:r>
          </a:p>
          <a:p>
            <a:r>
              <a:rPr lang="en-US" dirty="0"/>
              <a:t>		5. God was regarded as being free and beyond the ken of reason.</a:t>
            </a:r>
          </a:p>
          <a:p>
            <a:r>
              <a:rPr lang="en-US" dirty="0"/>
              <a:t>6. This movement resulted in </a:t>
            </a:r>
            <a:r>
              <a:rPr lang="en-US" dirty="0" err="1"/>
              <a:t>antirationalism</a:t>
            </a:r>
            <a:r>
              <a:rPr lang="en-US" dirty="0"/>
              <a:t>, nominalism, a loss of confidence in natural theology, voluntarism, and a new method of science.</a:t>
            </a:r>
          </a:p>
          <a:p>
            <a:endParaRPr lang="en-US" dirty="0"/>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173</a:t>
            </a:fld>
            <a:endParaRPr lang="en-US"/>
          </a:p>
        </p:txBody>
      </p:sp>
    </p:spTree>
    <p:extLst>
      <p:ext uri="{BB962C8B-B14F-4D97-AF65-F5344CB8AC3E}">
        <p14:creationId xmlns:p14="http://schemas.microsoft.com/office/powerpoint/2010/main" val="4249435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a:t>
            </a:r>
            <a:r>
              <a:rPr lang="en-US" sz="1200" i="1" kern="1200" dirty="0">
                <a:solidFill>
                  <a:schemeClr val="tx1"/>
                </a:solidFill>
                <a:effectLst/>
                <a:latin typeface="+mn-lt"/>
                <a:ea typeface="+mn-ea"/>
                <a:cs typeface="+mn-cs"/>
              </a:rPr>
              <a:t>On the Division of Nature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1. His major work, written around 867, in which he claims that nature has four aspects which exhaust all logical possibilities.</a:t>
            </a:r>
          </a:p>
          <a:p>
            <a:r>
              <a:rPr lang="en-US" sz="1200" kern="1200" dirty="0">
                <a:solidFill>
                  <a:schemeClr val="tx1"/>
                </a:solidFill>
                <a:effectLst/>
                <a:latin typeface="+mn-lt"/>
                <a:ea typeface="+mn-ea"/>
                <a:cs typeface="+mn-cs"/>
              </a:rPr>
              <a:t>		2. What creates and is not created-God is an uncaused cause.</a:t>
            </a:r>
          </a:p>
          <a:p>
            <a:r>
              <a:rPr lang="en-US" sz="1200" kern="1200" dirty="0">
                <a:solidFill>
                  <a:schemeClr val="tx1"/>
                </a:solidFill>
                <a:effectLst/>
                <a:latin typeface="+mn-lt"/>
                <a:ea typeface="+mn-ea"/>
                <a:cs typeface="+mn-cs"/>
              </a:rPr>
              <a:t>		3. What creates and what is created: the ideas in the Divine Logos are his version of the Platonic Forms.</a:t>
            </a:r>
          </a:p>
          <a:p>
            <a:r>
              <a:rPr lang="en-US" sz="1200" kern="1200" dirty="0">
                <a:solidFill>
                  <a:schemeClr val="tx1"/>
                </a:solidFill>
                <a:effectLst/>
                <a:latin typeface="+mn-lt"/>
                <a:ea typeface="+mn-ea"/>
                <a:cs typeface="+mn-cs"/>
              </a:rPr>
              <a:t>		4. What is created but does not create: the created universe.</a:t>
            </a:r>
          </a:p>
          <a:p>
            <a:r>
              <a:rPr lang="en-US" sz="1200" kern="1200" dirty="0">
                <a:solidFill>
                  <a:schemeClr val="tx1"/>
                </a:solidFill>
                <a:effectLst/>
                <a:latin typeface="+mn-lt"/>
                <a:ea typeface="+mn-ea"/>
                <a:cs typeface="+mn-cs"/>
              </a:rPr>
              <a:t>		5. What does not create and is not created: God taken as the final cause/end.</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23</a:t>
            </a:fld>
            <a:endParaRPr lang="en-US"/>
          </a:p>
        </p:txBody>
      </p:sp>
    </p:spTree>
    <p:extLst>
      <p:ext uri="{BB962C8B-B14F-4D97-AF65-F5344CB8AC3E}">
        <p14:creationId xmlns:p14="http://schemas.microsoft.com/office/powerpoint/2010/main" val="44729212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t>
            </a:r>
            <a:r>
              <a:rPr lang="en-US" dirty="0" err="1"/>
              <a:t>Antirationalism</a:t>
            </a:r>
            <a:endParaRPr lang="en-US" dirty="0"/>
          </a:p>
          <a:p>
            <a:r>
              <a:rPr lang="en-US" dirty="0"/>
              <a:t>		1. Aquinas took God to be all powerful but defined this as His ability to do anything logically possible.</a:t>
            </a:r>
          </a:p>
          <a:p>
            <a:r>
              <a:rPr lang="en-US" dirty="0"/>
              <a:t>		2. His critics claimed that the realm of possibility is far larger than Aquinas imagined.</a:t>
            </a:r>
          </a:p>
          <a:p>
            <a:r>
              <a:rPr lang="en-US" dirty="0"/>
              <a:t>		3. They claimed reason is not capable of discerning how the world is or must be.</a:t>
            </a:r>
          </a:p>
          <a:p>
            <a:r>
              <a:rPr lang="en-US" dirty="0"/>
              <a:t>		4. Some became empiricists and others became mystics because of their view of the limits of reason.</a:t>
            </a:r>
          </a:p>
          <a:p>
            <a:endParaRPr lang="en-US" dirty="0"/>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174</a:t>
            </a:fld>
            <a:endParaRPr lang="en-US"/>
          </a:p>
        </p:txBody>
      </p:sp>
    </p:spTree>
    <p:extLst>
      <p:ext uri="{BB962C8B-B14F-4D97-AF65-F5344CB8AC3E}">
        <p14:creationId xmlns:p14="http://schemas.microsoft.com/office/powerpoint/2010/main" val="358969266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Nominalism</a:t>
            </a:r>
          </a:p>
          <a:p>
            <a:r>
              <a:rPr lang="en-US" sz="1200" kern="1200" dirty="0">
                <a:solidFill>
                  <a:schemeClr val="tx1"/>
                </a:solidFill>
                <a:effectLst/>
                <a:latin typeface="+mn-lt"/>
                <a:ea typeface="+mn-ea"/>
                <a:cs typeface="+mn-cs"/>
              </a:rPr>
              <a:t>		1. Universals were looked on with suspicion.</a:t>
            </a:r>
          </a:p>
          <a:p>
            <a:r>
              <a:rPr lang="en-US" sz="1200" kern="1200" dirty="0">
                <a:solidFill>
                  <a:schemeClr val="tx1"/>
                </a:solidFill>
                <a:effectLst/>
                <a:latin typeface="+mn-lt"/>
                <a:ea typeface="+mn-ea"/>
                <a:cs typeface="+mn-cs"/>
              </a:rPr>
              <a:t>		2. The reality of concrete individuals was accepted.</a:t>
            </a:r>
          </a:p>
          <a:p>
            <a:r>
              <a:rPr lang="en-US" sz="1200" kern="1200" dirty="0">
                <a:solidFill>
                  <a:schemeClr val="tx1"/>
                </a:solidFill>
                <a:effectLst/>
                <a:latin typeface="+mn-lt"/>
                <a:ea typeface="+mn-ea"/>
                <a:cs typeface="+mn-cs"/>
              </a:rPr>
              <a:t>	D. Confidence in natural theology declined</a:t>
            </a:r>
          </a:p>
          <a:p>
            <a:r>
              <a:rPr lang="en-US" sz="1200" kern="1200" dirty="0">
                <a:solidFill>
                  <a:schemeClr val="tx1"/>
                </a:solidFill>
                <a:effectLst/>
                <a:latin typeface="+mn-lt"/>
                <a:ea typeface="+mn-ea"/>
                <a:cs typeface="+mn-cs"/>
              </a:rPr>
              <a:t>		1. The existence of God and the immortality of the soul cannot be definitively proven via reason.</a:t>
            </a:r>
          </a:p>
          <a:p>
            <a:r>
              <a:rPr lang="en-US" sz="1200" kern="1200" dirty="0">
                <a:solidFill>
                  <a:schemeClr val="tx1"/>
                </a:solidFill>
                <a:effectLst/>
                <a:latin typeface="+mn-lt"/>
                <a:ea typeface="+mn-ea"/>
                <a:cs typeface="+mn-cs"/>
              </a:rPr>
              <a:t>		2. Such matters can only be known via revelation and faith.</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175</a:t>
            </a:fld>
            <a:endParaRPr lang="en-US"/>
          </a:p>
        </p:txBody>
      </p:sp>
    </p:spTree>
    <p:extLst>
      <p:ext uri="{BB962C8B-B14F-4D97-AF65-F5344CB8AC3E}">
        <p14:creationId xmlns:p14="http://schemas.microsoft.com/office/powerpoint/2010/main" val="143848925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Voluntarism</a:t>
            </a:r>
          </a:p>
          <a:p>
            <a:r>
              <a:rPr lang="en-US" sz="1200" kern="1200" dirty="0">
                <a:solidFill>
                  <a:schemeClr val="tx1"/>
                </a:solidFill>
                <a:effectLst/>
                <a:latin typeface="+mn-lt"/>
                <a:ea typeface="+mn-ea"/>
                <a:cs typeface="+mn-cs"/>
              </a:rPr>
              <a:t>		1. Became the standard for ethics.</a:t>
            </a:r>
          </a:p>
          <a:p>
            <a:r>
              <a:rPr lang="en-US" sz="1200" kern="1200" dirty="0">
                <a:solidFill>
                  <a:schemeClr val="tx1"/>
                </a:solidFill>
                <a:effectLst/>
                <a:latin typeface="+mn-lt"/>
                <a:ea typeface="+mn-ea"/>
                <a:cs typeface="+mn-cs"/>
              </a:rPr>
              <a:t>		2. The will has priority over the intellect.</a:t>
            </a:r>
          </a:p>
          <a:p>
            <a:r>
              <a:rPr lang="en-US" sz="1200" kern="1200" dirty="0">
                <a:solidFill>
                  <a:schemeClr val="tx1"/>
                </a:solidFill>
                <a:effectLst/>
                <a:latin typeface="+mn-lt"/>
                <a:ea typeface="+mn-ea"/>
                <a:cs typeface="+mn-cs"/>
              </a:rPr>
              <a:t>		3. If God’s intellect does not restrict his will, then he is free to choose what is and is not morally good.</a:t>
            </a:r>
          </a:p>
          <a:p>
            <a:r>
              <a:rPr lang="en-US" sz="1200" kern="1200" dirty="0">
                <a:solidFill>
                  <a:schemeClr val="tx1"/>
                </a:solidFill>
                <a:effectLst/>
                <a:latin typeface="+mn-lt"/>
                <a:ea typeface="+mn-ea"/>
                <a:cs typeface="+mn-cs"/>
              </a:rPr>
              <a:t>		4. Human reason cannot determine what is or is not good since God could make anything good or evil.</a:t>
            </a:r>
          </a:p>
          <a:p>
            <a:r>
              <a:rPr lang="en-US" sz="1200" kern="1200" dirty="0">
                <a:solidFill>
                  <a:schemeClr val="tx1"/>
                </a:solidFill>
                <a:effectLst/>
                <a:latin typeface="+mn-lt"/>
                <a:ea typeface="+mn-ea"/>
                <a:cs typeface="+mn-cs"/>
              </a:rPr>
              <a:t>		5. Moral obligation is not based on following the directions of reason but simply obeying God without question.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176</a:t>
            </a:fld>
            <a:endParaRPr lang="en-US"/>
          </a:p>
        </p:txBody>
      </p:sp>
    </p:spTree>
    <p:extLst>
      <p:ext uri="{BB962C8B-B14F-4D97-AF65-F5344CB8AC3E}">
        <p14:creationId xmlns:p14="http://schemas.microsoft.com/office/powerpoint/2010/main" val="26772469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 New approach to science</a:t>
            </a:r>
          </a:p>
          <a:p>
            <a:r>
              <a:rPr lang="en-US" sz="1200" kern="1200" dirty="0">
                <a:solidFill>
                  <a:schemeClr val="tx1"/>
                </a:solidFill>
                <a:effectLst/>
                <a:latin typeface="+mn-lt"/>
                <a:ea typeface="+mn-ea"/>
                <a:cs typeface="+mn-cs"/>
              </a:rPr>
              <a:t>		1. God was not guided by any forms in His creation-it resulted from his will.</a:t>
            </a:r>
          </a:p>
          <a:p>
            <a:r>
              <a:rPr lang="en-US" sz="1200" kern="1200" dirty="0">
                <a:solidFill>
                  <a:schemeClr val="tx1"/>
                </a:solidFill>
                <a:effectLst/>
                <a:latin typeface="+mn-lt"/>
                <a:ea typeface="+mn-ea"/>
                <a:cs typeface="+mn-cs"/>
              </a:rPr>
              <a:t>		2. Thus, the world is contingent-there is no necessity in things.</a:t>
            </a:r>
          </a:p>
          <a:p>
            <a:r>
              <a:rPr lang="en-US" sz="1200" kern="1200" dirty="0">
                <a:solidFill>
                  <a:schemeClr val="tx1"/>
                </a:solidFill>
                <a:effectLst/>
                <a:latin typeface="+mn-lt"/>
                <a:ea typeface="+mn-ea"/>
                <a:cs typeface="+mn-cs"/>
              </a:rPr>
              <a:t>		3. Metaphysical speculation cannot reveal what God decided to create.</a:t>
            </a:r>
          </a:p>
          <a:p>
            <a:r>
              <a:rPr lang="en-US" sz="1200" kern="1200" dirty="0">
                <a:solidFill>
                  <a:schemeClr val="tx1"/>
                </a:solidFill>
                <a:effectLst/>
                <a:latin typeface="+mn-lt"/>
                <a:ea typeface="+mn-ea"/>
                <a:cs typeface="+mn-cs"/>
              </a:rPr>
              <a:t>		4. Only empirical observations can reveal what God has decided to create.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177</a:t>
            </a:fld>
            <a:endParaRPr lang="en-US"/>
          </a:p>
        </p:txBody>
      </p:sp>
    </p:spTree>
    <p:extLst>
      <p:ext uri="{BB962C8B-B14F-4D97-AF65-F5344CB8AC3E}">
        <p14:creationId xmlns:p14="http://schemas.microsoft.com/office/powerpoint/2010/main" val="391870132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Background</a:t>
            </a:r>
          </a:p>
          <a:p>
            <a:r>
              <a:rPr lang="en-US" sz="1200" kern="1200" dirty="0">
                <a:solidFill>
                  <a:schemeClr val="tx1"/>
                </a:solidFill>
                <a:effectLst/>
                <a:latin typeface="+mn-lt"/>
                <a:ea typeface="+mn-ea"/>
                <a:cs typeface="+mn-cs"/>
              </a:rPr>
              <a:t>	A. Life</a:t>
            </a:r>
          </a:p>
          <a:p>
            <a:r>
              <a:rPr lang="en-US" sz="1200" kern="1200" dirty="0">
                <a:solidFill>
                  <a:schemeClr val="tx1"/>
                </a:solidFill>
                <a:effectLst/>
                <a:latin typeface="+mn-lt"/>
                <a:ea typeface="+mn-ea"/>
                <a:cs typeface="+mn-cs"/>
              </a:rPr>
              <a:t>		1. Born around 1266 in Scotland and died in 1308.</a:t>
            </a:r>
          </a:p>
          <a:p>
            <a:r>
              <a:rPr lang="en-US" sz="1200" kern="1200" dirty="0">
                <a:solidFill>
                  <a:schemeClr val="tx1"/>
                </a:solidFill>
                <a:effectLst/>
                <a:latin typeface="+mn-lt"/>
                <a:ea typeface="+mn-ea"/>
                <a:cs typeface="+mn-cs"/>
              </a:rPr>
              <a:t>			a. “Scotus” means “the </a:t>
            </a:r>
            <a:r>
              <a:rPr lang="en-US" sz="1200" kern="1200" dirty="0" err="1">
                <a:solidFill>
                  <a:schemeClr val="tx1"/>
                </a:solidFill>
                <a:effectLst/>
                <a:latin typeface="+mn-lt"/>
                <a:ea typeface="+mn-ea"/>
                <a:cs typeface="+mn-cs"/>
              </a:rPr>
              <a:t>Scot.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b. During this time only those in Scotland were called “Scots.”</a:t>
            </a:r>
          </a:p>
          <a:p>
            <a:r>
              <a:rPr lang="en-US" sz="1200" kern="1200" dirty="0">
                <a:solidFill>
                  <a:schemeClr val="tx1"/>
                </a:solidFill>
                <a:effectLst/>
                <a:latin typeface="+mn-lt"/>
                <a:ea typeface="+mn-ea"/>
                <a:cs typeface="+mn-cs"/>
              </a:rPr>
              <a:t>			c. The Irish were no longer known as “Scots.”</a:t>
            </a:r>
          </a:p>
          <a:p>
            <a:r>
              <a:rPr lang="en-US" sz="1200" kern="1200" dirty="0">
                <a:solidFill>
                  <a:schemeClr val="tx1"/>
                </a:solidFill>
                <a:effectLst/>
                <a:latin typeface="+mn-lt"/>
                <a:ea typeface="+mn-ea"/>
                <a:cs typeface="+mn-cs"/>
              </a:rPr>
              <a:t>		2. Was in the Franciscan order.</a:t>
            </a:r>
          </a:p>
          <a:p>
            <a:r>
              <a:rPr lang="en-US" sz="1200" kern="1200" dirty="0">
                <a:solidFill>
                  <a:schemeClr val="tx1"/>
                </a:solidFill>
                <a:effectLst/>
                <a:latin typeface="+mn-lt"/>
                <a:ea typeface="+mn-ea"/>
                <a:cs typeface="+mn-cs"/>
              </a:rPr>
              <a:t>		3. Studied at Oxford and Paris.</a:t>
            </a:r>
          </a:p>
          <a:p>
            <a:r>
              <a:rPr lang="en-US" sz="1200" kern="1200" dirty="0">
                <a:solidFill>
                  <a:schemeClr val="tx1"/>
                </a:solidFill>
                <a:effectLst/>
                <a:latin typeface="+mn-lt"/>
                <a:ea typeface="+mn-ea"/>
                <a:cs typeface="+mn-cs"/>
              </a:rPr>
              <a:t>		4. Lectured and wrote at Oxford, Paris and Cologne.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178</a:t>
            </a:fld>
            <a:endParaRPr lang="en-US"/>
          </a:p>
        </p:txBody>
      </p:sp>
    </p:spTree>
    <p:extLst>
      <p:ext uri="{BB962C8B-B14F-4D97-AF65-F5344CB8AC3E}">
        <p14:creationId xmlns:p14="http://schemas.microsoft.com/office/powerpoint/2010/main" val="99022291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Scotus and Aquinas</a:t>
            </a:r>
          </a:p>
          <a:p>
            <a:r>
              <a:rPr lang="en-US" sz="1200" kern="1200" dirty="0">
                <a:solidFill>
                  <a:schemeClr val="tx1"/>
                </a:solidFill>
                <a:effectLst/>
                <a:latin typeface="+mn-lt"/>
                <a:ea typeface="+mn-ea"/>
                <a:cs typeface="+mn-cs"/>
              </a:rPr>
              <a:t>		1. He agrees with Aquinas that there can be no conflict between truths of faith and truths of reason.</a:t>
            </a:r>
          </a:p>
          <a:p>
            <a:r>
              <a:rPr lang="en-US" sz="1200" kern="1200" dirty="0">
                <a:solidFill>
                  <a:schemeClr val="tx1"/>
                </a:solidFill>
                <a:effectLst/>
                <a:latin typeface="+mn-lt"/>
                <a:ea typeface="+mn-ea"/>
                <a:cs typeface="+mn-cs"/>
              </a:rPr>
              <a:t>		2. He also uses philosophical reasoning to defend his view.</a:t>
            </a:r>
          </a:p>
          <a:p>
            <a:r>
              <a:rPr lang="en-US" sz="1200" kern="1200" dirty="0">
                <a:solidFill>
                  <a:schemeClr val="tx1"/>
                </a:solidFill>
                <a:effectLst/>
                <a:latin typeface="+mn-lt"/>
                <a:ea typeface="+mn-ea"/>
                <a:cs typeface="+mn-cs"/>
              </a:rPr>
              <a:t>		3. His sphere of reason is significantly more restricted than that of Aquinas.</a:t>
            </a:r>
          </a:p>
          <a:p>
            <a:r>
              <a:rPr lang="en-US" sz="1200" kern="1200" dirty="0">
                <a:solidFill>
                  <a:schemeClr val="tx1"/>
                </a:solidFill>
                <a:effectLst/>
                <a:latin typeface="+mn-lt"/>
                <a:ea typeface="+mn-ea"/>
                <a:cs typeface="+mn-cs"/>
              </a:rPr>
              <a:t>4. His studies in mathematics lead him to adopt a strict view of what counts as a proof and many of Aquinas’ arguments did not meet this standard.</a:t>
            </a:r>
          </a:p>
          <a:p>
            <a:r>
              <a:rPr lang="en-US" sz="1200" kern="1200" dirty="0">
                <a:solidFill>
                  <a:schemeClr val="tx1"/>
                </a:solidFill>
                <a:effectLst/>
                <a:latin typeface="+mn-lt"/>
                <a:ea typeface="+mn-ea"/>
                <a:cs typeface="+mn-cs"/>
              </a:rPr>
              <a:t>		5. He agreed with Aquinas that the Trinity is not subject to rational proof.</a:t>
            </a:r>
          </a:p>
          <a:p>
            <a:r>
              <a:rPr lang="en-US" sz="1200" kern="1200" dirty="0">
                <a:solidFill>
                  <a:schemeClr val="tx1"/>
                </a:solidFill>
                <a:effectLst/>
                <a:latin typeface="+mn-lt"/>
                <a:ea typeface="+mn-ea"/>
                <a:cs typeface="+mn-cs"/>
              </a:rPr>
              <a:t>6. He went beyond Aquinas by claiming that only faith can yield certainty in many matters relating to God’s nature, divine providence and the immortality of the soul.</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180</a:t>
            </a:fld>
            <a:endParaRPr lang="en-US"/>
          </a:p>
        </p:txBody>
      </p:sp>
    </p:spTree>
    <p:extLst>
      <p:ext uri="{BB962C8B-B14F-4D97-AF65-F5344CB8AC3E}">
        <p14:creationId xmlns:p14="http://schemas.microsoft.com/office/powerpoint/2010/main" val="14209123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Philosophy &amp; Theology</a:t>
            </a:r>
          </a:p>
          <a:p>
            <a:r>
              <a:rPr lang="en-US" sz="1200" kern="1200" dirty="0">
                <a:solidFill>
                  <a:schemeClr val="tx1"/>
                </a:solidFill>
                <a:effectLst/>
                <a:latin typeface="+mn-lt"/>
                <a:ea typeface="+mn-ea"/>
                <a:cs typeface="+mn-cs"/>
              </a:rPr>
              <a:t>		1. Are completely different fields.</a:t>
            </a:r>
          </a:p>
          <a:p>
            <a:r>
              <a:rPr lang="en-US" sz="1200" kern="1200" dirty="0">
                <a:solidFill>
                  <a:schemeClr val="tx1"/>
                </a:solidFill>
                <a:effectLst/>
                <a:latin typeface="+mn-lt"/>
                <a:ea typeface="+mn-ea"/>
                <a:cs typeface="+mn-cs"/>
              </a:rPr>
              <a:t>		2. Philosophy is a theoretical discipline.</a:t>
            </a:r>
          </a:p>
          <a:p>
            <a:r>
              <a:rPr lang="en-US" sz="1200" kern="1200" dirty="0">
                <a:solidFill>
                  <a:schemeClr val="tx1"/>
                </a:solidFill>
                <a:effectLst/>
                <a:latin typeface="+mn-lt"/>
                <a:ea typeface="+mn-ea"/>
                <a:cs typeface="+mn-cs"/>
              </a:rPr>
              <a:t>		3. The knowledge sought in theology is practical.</a:t>
            </a:r>
          </a:p>
          <a:p>
            <a:r>
              <a:rPr lang="en-US" sz="1200" kern="1200" dirty="0">
                <a:solidFill>
                  <a:schemeClr val="tx1"/>
                </a:solidFill>
                <a:effectLst/>
                <a:latin typeface="+mn-lt"/>
                <a:ea typeface="+mn-ea"/>
                <a:cs typeface="+mn-cs"/>
              </a:rPr>
              <a:t>		4. His placing such limits on reason was the first step in the unraveling of the Scholastic synthesis of faith and reason.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181</a:t>
            </a:fld>
            <a:endParaRPr lang="en-US"/>
          </a:p>
        </p:txBody>
      </p:sp>
    </p:spTree>
    <p:extLst>
      <p:ext uri="{BB962C8B-B14F-4D97-AF65-F5344CB8AC3E}">
        <p14:creationId xmlns:p14="http://schemas.microsoft.com/office/powerpoint/2010/main" val="81343654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Universals</a:t>
            </a:r>
          </a:p>
          <a:p>
            <a:r>
              <a:rPr lang="en-US" sz="1200" kern="1200" dirty="0">
                <a:solidFill>
                  <a:schemeClr val="tx1"/>
                </a:solidFill>
                <a:effectLst/>
                <a:latin typeface="+mn-lt"/>
                <a:ea typeface="+mn-ea"/>
                <a:cs typeface="+mn-cs"/>
              </a:rPr>
              <a:t>		1. Contrary to the realists, he claims that only individuals exist.</a:t>
            </a:r>
          </a:p>
          <a:p>
            <a:r>
              <a:rPr lang="en-US" sz="1200" kern="1200" dirty="0">
                <a:solidFill>
                  <a:schemeClr val="tx1"/>
                </a:solidFill>
                <a:effectLst/>
                <a:latin typeface="+mn-lt"/>
                <a:ea typeface="+mn-ea"/>
                <a:cs typeface="+mn-cs"/>
              </a:rPr>
              <a:t>		2. Contrary to the nominalists, he claims that universals have some objective existence.</a:t>
            </a:r>
          </a:p>
          <a:p>
            <a:r>
              <a:rPr lang="en-US" sz="1200" kern="1200" dirty="0">
                <a:solidFill>
                  <a:schemeClr val="tx1"/>
                </a:solidFill>
                <a:effectLst/>
                <a:latin typeface="+mn-lt"/>
                <a:ea typeface="+mn-ea"/>
                <a:cs typeface="+mn-cs"/>
              </a:rPr>
              <a:t>		3. On these points he is similar to Aquinas.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182</a:t>
            </a:fld>
            <a:endParaRPr lang="en-US"/>
          </a:p>
        </p:txBody>
      </p:sp>
    </p:spTree>
    <p:extLst>
      <p:ext uri="{BB962C8B-B14F-4D97-AF65-F5344CB8AC3E}">
        <p14:creationId xmlns:p14="http://schemas.microsoft.com/office/powerpoint/2010/main" val="20661594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Individuals</a:t>
            </a:r>
          </a:p>
          <a:p>
            <a:r>
              <a:rPr lang="en-US" sz="1200" kern="1200" dirty="0">
                <a:solidFill>
                  <a:schemeClr val="tx1"/>
                </a:solidFill>
                <a:effectLst/>
                <a:latin typeface="+mn-lt"/>
                <a:ea typeface="+mn-ea"/>
                <a:cs typeface="+mn-cs"/>
              </a:rPr>
              <a:t>		1. Aquinas held that matter served to individuate things.</a:t>
            </a:r>
          </a:p>
          <a:p>
            <a:r>
              <a:rPr lang="en-US" sz="1200" kern="1200" dirty="0">
                <a:solidFill>
                  <a:schemeClr val="tx1"/>
                </a:solidFill>
                <a:effectLst/>
                <a:latin typeface="+mn-lt"/>
                <a:ea typeface="+mn-ea"/>
                <a:cs typeface="+mn-cs"/>
              </a:rPr>
              <a:t>		2. Scotus argued that since matter is indefinite potentiality, it cannot serve as the basis for individuating concrete particulars.</a:t>
            </a:r>
          </a:p>
          <a:p>
            <a:r>
              <a:rPr lang="en-US" sz="1200" kern="1200" dirty="0">
                <a:solidFill>
                  <a:schemeClr val="tx1"/>
                </a:solidFill>
                <a:effectLst/>
                <a:latin typeface="+mn-lt"/>
                <a:ea typeface="+mn-ea"/>
                <a:cs typeface="+mn-cs"/>
              </a:rPr>
              <a:t>		3. Scotus argued that since matter was so indefinite, it could not be an object of knowledge.</a:t>
            </a:r>
          </a:p>
          <a:p>
            <a:r>
              <a:rPr lang="en-US" sz="1200" kern="1200" dirty="0">
                <a:solidFill>
                  <a:schemeClr val="tx1"/>
                </a:solidFill>
                <a:effectLst/>
                <a:latin typeface="+mn-lt"/>
                <a:ea typeface="+mn-ea"/>
                <a:cs typeface="+mn-cs"/>
              </a:rPr>
              <a:t>4. Scotus holds to Aristotle’s assumption that one can only know forms.</a:t>
            </a:r>
          </a:p>
          <a:p>
            <a:r>
              <a:rPr lang="en-US" sz="1200" kern="1200" dirty="0">
                <a:solidFill>
                  <a:schemeClr val="tx1"/>
                </a:solidFill>
                <a:effectLst/>
                <a:latin typeface="+mn-lt"/>
                <a:ea typeface="+mn-ea"/>
                <a:cs typeface="+mn-cs"/>
              </a:rPr>
              <a:t>5. So if we can know a concrete particular, then a form must constitute it.</a:t>
            </a:r>
          </a:p>
          <a:p>
            <a:r>
              <a:rPr lang="en-US" sz="1200" kern="1200" dirty="0">
                <a:solidFill>
                  <a:schemeClr val="tx1"/>
                </a:solidFill>
                <a:effectLst/>
                <a:latin typeface="+mn-lt"/>
                <a:ea typeface="+mn-ea"/>
                <a:cs typeface="+mn-cs"/>
              </a:rPr>
              <a:t>6. Inherent in the universal nature (essence or whatness) is the individual nature (thisness).</a:t>
            </a:r>
          </a:p>
          <a:p>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Haecceitas</a:t>
            </a:r>
            <a:r>
              <a:rPr lang="en-US" sz="1200" kern="1200" dirty="0">
                <a:solidFill>
                  <a:schemeClr val="tx1"/>
                </a:solidFill>
                <a:effectLst/>
                <a:latin typeface="+mn-lt"/>
                <a:ea typeface="+mn-ea"/>
                <a:cs typeface="+mn-cs"/>
              </a:rPr>
              <a:t>-Latin term for this individuating difference.</a:t>
            </a:r>
          </a:p>
          <a:p>
            <a:r>
              <a:rPr lang="en-US" sz="1200" kern="1200" dirty="0">
                <a:solidFill>
                  <a:schemeClr val="tx1"/>
                </a:solidFill>
                <a:effectLst/>
                <a:latin typeface="+mn-lt"/>
                <a:ea typeface="+mn-ea"/>
                <a:cs typeface="+mn-cs"/>
              </a:rPr>
              <a:t>7. For an X thing, say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there is the universal form of X that makes all </a:t>
            </a:r>
            <a:r>
              <a:rPr lang="en-US" sz="1200" kern="1200" dirty="0" err="1">
                <a:solidFill>
                  <a:schemeClr val="tx1"/>
                </a:solidFill>
                <a:effectLst/>
                <a:latin typeface="+mn-lt"/>
                <a:ea typeface="+mn-ea"/>
                <a:cs typeface="+mn-cs"/>
              </a:rPr>
              <a:t>Xs</a:t>
            </a:r>
            <a:r>
              <a:rPr lang="en-US" sz="1200" kern="1200" dirty="0">
                <a:solidFill>
                  <a:schemeClr val="tx1"/>
                </a:solidFill>
                <a:effectLst/>
                <a:latin typeface="+mn-lt"/>
                <a:ea typeface="+mn-ea"/>
                <a:cs typeface="+mn-cs"/>
              </a:rPr>
              <a:t> X and there is also a form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that makes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 individual.</a:t>
            </a:r>
          </a:p>
          <a:p>
            <a:r>
              <a:rPr lang="en-US" sz="1200" kern="1200" dirty="0">
                <a:solidFill>
                  <a:schemeClr val="tx1"/>
                </a:solidFill>
                <a:effectLst/>
                <a:latin typeface="+mn-lt"/>
                <a:ea typeface="+mn-ea"/>
                <a:cs typeface="+mn-cs"/>
              </a:rPr>
              <a:t>8. The form X does not exist apart from the form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but they can be distinguished in a formal way by reason.</a:t>
            </a:r>
          </a:p>
          <a:p>
            <a:r>
              <a:rPr lang="en-US" sz="1200" kern="1200" dirty="0">
                <a:solidFill>
                  <a:schemeClr val="tx1"/>
                </a:solidFill>
                <a:effectLst/>
                <a:latin typeface="+mn-lt"/>
                <a:ea typeface="+mn-ea"/>
                <a:cs typeface="+mn-cs"/>
              </a:rPr>
              <a:t>9. This combination of the Greek conception of universals with an emphasis on individuality was an early step away from the Medieval metaphysics.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183</a:t>
            </a:fld>
            <a:endParaRPr lang="en-US"/>
          </a:p>
        </p:txBody>
      </p:sp>
    </p:spTree>
    <p:extLst>
      <p:ext uri="{BB962C8B-B14F-4D97-AF65-F5344CB8AC3E}">
        <p14:creationId xmlns:p14="http://schemas.microsoft.com/office/powerpoint/2010/main" val="313117222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Aquinas &amp; Scotus</a:t>
            </a:r>
          </a:p>
          <a:p>
            <a:r>
              <a:rPr lang="en-US" sz="1200" kern="1200" dirty="0">
                <a:solidFill>
                  <a:schemeClr val="tx1"/>
                </a:solidFill>
                <a:effectLst/>
                <a:latin typeface="+mn-lt"/>
                <a:ea typeface="+mn-ea"/>
                <a:cs typeface="+mn-cs"/>
              </a:rPr>
              <a:t>		1. He seems to accept Aquinas’ view that such proofs must be based on empirical evidence.</a:t>
            </a:r>
          </a:p>
          <a:p>
            <a:r>
              <a:rPr lang="en-US" sz="1200" kern="1200" dirty="0">
                <a:solidFill>
                  <a:schemeClr val="tx1"/>
                </a:solidFill>
                <a:effectLst/>
                <a:latin typeface="+mn-lt"/>
                <a:ea typeface="+mn-ea"/>
                <a:cs typeface="+mn-cs"/>
              </a:rPr>
              <a:t>		2. He does question the certainty of most Thomistic proofs.</a:t>
            </a:r>
          </a:p>
          <a:p>
            <a:r>
              <a:rPr lang="en-US" sz="1200" kern="1200" dirty="0">
                <a:solidFill>
                  <a:schemeClr val="tx1"/>
                </a:solidFill>
                <a:effectLst/>
                <a:latin typeface="+mn-lt"/>
                <a:ea typeface="+mn-ea"/>
                <a:cs typeface="+mn-cs"/>
              </a:rPr>
              <a:t>		3. Example: He agrees that the Way of Motion proves the existence of a first mover, but</a:t>
            </a:r>
          </a:p>
          <a:p>
            <a:r>
              <a:rPr lang="en-US" sz="1200" kern="1200" dirty="0">
                <a:solidFill>
                  <a:schemeClr val="tx1"/>
                </a:solidFill>
                <a:effectLst/>
                <a:latin typeface="+mn-lt"/>
                <a:ea typeface="+mn-ea"/>
                <a:cs typeface="+mn-cs"/>
              </a:rPr>
              <a:t>			a. He claims that any proof based in the physical world cannot go beyond that world.</a:t>
            </a:r>
          </a:p>
          <a:p>
            <a:r>
              <a:rPr lang="en-US" sz="1200" kern="1200" dirty="0">
                <a:solidFill>
                  <a:schemeClr val="tx1"/>
                </a:solidFill>
                <a:effectLst/>
                <a:latin typeface="+mn-lt"/>
                <a:ea typeface="+mn-ea"/>
                <a:cs typeface="+mn-cs"/>
              </a:rPr>
              <a:t>			b. The Way limits us to the world of motion and does not prove there is a necessary divine being who causes all other beings.</a:t>
            </a:r>
          </a:p>
          <a:p>
            <a:r>
              <a:rPr lang="en-US" sz="1200" kern="1200" dirty="0">
                <a:solidFill>
                  <a:schemeClr val="tx1"/>
                </a:solidFill>
                <a:effectLst/>
                <a:latin typeface="+mn-lt"/>
                <a:ea typeface="+mn-ea"/>
                <a:cs typeface="+mn-cs"/>
              </a:rPr>
              <a:t>		4. He does reconstruct the arguments based on efficient causes and contingency.</a:t>
            </a:r>
          </a:p>
          <a:p>
            <a:r>
              <a:rPr lang="en-US" sz="1200" kern="1200" dirty="0">
                <a:solidFill>
                  <a:schemeClr val="tx1"/>
                </a:solidFill>
                <a:effectLst/>
                <a:latin typeface="+mn-lt"/>
                <a:ea typeface="+mn-ea"/>
                <a:cs typeface="+mn-cs"/>
              </a:rPr>
              <a:t>	 B. Aquinas &amp; Anselm</a:t>
            </a:r>
          </a:p>
          <a:p>
            <a:r>
              <a:rPr lang="en-US" sz="1200" kern="1200" dirty="0">
                <a:solidFill>
                  <a:schemeClr val="tx1"/>
                </a:solidFill>
                <a:effectLst/>
                <a:latin typeface="+mn-lt"/>
                <a:ea typeface="+mn-ea"/>
                <a:cs typeface="+mn-cs"/>
              </a:rPr>
              <a:t>		1. He thinks Anselm’s argument is useful, but that it needs a further premise that states that a necessary being is possible.</a:t>
            </a:r>
          </a:p>
          <a:p>
            <a:r>
              <a:rPr lang="en-US" sz="1200" kern="1200" dirty="0">
                <a:solidFill>
                  <a:schemeClr val="tx1"/>
                </a:solidFill>
                <a:effectLst/>
                <a:latin typeface="+mn-lt"/>
                <a:ea typeface="+mn-ea"/>
                <a:cs typeface="+mn-cs"/>
              </a:rPr>
              <a:t>		2. But, only some “persuasive considerations” can be given as evidence for the possibility of a necessary being.</a:t>
            </a:r>
          </a:p>
          <a:p>
            <a:r>
              <a:rPr lang="en-US" sz="1200" kern="1200" dirty="0">
                <a:solidFill>
                  <a:schemeClr val="tx1"/>
                </a:solidFill>
                <a:effectLst/>
                <a:latin typeface="+mn-lt"/>
                <a:ea typeface="+mn-ea"/>
                <a:cs typeface="+mn-cs"/>
              </a:rPr>
              <a:t>		3. This makes it an empirical and probabilistic argument rather than an a priori argument that is certain.</a:t>
            </a:r>
          </a:p>
          <a:p>
            <a:r>
              <a:rPr lang="en-US" sz="1200" kern="1200" dirty="0">
                <a:solidFill>
                  <a:schemeClr val="tx1"/>
                </a:solidFill>
                <a:effectLst/>
                <a:latin typeface="+mn-lt"/>
                <a:ea typeface="+mn-ea"/>
                <a:cs typeface="+mn-cs"/>
              </a:rPr>
              <a:t>		4. He thus regards theistic arguments to be weaker than Aquinas and Anselm believed since they were probabilistic.</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184</a:t>
            </a:fld>
            <a:endParaRPr lang="en-US"/>
          </a:p>
        </p:txBody>
      </p:sp>
    </p:spTree>
    <p:extLst>
      <p:ext uri="{BB962C8B-B14F-4D97-AF65-F5344CB8AC3E}">
        <p14:creationId xmlns:p14="http://schemas.microsoft.com/office/powerpoint/2010/main" val="4227881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Pantheism and Theism in </a:t>
            </a:r>
            <a:r>
              <a:rPr lang="en-US" sz="1200" i="1" kern="1200" dirty="0">
                <a:solidFill>
                  <a:schemeClr val="tx1"/>
                </a:solidFill>
                <a:effectLst/>
                <a:latin typeface="+mn-lt"/>
                <a:ea typeface="+mn-ea"/>
                <a:cs typeface="+mn-cs"/>
              </a:rPr>
              <a:t>On the Division of Nature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He tended to blur the distinction between pantheism and biblical theism.</a:t>
            </a:r>
          </a:p>
          <a:p>
            <a:r>
              <a:rPr lang="en-US" sz="1200" kern="1200" dirty="0">
                <a:solidFill>
                  <a:schemeClr val="tx1"/>
                </a:solidFill>
                <a:effectLst/>
                <a:latin typeface="+mn-lt"/>
                <a:ea typeface="+mn-ea"/>
                <a:cs typeface="+mn-cs"/>
              </a:rPr>
              <a:t>			a. Pantheism: emphasizes the immanence of God to a degree that God is identified with the world.</a:t>
            </a:r>
          </a:p>
          <a:p>
            <a:r>
              <a:rPr lang="en-US" sz="1200" kern="1200" dirty="0">
                <a:solidFill>
                  <a:schemeClr val="tx1"/>
                </a:solidFill>
                <a:effectLst/>
                <a:latin typeface="+mn-lt"/>
                <a:ea typeface="+mn-ea"/>
                <a:cs typeface="+mn-cs"/>
              </a:rPr>
              <a:t>			b. Theism: Keeps God transcendent and maintains the creator-created distinction.</a:t>
            </a:r>
          </a:p>
          <a:p>
            <a:r>
              <a:rPr lang="en-US" sz="1200" kern="1200" dirty="0">
                <a:solidFill>
                  <a:schemeClr val="tx1"/>
                </a:solidFill>
                <a:effectLst/>
                <a:latin typeface="+mn-lt"/>
                <a:ea typeface="+mn-ea"/>
                <a:cs typeface="+mn-cs"/>
              </a:rPr>
              <a:t>2. His acceptance of Neoplatonism made it all but impossible for him to maintain the orthodox absolute distinction between God and his creation.</a:t>
            </a:r>
          </a:p>
          <a:p>
            <a:r>
              <a:rPr lang="en-US" sz="1200" kern="1200" dirty="0">
                <a:solidFill>
                  <a:schemeClr val="tx1"/>
                </a:solidFill>
                <a:effectLst/>
                <a:latin typeface="+mn-lt"/>
                <a:ea typeface="+mn-ea"/>
                <a:cs typeface="+mn-cs"/>
              </a:rPr>
              <a:t>3. Given Pseudo-Dionysius’s Neoplatonism, for the world to depend on God means that either the world participates in God or that the world flows from God.</a:t>
            </a:r>
          </a:p>
          <a:p>
            <a:r>
              <a:rPr lang="en-US" sz="1200" kern="1200" dirty="0">
                <a:solidFill>
                  <a:schemeClr val="tx1"/>
                </a:solidFill>
                <a:effectLst/>
                <a:latin typeface="+mn-lt"/>
                <a:ea typeface="+mn-ea"/>
                <a:cs typeface="+mn-cs"/>
              </a:rPr>
              <a:t>a. God is “is called the One because He is all things universally; for there is nothing in existence which does not participate in the One.”</a:t>
            </a:r>
          </a:p>
          <a:p>
            <a:r>
              <a:rPr lang="en-US" sz="1200" kern="1200" dirty="0">
                <a:solidFill>
                  <a:schemeClr val="tx1"/>
                </a:solidFill>
                <a:effectLst/>
                <a:latin typeface="+mn-lt"/>
                <a:ea typeface="+mn-ea"/>
                <a:cs typeface="+mn-cs"/>
              </a:rPr>
              <a:t>b. “The One extends itself into everything and the extension itself is everything.”</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24</a:t>
            </a:fld>
            <a:endParaRPr lang="en-US"/>
          </a:p>
        </p:txBody>
      </p:sp>
    </p:spTree>
    <p:extLst>
      <p:ext uri="{BB962C8B-B14F-4D97-AF65-F5344CB8AC3E}">
        <p14:creationId xmlns:p14="http://schemas.microsoft.com/office/powerpoint/2010/main" val="227248492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Immortality</a:t>
            </a:r>
          </a:p>
          <a:p>
            <a:r>
              <a:rPr lang="en-US" sz="1200" kern="1200" dirty="0">
                <a:solidFill>
                  <a:schemeClr val="tx1"/>
                </a:solidFill>
                <a:effectLst/>
                <a:latin typeface="+mn-lt"/>
                <a:ea typeface="+mn-ea"/>
                <a:cs typeface="+mn-cs"/>
              </a:rPr>
              <a:t>		1. Aquinas held that the soul necessarily survived bodily death.</a:t>
            </a:r>
          </a:p>
          <a:p>
            <a:r>
              <a:rPr lang="en-US" sz="1200" kern="1200" dirty="0">
                <a:solidFill>
                  <a:schemeClr val="tx1"/>
                </a:solidFill>
                <a:effectLst/>
                <a:latin typeface="+mn-lt"/>
                <a:ea typeface="+mn-ea"/>
                <a:cs typeface="+mn-cs"/>
              </a:rPr>
              <a:t>		2. Scotus argues that this is a matter of probability and not certainty.</a:t>
            </a:r>
          </a:p>
          <a:p>
            <a:r>
              <a:rPr lang="en-US" sz="1200" kern="1200" dirty="0">
                <a:solidFill>
                  <a:schemeClr val="tx1"/>
                </a:solidFill>
                <a:effectLst/>
                <a:latin typeface="+mn-lt"/>
                <a:ea typeface="+mn-ea"/>
                <a:cs typeface="+mn-cs"/>
              </a:rPr>
              <a:t>		3. God could have created the soul so that it would perish with the body.</a:t>
            </a:r>
          </a:p>
          <a:p>
            <a:r>
              <a:rPr lang="en-US" sz="1200" kern="1200" dirty="0">
                <a:solidFill>
                  <a:schemeClr val="tx1"/>
                </a:solidFill>
                <a:effectLst/>
                <a:latin typeface="+mn-lt"/>
                <a:ea typeface="+mn-ea"/>
                <a:cs typeface="+mn-cs"/>
              </a:rPr>
              <a:t>		4. It is reasonable, but cannot be proved with certainty, that the soul is immortal.</a:t>
            </a:r>
          </a:p>
          <a:p>
            <a:r>
              <a:rPr lang="en-US" sz="1200" kern="1200" dirty="0">
                <a:solidFill>
                  <a:schemeClr val="tx1"/>
                </a:solidFill>
                <a:effectLst/>
                <a:latin typeface="+mn-lt"/>
                <a:ea typeface="+mn-ea"/>
                <a:cs typeface="+mn-cs"/>
              </a:rPr>
              <a:t>		5. However, the immortality of the soul can be known with certainty via faith.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185</a:t>
            </a:fld>
            <a:endParaRPr lang="en-US"/>
          </a:p>
        </p:txBody>
      </p:sp>
    </p:spTree>
    <p:extLst>
      <p:ext uri="{BB962C8B-B14F-4D97-AF65-F5344CB8AC3E}">
        <p14:creationId xmlns:p14="http://schemas.microsoft.com/office/powerpoint/2010/main" val="59096568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The Will &amp; Intellect</a:t>
            </a:r>
          </a:p>
          <a:p>
            <a:r>
              <a:rPr lang="en-US" sz="1200" kern="1200" dirty="0">
                <a:solidFill>
                  <a:schemeClr val="tx1"/>
                </a:solidFill>
                <a:effectLst/>
                <a:latin typeface="+mn-lt"/>
                <a:ea typeface="+mn-ea"/>
                <a:cs typeface="+mn-cs"/>
              </a:rPr>
              <a:t>		1. Aquinas regarded the intellect as the higher and nobler aspect of the soul.</a:t>
            </a:r>
          </a:p>
          <a:p>
            <a:r>
              <a:rPr lang="en-US" sz="1200" kern="1200" dirty="0">
                <a:solidFill>
                  <a:schemeClr val="tx1"/>
                </a:solidFill>
                <a:effectLst/>
                <a:latin typeface="+mn-lt"/>
                <a:ea typeface="+mn-ea"/>
                <a:cs typeface="+mn-cs"/>
              </a:rPr>
              <a:t>		2. Scotus regarded the will as the higher and nobler aspect of the soul.</a:t>
            </a:r>
          </a:p>
          <a:p>
            <a:r>
              <a:rPr lang="en-US" sz="1200" kern="1200" dirty="0">
                <a:solidFill>
                  <a:schemeClr val="tx1"/>
                </a:solidFill>
                <a:effectLst/>
                <a:latin typeface="+mn-lt"/>
                <a:ea typeface="+mn-ea"/>
                <a:cs typeface="+mn-cs"/>
              </a:rPr>
              <a:t>	B. Scotus’ Arguments for the will</a:t>
            </a:r>
          </a:p>
          <a:p>
            <a:r>
              <a:rPr lang="en-US" sz="1200" kern="1200" dirty="0">
                <a:solidFill>
                  <a:schemeClr val="tx1"/>
                </a:solidFill>
                <a:effectLst/>
                <a:latin typeface="+mn-lt"/>
                <a:ea typeface="+mn-ea"/>
                <a:cs typeface="+mn-cs"/>
              </a:rPr>
              <a:t>		1. Knowledge is an instrument of the will.</a:t>
            </a:r>
          </a:p>
          <a:p>
            <a:r>
              <a:rPr lang="en-US" sz="1200" kern="1200" dirty="0">
                <a:solidFill>
                  <a:schemeClr val="tx1"/>
                </a:solidFill>
                <a:effectLst/>
                <a:latin typeface="+mn-lt"/>
                <a:ea typeface="+mn-ea"/>
                <a:cs typeface="+mn-cs"/>
              </a:rPr>
              <a:t>			a. The intellect provides the will with information and alternatives.</a:t>
            </a:r>
          </a:p>
          <a:p>
            <a:r>
              <a:rPr lang="en-US" sz="1200" kern="1200" dirty="0">
                <a:solidFill>
                  <a:schemeClr val="tx1"/>
                </a:solidFill>
                <a:effectLst/>
                <a:latin typeface="+mn-lt"/>
                <a:ea typeface="+mn-ea"/>
                <a:cs typeface="+mn-cs"/>
              </a:rPr>
              <a:t>			b. The will chooses between them.</a:t>
            </a:r>
          </a:p>
          <a:p>
            <a:r>
              <a:rPr lang="en-US" sz="1200" kern="1200" dirty="0">
                <a:solidFill>
                  <a:schemeClr val="tx1"/>
                </a:solidFill>
                <a:effectLst/>
                <a:latin typeface="+mn-lt"/>
                <a:ea typeface="+mn-ea"/>
                <a:cs typeface="+mn-cs"/>
              </a:rPr>
              <a:t>		2. The will can move the intellect: we can choose what we will think about.</a:t>
            </a:r>
          </a:p>
          <a:p>
            <a:r>
              <a:rPr lang="en-US" sz="1200" kern="1200" dirty="0">
                <a:solidFill>
                  <a:schemeClr val="tx1"/>
                </a:solidFill>
                <a:effectLst/>
                <a:latin typeface="+mn-lt"/>
                <a:ea typeface="+mn-ea"/>
                <a:cs typeface="+mn-cs"/>
              </a:rPr>
              <a:t>		3. The will is free and cannot be determined by anything, even the intellect.</a:t>
            </a:r>
          </a:p>
          <a:p>
            <a:r>
              <a:rPr lang="en-US" sz="1200" kern="1200" dirty="0">
                <a:solidFill>
                  <a:schemeClr val="tx1"/>
                </a:solidFill>
                <a:effectLst/>
                <a:latin typeface="+mn-lt"/>
                <a:ea typeface="+mn-ea"/>
                <a:cs typeface="+mn-cs"/>
              </a:rPr>
              <a:t>			a. Aquinas held the Greek view that we necessarily will what we regard as the highest good.</a:t>
            </a:r>
          </a:p>
          <a:p>
            <a:r>
              <a:rPr lang="en-US" sz="1200" kern="1200" dirty="0">
                <a:solidFill>
                  <a:schemeClr val="tx1"/>
                </a:solidFill>
                <a:effectLst/>
                <a:latin typeface="+mn-lt"/>
                <a:ea typeface="+mn-ea"/>
                <a:cs typeface="+mn-cs"/>
              </a:rPr>
              <a:t>			b. Scotus claims the will is not determined by knowledge of the good, but chooses the good only as the result of a free decision.</a:t>
            </a:r>
          </a:p>
          <a:p>
            <a:r>
              <a:rPr lang="en-US" sz="1200" kern="1200" dirty="0">
                <a:solidFill>
                  <a:schemeClr val="tx1"/>
                </a:solidFill>
                <a:effectLst/>
                <a:latin typeface="+mn-lt"/>
                <a:ea typeface="+mn-ea"/>
                <a:cs typeface="+mn-cs"/>
              </a:rPr>
              <a:t>		4. The intellect is determined by the object of knowledge while the will can accept or reject what is before it.</a:t>
            </a:r>
          </a:p>
          <a:p>
            <a:r>
              <a:rPr lang="en-US" sz="1200" kern="1200" dirty="0">
                <a:solidFill>
                  <a:schemeClr val="tx1"/>
                </a:solidFill>
                <a:effectLst/>
                <a:latin typeface="+mn-lt"/>
                <a:ea typeface="+mn-ea"/>
                <a:cs typeface="+mn-cs"/>
              </a:rPr>
              <a:t>		5. “The total cause of willing is in the will itself.”</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186</a:t>
            </a:fld>
            <a:endParaRPr lang="en-US"/>
          </a:p>
        </p:txBody>
      </p:sp>
    </p:spTree>
    <p:extLst>
      <p:ext uri="{BB962C8B-B14F-4D97-AF65-F5344CB8AC3E}">
        <p14:creationId xmlns:p14="http://schemas.microsoft.com/office/powerpoint/2010/main" val="360193972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Voluntarism</a:t>
            </a:r>
          </a:p>
          <a:p>
            <a:r>
              <a:rPr lang="en-US" sz="1200" kern="1200" dirty="0">
                <a:solidFill>
                  <a:schemeClr val="tx1"/>
                </a:solidFill>
                <a:effectLst/>
                <a:latin typeface="+mn-lt"/>
                <a:ea typeface="+mn-ea"/>
                <a:cs typeface="+mn-cs"/>
              </a:rPr>
              <a:t>		1. Aquinas held eternal blessedness is found in contemplating God because of his intellectualism.</a:t>
            </a:r>
          </a:p>
          <a:p>
            <a:r>
              <a:rPr lang="en-US" sz="1200" kern="1200" dirty="0">
                <a:solidFill>
                  <a:schemeClr val="tx1"/>
                </a:solidFill>
                <a:effectLst/>
                <a:latin typeface="+mn-lt"/>
                <a:ea typeface="+mn-ea"/>
                <a:cs typeface="+mn-cs"/>
              </a:rPr>
              <a:t>		2. Scotus’s held that eternal blessedness is found in the love of God, an act of will uniting one with God.</a:t>
            </a:r>
          </a:p>
          <a:p>
            <a:r>
              <a:rPr lang="en-US" sz="1200" kern="1200" dirty="0">
                <a:solidFill>
                  <a:schemeClr val="tx1"/>
                </a:solidFill>
                <a:effectLst/>
                <a:latin typeface="+mn-lt"/>
                <a:ea typeface="+mn-ea"/>
                <a:cs typeface="+mn-cs"/>
              </a:rPr>
              <a:t>	D. Voluntarism &amp; Morality</a:t>
            </a:r>
          </a:p>
          <a:p>
            <a:r>
              <a:rPr lang="en-US" sz="1200" kern="1200" dirty="0">
                <a:solidFill>
                  <a:schemeClr val="tx1"/>
                </a:solidFill>
                <a:effectLst/>
                <a:latin typeface="+mn-lt"/>
                <a:ea typeface="+mn-ea"/>
                <a:cs typeface="+mn-cs"/>
              </a:rPr>
              <a:t>		1. Aquinas held that morality was based on a natural inclination to seek happiness.</a:t>
            </a:r>
          </a:p>
          <a:p>
            <a:r>
              <a:rPr lang="en-US" sz="1200" kern="1200" dirty="0">
                <a:solidFill>
                  <a:schemeClr val="tx1"/>
                </a:solidFill>
                <a:effectLst/>
                <a:latin typeface="+mn-lt"/>
                <a:ea typeface="+mn-ea"/>
                <a:cs typeface="+mn-cs"/>
              </a:rPr>
              <a:t>		2. Scotus held that morality might require actions that interfere with one’s own happiness.</a:t>
            </a:r>
          </a:p>
          <a:p>
            <a:r>
              <a:rPr lang="en-US" sz="1200" kern="1200" dirty="0">
                <a:solidFill>
                  <a:schemeClr val="tx1"/>
                </a:solidFill>
                <a:effectLst/>
                <a:latin typeface="+mn-lt"/>
                <a:ea typeface="+mn-ea"/>
                <a:cs typeface="+mn-cs"/>
              </a:rPr>
              <a:t>		3. Moral obligations depend only on God’s commands and not on human happiness.</a:t>
            </a:r>
          </a:p>
          <a:p>
            <a:r>
              <a:rPr lang="en-US" sz="1200" kern="1200" dirty="0">
                <a:solidFill>
                  <a:schemeClr val="tx1"/>
                </a:solidFill>
                <a:effectLst/>
                <a:latin typeface="+mn-lt"/>
                <a:ea typeface="+mn-ea"/>
                <a:cs typeface="+mn-cs"/>
              </a:rPr>
              <a:t>		4. Aquinas held that the moral law could be found by the study of human nature.</a:t>
            </a:r>
          </a:p>
          <a:p>
            <a:r>
              <a:rPr lang="en-US" sz="1200" kern="1200" dirty="0">
                <a:solidFill>
                  <a:schemeClr val="tx1"/>
                </a:solidFill>
                <a:effectLst/>
                <a:latin typeface="+mn-lt"/>
                <a:ea typeface="+mn-ea"/>
                <a:cs typeface="+mn-cs"/>
              </a:rPr>
              <a:t>		5. Scotus held that there was no natural way to determine the moral truths.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187</a:t>
            </a:fld>
            <a:endParaRPr lang="en-US"/>
          </a:p>
        </p:txBody>
      </p:sp>
    </p:spTree>
    <p:extLst>
      <p:ext uri="{BB962C8B-B14F-4D97-AF65-F5344CB8AC3E}">
        <p14:creationId xmlns:p14="http://schemas.microsoft.com/office/powerpoint/2010/main" val="41166049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Voluntarism &amp; God</a:t>
            </a:r>
          </a:p>
          <a:p>
            <a:r>
              <a:rPr lang="en-US" sz="1200" kern="1200" dirty="0">
                <a:solidFill>
                  <a:schemeClr val="tx1"/>
                </a:solidFill>
                <a:effectLst/>
                <a:latin typeface="+mn-lt"/>
                <a:ea typeface="+mn-ea"/>
                <a:cs typeface="+mn-cs"/>
              </a:rPr>
              <a:t>		1. Gods actions are determined by His will and not His reason.</a:t>
            </a:r>
          </a:p>
          <a:p>
            <a:r>
              <a:rPr lang="en-US" sz="1200" kern="1200" dirty="0">
                <a:solidFill>
                  <a:schemeClr val="tx1"/>
                </a:solidFill>
                <a:effectLst/>
                <a:latin typeface="+mn-lt"/>
                <a:ea typeface="+mn-ea"/>
                <a:cs typeface="+mn-cs"/>
              </a:rPr>
              <a:t>		2. This is because He is free and omnipotent.</a:t>
            </a:r>
          </a:p>
          <a:p>
            <a:r>
              <a:rPr lang="en-US" sz="1200" kern="1200" dirty="0">
                <a:solidFill>
                  <a:schemeClr val="tx1"/>
                </a:solidFill>
                <a:effectLst/>
                <a:latin typeface="+mn-lt"/>
                <a:ea typeface="+mn-ea"/>
                <a:cs typeface="+mn-cs"/>
              </a:rPr>
              <a:t>		3. Reason cannot know His purposes or infer His actions via a priori means.</a:t>
            </a:r>
          </a:p>
          <a:p>
            <a:r>
              <a:rPr lang="en-US" sz="1200" kern="1200" dirty="0">
                <a:solidFill>
                  <a:schemeClr val="tx1"/>
                </a:solidFill>
                <a:effectLst/>
                <a:latin typeface="+mn-lt"/>
                <a:ea typeface="+mn-ea"/>
                <a:cs typeface="+mn-cs"/>
              </a:rPr>
              <a:t>		4. As everything is contingent on God’s will there is no rational necessity to the world and it could have been otherwise.</a:t>
            </a:r>
          </a:p>
          <a:p>
            <a:r>
              <a:rPr lang="en-US" sz="1200" kern="1200" dirty="0">
                <a:solidFill>
                  <a:schemeClr val="tx1"/>
                </a:solidFill>
                <a:effectLst/>
                <a:latin typeface="+mn-lt"/>
                <a:ea typeface="+mn-ea"/>
                <a:cs typeface="+mn-cs"/>
              </a:rPr>
              <a:t>5. Argument</a:t>
            </a:r>
          </a:p>
          <a:p>
            <a:r>
              <a:rPr lang="en-US" sz="1200" kern="1200" dirty="0">
                <a:solidFill>
                  <a:schemeClr val="tx1"/>
                </a:solidFill>
                <a:effectLst/>
                <a:latin typeface="+mn-lt"/>
                <a:ea typeface="+mn-ea"/>
                <a:cs typeface="+mn-cs"/>
              </a:rPr>
              <a:t>a. If His choices were logically necessary, the details of the world could be determined by reason along the lines of a geometric proof.</a:t>
            </a:r>
          </a:p>
          <a:p>
            <a:r>
              <a:rPr lang="en-US" sz="1200" kern="1200" dirty="0">
                <a:solidFill>
                  <a:schemeClr val="tx1"/>
                </a:solidFill>
                <a:effectLst/>
                <a:latin typeface="+mn-lt"/>
                <a:ea typeface="+mn-ea"/>
                <a:cs typeface="+mn-cs"/>
              </a:rPr>
              <a:t>			b. We cannot do this.</a:t>
            </a:r>
          </a:p>
          <a:p>
            <a:r>
              <a:rPr lang="en-US" sz="1200" kern="1200" dirty="0">
                <a:solidFill>
                  <a:schemeClr val="tx1"/>
                </a:solidFill>
                <a:effectLst/>
                <a:latin typeface="+mn-lt"/>
                <a:ea typeface="+mn-ea"/>
                <a:cs typeface="+mn-cs"/>
              </a:rPr>
              <a:t>			c. Therefore, God was free in His act of creation and the created world is contingent.</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188</a:t>
            </a:fld>
            <a:endParaRPr lang="en-US"/>
          </a:p>
        </p:txBody>
      </p:sp>
    </p:spTree>
    <p:extLst>
      <p:ext uri="{BB962C8B-B14F-4D97-AF65-F5344CB8AC3E}">
        <p14:creationId xmlns:p14="http://schemas.microsoft.com/office/powerpoint/2010/main" val="34253577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 Love of God</a:t>
            </a:r>
          </a:p>
          <a:p>
            <a:r>
              <a:rPr lang="en-US" sz="1200" kern="1200" dirty="0">
                <a:solidFill>
                  <a:schemeClr val="tx1"/>
                </a:solidFill>
                <a:effectLst/>
                <a:latin typeface="+mn-lt"/>
                <a:ea typeface="+mn-ea"/>
                <a:cs typeface="+mn-cs"/>
              </a:rPr>
              <a:t>		1. The command to love God is the only moral law concerned with intrinsic good.</a:t>
            </a:r>
          </a:p>
          <a:p>
            <a:r>
              <a:rPr lang="en-US" sz="1200" kern="1200" dirty="0">
                <a:solidFill>
                  <a:schemeClr val="tx1"/>
                </a:solidFill>
                <a:effectLst/>
                <a:latin typeface="+mn-lt"/>
                <a:ea typeface="+mn-ea"/>
                <a:cs typeface="+mn-cs"/>
              </a:rPr>
              <a:t>		2. All other actions are good because they are commanded by God.</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189</a:t>
            </a:fld>
            <a:endParaRPr lang="en-US"/>
          </a:p>
        </p:txBody>
      </p:sp>
    </p:spTree>
    <p:extLst>
      <p:ext uri="{BB962C8B-B14F-4D97-AF65-F5344CB8AC3E}">
        <p14:creationId xmlns:p14="http://schemas.microsoft.com/office/powerpoint/2010/main" val="351067237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C778-7391-FEFD-9046-0B412C76D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1DF56-9C30-03D4-D43D-456557826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473DC-CCD8-E1D7-1529-187EAAAF044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G. The Ten Commandments</a:t>
            </a:r>
          </a:p>
          <a:p>
            <a:r>
              <a:rPr lang="en-US" sz="1200" kern="1200" dirty="0">
                <a:solidFill>
                  <a:schemeClr val="tx1"/>
                </a:solidFill>
                <a:effectLst/>
                <a:latin typeface="+mn-lt"/>
                <a:ea typeface="+mn-ea"/>
                <a:cs typeface="+mn-cs"/>
              </a:rPr>
              <a:t>		1. Scotus claims that the first set of commands in the Ten Commandments are rationally necessary moral truths.</a:t>
            </a:r>
          </a:p>
          <a:p>
            <a:r>
              <a:rPr lang="en-US" sz="1200" kern="1200" dirty="0">
                <a:solidFill>
                  <a:schemeClr val="tx1"/>
                </a:solidFill>
                <a:effectLst/>
                <a:latin typeface="+mn-lt"/>
                <a:ea typeface="+mn-ea"/>
                <a:cs typeface="+mn-cs"/>
              </a:rPr>
              <a:t>		2. These commands include those to</a:t>
            </a:r>
          </a:p>
          <a:p>
            <a:r>
              <a:rPr lang="en-US" sz="1200" kern="1200" dirty="0">
                <a:solidFill>
                  <a:schemeClr val="tx1"/>
                </a:solidFill>
                <a:effectLst/>
                <a:latin typeface="+mn-lt"/>
                <a:ea typeface="+mn-ea"/>
                <a:cs typeface="+mn-cs"/>
              </a:rPr>
              <a:t>			a. Have no other gods than the one true God.</a:t>
            </a:r>
          </a:p>
          <a:p>
            <a:r>
              <a:rPr lang="en-US" sz="1200" kern="1200" dirty="0">
                <a:solidFill>
                  <a:schemeClr val="tx1"/>
                </a:solidFill>
                <a:effectLst/>
                <a:latin typeface="+mn-lt"/>
                <a:ea typeface="+mn-ea"/>
                <a:cs typeface="+mn-cs"/>
              </a:rPr>
              <a:t>			b. Not make any graven images.</a:t>
            </a:r>
          </a:p>
          <a:p>
            <a:r>
              <a:rPr lang="en-US" sz="1200" kern="1200" dirty="0">
                <a:solidFill>
                  <a:schemeClr val="tx1"/>
                </a:solidFill>
                <a:effectLst/>
                <a:latin typeface="+mn-lt"/>
                <a:ea typeface="+mn-ea"/>
                <a:cs typeface="+mn-cs"/>
              </a:rPr>
              <a:t>			c. Not take the Lord’s name in vain.</a:t>
            </a:r>
          </a:p>
          <a:p>
            <a:r>
              <a:rPr lang="en-US" sz="1200" kern="1200" dirty="0">
                <a:solidFill>
                  <a:schemeClr val="tx1"/>
                </a:solidFill>
                <a:effectLst/>
                <a:latin typeface="+mn-lt"/>
                <a:ea typeface="+mn-ea"/>
                <a:cs typeface="+mn-cs"/>
              </a:rPr>
              <a:t>			d. Keep the Sabbath holy.</a:t>
            </a:r>
          </a:p>
          <a:p>
            <a:r>
              <a:rPr lang="en-US" sz="1200" kern="1200" dirty="0">
                <a:solidFill>
                  <a:schemeClr val="tx1"/>
                </a:solidFill>
                <a:effectLst/>
                <a:latin typeface="+mn-lt"/>
                <a:ea typeface="+mn-ea"/>
                <a:cs typeface="+mn-cs"/>
              </a:rPr>
              <a:t>3. Scotus argues that these commands follow from God’s love of Himself and it would be self-contradictory for him to not make these commands.</a:t>
            </a:r>
          </a:p>
          <a:p>
            <a:r>
              <a:rPr lang="en-US" sz="1200" kern="1200" dirty="0">
                <a:solidFill>
                  <a:schemeClr val="tx1"/>
                </a:solidFill>
                <a:effectLst/>
                <a:latin typeface="+mn-lt"/>
                <a:ea typeface="+mn-ea"/>
                <a:cs typeface="+mn-cs"/>
              </a:rPr>
              <a:t>4. If there is a natural law, it is found in those four commandments.</a:t>
            </a:r>
          </a:p>
          <a:p>
            <a:r>
              <a:rPr lang="en-US" sz="1200" kern="1200" dirty="0">
                <a:solidFill>
                  <a:schemeClr val="tx1"/>
                </a:solidFill>
                <a:effectLst/>
                <a:latin typeface="+mn-lt"/>
                <a:ea typeface="+mn-ea"/>
                <a:cs typeface="+mn-cs"/>
              </a:rPr>
              <a:t>5. The other six commandments are the result of His will and are not rationally necessary.</a:t>
            </a:r>
          </a:p>
          <a:p>
            <a:r>
              <a:rPr lang="en-US" sz="1200" kern="1200" dirty="0">
                <a:solidFill>
                  <a:schemeClr val="tx1"/>
                </a:solidFill>
                <a:effectLst/>
                <a:latin typeface="+mn-lt"/>
                <a:ea typeface="+mn-ea"/>
                <a:cs typeface="+mn-cs"/>
              </a:rPr>
              <a:t>6. They are to be obeyed because God commands them and God could have commanded their opposite.</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27E66D69-9DCA-CFA6-E34B-187093244761}"/>
              </a:ext>
            </a:extLst>
          </p:cNvPr>
          <p:cNvSpPr>
            <a:spLocks noGrp="1"/>
          </p:cNvSpPr>
          <p:nvPr>
            <p:ph type="sldNum" sz="quarter" idx="5"/>
          </p:nvPr>
        </p:nvSpPr>
        <p:spPr/>
        <p:txBody>
          <a:bodyPr/>
          <a:lstStyle/>
          <a:p>
            <a:fld id="{4649F153-ACC8-4541-AA2A-E674A28DF58D}" type="slidenum">
              <a:rPr lang="en-US" smtClean="0"/>
              <a:t>190</a:t>
            </a:fld>
            <a:endParaRPr lang="en-US"/>
          </a:p>
        </p:txBody>
      </p:sp>
    </p:spTree>
    <p:extLst>
      <p:ext uri="{BB962C8B-B14F-4D97-AF65-F5344CB8AC3E}">
        <p14:creationId xmlns:p14="http://schemas.microsoft.com/office/powerpoint/2010/main" val="162122485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8C204-627B-1665-CA3C-A46801A7D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8559C-7FBF-94D5-43E2-99DB93E8F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16C82-F84D-692B-0CE7-B8C89DD24263}"/>
              </a:ext>
            </a:extLst>
          </p:cNvPr>
          <p:cNvSpPr>
            <a:spLocks noGrp="1"/>
          </p:cNvSpPr>
          <p:nvPr>
            <p:ph type="body" idx="1"/>
          </p:nvPr>
        </p:nvSpPr>
        <p:spPr/>
        <p:txBody>
          <a:bodyPr/>
          <a:lstStyle/>
          <a:p>
            <a:r>
              <a:rPr lang="en-US" dirty="0"/>
              <a:t>1280-1249</a:t>
            </a:r>
          </a:p>
          <a:p>
            <a:r>
              <a:rPr lang="en-US" dirty="0"/>
              <a:t>Born between 1280 and 1290 in the village of Ockham near London.</a:t>
            </a:r>
          </a:p>
          <a:p>
            <a:r>
              <a:rPr lang="en-US" dirty="0"/>
              <a:t>Joined the Franciscan order and studied at Oxford.</a:t>
            </a:r>
          </a:p>
          <a:p>
            <a:pPr lvl="1"/>
            <a:r>
              <a:rPr lang="en-US" dirty="0"/>
              <a:t>Never earned his master’s degree because it was suspected he had accepted heretical doctrines.</a:t>
            </a:r>
          </a:p>
          <a:p>
            <a:r>
              <a:rPr lang="en-US" dirty="0"/>
              <a:t>		3. From 1324-1328 he was investigated by the papal court in Avignon, France.</a:t>
            </a:r>
          </a:p>
          <a:p>
            <a:r>
              <a:rPr lang="en-US" dirty="0"/>
              <a:t>			a. While waiting, he wrote works on theology, philosophy and physics.</a:t>
            </a:r>
          </a:p>
          <a:p>
            <a:r>
              <a:rPr lang="en-US" dirty="0"/>
              <a:t>		4. In 1327 he was involved in a controversy over the interpretation of St. Francis’s vow of poverty.</a:t>
            </a:r>
          </a:p>
          <a:p>
            <a:r>
              <a:rPr lang="en-US" dirty="0"/>
              <a:t>a. He sided with the head of the Franciscan order who condemned the excesses of the papacy and who desired to return the Church to the simple lifestyle practiced by St. Francis.</a:t>
            </a:r>
          </a:p>
          <a:p>
            <a:r>
              <a:rPr lang="en-US" dirty="0"/>
              <a:t>b. In 1328 it was evident that Pope John XXII was about to condemn their position, so they fled and sought protection from Emperor Louis of Bavaria.</a:t>
            </a:r>
          </a:p>
          <a:p>
            <a:r>
              <a:rPr lang="en-US" dirty="0"/>
              <a:t>c. Supposed Ockham said “Protect me with your sword and I will defend you with my pen.”</a:t>
            </a:r>
          </a:p>
          <a:p>
            <a:r>
              <a:rPr lang="en-US" dirty="0"/>
              <a:t>d. Ockham and the others were excommunicated.</a:t>
            </a:r>
          </a:p>
          <a:p>
            <a:r>
              <a:rPr lang="en-US" dirty="0"/>
              <a:t>e. Ockham moved to Munich and became more extreme, writing tracts against the Pope’s claim to temporal power.</a:t>
            </a:r>
          </a:p>
          <a:p>
            <a:r>
              <a:rPr lang="en-US" dirty="0"/>
              <a:t>5. He developed a political theory that pointed the way towards the secularization of politics.</a:t>
            </a:r>
          </a:p>
          <a:p>
            <a:r>
              <a:rPr lang="en-US" dirty="0"/>
              <a:t>6. After Louis died in 1347, there is some evidence Ockham sought reconciliation with Pope Clement VI.</a:t>
            </a:r>
          </a:p>
          <a:p>
            <a:r>
              <a:rPr lang="en-US" dirty="0"/>
              <a:t>7. It is believed he died of the black plague in 1349.</a:t>
            </a:r>
          </a:p>
          <a:p>
            <a:r>
              <a:rPr lang="en-US" dirty="0"/>
              <a:t>80-1349</a:t>
            </a:r>
          </a:p>
          <a:p>
            <a:endParaRPr lang="en-US" dirty="0"/>
          </a:p>
          <a:p>
            <a:r>
              <a:rPr lang="en-US" dirty="0"/>
              <a:t>Image: By self-created (</a:t>
            </a:r>
            <a:r>
              <a:rPr lang="en-US" dirty="0" err="1"/>
              <a:t>Moscarlop</a:t>
            </a:r>
            <a:r>
              <a:rPr lang="en-US" dirty="0"/>
              <a:t>) - Own work, CC BY-SA 3.0, https://commons.wikimedia.org/w/index.php?curid=5523066</a:t>
            </a:r>
          </a:p>
          <a:p>
            <a:endParaRPr lang="en-US" dirty="0"/>
          </a:p>
        </p:txBody>
      </p:sp>
      <p:sp>
        <p:nvSpPr>
          <p:cNvPr id="4" name="Slide Number Placeholder 3">
            <a:extLst>
              <a:ext uri="{FF2B5EF4-FFF2-40B4-BE49-F238E27FC236}">
                <a16:creationId xmlns:a16="http://schemas.microsoft.com/office/drawing/2014/main" id="{B49E3756-02F4-F31B-BF66-CFD8CF0C40CB}"/>
              </a:ext>
            </a:extLst>
          </p:cNvPr>
          <p:cNvSpPr>
            <a:spLocks noGrp="1"/>
          </p:cNvSpPr>
          <p:nvPr>
            <p:ph type="sldNum" sz="quarter" idx="5"/>
          </p:nvPr>
        </p:nvSpPr>
        <p:spPr/>
        <p:txBody>
          <a:bodyPr/>
          <a:lstStyle/>
          <a:p>
            <a:fld id="{4649F153-ACC8-4541-AA2A-E674A28DF58D}" type="slidenum">
              <a:rPr lang="en-US" smtClean="0"/>
              <a:t>191</a:t>
            </a:fld>
            <a:endParaRPr lang="en-US"/>
          </a:p>
        </p:txBody>
      </p:sp>
    </p:spTree>
    <p:extLst>
      <p:ext uri="{BB962C8B-B14F-4D97-AF65-F5344CB8AC3E}">
        <p14:creationId xmlns:p14="http://schemas.microsoft.com/office/powerpoint/2010/main" val="18612876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1280-1249</a:t>
            </a:r>
          </a:p>
          <a:p>
            <a:r>
              <a:rPr lang="en-US" dirty="0"/>
              <a:t>Born between 1280 and 1290 in the village of Ockham near London.</a:t>
            </a:r>
          </a:p>
          <a:p>
            <a:r>
              <a:rPr lang="en-US" dirty="0"/>
              <a:t>Joined the Franciscan order and studied at Oxford.</a:t>
            </a:r>
          </a:p>
          <a:p>
            <a:pPr lvl="1"/>
            <a:r>
              <a:rPr lang="en-US" dirty="0"/>
              <a:t>Never earned his master’s degree because it was suspected he had accepted heretical doctrines.</a:t>
            </a:r>
          </a:p>
          <a:p>
            <a:r>
              <a:rPr lang="en-US" dirty="0"/>
              <a:t>		3. From 1324-1328 he was investigated by the papal court in Avignon, France.</a:t>
            </a:r>
          </a:p>
          <a:p>
            <a:r>
              <a:rPr lang="en-US" dirty="0"/>
              <a:t>			a. While waiting, he wrote works on theology, philosophy and physics.</a:t>
            </a:r>
          </a:p>
          <a:p>
            <a:r>
              <a:rPr lang="en-US" dirty="0"/>
              <a:t>		4. In 1327 he was involved in a controversy over the interpretation of St. Francis’s vow of poverty.</a:t>
            </a:r>
          </a:p>
          <a:p>
            <a:r>
              <a:rPr lang="en-US" dirty="0"/>
              <a:t>a. He sided with the head of the Franciscan order who condemned the excesses of the papacy and who desired to return the Church to the simple lifestyle practiced by St. Francis.</a:t>
            </a:r>
          </a:p>
          <a:p>
            <a:r>
              <a:rPr lang="en-US" dirty="0"/>
              <a:t>b. In 1328 it was evident that Pope John XXII was about to condemn their position, so they fled and sought protection from Emperor Louis of Bavaria.</a:t>
            </a:r>
          </a:p>
          <a:p>
            <a:r>
              <a:rPr lang="en-US" dirty="0"/>
              <a:t>c. Supposed Ockham said “Protect me with your sword and I will defend you with my pen.”</a:t>
            </a:r>
          </a:p>
          <a:p>
            <a:r>
              <a:rPr lang="en-US" dirty="0"/>
              <a:t>d. Ockham and the others were excommunicated.</a:t>
            </a:r>
          </a:p>
          <a:p>
            <a:r>
              <a:rPr lang="en-US" dirty="0"/>
              <a:t>e. Ockham moved to Munich and became more extreme, writing tracts against the Pope’s claim to temporal power.</a:t>
            </a:r>
          </a:p>
          <a:p>
            <a:r>
              <a:rPr lang="en-US" dirty="0"/>
              <a:t>5. He developed a political theory that pointed the way towards the secularization of politics.</a:t>
            </a:r>
          </a:p>
          <a:p>
            <a:r>
              <a:rPr lang="en-US" dirty="0"/>
              <a:t>6. After Louis died in 1347, there is some evidence Ockham sought reconciliation with Pope Clement VI.</a:t>
            </a:r>
          </a:p>
          <a:p>
            <a:r>
              <a:rPr lang="en-US" dirty="0"/>
              <a:t>7. It is believed he died of the black plague in 1349.</a:t>
            </a:r>
          </a:p>
          <a:p>
            <a:r>
              <a:rPr lang="en-US" dirty="0"/>
              <a:t>80-1349</a:t>
            </a:r>
          </a:p>
          <a:p>
            <a:endParaRPr lang="en-US" dirty="0"/>
          </a:p>
          <a:p>
            <a:r>
              <a:rPr lang="en-US" dirty="0"/>
              <a:t>By self-created (</a:t>
            </a:r>
            <a:r>
              <a:rPr lang="en-US" dirty="0" err="1"/>
              <a:t>Moscarlop</a:t>
            </a:r>
            <a:r>
              <a:rPr lang="en-US" dirty="0"/>
              <a:t>) - Own work, CC BY-SA 3.0, https://commons.wikimedia.org/w/index.php?curid=5523066</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192</a:t>
            </a:fld>
            <a:endParaRPr lang="en-US"/>
          </a:p>
        </p:txBody>
      </p:sp>
    </p:spTree>
    <p:extLst>
      <p:ext uri="{BB962C8B-B14F-4D97-AF65-F5344CB8AC3E}">
        <p14:creationId xmlns:p14="http://schemas.microsoft.com/office/powerpoint/2010/main" val="388563639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Guiding Themes</a:t>
            </a:r>
          </a:p>
          <a:p>
            <a:r>
              <a:rPr lang="en-US" sz="1200" kern="1200" dirty="0">
                <a:solidFill>
                  <a:schemeClr val="tx1"/>
                </a:solidFill>
                <a:effectLst/>
                <a:latin typeface="+mn-lt"/>
                <a:ea typeface="+mn-ea"/>
                <a:cs typeface="+mn-cs"/>
              </a:rPr>
              <a:t>	A. God’s Omnipotence</a:t>
            </a:r>
          </a:p>
          <a:p>
            <a:r>
              <a:rPr lang="en-US" sz="1200" kern="1200" dirty="0">
                <a:solidFill>
                  <a:schemeClr val="tx1"/>
                </a:solidFill>
                <a:effectLst/>
                <a:latin typeface="+mn-lt"/>
                <a:ea typeface="+mn-ea"/>
                <a:cs typeface="+mn-cs"/>
              </a:rPr>
              <a:t>		1. He has a very rigorous concept of God’s omnipotence.</a:t>
            </a:r>
          </a:p>
          <a:p>
            <a:r>
              <a:rPr lang="en-US" sz="1200" kern="1200" dirty="0">
                <a:solidFill>
                  <a:schemeClr val="tx1"/>
                </a:solidFill>
                <a:effectLst/>
                <a:latin typeface="+mn-lt"/>
                <a:ea typeface="+mn-ea"/>
                <a:cs typeface="+mn-cs"/>
              </a:rPr>
              <a:t>		2. He regards this as the supreme principle that must guide all thinking about the world.</a:t>
            </a:r>
          </a:p>
          <a:p>
            <a:r>
              <a:rPr lang="en-US" sz="1200" kern="1200" dirty="0">
                <a:solidFill>
                  <a:schemeClr val="tx1"/>
                </a:solidFill>
                <a:effectLst/>
                <a:latin typeface="+mn-lt"/>
                <a:ea typeface="+mn-ea"/>
                <a:cs typeface="+mn-cs"/>
              </a:rPr>
              <a:t>3. “I believe in God, father almighty; which I understand thus, that everything which does not involve a manifest contradiction is to be attributed to the divine power.”</a:t>
            </a:r>
          </a:p>
          <a:p>
            <a:r>
              <a:rPr lang="en-US" sz="1200" kern="1200" dirty="0">
                <a:solidFill>
                  <a:schemeClr val="tx1"/>
                </a:solidFill>
                <a:effectLst/>
                <a:latin typeface="+mn-lt"/>
                <a:ea typeface="+mn-ea"/>
                <a:cs typeface="+mn-cs"/>
              </a:rPr>
              <a:t>4. If God is omnipotent, then his act of creation was not guided by rational necessity and thus the world is contingent.</a:t>
            </a:r>
          </a:p>
          <a:p>
            <a:r>
              <a:rPr lang="en-US" sz="1200" kern="1200" dirty="0">
                <a:solidFill>
                  <a:schemeClr val="tx1"/>
                </a:solidFill>
                <a:effectLst/>
                <a:latin typeface="+mn-lt"/>
                <a:ea typeface="+mn-ea"/>
                <a:cs typeface="+mn-cs"/>
              </a:rPr>
              <a:t>	a. On his view, X is contingent means that there is no logical contradiction in supposing either that X exists or X does not exist.</a:t>
            </a:r>
          </a:p>
          <a:p>
            <a:r>
              <a:rPr lang="en-US" sz="1200" kern="1200" dirty="0">
                <a:solidFill>
                  <a:schemeClr val="tx1"/>
                </a:solidFill>
                <a:effectLst/>
                <a:latin typeface="+mn-lt"/>
                <a:ea typeface="+mn-ea"/>
                <a:cs typeface="+mn-cs"/>
              </a:rPr>
              <a:t>5. So, only experience can inform humans about the contents of the world and their qualities.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193</a:t>
            </a:fld>
            <a:endParaRPr lang="en-US"/>
          </a:p>
        </p:txBody>
      </p:sp>
    </p:spTree>
    <p:extLst>
      <p:ext uri="{BB962C8B-B14F-4D97-AF65-F5344CB8AC3E}">
        <p14:creationId xmlns:p14="http://schemas.microsoft.com/office/powerpoint/2010/main" val="63298946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Empiricism</a:t>
            </a:r>
          </a:p>
          <a:p>
            <a:r>
              <a:rPr lang="en-US" sz="1200" kern="1200" dirty="0">
                <a:solidFill>
                  <a:schemeClr val="tx1"/>
                </a:solidFill>
                <a:effectLst/>
                <a:latin typeface="+mn-lt"/>
                <a:ea typeface="+mn-ea"/>
                <a:cs typeface="+mn-cs"/>
              </a:rPr>
              <a:t>1. He has a very rigorous sort of empiricism and rejected going beyond experience by appealing to unnecessary hypothetical or speculative explanations.</a:t>
            </a:r>
          </a:p>
          <a:p>
            <a:r>
              <a:rPr lang="en-US" sz="1200" kern="1200" dirty="0">
                <a:solidFill>
                  <a:schemeClr val="tx1"/>
                </a:solidFill>
                <a:effectLst/>
                <a:latin typeface="+mn-lt"/>
                <a:ea typeface="+mn-ea"/>
                <a:cs typeface="+mn-cs"/>
              </a:rPr>
              <a:t>2. Ockham’s Razor: “What can be explained on fewer principles is explained needlessly by more.”</a:t>
            </a:r>
          </a:p>
          <a:p>
            <a:r>
              <a:rPr lang="en-US" sz="1200" kern="1200" dirty="0">
                <a:solidFill>
                  <a:schemeClr val="tx1"/>
                </a:solidFill>
                <a:effectLst/>
                <a:latin typeface="+mn-lt"/>
                <a:ea typeface="+mn-ea"/>
                <a:cs typeface="+mn-cs"/>
              </a:rPr>
              <a:t>	a. It works as a razor by shaving away unnecessary principles and entities.</a:t>
            </a:r>
          </a:p>
          <a:p>
            <a:r>
              <a:rPr lang="en-US" sz="1200" kern="1200" dirty="0">
                <a:solidFill>
                  <a:schemeClr val="tx1"/>
                </a:solidFill>
                <a:effectLst/>
                <a:latin typeface="+mn-lt"/>
                <a:ea typeface="+mn-ea"/>
                <a:cs typeface="+mn-cs"/>
              </a:rPr>
              <a:t>	b. It is also known as the principle of parsimony or the principle of economy. </a:t>
            </a:r>
          </a:p>
          <a:p>
            <a:r>
              <a:rPr lang="en-US" sz="1200" kern="1200" dirty="0">
                <a:solidFill>
                  <a:schemeClr val="tx1"/>
                </a:solidFill>
                <a:effectLst/>
                <a:latin typeface="+mn-lt"/>
                <a:ea typeface="+mn-ea"/>
                <a:cs typeface="+mn-cs"/>
              </a:rPr>
              <a:t>3. He utilized the principle to argue that the world can be explained without universals.</a:t>
            </a:r>
          </a:p>
          <a:p>
            <a:r>
              <a:rPr lang="en-US" sz="1200" kern="1200" dirty="0">
                <a:solidFill>
                  <a:schemeClr val="tx1"/>
                </a:solidFill>
                <a:effectLst/>
                <a:latin typeface="+mn-lt"/>
                <a:ea typeface="+mn-ea"/>
                <a:cs typeface="+mn-cs"/>
              </a:rPr>
              <a:t>4. Though the principle dates back to Aristotle, it followed from his rather austere view of what is necessary to explain the world.</a:t>
            </a:r>
          </a:p>
          <a:p>
            <a:r>
              <a:rPr lang="en-US" sz="1200" kern="1200" dirty="0">
                <a:solidFill>
                  <a:schemeClr val="tx1"/>
                </a:solidFill>
                <a:effectLst/>
                <a:latin typeface="+mn-lt"/>
                <a:ea typeface="+mn-ea"/>
                <a:cs typeface="+mn-cs"/>
              </a:rPr>
              <a:t>5. This principle played an important role in the replacement of Aristotelian science by the theories of modern science.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194</a:t>
            </a:fld>
            <a:endParaRPr lang="en-US"/>
          </a:p>
        </p:txBody>
      </p:sp>
    </p:spTree>
    <p:extLst>
      <p:ext uri="{BB962C8B-B14F-4D97-AF65-F5344CB8AC3E}">
        <p14:creationId xmlns:p14="http://schemas.microsoft.com/office/powerpoint/2010/main" val="2636686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Necessity in </a:t>
            </a:r>
            <a:r>
              <a:rPr lang="en-US" i="1" dirty="0"/>
              <a:t>On the Division of Nature</a:t>
            </a:r>
            <a:endParaRPr lang="en-US" dirty="0"/>
          </a:p>
          <a:p>
            <a:r>
              <a:rPr lang="en-US" i="1" dirty="0"/>
              <a:t>		</a:t>
            </a:r>
            <a:r>
              <a:rPr lang="en-US" dirty="0"/>
              <a:t>1. God’s nature and all that comes from it are necessary.</a:t>
            </a:r>
          </a:p>
          <a:p>
            <a:r>
              <a:rPr lang="en-US" dirty="0"/>
              <a:t>			a. Just as the infinite number series is a necessary progression from its source in 1.</a:t>
            </a:r>
          </a:p>
          <a:p>
            <a:r>
              <a:rPr lang="en-US" dirty="0"/>
              <a:t>			b. The use of numerical analogies is Neoplatonic.</a:t>
            </a:r>
          </a:p>
          <a:p>
            <a:r>
              <a:rPr lang="en-US" dirty="0"/>
              <a:t>		2. The universe is the necessary result of the divine.</a:t>
            </a:r>
          </a:p>
          <a:p>
            <a:r>
              <a:rPr lang="en-US" dirty="0"/>
              <a:t>		3. If God did not create the universe, He would be potentially its creator and hence imperfect.</a:t>
            </a:r>
          </a:p>
          <a:p>
            <a:r>
              <a:rPr lang="en-US" dirty="0"/>
              <a:t>		4. If the creation did not result from necessity, then creation would be arbitrary.</a:t>
            </a:r>
          </a:p>
          <a:p>
            <a:r>
              <a:rPr lang="en-US" dirty="0"/>
              <a:t>		5. He used the Neoplatonic metaphor that God is like a river that flows into all without changing.</a:t>
            </a:r>
          </a:p>
          <a:p>
            <a:endParaRPr lang="en-US" dirty="0"/>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25</a:t>
            </a:fld>
            <a:endParaRPr lang="en-US"/>
          </a:p>
        </p:txBody>
      </p:sp>
    </p:spTree>
    <p:extLst>
      <p:ext uri="{BB962C8B-B14F-4D97-AF65-F5344CB8AC3E}">
        <p14:creationId xmlns:p14="http://schemas.microsoft.com/office/powerpoint/2010/main" val="354146537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Intuitive knowledge/Experimental knowledge</a:t>
            </a:r>
          </a:p>
          <a:p>
            <a:r>
              <a:rPr lang="en-US" dirty="0"/>
              <a:t>		1. “Nothing can be naturally known in itself, unless it is known intuitively.”</a:t>
            </a:r>
          </a:p>
          <a:p>
            <a:r>
              <a:rPr lang="en-US" dirty="0"/>
              <a:t>			a. Intuition is whatever is directly evident to the mind.</a:t>
            </a:r>
          </a:p>
          <a:p>
            <a:r>
              <a:rPr lang="en-US" dirty="0"/>
              <a:t>		2. Intuitive knowledge includes the perception of external things and the immediate awareness of one’s own inner states.</a:t>
            </a:r>
          </a:p>
          <a:p>
            <a:r>
              <a:rPr lang="en-US" dirty="0"/>
              <a:t>		3. Under normal conditions intuitive knowledge is directly related to its object and can thus indicate what does and does not exist.</a:t>
            </a:r>
          </a:p>
          <a:p>
            <a:endParaRPr lang="en-US" dirty="0"/>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195</a:t>
            </a:fld>
            <a:endParaRPr lang="en-US"/>
          </a:p>
        </p:txBody>
      </p:sp>
    </p:spTree>
    <p:extLst>
      <p:ext uri="{BB962C8B-B14F-4D97-AF65-F5344CB8AC3E}">
        <p14:creationId xmlns:p14="http://schemas.microsoft.com/office/powerpoint/2010/main" val="27597544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Abstractive Knowledge</a:t>
            </a:r>
          </a:p>
          <a:p>
            <a:r>
              <a:rPr lang="en-US" dirty="0"/>
              <a:t>		1. Knowledge not related to an object of immediate experience and hence is derivative knowledge.</a:t>
            </a:r>
          </a:p>
          <a:p>
            <a:r>
              <a:rPr lang="en-US" dirty="0"/>
              <a:t>		2. The objects of immediate experience are retained in the mind as concepts/mental signs.</a:t>
            </a:r>
          </a:p>
          <a:p>
            <a:r>
              <a:rPr lang="en-US" dirty="0"/>
              <a:t>		3. The concepts can not provide evidence of existence since what formed a concept might no longer exist.</a:t>
            </a:r>
          </a:p>
          <a:p>
            <a:r>
              <a:rPr lang="en-US" dirty="0"/>
              <a:t>		4. Abstractive knowledge consists of the image/memory of the object with the concrete details of its existence subtracted.</a:t>
            </a:r>
          </a:p>
          <a:p>
            <a:r>
              <a:rPr lang="en-US" dirty="0"/>
              <a:t>		5. Abstractive knowledge also includes abstract ideas-ideas that refer to a class of individuals such as cats.</a:t>
            </a:r>
          </a:p>
          <a:p>
            <a:r>
              <a:rPr lang="en-US" dirty="0"/>
              <a:t>6. Abstract ideas appear to be universals because they are vague representations that blur the details of the various specific individuals that caused the ideas.</a:t>
            </a:r>
          </a:p>
          <a:p>
            <a:r>
              <a:rPr lang="en-US" dirty="0"/>
              <a:t>		7. Abstract ideas do not have their own metaphysical status and hence are not universals.</a:t>
            </a:r>
          </a:p>
          <a:p>
            <a:endParaRPr lang="en-US" dirty="0"/>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196</a:t>
            </a:fld>
            <a:endParaRPr lang="en-US"/>
          </a:p>
        </p:txBody>
      </p:sp>
    </p:spTree>
    <p:extLst>
      <p:ext uri="{BB962C8B-B14F-4D97-AF65-F5344CB8AC3E}">
        <p14:creationId xmlns:p14="http://schemas.microsoft.com/office/powerpoint/2010/main" val="388210713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Signs</a:t>
            </a:r>
          </a:p>
          <a:p>
            <a:r>
              <a:rPr lang="en-US" sz="1200" kern="1200" dirty="0">
                <a:solidFill>
                  <a:schemeClr val="tx1"/>
                </a:solidFill>
                <a:effectLst/>
                <a:latin typeface="+mn-lt"/>
                <a:ea typeface="+mn-ea"/>
                <a:cs typeface="+mn-cs"/>
              </a:rPr>
              <a:t>		1. Sign: something that represents something else.</a:t>
            </a:r>
          </a:p>
          <a:p>
            <a:r>
              <a:rPr lang="en-US" sz="1200" kern="1200" dirty="0">
                <a:solidFill>
                  <a:schemeClr val="tx1"/>
                </a:solidFill>
                <a:effectLst/>
                <a:latin typeface="+mn-lt"/>
                <a:ea typeface="+mn-ea"/>
                <a:cs typeface="+mn-cs"/>
              </a:rPr>
              <a:t>		2. Natural sign: a sign that occurs when an object signifies its cause.</a:t>
            </a:r>
          </a:p>
          <a:p>
            <a:r>
              <a:rPr lang="en-US" sz="1200" kern="1200" dirty="0">
                <a:solidFill>
                  <a:schemeClr val="tx1"/>
                </a:solidFill>
                <a:effectLst/>
                <a:latin typeface="+mn-lt"/>
                <a:ea typeface="+mn-ea"/>
                <a:cs typeface="+mn-cs"/>
              </a:rPr>
              <a:t>			a. Smoke is a sign of fire.</a:t>
            </a:r>
          </a:p>
          <a:p>
            <a:r>
              <a:rPr lang="en-US" sz="1200" kern="1200" dirty="0">
                <a:solidFill>
                  <a:schemeClr val="tx1"/>
                </a:solidFill>
                <a:effectLst/>
                <a:latin typeface="+mn-lt"/>
                <a:ea typeface="+mn-ea"/>
                <a:cs typeface="+mn-cs"/>
              </a:rPr>
              <a:t>		3. Natural signs also include those produced via perception when a specific object creates a mental image.</a:t>
            </a:r>
          </a:p>
          <a:p>
            <a:r>
              <a:rPr lang="en-US" sz="1200" kern="1200" dirty="0">
                <a:solidFill>
                  <a:schemeClr val="tx1"/>
                </a:solidFill>
                <a:effectLst/>
                <a:latin typeface="+mn-lt"/>
                <a:ea typeface="+mn-ea"/>
                <a:cs typeface="+mn-cs"/>
              </a:rPr>
              <a:t>			a. This type of natural sign has a degree of universality since the image will be the same for all who have the same experience.</a:t>
            </a:r>
          </a:p>
          <a:p>
            <a:r>
              <a:rPr lang="en-US" sz="1200" kern="1200" dirty="0">
                <a:solidFill>
                  <a:schemeClr val="tx1"/>
                </a:solidFill>
                <a:effectLst/>
                <a:latin typeface="+mn-lt"/>
                <a:ea typeface="+mn-ea"/>
                <a:cs typeface="+mn-cs"/>
              </a:rPr>
              <a:t>		4. Conventional sign: signs created when words are invented to signify the mental images.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197</a:t>
            </a:fld>
            <a:endParaRPr lang="en-US"/>
          </a:p>
        </p:txBody>
      </p:sp>
    </p:spTree>
    <p:extLst>
      <p:ext uri="{BB962C8B-B14F-4D97-AF65-F5344CB8AC3E}">
        <p14:creationId xmlns:p14="http://schemas.microsoft.com/office/powerpoint/2010/main" val="37900035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Individuals &amp; Universals</a:t>
            </a:r>
          </a:p>
          <a:p>
            <a:r>
              <a:rPr lang="en-US" sz="1200" kern="1200" dirty="0">
                <a:solidFill>
                  <a:schemeClr val="tx1"/>
                </a:solidFill>
                <a:effectLst/>
                <a:latin typeface="+mn-lt"/>
                <a:ea typeface="+mn-ea"/>
                <a:cs typeface="+mn-cs"/>
              </a:rPr>
              <a:t>		1. Some terms are signs for specific individuals and some are signs for many individuals that are a kind or type.</a:t>
            </a:r>
          </a:p>
          <a:p>
            <a:r>
              <a:rPr lang="en-US" sz="1200" kern="1200" dirty="0">
                <a:solidFill>
                  <a:schemeClr val="tx1"/>
                </a:solidFill>
                <a:effectLst/>
                <a:latin typeface="+mn-lt"/>
                <a:ea typeface="+mn-ea"/>
                <a:cs typeface="+mn-cs"/>
              </a:rPr>
              <a:t>		2. He claims that universal statements are a summary about specific judgments regarding specific individuals.</a:t>
            </a:r>
          </a:p>
          <a:p>
            <a:r>
              <a:rPr lang="en-US" sz="1200" kern="1200" dirty="0">
                <a:solidFill>
                  <a:schemeClr val="tx1"/>
                </a:solidFill>
                <a:effectLst/>
                <a:latin typeface="+mn-lt"/>
                <a:ea typeface="+mn-ea"/>
                <a:cs typeface="+mn-cs"/>
              </a:rPr>
              <a:t>			a. All As are X is actually saying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is X,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is X,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is X, etc.</a:t>
            </a:r>
          </a:p>
          <a:p>
            <a:r>
              <a:rPr lang="en-US" sz="1200" kern="1200" dirty="0">
                <a:solidFill>
                  <a:schemeClr val="tx1"/>
                </a:solidFill>
                <a:effectLst/>
                <a:latin typeface="+mn-lt"/>
                <a:ea typeface="+mn-ea"/>
                <a:cs typeface="+mn-cs"/>
              </a:rPr>
              <a:t>		3. There is no universal X over and above the X things.</a:t>
            </a:r>
          </a:p>
          <a:p>
            <a:r>
              <a:rPr lang="en-US" sz="1200" kern="1200" dirty="0">
                <a:solidFill>
                  <a:schemeClr val="tx1"/>
                </a:solidFill>
                <a:effectLst/>
                <a:latin typeface="+mn-lt"/>
                <a:ea typeface="+mn-ea"/>
                <a:cs typeface="+mn-cs"/>
              </a:rPr>
              <a:t>		4. The verbal sign X is a sign for the mental images formed from experiences with specific beings with similar qualities.</a:t>
            </a:r>
          </a:p>
          <a:p>
            <a:r>
              <a:rPr lang="en-US" sz="1200" kern="1200" dirty="0">
                <a:solidFill>
                  <a:schemeClr val="tx1"/>
                </a:solidFill>
                <a:effectLst/>
                <a:latin typeface="+mn-lt"/>
                <a:ea typeface="+mn-ea"/>
                <a:cs typeface="+mn-cs"/>
              </a:rPr>
              <a:t>		5. The mental images and verbal terms are sufficient to explain human thinking.</a:t>
            </a:r>
          </a:p>
          <a:p>
            <a:r>
              <a:rPr lang="en-US" sz="1200" kern="1200" dirty="0">
                <a:solidFill>
                  <a:schemeClr val="tx1"/>
                </a:solidFill>
                <a:effectLst/>
                <a:latin typeface="+mn-lt"/>
                <a:ea typeface="+mn-ea"/>
                <a:cs typeface="+mn-cs"/>
              </a:rPr>
              <a:t>		6. Thus, by Ockham’s Razor, there are no universals in the world or in the mind.</a:t>
            </a:r>
          </a:p>
          <a:p>
            <a:r>
              <a:rPr lang="en-US" sz="1200" kern="1200" dirty="0">
                <a:solidFill>
                  <a:schemeClr val="tx1"/>
                </a:solidFill>
                <a:effectLst/>
                <a:latin typeface="+mn-lt"/>
                <a:ea typeface="+mn-ea"/>
                <a:cs typeface="+mn-cs"/>
              </a:rPr>
              <a:t>		7. Thought is about particulars and is done with mental signs.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198</a:t>
            </a:fld>
            <a:endParaRPr lang="en-US"/>
          </a:p>
        </p:txBody>
      </p:sp>
    </p:spTree>
    <p:extLst>
      <p:ext uri="{BB962C8B-B14F-4D97-AF65-F5344CB8AC3E}">
        <p14:creationId xmlns:p14="http://schemas.microsoft.com/office/powerpoint/2010/main" val="49500983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Logic &amp; Nominalism</a:t>
            </a:r>
          </a:p>
          <a:p>
            <a:r>
              <a:rPr lang="en-US" sz="1200" kern="1200" dirty="0">
                <a:solidFill>
                  <a:schemeClr val="tx1"/>
                </a:solidFill>
                <a:effectLst/>
                <a:latin typeface="+mn-lt"/>
                <a:ea typeface="+mn-ea"/>
                <a:cs typeface="+mn-cs"/>
              </a:rPr>
              <a:t>1. The problem of universals has been reduced to a problem of logic: how can proper names and general terms be used to refer to individuals? </a:t>
            </a:r>
          </a:p>
          <a:p>
            <a:r>
              <a:rPr lang="en-US" sz="1200" kern="1200" dirty="0">
                <a:solidFill>
                  <a:schemeClr val="tx1"/>
                </a:solidFill>
                <a:effectLst/>
                <a:latin typeface="+mn-lt"/>
                <a:ea typeface="+mn-ea"/>
                <a:cs typeface="+mn-cs"/>
              </a:rPr>
              <a:t>2. His nominalism is not as extreme as that of </a:t>
            </a:r>
            <a:r>
              <a:rPr lang="en-US" sz="1200" kern="1200" dirty="0" err="1">
                <a:solidFill>
                  <a:schemeClr val="tx1"/>
                </a:solidFill>
                <a:effectLst/>
                <a:latin typeface="+mn-lt"/>
                <a:ea typeface="+mn-ea"/>
                <a:cs typeface="+mn-cs"/>
              </a:rPr>
              <a:t>Roscelin</a:t>
            </a:r>
            <a:r>
              <a:rPr lang="en-US" sz="1200" kern="1200" dirty="0">
                <a:solidFill>
                  <a:schemeClr val="tx1"/>
                </a:solidFill>
                <a:effectLst/>
                <a:latin typeface="+mn-lt"/>
                <a:ea typeface="+mn-ea"/>
                <a:cs typeface="+mn-cs"/>
              </a:rPr>
              <a:t>-he accepted only conventional signs in thought.</a:t>
            </a:r>
          </a:p>
          <a:p>
            <a:r>
              <a:rPr lang="en-US" sz="1200" kern="1200" dirty="0">
                <a:solidFill>
                  <a:schemeClr val="tx1"/>
                </a:solidFill>
                <a:effectLst/>
                <a:latin typeface="+mn-lt"/>
                <a:ea typeface="+mn-ea"/>
                <a:cs typeface="+mn-cs"/>
              </a:rPr>
              <a:t>3. Ockham takes concepts to act as natural signs, thus making him a conceptualist or </a:t>
            </a:r>
            <a:r>
              <a:rPr lang="en-US" sz="1200" kern="1200" dirty="0" err="1">
                <a:solidFill>
                  <a:schemeClr val="tx1"/>
                </a:solidFill>
                <a:effectLst/>
                <a:latin typeface="+mn-lt"/>
                <a:ea typeface="+mn-ea"/>
                <a:cs typeface="+mn-cs"/>
              </a:rPr>
              <a:t>termist</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199</a:t>
            </a:fld>
            <a:endParaRPr lang="en-US"/>
          </a:p>
        </p:txBody>
      </p:sp>
    </p:spTree>
    <p:extLst>
      <p:ext uri="{BB962C8B-B14F-4D97-AF65-F5344CB8AC3E}">
        <p14:creationId xmlns:p14="http://schemas.microsoft.com/office/powerpoint/2010/main" val="379046773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God &amp; Universals</a:t>
            </a:r>
          </a:p>
          <a:p>
            <a:r>
              <a:rPr lang="en-US" sz="1200" kern="1200" dirty="0">
                <a:solidFill>
                  <a:schemeClr val="tx1"/>
                </a:solidFill>
                <a:effectLst/>
                <a:latin typeface="+mn-lt"/>
                <a:ea typeface="+mn-ea"/>
                <a:cs typeface="+mn-cs"/>
              </a:rPr>
              <a:t>		1. Since universals are not real entities, God cannot conceive of them.</a:t>
            </a:r>
          </a:p>
          <a:p>
            <a:r>
              <a:rPr lang="en-US" sz="1200" kern="1200" dirty="0">
                <a:solidFill>
                  <a:schemeClr val="tx1"/>
                </a:solidFill>
                <a:effectLst/>
                <a:latin typeface="+mn-lt"/>
                <a:ea typeface="+mn-ea"/>
                <a:cs typeface="+mn-cs"/>
              </a:rPr>
              <a:t>		2. When God has an idea of what He will create, it is the idea of a specific individual.</a:t>
            </a:r>
          </a:p>
          <a:p>
            <a:r>
              <a:rPr lang="en-US" sz="1200" kern="1200" dirty="0">
                <a:solidFill>
                  <a:schemeClr val="tx1"/>
                </a:solidFill>
                <a:effectLst/>
                <a:latin typeface="+mn-lt"/>
                <a:ea typeface="+mn-ea"/>
                <a:cs typeface="+mn-cs"/>
              </a:rPr>
              <a:t>		3. So, when God created humans He had in mind distinct humans who resemble each other.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200</a:t>
            </a:fld>
            <a:endParaRPr lang="en-US"/>
          </a:p>
        </p:txBody>
      </p:sp>
    </p:spTree>
    <p:extLst>
      <p:ext uri="{BB962C8B-B14F-4D97-AF65-F5344CB8AC3E}">
        <p14:creationId xmlns:p14="http://schemas.microsoft.com/office/powerpoint/2010/main" val="90379814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Individuals</a:t>
            </a:r>
          </a:p>
          <a:p>
            <a:r>
              <a:rPr lang="en-US" sz="1200" kern="1200" dirty="0">
                <a:solidFill>
                  <a:schemeClr val="tx1"/>
                </a:solidFill>
                <a:effectLst/>
                <a:latin typeface="+mn-lt"/>
                <a:ea typeface="+mn-ea"/>
                <a:cs typeface="+mn-cs"/>
              </a:rPr>
              <a:t>		1. Only individuals are real and the object of science.</a:t>
            </a:r>
          </a:p>
          <a:p>
            <a:r>
              <a:rPr lang="en-US" sz="1200" kern="1200" dirty="0">
                <a:solidFill>
                  <a:schemeClr val="tx1"/>
                </a:solidFill>
                <a:effectLst/>
                <a:latin typeface="+mn-lt"/>
                <a:ea typeface="+mn-ea"/>
                <a:cs typeface="+mn-cs"/>
              </a:rPr>
              <a:t>		2. Individuals have the qualities they do because God chose to create them that way.</a:t>
            </a:r>
          </a:p>
          <a:p>
            <a:r>
              <a:rPr lang="en-US" sz="1200" kern="1200" dirty="0">
                <a:solidFill>
                  <a:schemeClr val="tx1"/>
                </a:solidFill>
                <a:effectLst/>
                <a:latin typeface="+mn-lt"/>
                <a:ea typeface="+mn-ea"/>
                <a:cs typeface="+mn-cs"/>
              </a:rPr>
              <a:t>		3. Eternal essences would limit God, so there are none.</a:t>
            </a:r>
          </a:p>
          <a:p>
            <a:r>
              <a:rPr lang="en-US" sz="1200" kern="1200" dirty="0">
                <a:solidFill>
                  <a:schemeClr val="tx1"/>
                </a:solidFill>
                <a:effectLst/>
                <a:latin typeface="+mn-lt"/>
                <a:ea typeface="+mn-ea"/>
                <a:cs typeface="+mn-cs"/>
              </a:rPr>
              <a:t>		4. The fact that God created the world entails nothing about the world-He is free to do as he wills.</a:t>
            </a:r>
          </a:p>
          <a:p>
            <a:r>
              <a:rPr lang="en-US" sz="1200" kern="1200" dirty="0">
                <a:solidFill>
                  <a:schemeClr val="tx1"/>
                </a:solidFill>
                <a:effectLst/>
                <a:latin typeface="+mn-lt"/>
                <a:ea typeface="+mn-ea"/>
                <a:cs typeface="+mn-cs"/>
              </a:rPr>
              <a:t>5. Since everything in the world is contingent, there are no necessary connections allowing one to draw logical inferences from one thing to the existence or nature of another-including God.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201</a:t>
            </a:fld>
            <a:endParaRPr lang="en-US"/>
          </a:p>
        </p:txBody>
      </p:sp>
    </p:spTree>
    <p:extLst>
      <p:ext uri="{BB962C8B-B14F-4D97-AF65-F5344CB8AC3E}">
        <p14:creationId xmlns:p14="http://schemas.microsoft.com/office/powerpoint/2010/main" val="206769664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Causality</a:t>
            </a:r>
          </a:p>
          <a:p>
            <a:r>
              <a:rPr lang="en-US" sz="1200" kern="1200" dirty="0">
                <a:solidFill>
                  <a:schemeClr val="tx1"/>
                </a:solidFill>
                <a:effectLst/>
                <a:latin typeface="+mn-lt"/>
                <a:ea typeface="+mn-ea"/>
                <a:cs typeface="+mn-cs"/>
              </a:rPr>
              <a:t>		1. We can know that every event has some cause.</a:t>
            </a:r>
          </a:p>
          <a:p>
            <a:r>
              <a:rPr lang="en-US" sz="1200" kern="1200" dirty="0">
                <a:solidFill>
                  <a:schemeClr val="tx1"/>
                </a:solidFill>
                <a:effectLst/>
                <a:latin typeface="+mn-lt"/>
                <a:ea typeface="+mn-ea"/>
                <a:cs typeface="+mn-cs"/>
              </a:rPr>
              <a:t>		2. Experience only yields probability in regards to the connection between a specific type of cause and a specific type of effect.</a:t>
            </a:r>
          </a:p>
          <a:p>
            <a:r>
              <a:rPr lang="en-US" sz="1200" kern="1200" dirty="0">
                <a:solidFill>
                  <a:schemeClr val="tx1"/>
                </a:solidFill>
                <a:effectLst/>
                <a:latin typeface="+mn-lt"/>
                <a:ea typeface="+mn-ea"/>
                <a:cs typeface="+mn-cs"/>
              </a:rPr>
              <a:t>3. He argues that when we say X causes Y we just experience a regularity with our experiences such that when X is present Y is also present and when X is absent, so is Y.</a:t>
            </a:r>
          </a:p>
          <a:p>
            <a:r>
              <a:rPr lang="en-US" sz="1200" kern="1200" dirty="0">
                <a:solidFill>
                  <a:schemeClr val="tx1"/>
                </a:solidFill>
                <a:effectLst/>
                <a:latin typeface="+mn-lt"/>
                <a:ea typeface="+mn-ea"/>
                <a:cs typeface="+mn-cs"/>
              </a:rPr>
              <a:t>4. We never experience a causal power in X or any necessity in its alleged effect.</a:t>
            </a:r>
          </a:p>
          <a:p>
            <a:r>
              <a:rPr lang="en-US" sz="1200" kern="1200" dirty="0">
                <a:solidFill>
                  <a:schemeClr val="tx1"/>
                </a:solidFill>
                <a:effectLst/>
                <a:latin typeface="+mn-lt"/>
                <a:ea typeface="+mn-ea"/>
                <a:cs typeface="+mn-cs"/>
              </a:rPr>
              <a:t>5. There may be a causal relation between X and Y, but this cannot be known.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202</a:t>
            </a:fld>
            <a:endParaRPr lang="en-US"/>
          </a:p>
        </p:txBody>
      </p:sp>
    </p:spTree>
    <p:extLst>
      <p:ext uri="{BB962C8B-B14F-4D97-AF65-F5344CB8AC3E}">
        <p14:creationId xmlns:p14="http://schemas.microsoft.com/office/powerpoint/2010/main" val="51300310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6. Knowledge of X does not yield knowledge of its effects as a cause-only experience enables us to make a probable connection between X and Y.</a:t>
            </a:r>
          </a:p>
          <a:p>
            <a:r>
              <a:rPr lang="en-US" sz="1200" kern="1200" dirty="0">
                <a:solidFill>
                  <a:schemeClr val="tx1"/>
                </a:solidFill>
                <a:effectLst/>
                <a:latin typeface="+mn-lt"/>
                <a:ea typeface="+mn-ea"/>
                <a:cs typeface="+mn-cs"/>
              </a:rPr>
              <a:t>7. If there is no logical necessity between X and Y, God can produce Y without X or X without Y, thus making miracles possible.</a:t>
            </a:r>
          </a:p>
          <a:p>
            <a:r>
              <a:rPr lang="en-US" sz="1200" kern="1200" dirty="0">
                <a:solidFill>
                  <a:schemeClr val="tx1"/>
                </a:solidFill>
                <a:effectLst/>
                <a:latin typeface="+mn-lt"/>
                <a:ea typeface="+mn-ea"/>
                <a:cs typeface="+mn-cs"/>
              </a:rPr>
              <a:t>8. God generally keeps nature uniform and science studies the normal sequences of things.</a:t>
            </a:r>
          </a:p>
          <a:p>
            <a:r>
              <a:rPr lang="en-US" sz="1200" kern="1200" dirty="0">
                <a:solidFill>
                  <a:schemeClr val="tx1"/>
                </a:solidFill>
                <a:effectLst/>
                <a:latin typeface="+mn-lt"/>
                <a:ea typeface="+mn-ea"/>
                <a:cs typeface="+mn-cs"/>
              </a:rPr>
              <a:t>9. If the world is contingent, then God can change the normal sequence-this creates doubt in regards to the ability of theories to capture the structure of reality.</a:t>
            </a:r>
          </a:p>
          <a:p>
            <a:r>
              <a:rPr lang="en-US" sz="1200" kern="1200" dirty="0">
                <a:solidFill>
                  <a:schemeClr val="tx1"/>
                </a:solidFill>
                <a:effectLst/>
                <a:latin typeface="+mn-lt"/>
                <a:ea typeface="+mn-ea"/>
                <a:cs typeface="+mn-cs"/>
              </a:rPr>
              <a:t>	a. This is because what happens at one time between X and Y might not happen the next time-there is no necessity that it do so.</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203</a:t>
            </a:fld>
            <a:endParaRPr lang="en-US"/>
          </a:p>
        </p:txBody>
      </p:sp>
    </p:spTree>
    <p:extLst>
      <p:ext uri="{BB962C8B-B14F-4D97-AF65-F5344CB8AC3E}">
        <p14:creationId xmlns:p14="http://schemas.microsoft.com/office/powerpoint/2010/main" val="8325308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Metaphysics &amp; Logic</a:t>
            </a:r>
          </a:p>
          <a:p>
            <a:r>
              <a:rPr lang="en-US" sz="1200" kern="1200" dirty="0">
                <a:solidFill>
                  <a:schemeClr val="tx1"/>
                </a:solidFill>
                <a:effectLst/>
                <a:latin typeface="+mn-lt"/>
                <a:ea typeface="+mn-ea"/>
                <a:cs typeface="+mn-cs"/>
              </a:rPr>
              <a:t>		1. Metaphysics is significantly less important.</a:t>
            </a:r>
          </a:p>
          <a:p>
            <a:r>
              <a:rPr lang="en-US" sz="1200" kern="1200" dirty="0">
                <a:solidFill>
                  <a:schemeClr val="tx1"/>
                </a:solidFill>
                <a:effectLst/>
                <a:latin typeface="+mn-lt"/>
                <a:ea typeface="+mn-ea"/>
                <a:cs typeface="+mn-cs"/>
              </a:rPr>
              <a:t>		2. Logic informs us of the relation between mental signs and propositions-it does not provide information about the world.</a:t>
            </a:r>
          </a:p>
          <a:p>
            <a:r>
              <a:rPr lang="en-US" sz="1200" kern="1200" dirty="0">
                <a:solidFill>
                  <a:schemeClr val="tx1"/>
                </a:solidFill>
                <a:effectLst/>
                <a:latin typeface="+mn-lt"/>
                <a:ea typeface="+mn-ea"/>
                <a:cs typeface="+mn-cs"/>
              </a:rPr>
              <a:t>			a. This is in stark contrast to Aristotle’s view.</a:t>
            </a:r>
          </a:p>
          <a:p>
            <a:r>
              <a:rPr lang="en-US" sz="1200" kern="1200" dirty="0">
                <a:solidFill>
                  <a:schemeClr val="tx1"/>
                </a:solidFill>
                <a:effectLst/>
                <a:latin typeface="+mn-lt"/>
                <a:ea typeface="+mn-ea"/>
                <a:cs typeface="+mn-cs"/>
              </a:rPr>
              <a:t>3. Ockham’s Razor leads to the view that one should not attempt to explain something in the world by speculating about what might be beyond it.</a:t>
            </a:r>
          </a:p>
          <a:p>
            <a:r>
              <a:rPr lang="en-US" sz="1200" kern="1200" dirty="0">
                <a:solidFill>
                  <a:schemeClr val="tx1"/>
                </a:solidFill>
                <a:effectLst/>
                <a:latin typeface="+mn-lt"/>
                <a:ea typeface="+mn-ea"/>
                <a:cs typeface="+mn-cs"/>
              </a:rPr>
              <a:t>4. He rejected final causes as mere metaphors.</a:t>
            </a:r>
          </a:p>
          <a:p>
            <a:r>
              <a:rPr lang="en-US" sz="1200" kern="1200" dirty="0">
                <a:solidFill>
                  <a:schemeClr val="tx1"/>
                </a:solidFill>
                <a:effectLst/>
                <a:latin typeface="+mn-lt"/>
                <a:ea typeface="+mn-ea"/>
                <a:cs typeface="+mn-cs"/>
              </a:rPr>
              <a:t>5. Using his standard of evidence, he concluded that many of Aristotle’s principles of physics and astronomy were neither necessary nor self-evident.</a:t>
            </a:r>
          </a:p>
          <a:p>
            <a:r>
              <a:rPr lang="en-US" sz="1200" kern="1200" dirty="0">
                <a:solidFill>
                  <a:schemeClr val="tx1"/>
                </a:solidFill>
                <a:effectLst/>
                <a:latin typeface="+mn-lt"/>
                <a:ea typeface="+mn-ea"/>
                <a:cs typeface="+mn-cs"/>
              </a:rPr>
              <a:t>6. He asserted that any phenomena could be explained by different theories.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204</a:t>
            </a:fld>
            <a:endParaRPr lang="en-US"/>
          </a:p>
        </p:txBody>
      </p:sp>
    </p:spTree>
    <p:extLst>
      <p:ext uri="{BB962C8B-B14F-4D97-AF65-F5344CB8AC3E}">
        <p14:creationId xmlns:p14="http://schemas.microsoft.com/office/powerpoint/2010/main" val="952131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 The Problem of Evil in </a:t>
            </a:r>
            <a:r>
              <a:rPr lang="en-US" sz="1200" i="1" kern="1200" dirty="0">
                <a:solidFill>
                  <a:schemeClr val="tx1"/>
                </a:solidFill>
                <a:effectLst/>
                <a:latin typeface="+mn-lt"/>
                <a:ea typeface="+mn-ea"/>
                <a:cs typeface="+mn-cs"/>
              </a:rPr>
              <a:t>On the Division of Nature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If the universe is created by God, what is the origin of evil?</a:t>
            </a:r>
          </a:p>
          <a:p>
            <a:r>
              <a:rPr lang="en-US" sz="1200" kern="1200" dirty="0">
                <a:solidFill>
                  <a:schemeClr val="tx1"/>
                </a:solidFill>
                <a:effectLst/>
                <a:latin typeface="+mn-lt"/>
                <a:ea typeface="+mn-ea"/>
                <a:cs typeface="+mn-cs"/>
              </a:rPr>
              <a:t>		2. Evil is not a real being: Just as darkness is the absence of light, evil is the absence of good.</a:t>
            </a:r>
          </a:p>
          <a:p>
            <a:r>
              <a:rPr lang="en-US" sz="1200" kern="1200" dirty="0">
                <a:solidFill>
                  <a:schemeClr val="tx1"/>
                </a:solidFill>
                <a:effectLst/>
                <a:latin typeface="+mn-lt"/>
                <a:ea typeface="+mn-ea"/>
                <a:cs typeface="+mn-cs"/>
              </a:rPr>
              <a:t>			a. This is borrowed from Augustine.</a:t>
            </a:r>
          </a:p>
          <a:p>
            <a:r>
              <a:rPr lang="en-US" sz="1200" kern="1200" dirty="0">
                <a:solidFill>
                  <a:schemeClr val="tx1"/>
                </a:solidFill>
                <a:effectLst/>
                <a:latin typeface="+mn-lt"/>
                <a:ea typeface="+mn-ea"/>
                <a:cs typeface="+mn-cs"/>
              </a:rPr>
              <a:t>3. Following Augustine, he claims that what seems evil to us is due to our limits and that the big picture is beautiful despite the fact that some parts seem ugly to us.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26</a:t>
            </a:fld>
            <a:endParaRPr lang="en-US"/>
          </a:p>
        </p:txBody>
      </p:sp>
    </p:spTree>
    <p:extLst>
      <p:ext uri="{BB962C8B-B14F-4D97-AF65-F5344CB8AC3E}">
        <p14:creationId xmlns:p14="http://schemas.microsoft.com/office/powerpoint/2010/main" val="185763999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Effects on Science</a:t>
            </a:r>
          </a:p>
          <a:p>
            <a:r>
              <a:rPr lang="en-US" sz="1200" kern="1200" dirty="0">
                <a:solidFill>
                  <a:schemeClr val="tx1"/>
                </a:solidFill>
                <a:effectLst/>
                <a:latin typeface="+mn-lt"/>
                <a:ea typeface="+mn-ea"/>
                <a:cs typeface="+mn-cs"/>
              </a:rPr>
              <a:t>1. Science does not aim at finding the logical necessities between things, it aims at observing and cataloging empirical facts and their regular sequences.</a:t>
            </a:r>
          </a:p>
          <a:p>
            <a:r>
              <a:rPr lang="en-US" sz="1200" kern="1200" dirty="0">
                <a:solidFill>
                  <a:schemeClr val="tx1"/>
                </a:solidFill>
                <a:effectLst/>
                <a:latin typeface="+mn-lt"/>
                <a:ea typeface="+mn-ea"/>
                <a:cs typeface="+mn-cs"/>
              </a:rPr>
              <a:t>		2. This view helped correct the tendency to reason about what must be the case instead of seeing what is the case.</a:t>
            </a:r>
          </a:p>
          <a:p>
            <a:r>
              <a:rPr lang="en-US" sz="1200" kern="1200" dirty="0">
                <a:solidFill>
                  <a:schemeClr val="tx1"/>
                </a:solidFill>
                <a:effectLst/>
                <a:latin typeface="+mn-lt"/>
                <a:ea typeface="+mn-ea"/>
                <a:cs typeface="+mn-cs"/>
              </a:rPr>
              <a:t>3. However, current science involves speculation and theory forming, the acceptance of entities that cannot be observed and the existence of logical necessities in nature (mainly in mathematics).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205</a:t>
            </a:fld>
            <a:endParaRPr lang="en-US"/>
          </a:p>
        </p:txBody>
      </p:sp>
    </p:spTree>
    <p:extLst>
      <p:ext uri="{BB962C8B-B14F-4D97-AF65-F5344CB8AC3E}">
        <p14:creationId xmlns:p14="http://schemas.microsoft.com/office/powerpoint/2010/main" val="392800292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Rejection</a:t>
            </a:r>
          </a:p>
          <a:p>
            <a:r>
              <a:rPr lang="en-US" sz="1200" kern="1200" dirty="0">
                <a:solidFill>
                  <a:schemeClr val="tx1"/>
                </a:solidFill>
                <a:effectLst/>
                <a:latin typeface="+mn-lt"/>
                <a:ea typeface="+mn-ea"/>
                <a:cs typeface="+mn-cs"/>
              </a:rPr>
              <a:t>		1. All knowledge of what exists comes from experience.</a:t>
            </a:r>
          </a:p>
          <a:p>
            <a:r>
              <a:rPr lang="en-US" sz="1200" kern="1200" dirty="0">
                <a:solidFill>
                  <a:schemeClr val="tx1"/>
                </a:solidFill>
                <a:effectLst/>
                <a:latin typeface="+mn-lt"/>
                <a:ea typeface="+mn-ea"/>
                <a:cs typeface="+mn-cs"/>
              </a:rPr>
              <a:t>		2. We do not have direct experience of God.</a:t>
            </a:r>
          </a:p>
          <a:p>
            <a:r>
              <a:rPr lang="en-US" sz="1200" kern="1200" dirty="0">
                <a:solidFill>
                  <a:schemeClr val="tx1"/>
                </a:solidFill>
                <a:effectLst/>
                <a:latin typeface="+mn-lt"/>
                <a:ea typeface="+mn-ea"/>
                <a:cs typeface="+mn-cs"/>
              </a:rPr>
              <a:t>		3. Neither God’s existence nor attributes can be proven.</a:t>
            </a:r>
          </a:p>
          <a:p>
            <a:r>
              <a:rPr lang="en-US" sz="1200" kern="1200" dirty="0">
                <a:solidFill>
                  <a:schemeClr val="tx1"/>
                </a:solidFill>
                <a:effectLst/>
                <a:latin typeface="+mn-lt"/>
                <a:ea typeface="+mn-ea"/>
                <a:cs typeface="+mn-cs"/>
              </a:rPr>
              <a:t>		4. Only faith and revelation provide such knowledge.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206</a:t>
            </a:fld>
            <a:endParaRPr lang="en-US"/>
          </a:p>
        </p:txBody>
      </p:sp>
    </p:spTree>
    <p:extLst>
      <p:ext uri="{BB962C8B-B14F-4D97-AF65-F5344CB8AC3E}">
        <p14:creationId xmlns:p14="http://schemas.microsoft.com/office/powerpoint/2010/main" val="12429168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Aquinas</a:t>
            </a:r>
          </a:p>
          <a:p>
            <a:r>
              <a:rPr lang="en-US" sz="1200" kern="1200" dirty="0">
                <a:solidFill>
                  <a:schemeClr val="tx1"/>
                </a:solidFill>
                <a:effectLst/>
                <a:latin typeface="+mn-lt"/>
                <a:ea typeface="+mn-ea"/>
                <a:cs typeface="+mn-cs"/>
              </a:rPr>
              <a:t>		1. Ockham’s view that if an effect is known, it can be known it has a cause.</a:t>
            </a:r>
          </a:p>
          <a:p>
            <a:r>
              <a:rPr lang="en-US" sz="1200" kern="1200" dirty="0">
                <a:solidFill>
                  <a:schemeClr val="tx1"/>
                </a:solidFill>
                <a:effectLst/>
                <a:latin typeface="+mn-lt"/>
                <a:ea typeface="+mn-ea"/>
                <a:cs typeface="+mn-cs"/>
              </a:rPr>
              <a:t>		2. Aside from experience with similar situations one cannot reason from effect to cause.</a:t>
            </a:r>
          </a:p>
          <a:p>
            <a:r>
              <a:rPr lang="en-US" sz="1200" kern="1200" dirty="0">
                <a:solidFill>
                  <a:schemeClr val="tx1"/>
                </a:solidFill>
                <a:effectLst/>
                <a:latin typeface="+mn-lt"/>
                <a:ea typeface="+mn-ea"/>
                <a:cs typeface="+mn-cs"/>
              </a:rPr>
              <a:t>		3. We cannot reason from what we know about the world to the nature of the world’s cause.</a:t>
            </a:r>
          </a:p>
          <a:p>
            <a:r>
              <a:rPr lang="en-US" sz="1200" kern="1200" dirty="0">
                <a:solidFill>
                  <a:schemeClr val="tx1"/>
                </a:solidFill>
                <a:effectLst/>
                <a:latin typeface="+mn-lt"/>
                <a:ea typeface="+mn-ea"/>
                <a:cs typeface="+mn-cs"/>
              </a:rPr>
              <a:t>		4. Hence, Aquinas’s arguments are rejected.</a:t>
            </a:r>
          </a:p>
          <a:p>
            <a:r>
              <a:rPr lang="en-US" sz="1200" kern="1200" dirty="0">
                <a:solidFill>
                  <a:schemeClr val="tx1"/>
                </a:solidFill>
                <a:effectLst/>
                <a:latin typeface="+mn-lt"/>
                <a:ea typeface="+mn-ea"/>
                <a:cs typeface="+mn-cs"/>
              </a:rPr>
              <a:t>		5. Ockham does claim that the Way of Efficient cause has some promise-it can be shown the world needs a sustaining cause.</a:t>
            </a:r>
          </a:p>
          <a:p>
            <a:r>
              <a:rPr lang="en-US" sz="1200" kern="1200" dirty="0">
                <a:solidFill>
                  <a:schemeClr val="tx1"/>
                </a:solidFill>
                <a:effectLst/>
                <a:latin typeface="+mn-lt"/>
                <a:ea typeface="+mn-ea"/>
                <a:cs typeface="+mn-cs"/>
              </a:rPr>
              <a:t>		6. Ockham argues that it cannot be proven that there is but one such cause that has the attributes of God.</a:t>
            </a:r>
          </a:p>
          <a:p>
            <a:r>
              <a:rPr lang="en-US" sz="1200" kern="1200" dirty="0">
                <a:solidFill>
                  <a:schemeClr val="tx1"/>
                </a:solidFill>
                <a:effectLst/>
                <a:latin typeface="+mn-lt"/>
                <a:ea typeface="+mn-ea"/>
                <a:cs typeface="+mn-cs"/>
              </a:rPr>
              <a:t>		7. There is no possibility of certainty in such proofs-only probability.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207</a:t>
            </a:fld>
            <a:endParaRPr lang="en-US"/>
          </a:p>
        </p:txBody>
      </p:sp>
    </p:spTree>
    <p:extLst>
      <p:ext uri="{BB962C8B-B14F-4D97-AF65-F5344CB8AC3E}">
        <p14:creationId xmlns:p14="http://schemas.microsoft.com/office/powerpoint/2010/main" val="51418004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The Soul</a:t>
            </a:r>
          </a:p>
          <a:p>
            <a:r>
              <a:rPr lang="en-US" sz="1200" kern="1200" dirty="0">
                <a:solidFill>
                  <a:schemeClr val="tx1"/>
                </a:solidFill>
                <a:effectLst/>
                <a:latin typeface="+mn-lt"/>
                <a:ea typeface="+mn-ea"/>
                <a:cs typeface="+mn-cs"/>
              </a:rPr>
              <a:t>		1. The existence and immortality of the soul can only be known by revelation.</a:t>
            </a:r>
          </a:p>
          <a:p>
            <a:r>
              <a:rPr lang="en-US" sz="1200" kern="1200" dirty="0">
                <a:solidFill>
                  <a:schemeClr val="tx1"/>
                </a:solidFill>
                <a:effectLst/>
                <a:latin typeface="+mn-lt"/>
                <a:ea typeface="+mn-ea"/>
                <a:cs typeface="+mn-cs"/>
              </a:rPr>
              <a:t>		2. Experience only yields experience of internal states and activities.</a:t>
            </a:r>
          </a:p>
          <a:p>
            <a:r>
              <a:rPr lang="en-US" sz="1200" kern="1200" dirty="0">
                <a:solidFill>
                  <a:schemeClr val="tx1"/>
                </a:solidFill>
                <a:effectLst/>
                <a:latin typeface="+mn-lt"/>
                <a:ea typeface="+mn-ea"/>
                <a:cs typeface="+mn-cs"/>
              </a:rPr>
              <a:t>		3. We do not experience an underlying spiritual substance.</a:t>
            </a:r>
          </a:p>
          <a:p>
            <a:r>
              <a:rPr lang="en-US" sz="1200" kern="1200" dirty="0">
                <a:solidFill>
                  <a:schemeClr val="tx1"/>
                </a:solidFill>
                <a:effectLst/>
                <a:latin typeface="+mn-lt"/>
                <a:ea typeface="+mn-ea"/>
                <a:cs typeface="+mn-cs"/>
              </a:rPr>
              <a:t>		4. Hence, the existence of the soul cannot be proven empirically nor can its immortality.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208</a:t>
            </a:fld>
            <a:endParaRPr lang="en-US"/>
          </a:p>
        </p:txBody>
      </p:sp>
    </p:spTree>
    <p:extLst>
      <p:ext uri="{BB962C8B-B14F-4D97-AF65-F5344CB8AC3E}">
        <p14:creationId xmlns:p14="http://schemas.microsoft.com/office/powerpoint/2010/main" val="322379882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Voluntarism</a:t>
            </a:r>
          </a:p>
          <a:p>
            <a:r>
              <a:rPr lang="en-US" sz="1200" kern="1200" dirty="0">
                <a:solidFill>
                  <a:schemeClr val="tx1"/>
                </a:solidFill>
                <a:effectLst/>
                <a:latin typeface="+mn-lt"/>
                <a:ea typeface="+mn-ea"/>
                <a:cs typeface="+mn-cs"/>
              </a:rPr>
              <a:t>	A. Free Will</a:t>
            </a:r>
          </a:p>
          <a:p>
            <a:r>
              <a:rPr lang="en-US" sz="1200" kern="1200" dirty="0">
                <a:solidFill>
                  <a:schemeClr val="tx1"/>
                </a:solidFill>
                <a:effectLst/>
                <a:latin typeface="+mn-lt"/>
                <a:ea typeface="+mn-ea"/>
                <a:cs typeface="+mn-cs"/>
              </a:rPr>
              <a:t>		1. Free will is the basis for moral agency.</a:t>
            </a:r>
          </a:p>
          <a:p>
            <a:r>
              <a:rPr lang="en-US" sz="1200" kern="1200" dirty="0">
                <a:solidFill>
                  <a:schemeClr val="tx1"/>
                </a:solidFill>
                <a:effectLst/>
                <a:latin typeface="+mn-lt"/>
                <a:ea typeface="+mn-ea"/>
                <a:cs typeface="+mn-cs"/>
              </a:rPr>
              <a:t>		2. An action determined by natural causes is neither good nor evil.</a:t>
            </a:r>
          </a:p>
          <a:p>
            <a:r>
              <a:rPr lang="en-US" sz="1200" kern="1200" dirty="0">
                <a:solidFill>
                  <a:schemeClr val="tx1"/>
                </a:solidFill>
                <a:effectLst/>
                <a:latin typeface="+mn-lt"/>
                <a:ea typeface="+mn-ea"/>
                <a:cs typeface="+mn-cs"/>
              </a:rPr>
              <a:t>		3. The will makes and action good or bad: an otherwise good act done from evil intent is not good.</a:t>
            </a:r>
          </a:p>
          <a:p>
            <a:r>
              <a:rPr lang="en-US" sz="1200" kern="1200" dirty="0">
                <a:solidFill>
                  <a:schemeClr val="tx1"/>
                </a:solidFill>
                <a:effectLst/>
                <a:latin typeface="+mn-lt"/>
                <a:ea typeface="+mn-ea"/>
                <a:cs typeface="+mn-cs"/>
              </a:rPr>
              <a:t>	B. God</a:t>
            </a:r>
          </a:p>
          <a:p>
            <a:r>
              <a:rPr lang="en-US" sz="1200" kern="1200" dirty="0">
                <a:solidFill>
                  <a:schemeClr val="tx1"/>
                </a:solidFill>
                <a:effectLst/>
                <a:latin typeface="+mn-lt"/>
                <a:ea typeface="+mn-ea"/>
                <a:cs typeface="+mn-cs"/>
              </a:rPr>
              <a:t>		1. God is omnipotent and limited only by contradictions, so the created world is contingent and chose by His will.</a:t>
            </a:r>
          </a:p>
          <a:p>
            <a:r>
              <a:rPr lang="en-US" sz="1200" kern="1200" dirty="0">
                <a:solidFill>
                  <a:schemeClr val="tx1"/>
                </a:solidFill>
                <a:effectLst/>
                <a:latin typeface="+mn-lt"/>
                <a:ea typeface="+mn-ea"/>
                <a:cs typeface="+mn-cs"/>
              </a:rPr>
              <a:t>		2. The moral law is also contingent-God could make anything good and anything evil.</a:t>
            </a:r>
          </a:p>
          <a:p>
            <a:r>
              <a:rPr lang="en-US" sz="1200" kern="1200" dirty="0">
                <a:solidFill>
                  <a:schemeClr val="tx1"/>
                </a:solidFill>
                <a:effectLst/>
                <a:latin typeface="+mn-lt"/>
                <a:ea typeface="+mn-ea"/>
                <a:cs typeface="+mn-cs"/>
              </a:rPr>
              <a:t>		3. There is no universal human essence on which to base a natural moral law-God could have made humans other than they are.</a:t>
            </a:r>
          </a:p>
          <a:p>
            <a:r>
              <a:rPr lang="en-US" sz="1200" kern="1200" dirty="0">
                <a:solidFill>
                  <a:schemeClr val="tx1"/>
                </a:solidFill>
                <a:effectLst/>
                <a:latin typeface="+mn-lt"/>
                <a:ea typeface="+mn-ea"/>
                <a:cs typeface="+mn-cs"/>
              </a:rPr>
              <a:t>		4. Thus, the existing moral order is entirely contingent.</a:t>
            </a:r>
          </a:p>
          <a:p>
            <a:r>
              <a:rPr lang="en-US" sz="1200" kern="1200" dirty="0">
                <a:solidFill>
                  <a:schemeClr val="tx1"/>
                </a:solidFill>
                <a:effectLst/>
                <a:latin typeface="+mn-lt"/>
                <a:ea typeface="+mn-ea"/>
                <a:cs typeface="+mn-cs"/>
              </a:rPr>
              <a:t>		5. Reason is useless in determining what is right-anything could be right or wrong.</a:t>
            </a:r>
          </a:p>
          <a:p>
            <a:r>
              <a:rPr lang="en-US" sz="1200" kern="1200" dirty="0">
                <a:solidFill>
                  <a:schemeClr val="tx1"/>
                </a:solidFill>
                <a:effectLst/>
                <a:latin typeface="+mn-lt"/>
                <a:ea typeface="+mn-ea"/>
                <a:cs typeface="+mn-cs"/>
              </a:rPr>
              <a:t>		6. The only source of moral knowledge is divine revelation-one must know what God happened to will.</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209</a:t>
            </a:fld>
            <a:endParaRPr lang="en-US"/>
          </a:p>
        </p:txBody>
      </p:sp>
    </p:spTree>
    <p:extLst>
      <p:ext uri="{BB962C8B-B14F-4D97-AF65-F5344CB8AC3E}">
        <p14:creationId xmlns:p14="http://schemas.microsoft.com/office/powerpoint/2010/main" val="126548621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Faith and Reason</a:t>
            </a:r>
          </a:p>
          <a:p>
            <a:r>
              <a:rPr lang="en-US" sz="1200" kern="1200" dirty="0">
                <a:solidFill>
                  <a:schemeClr val="tx1"/>
                </a:solidFill>
                <a:effectLst/>
                <a:latin typeface="+mn-lt"/>
                <a:ea typeface="+mn-ea"/>
                <a:cs typeface="+mn-cs"/>
              </a:rPr>
              <a:t>		1. For Aquinas the spheres of faith and reason overlapped.</a:t>
            </a:r>
          </a:p>
          <a:p>
            <a:r>
              <a:rPr lang="en-US" sz="1200" kern="1200" dirty="0">
                <a:solidFill>
                  <a:schemeClr val="tx1"/>
                </a:solidFill>
                <a:effectLst/>
                <a:latin typeface="+mn-lt"/>
                <a:ea typeface="+mn-ea"/>
                <a:cs typeface="+mn-cs"/>
              </a:rPr>
              <a:t>			a. Propositions of faith are known via revelation and Church authority.</a:t>
            </a:r>
          </a:p>
          <a:p>
            <a:r>
              <a:rPr lang="en-US" sz="1200" kern="1200" dirty="0">
                <a:solidFill>
                  <a:schemeClr val="tx1"/>
                </a:solidFill>
                <a:effectLst/>
                <a:latin typeface="+mn-lt"/>
                <a:ea typeface="+mn-ea"/>
                <a:cs typeface="+mn-cs"/>
              </a:rPr>
              <a:t>			c. Reason includes all that can be known via logic and experience.</a:t>
            </a:r>
          </a:p>
          <a:p>
            <a:r>
              <a:rPr lang="en-US" sz="1200" kern="1200" dirty="0">
                <a:solidFill>
                  <a:schemeClr val="tx1"/>
                </a:solidFill>
                <a:effectLst/>
                <a:latin typeface="+mn-lt"/>
                <a:ea typeface="+mn-ea"/>
                <a:cs typeface="+mn-cs"/>
              </a:rPr>
              <a:t>			d. Some spiritual truths can be proven by reason and experience.</a:t>
            </a:r>
          </a:p>
          <a:p>
            <a:r>
              <a:rPr lang="en-US" sz="1200" kern="1200" dirty="0">
                <a:solidFill>
                  <a:schemeClr val="tx1"/>
                </a:solidFill>
                <a:effectLst/>
                <a:latin typeface="+mn-lt"/>
                <a:ea typeface="+mn-ea"/>
                <a:cs typeface="+mn-cs"/>
              </a:rPr>
              <a:t>			e. Natural truths are acquired by reason and experience.</a:t>
            </a:r>
          </a:p>
          <a:p>
            <a:r>
              <a:rPr lang="en-US" sz="1200" kern="1200" dirty="0">
                <a:solidFill>
                  <a:schemeClr val="tx1"/>
                </a:solidFill>
                <a:effectLst/>
                <a:latin typeface="+mn-lt"/>
                <a:ea typeface="+mn-ea"/>
                <a:cs typeface="+mn-cs"/>
              </a:rPr>
              <a:t>		2. Ockham</a:t>
            </a:r>
          </a:p>
          <a:p>
            <a:r>
              <a:rPr lang="en-US" sz="1200" kern="1200" dirty="0">
                <a:solidFill>
                  <a:schemeClr val="tx1"/>
                </a:solidFill>
                <a:effectLst/>
                <a:latin typeface="+mn-lt"/>
                <a:ea typeface="+mn-ea"/>
                <a:cs typeface="+mn-cs"/>
              </a:rPr>
              <a:t>			a. Spiritual truths are distinct from reason.</a:t>
            </a:r>
          </a:p>
          <a:p>
            <a:r>
              <a:rPr lang="en-US" sz="1200" kern="1200" dirty="0">
                <a:solidFill>
                  <a:schemeClr val="tx1"/>
                </a:solidFill>
                <a:effectLst/>
                <a:latin typeface="+mn-lt"/>
                <a:ea typeface="+mn-ea"/>
                <a:cs typeface="+mn-cs"/>
              </a:rPr>
              <a:t>			b. Revelation can yield knowledge about God and the spiritual realm.</a:t>
            </a:r>
          </a:p>
          <a:p>
            <a:r>
              <a:rPr lang="en-US" sz="1200" kern="1200" dirty="0">
                <a:solidFill>
                  <a:schemeClr val="tx1"/>
                </a:solidFill>
                <a:effectLst/>
                <a:latin typeface="+mn-lt"/>
                <a:ea typeface="+mn-ea"/>
                <a:cs typeface="+mn-cs"/>
              </a:rPr>
              <a:t>			c. Revelation cannot yield knowledge about the world-since God is omnipotent there is no way the world must be.</a:t>
            </a:r>
          </a:p>
          <a:p>
            <a:r>
              <a:rPr lang="en-US" sz="1200" kern="1200" dirty="0">
                <a:solidFill>
                  <a:schemeClr val="tx1"/>
                </a:solidFill>
                <a:effectLst/>
                <a:latin typeface="+mn-lt"/>
                <a:ea typeface="+mn-ea"/>
                <a:cs typeface="+mn-cs"/>
              </a:rPr>
              <a:t>			d. Experience yields knowledge of the created world, but cannot yield knowledge of God or the spiritual realm.</a:t>
            </a:r>
          </a:p>
          <a:p>
            <a:r>
              <a:rPr lang="en-US" sz="1200" kern="1200" dirty="0">
                <a:solidFill>
                  <a:schemeClr val="tx1"/>
                </a:solidFill>
                <a:effectLst/>
                <a:latin typeface="+mn-lt"/>
                <a:ea typeface="+mn-ea"/>
                <a:cs typeface="+mn-cs"/>
              </a:rPr>
              <a:t>e. Logic informs us merely of the relations between propositions-it cannot yield knowledge of God, the spiritual realm or the created world.</a:t>
            </a:r>
          </a:p>
          <a:p>
            <a:r>
              <a:rPr lang="en-US" sz="1200" kern="1200" dirty="0">
                <a:solidFill>
                  <a:schemeClr val="tx1"/>
                </a:solidFill>
                <a:effectLst/>
                <a:latin typeface="+mn-lt"/>
                <a:ea typeface="+mn-ea"/>
                <a:cs typeface="+mn-cs"/>
              </a:rPr>
              <a:t>f. Thus, reason, experience and faith have utterly distinct spheres.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210</a:t>
            </a:fld>
            <a:endParaRPr lang="en-US"/>
          </a:p>
        </p:txBody>
      </p:sp>
    </p:spTree>
    <p:extLst>
      <p:ext uri="{BB962C8B-B14F-4D97-AF65-F5344CB8AC3E}">
        <p14:creationId xmlns:p14="http://schemas.microsoft.com/office/powerpoint/2010/main" val="198007658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Dispute</a:t>
            </a:r>
          </a:p>
          <a:p>
            <a:r>
              <a:rPr lang="en-US" sz="1200" kern="1200" dirty="0">
                <a:solidFill>
                  <a:schemeClr val="tx1"/>
                </a:solidFill>
                <a:effectLst/>
                <a:latin typeface="+mn-lt"/>
                <a:ea typeface="+mn-ea"/>
                <a:cs typeface="+mn-cs"/>
              </a:rPr>
              <a:t>		1. He set off a bitter feud between realists and nominalists.</a:t>
            </a:r>
          </a:p>
          <a:p>
            <a:r>
              <a:rPr lang="en-US" sz="1200" kern="1200" dirty="0">
                <a:solidFill>
                  <a:schemeClr val="tx1"/>
                </a:solidFill>
                <a:effectLst/>
                <a:latin typeface="+mn-lt"/>
                <a:ea typeface="+mn-ea"/>
                <a:cs typeface="+mn-cs"/>
              </a:rPr>
              <a:t>		2. University of Paris</a:t>
            </a:r>
          </a:p>
          <a:p>
            <a:r>
              <a:rPr lang="en-US" sz="1200" kern="1200" dirty="0">
                <a:solidFill>
                  <a:schemeClr val="tx1"/>
                </a:solidFill>
                <a:effectLst/>
                <a:latin typeface="+mn-lt"/>
                <a:ea typeface="+mn-ea"/>
                <a:cs typeface="+mn-cs"/>
              </a:rPr>
              <a:t>			a. Banned Ockham’s books in 1339.</a:t>
            </a:r>
          </a:p>
          <a:p>
            <a:r>
              <a:rPr lang="en-US" sz="1200" kern="1200" dirty="0">
                <a:solidFill>
                  <a:schemeClr val="tx1"/>
                </a:solidFill>
                <a:effectLst/>
                <a:latin typeface="+mn-lt"/>
                <a:ea typeface="+mn-ea"/>
                <a:cs typeface="+mn-cs"/>
              </a:rPr>
              <a:t>			b. Officially rejected nominalism in 1340.</a:t>
            </a:r>
          </a:p>
          <a:p>
            <a:r>
              <a:rPr lang="en-US" sz="1200" kern="1200" dirty="0">
                <a:solidFill>
                  <a:schemeClr val="tx1"/>
                </a:solidFill>
                <a:effectLst/>
                <a:latin typeface="+mn-lt"/>
                <a:ea typeface="+mn-ea"/>
                <a:cs typeface="+mn-cs"/>
              </a:rPr>
              <a:t>			c. Required all faculty to take and oath to teach realism in 1473.</a:t>
            </a:r>
          </a:p>
          <a:p>
            <a:r>
              <a:rPr lang="en-US" sz="1200" kern="1200" dirty="0">
                <a:solidFill>
                  <a:schemeClr val="tx1"/>
                </a:solidFill>
                <a:effectLst/>
                <a:latin typeface="+mn-lt"/>
                <a:ea typeface="+mn-ea"/>
                <a:cs typeface="+mn-cs"/>
              </a:rPr>
              <a:t>		3. Other Universities permitted nominalism because they had a broader view of intellectual freedom.</a:t>
            </a:r>
          </a:p>
          <a:p>
            <a:r>
              <a:rPr lang="en-US" sz="1200" kern="1200" dirty="0">
                <a:solidFill>
                  <a:schemeClr val="tx1"/>
                </a:solidFill>
                <a:effectLst/>
                <a:latin typeface="+mn-lt"/>
                <a:ea typeface="+mn-ea"/>
                <a:cs typeface="+mn-cs"/>
              </a:rPr>
              <a:t>			a. 1348 Prague.</a:t>
            </a:r>
          </a:p>
          <a:p>
            <a:r>
              <a:rPr lang="en-US" sz="1200" kern="1200" dirty="0">
                <a:solidFill>
                  <a:schemeClr val="tx1"/>
                </a:solidFill>
                <a:effectLst/>
                <a:latin typeface="+mn-lt"/>
                <a:ea typeface="+mn-ea"/>
                <a:cs typeface="+mn-cs"/>
              </a:rPr>
              <a:t>			b. 1365 Vienna.</a:t>
            </a:r>
          </a:p>
          <a:p>
            <a:r>
              <a:rPr lang="en-US" sz="1200" kern="1200" dirty="0">
                <a:solidFill>
                  <a:schemeClr val="tx1"/>
                </a:solidFill>
                <a:effectLst/>
                <a:latin typeface="+mn-lt"/>
                <a:ea typeface="+mn-ea"/>
                <a:cs typeface="+mn-cs"/>
              </a:rPr>
              <a:t>			c. 1386 Heidelberg</a:t>
            </a:r>
          </a:p>
          <a:p>
            <a:r>
              <a:rPr lang="en-US" sz="1200" kern="1200" dirty="0">
                <a:solidFill>
                  <a:schemeClr val="tx1"/>
                </a:solidFill>
                <a:effectLst/>
                <a:latin typeface="+mn-lt"/>
                <a:ea typeface="+mn-ea"/>
                <a:cs typeface="+mn-cs"/>
              </a:rPr>
              <a:t>			d. 1388 Cologne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211</a:t>
            </a:fld>
            <a:endParaRPr lang="en-US"/>
          </a:p>
        </p:txBody>
      </p:sp>
    </p:spTree>
    <p:extLst>
      <p:ext uri="{BB962C8B-B14F-4D97-AF65-F5344CB8AC3E}">
        <p14:creationId xmlns:p14="http://schemas.microsoft.com/office/powerpoint/2010/main" val="318744621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Effects of Separating faith, reason and experience.</a:t>
            </a:r>
          </a:p>
          <a:p>
            <a:r>
              <a:rPr lang="en-US" sz="1200" kern="1200" dirty="0">
                <a:solidFill>
                  <a:schemeClr val="tx1"/>
                </a:solidFill>
                <a:effectLst/>
                <a:latin typeface="+mn-lt"/>
                <a:ea typeface="+mn-ea"/>
                <a:cs typeface="+mn-cs"/>
              </a:rPr>
              <a:t>		1. Philosophy was used to clarify the boundaries, but is left with little else to do after that.</a:t>
            </a:r>
          </a:p>
          <a:p>
            <a:r>
              <a:rPr lang="en-US" sz="1200" kern="1200" dirty="0">
                <a:solidFill>
                  <a:schemeClr val="tx1"/>
                </a:solidFill>
                <a:effectLst/>
                <a:latin typeface="+mn-lt"/>
                <a:ea typeface="+mn-ea"/>
                <a:cs typeface="+mn-cs"/>
              </a:rPr>
              <a:t>		2. His goal was to protect faith from philosophy and science.</a:t>
            </a:r>
          </a:p>
          <a:p>
            <a:r>
              <a:rPr lang="en-US" sz="1200" kern="1200" dirty="0">
                <a:solidFill>
                  <a:schemeClr val="tx1"/>
                </a:solidFill>
                <a:effectLst/>
                <a:latin typeface="+mn-lt"/>
                <a:ea typeface="+mn-ea"/>
                <a:cs typeface="+mn-cs"/>
              </a:rPr>
              <a:t>		3. Results in philosophy or science cannot count for or against faith.</a:t>
            </a:r>
          </a:p>
          <a:p>
            <a:r>
              <a:rPr lang="en-US" sz="1200" kern="1200" dirty="0">
                <a:solidFill>
                  <a:schemeClr val="tx1"/>
                </a:solidFill>
                <a:effectLst/>
                <a:latin typeface="+mn-lt"/>
                <a:ea typeface="+mn-ea"/>
                <a:cs typeface="+mn-cs"/>
              </a:rPr>
              <a:t>4. One side effect is that he freed philosophy and science: on his view they did not need to make their results consistent with theology.</a:t>
            </a:r>
          </a:p>
          <a:p>
            <a:r>
              <a:rPr lang="en-US" sz="1200" kern="1200" dirty="0">
                <a:solidFill>
                  <a:schemeClr val="tx1"/>
                </a:solidFill>
                <a:effectLst/>
                <a:latin typeface="+mn-lt"/>
                <a:ea typeface="+mn-ea"/>
                <a:cs typeface="+mn-cs"/>
              </a:rPr>
              <a:t>5. Science could now focus on the natural world and philosophy could begin its return to an independence from religion.</a:t>
            </a:r>
          </a:p>
          <a:p>
            <a:r>
              <a:rPr lang="en-US" sz="1200" kern="1200" dirty="0">
                <a:solidFill>
                  <a:schemeClr val="tx1"/>
                </a:solidFill>
                <a:effectLst/>
                <a:latin typeface="+mn-lt"/>
                <a:ea typeface="+mn-ea"/>
                <a:cs typeface="+mn-cs"/>
              </a:rPr>
              <a:t>6. Though accused of skepticism and undercutting the intellectual foundations of religion, he seemed to have a genuine faith.</a:t>
            </a:r>
          </a:p>
          <a:p>
            <a:r>
              <a:rPr lang="en-US" sz="1200" kern="1200" dirty="0">
                <a:solidFill>
                  <a:schemeClr val="tx1"/>
                </a:solidFill>
                <a:effectLst/>
                <a:latin typeface="+mn-lt"/>
                <a:ea typeface="+mn-ea"/>
                <a:cs typeface="+mn-cs"/>
              </a:rPr>
              <a:t>	D. Reformation</a:t>
            </a:r>
          </a:p>
          <a:p>
            <a:r>
              <a:rPr lang="en-US" sz="1200" kern="1200" dirty="0">
                <a:solidFill>
                  <a:schemeClr val="tx1"/>
                </a:solidFill>
                <a:effectLst/>
                <a:latin typeface="+mn-lt"/>
                <a:ea typeface="+mn-ea"/>
                <a:cs typeface="+mn-cs"/>
              </a:rPr>
              <a:t>		1. His emphasis on faith and revelation helped lead to the Reformation.</a:t>
            </a:r>
          </a:p>
          <a:p>
            <a:r>
              <a:rPr lang="en-US" sz="1200" kern="1200" dirty="0">
                <a:solidFill>
                  <a:schemeClr val="tx1"/>
                </a:solidFill>
                <a:effectLst/>
                <a:latin typeface="+mn-lt"/>
                <a:ea typeface="+mn-ea"/>
                <a:cs typeface="+mn-cs"/>
              </a:rPr>
              <a:t>		2. Protestant informers were inspired to return to simpler doctrines that were free of the accumulation of theological baggage.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212</a:t>
            </a:fld>
            <a:endParaRPr lang="en-US"/>
          </a:p>
        </p:txBody>
      </p:sp>
    </p:spTree>
    <p:extLst>
      <p:ext uri="{BB962C8B-B14F-4D97-AF65-F5344CB8AC3E}">
        <p14:creationId xmlns:p14="http://schemas.microsoft.com/office/powerpoint/2010/main" val="150881469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Changes</a:t>
            </a:r>
          </a:p>
          <a:p>
            <a:r>
              <a:rPr lang="en-US" sz="1200" kern="1200" dirty="0">
                <a:solidFill>
                  <a:schemeClr val="tx1"/>
                </a:solidFill>
                <a:effectLst/>
                <a:latin typeface="+mn-lt"/>
                <a:ea typeface="+mn-ea"/>
                <a:cs typeface="+mn-cs"/>
              </a:rPr>
              <a:t>		1. His empiricism emphasized the primary role of experience in understanding the natural world.		</a:t>
            </a:r>
          </a:p>
          <a:p>
            <a:r>
              <a:rPr lang="en-US" sz="1200" kern="1200" dirty="0">
                <a:solidFill>
                  <a:schemeClr val="tx1"/>
                </a:solidFill>
                <a:effectLst/>
                <a:latin typeface="+mn-lt"/>
                <a:ea typeface="+mn-ea"/>
                <a:cs typeface="+mn-cs"/>
              </a:rPr>
              <a:t>		2. His razor recommended that scientists should do away with metaphysical speculation and focus on facts.</a:t>
            </a:r>
          </a:p>
          <a:p>
            <a:r>
              <a:rPr lang="en-US" sz="1200" kern="1200" dirty="0">
                <a:solidFill>
                  <a:schemeClr val="tx1"/>
                </a:solidFill>
                <a:effectLst/>
                <a:latin typeface="+mn-lt"/>
                <a:ea typeface="+mn-ea"/>
                <a:cs typeface="+mn-cs"/>
              </a:rPr>
              <a:t>a. This helped escape the tendency of medieval scientists to squeeze their findings to match the boxes of Aristotelian assumptions.</a:t>
            </a:r>
          </a:p>
          <a:p>
            <a:r>
              <a:rPr lang="en-US" sz="1200" kern="1200" dirty="0">
                <a:solidFill>
                  <a:schemeClr val="tx1"/>
                </a:solidFill>
                <a:effectLst/>
                <a:latin typeface="+mn-lt"/>
                <a:ea typeface="+mn-ea"/>
                <a:cs typeface="+mn-cs"/>
              </a:rPr>
              <a:t>b. This fear of speculation eventually had to be overcome to make way for theory.</a:t>
            </a:r>
          </a:p>
          <a:p>
            <a:r>
              <a:rPr lang="en-US" sz="1200" kern="1200" dirty="0">
                <a:solidFill>
                  <a:schemeClr val="tx1"/>
                </a:solidFill>
                <a:effectLst/>
                <a:latin typeface="+mn-lt"/>
                <a:ea typeface="+mn-ea"/>
                <a:cs typeface="+mn-cs"/>
              </a:rPr>
              <a:t>3. His emphasis on God’s freedom, though motivated by theology, favored science.</a:t>
            </a:r>
          </a:p>
          <a:p>
            <a:r>
              <a:rPr lang="en-US" sz="1200" kern="1200" dirty="0">
                <a:solidFill>
                  <a:schemeClr val="tx1"/>
                </a:solidFill>
                <a:effectLst/>
                <a:latin typeface="+mn-lt"/>
                <a:ea typeface="+mn-ea"/>
                <a:cs typeface="+mn-cs"/>
              </a:rPr>
              <a:t>	a. If reason cannot tell us how the world must be, we have to look to see how God made it.</a:t>
            </a:r>
          </a:p>
          <a:p>
            <a:r>
              <a:rPr lang="en-US" sz="1200" kern="1200" dirty="0">
                <a:solidFill>
                  <a:schemeClr val="tx1"/>
                </a:solidFill>
                <a:effectLst/>
                <a:latin typeface="+mn-lt"/>
                <a:ea typeface="+mn-ea"/>
                <a:cs typeface="+mn-cs"/>
              </a:rPr>
              <a:t>4. By freeing science from theology and philosophy, he created a surge in interest in math, astronomy, and physics.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213</a:t>
            </a:fld>
            <a:endParaRPr lang="en-US"/>
          </a:p>
        </p:txBody>
      </p:sp>
    </p:spTree>
    <p:extLst>
      <p:ext uri="{BB962C8B-B14F-4D97-AF65-F5344CB8AC3E}">
        <p14:creationId xmlns:p14="http://schemas.microsoft.com/office/powerpoint/2010/main" val="374686357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4B52-3DE7-0983-068C-24D58FBFB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75688-0602-9CCE-6785-826BFADF4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7EC7B-F1D7-D4D3-B8B8-077357938D59}"/>
              </a:ext>
            </a:extLst>
          </p:cNvPr>
          <p:cNvSpPr>
            <a:spLocks noGrp="1"/>
          </p:cNvSpPr>
          <p:nvPr>
            <p:ph type="body" idx="1"/>
          </p:nvPr>
        </p:nvSpPr>
        <p:spPr/>
        <p:txBody>
          <a:bodyPr/>
          <a:lstStyle/>
          <a:p>
            <a:r>
              <a:rPr lang="en-US" dirty="0"/>
              <a:t>II. John Buridan (1320-1382)</a:t>
            </a:r>
          </a:p>
          <a:p>
            <a:r>
              <a:rPr lang="en-US" dirty="0"/>
              <a:t>	A. Medieval view of falling objects</a:t>
            </a:r>
          </a:p>
          <a:p>
            <a:r>
              <a:rPr lang="en-US" dirty="0"/>
              <a:t>		1. Following Aristotle, most medieval scientists regarded the earth as the natural resting place of earthly objects.</a:t>
            </a:r>
          </a:p>
          <a:p>
            <a:r>
              <a:rPr lang="en-US" dirty="0"/>
              <a:t>		2. It is in the essence of natural objects to desire their natural resting place.</a:t>
            </a:r>
          </a:p>
          <a:p>
            <a:r>
              <a:rPr lang="en-US" dirty="0"/>
              <a:t>		3. This is an example of their use of final causes.</a:t>
            </a:r>
          </a:p>
          <a:p>
            <a:r>
              <a:rPr lang="en-US" dirty="0"/>
              <a:t>4. Bodies accelerate as they fall and this was explained in terms of an increase in an object’s natural desire as it gets closer to its goal.</a:t>
            </a:r>
          </a:p>
          <a:p>
            <a:r>
              <a:rPr lang="en-US" dirty="0"/>
              <a:t>	B. John Buridan</a:t>
            </a:r>
          </a:p>
          <a:p>
            <a:r>
              <a:rPr lang="en-US" dirty="0"/>
              <a:t>		1. Student of Ockham.</a:t>
            </a:r>
          </a:p>
          <a:p>
            <a:r>
              <a:rPr lang="en-US" dirty="0"/>
              <a:t>2. Reasoned that if velocity was a function of proximity, then a stone dropped from a tower should have the same velocity at a certain distance from the earth as one dropped from a much lesser height.</a:t>
            </a:r>
          </a:p>
          <a:p>
            <a:r>
              <a:rPr lang="en-US" dirty="0"/>
              <a:t>3. Empirical testing showed that velocity increase with the height of the fall.</a:t>
            </a:r>
          </a:p>
          <a:p>
            <a:r>
              <a:rPr lang="en-US" dirty="0"/>
              <a:t>4. He developed a new physics of acceleration that did not involve final causes.</a:t>
            </a:r>
          </a:p>
          <a:p>
            <a:endParaRPr lang="en-US" dirty="0"/>
          </a:p>
        </p:txBody>
      </p:sp>
      <p:sp>
        <p:nvSpPr>
          <p:cNvPr id="4" name="Slide Number Placeholder 3">
            <a:extLst>
              <a:ext uri="{FF2B5EF4-FFF2-40B4-BE49-F238E27FC236}">
                <a16:creationId xmlns:a16="http://schemas.microsoft.com/office/drawing/2014/main" id="{9507A355-9B84-239C-5E56-7298D91D6629}"/>
              </a:ext>
            </a:extLst>
          </p:cNvPr>
          <p:cNvSpPr>
            <a:spLocks noGrp="1"/>
          </p:cNvSpPr>
          <p:nvPr>
            <p:ph type="sldNum" sz="quarter" idx="5"/>
          </p:nvPr>
        </p:nvSpPr>
        <p:spPr/>
        <p:txBody>
          <a:bodyPr/>
          <a:lstStyle/>
          <a:p>
            <a:fld id="{4649F153-ACC8-4541-AA2A-E674A28DF58D}" type="slidenum">
              <a:rPr lang="en-US" smtClean="0"/>
              <a:t>214</a:t>
            </a:fld>
            <a:endParaRPr lang="en-US"/>
          </a:p>
        </p:txBody>
      </p:sp>
    </p:spTree>
    <p:extLst>
      <p:ext uri="{BB962C8B-B14F-4D97-AF65-F5344CB8AC3E}">
        <p14:creationId xmlns:p14="http://schemas.microsoft.com/office/powerpoint/2010/main" val="303673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4328A-956F-9424-ADCB-B847CC87E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4F22A-61C0-2FB9-6BBB-9B1247D40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E17F3-0F55-6E98-974E-D764C8324795}"/>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Murray </a:t>
            </a:r>
            <a:r>
              <a:rPr lang="en-US" sz="1200" b="0" i="0" u="none" strike="noStrike" kern="1200" dirty="0" err="1">
                <a:solidFill>
                  <a:schemeClr val="tx1"/>
                </a:solidFill>
                <a:effectLst/>
                <a:latin typeface="+mn-lt"/>
                <a:ea typeface="+mn-ea"/>
                <a:cs typeface="+mn-cs"/>
                <a:hlinkClick r:id="rId3"/>
              </a:rPr>
              <a:t>Foubister</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hlinkClick r:id="rId4"/>
              </a:rPr>
              <a:t>https://www.flickr.com/photos/mfoubister/11002237996/</a:t>
            </a:r>
            <a:r>
              <a:rPr lang="en-US" sz="1200" b="0" i="0" kern="1200" dirty="0">
                <a:solidFill>
                  <a:schemeClr val="tx1"/>
                </a:solidFill>
                <a:effectLst/>
                <a:latin typeface="+mn-lt"/>
                <a:ea typeface="+mn-ea"/>
                <a:cs typeface="+mn-cs"/>
              </a:rPr>
              <a:t> (1986) </a:t>
            </a:r>
            <a:r>
              <a:rPr lang="en-US" sz="1200" b="0" i="1" u="none" strike="noStrike" kern="1200" dirty="0">
                <a:solidFill>
                  <a:schemeClr val="tx1"/>
                </a:solidFill>
                <a:effectLst/>
                <a:latin typeface="+mn-lt"/>
                <a:ea typeface="+mn-ea"/>
                <a:cs typeface="+mn-cs"/>
                <a:hlinkClick r:id="rId5"/>
              </a:rPr>
              <a:t>Gardner's Art Through the Ages, Volume I: Ancient, Medieval, and Non-European Art</a:t>
            </a:r>
            <a:r>
              <a:rPr lang="en-US" sz="1200" b="0" i="0" kern="1200" dirty="0">
                <a:solidFill>
                  <a:schemeClr val="tx1"/>
                </a:solidFill>
                <a:effectLst/>
                <a:latin typeface="+mn-lt"/>
                <a:ea typeface="+mn-ea"/>
                <a:cs typeface="+mn-cs"/>
              </a:rPr>
              <a:t>, Harcourt, Brace, Jovanovich, p. 242 </a:t>
            </a:r>
            <a:r>
              <a:rPr lang="en-US" sz="1200" b="0" i="0" u="none" strike="noStrike" kern="1200" dirty="0">
                <a:solidFill>
                  <a:schemeClr val="tx1"/>
                </a:solidFill>
                <a:effectLst/>
                <a:latin typeface="+mn-lt"/>
                <a:ea typeface="+mn-ea"/>
                <a:cs typeface="+mn-cs"/>
                <a:hlinkClick r:id="rId6" tooltip="en:ISBN"/>
              </a:rPr>
              <a:t>ISBN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tooltip="Special:BookSources/978-0-15-503764-9"/>
              </a:rPr>
              <a:t>978-0-15-503764-9</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a:lnSpc>
                <a:spcPct val="90000"/>
              </a:lnSpc>
            </a:pPr>
            <a:r>
              <a:rPr lang="en-US" sz="1200" dirty="0"/>
              <a:t>Fall of Rome</a:t>
            </a:r>
          </a:p>
          <a:p>
            <a:pPr>
              <a:lnSpc>
                <a:spcPct val="90000"/>
              </a:lnSpc>
            </a:pPr>
            <a:r>
              <a:rPr lang="en-US" sz="1200" dirty="0"/>
              <a:t>		1. The Empire suffered from an ever growing bureaucracy, leading to its division into western and eastern regions.</a:t>
            </a:r>
          </a:p>
          <a:p>
            <a:pPr>
              <a:lnSpc>
                <a:spcPct val="90000"/>
              </a:lnSpc>
            </a:pPr>
            <a:r>
              <a:rPr lang="en-US" sz="1200" dirty="0"/>
              <a:t>			a. The west was ruled from Rome, then from Ravenna.</a:t>
            </a:r>
          </a:p>
          <a:p>
            <a:pPr>
              <a:lnSpc>
                <a:spcPct val="90000"/>
              </a:lnSpc>
            </a:pPr>
            <a:r>
              <a:rPr lang="en-US" sz="1200" dirty="0"/>
              <a:t>			b. The east was ruled from Constantinople.</a:t>
            </a:r>
          </a:p>
          <a:p>
            <a:pPr>
              <a:lnSpc>
                <a:spcPct val="90000"/>
              </a:lnSpc>
            </a:pPr>
            <a:r>
              <a:rPr lang="en-US" sz="1200" dirty="0"/>
              <a:t>		2. The Empire also faced a shortage of troops and began recruiting large numbers of non-Romans, mainly Germanic tribesmen.</a:t>
            </a:r>
          </a:p>
          <a:p>
            <a:pPr>
              <a:lnSpc>
                <a:spcPct val="90000"/>
              </a:lnSpc>
            </a:pPr>
            <a:r>
              <a:rPr lang="en-US" sz="1200" dirty="0"/>
              <a:t>			a. This “de-Romanized” the army.</a:t>
            </a:r>
          </a:p>
          <a:p>
            <a:pPr>
              <a:lnSpc>
                <a:spcPct val="90000"/>
              </a:lnSpc>
            </a:pPr>
            <a:r>
              <a:rPr lang="en-US" sz="1200" dirty="0"/>
              <a:t>			b. This also provided the barbarians with effective military training and knowledge of Roman tactics.</a:t>
            </a:r>
          </a:p>
          <a:p>
            <a:pPr>
              <a:lnSpc>
                <a:spcPct val="90000"/>
              </a:lnSpc>
            </a:pPr>
            <a:r>
              <a:rPr lang="en-US" sz="1200" dirty="0"/>
              <a:t>		3. Various tribes settled within Roman lands including the Vandals, Visigoths, and Ostrogoths.</a:t>
            </a:r>
          </a:p>
          <a:p>
            <a:pPr>
              <a:lnSpc>
                <a:spcPct val="90000"/>
              </a:lnSpc>
            </a:pPr>
            <a:r>
              <a:rPr lang="en-US" sz="1200" dirty="0"/>
              <a:t>			a. This further “de-Romanized” the Roman Empire and weakened Rome’s power in the provinces.</a:t>
            </a:r>
          </a:p>
          <a:p>
            <a:pPr>
              <a:lnSpc>
                <a:spcPct val="90000"/>
              </a:lnSpc>
            </a:pPr>
            <a:r>
              <a:rPr lang="en-US" sz="1200" dirty="0"/>
              <a:t>			b. It also put the barbarians within easy striking distance of Rome.</a:t>
            </a:r>
          </a:p>
          <a:p>
            <a:pPr>
              <a:lnSpc>
                <a:spcPct val="90000"/>
              </a:lnSpc>
            </a:pPr>
            <a:r>
              <a:rPr lang="en-US" sz="1200" dirty="0"/>
              <a:t>		4. In 410 the Goths pillaged Rome.</a:t>
            </a:r>
          </a:p>
          <a:p>
            <a:pPr>
              <a:lnSpc>
                <a:spcPct val="90000"/>
              </a:lnSpc>
            </a:pPr>
            <a:r>
              <a:rPr lang="en-US" sz="1200" dirty="0"/>
              <a:t>		5. In 455 the Vandals raided Rome.</a:t>
            </a:r>
          </a:p>
          <a:p>
            <a:pPr>
              <a:lnSpc>
                <a:spcPct val="90000"/>
              </a:lnSpc>
            </a:pPr>
            <a:r>
              <a:rPr lang="en-US" sz="1200" dirty="0"/>
              <a:t>		6. In 476 the Eastern Roman Empire effectively ceased to exist as a ruling authority.</a:t>
            </a:r>
          </a:p>
          <a:p>
            <a:endParaRPr lang="en-US" dirty="0"/>
          </a:p>
        </p:txBody>
      </p:sp>
      <p:sp>
        <p:nvSpPr>
          <p:cNvPr id="4" name="Slide Number Placeholder 3">
            <a:extLst>
              <a:ext uri="{FF2B5EF4-FFF2-40B4-BE49-F238E27FC236}">
                <a16:creationId xmlns:a16="http://schemas.microsoft.com/office/drawing/2014/main" id="{A25DB487-D232-23F0-4110-945EB512058E}"/>
              </a:ext>
            </a:extLst>
          </p:cNvPr>
          <p:cNvSpPr>
            <a:spLocks noGrp="1"/>
          </p:cNvSpPr>
          <p:nvPr>
            <p:ph type="sldNum" sz="quarter" idx="5"/>
          </p:nvPr>
        </p:nvSpPr>
        <p:spPr/>
        <p:txBody>
          <a:bodyPr/>
          <a:lstStyle/>
          <a:p>
            <a:fld id="{4649F153-ACC8-4541-AA2A-E674A28DF58D}" type="slidenum">
              <a:rPr lang="en-US" smtClean="0"/>
              <a:t>3</a:t>
            </a:fld>
            <a:endParaRPr lang="en-US"/>
          </a:p>
        </p:txBody>
      </p:sp>
    </p:spTree>
    <p:extLst>
      <p:ext uri="{BB962C8B-B14F-4D97-AF65-F5344CB8AC3E}">
        <p14:creationId xmlns:p14="http://schemas.microsoft.com/office/powerpoint/2010/main" val="3746125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D74C-B826-A206-6312-0DBEF159B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10CEE-AB6A-4C26-9C63-4D3C0D643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F41DC-B50A-7D18-71B0-B98CB35E583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G. Unification in  </a:t>
            </a:r>
            <a:r>
              <a:rPr lang="en-US" sz="1200" i="1" kern="1200" dirty="0">
                <a:solidFill>
                  <a:schemeClr val="tx1"/>
                </a:solidFill>
                <a:effectLst/>
                <a:latin typeface="+mn-lt"/>
                <a:ea typeface="+mn-ea"/>
                <a:cs typeface="+mn-cs"/>
              </a:rPr>
              <a:t>On the Division of Nature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He claims that all distinctions and fragmentation will cease as these arise from a lapse from the unity of God.</a:t>
            </a:r>
          </a:p>
          <a:p>
            <a:r>
              <a:rPr lang="en-US" sz="1200" kern="1200" dirty="0">
                <a:solidFill>
                  <a:schemeClr val="tx1"/>
                </a:solidFill>
                <a:effectLst/>
                <a:latin typeface="+mn-lt"/>
                <a:ea typeface="+mn-ea"/>
                <a:cs typeface="+mn-cs"/>
              </a:rPr>
              <a:t>		2. As all things flowed from God without diminishing God, all things will return without enhancing Him.</a:t>
            </a:r>
          </a:p>
          <a:p>
            <a:r>
              <a:rPr lang="en-US" sz="1200" kern="1200" dirty="0">
                <a:solidFill>
                  <a:schemeClr val="tx1"/>
                </a:solidFill>
                <a:effectLst/>
                <a:latin typeface="+mn-lt"/>
                <a:ea typeface="+mn-ea"/>
                <a:cs typeface="+mn-cs"/>
              </a:rPr>
              <a:t>		3. All our longings are, in fact, the result of our desire to be reunited with God.</a:t>
            </a:r>
          </a:p>
          <a:p>
            <a:r>
              <a:rPr lang="en-US" sz="1200" kern="1200" dirty="0">
                <a:solidFill>
                  <a:schemeClr val="tx1"/>
                </a:solidFill>
                <a:effectLst/>
                <a:latin typeface="+mn-lt"/>
                <a:ea typeface="+mn-ea"/>
                <a:cs typeface="+mn-cs"/>
              </a:rPr>
              <a:t>		4. This matches the Greek tendency, but is at odds with the Christian views of time and creation.</a:t>
            </a:r>
          </a:p>
          <a:p>
            <a:r>
              <a:rPr lang="en-US" sz="1200" kern="1200" dirty="0">
                <a:solidFill>
                  <a:schemeClr val="tx1"/>
                </a:solidFill>
                <a:effectLst/>
                <a:latin typeface="+mn-lt"/>
                <a:ea typeface="+mn-ea"/>
                <a:cs typeface="+mn-cs"/>
              </a:rPr>
              <a:t>		5. Critics noted that this seems to:</a:t>
            </a:r>
          </a:p>
          <a:p>
            <a:r>
              <a:rPr lang="en-US" sz="1200" kern="1200" dirty="0">
                <a:solidFill>
                  <a:schemeClr val="tx1"/>
                </a:solidFill>
                <a:effectLst/>
                <a:latin typeface="+mn-lt"/>
                <a:ea typeface="+mn-ea"/>
                <a:cs typeface="+mn-cs"/>
              </a:rPr>
              <a:t>			a. Render the existence of the universe and human activity pointless.</a:t>
            </a:r>
          </a:p>
          <a:p>
            <a:r>
              <a:rPr lang="en-US" sz="1200" kern="1200" dirty="0">
                <a:solidFill>
                  <a:schemeClr val="tx1"/>
                </a:solidFill>
                <a:effectLst/>
                <a:latin typeface="+mn-lt"/>
                <a:ea typeface="+mn-ea"/>
                <a:cs typeface="+mn-cs"/>
              </a:rPr>
              <a:t>			b. Contradict the Christian notion of personal immortality.</a:t>
            </a:r>
          </a:p>
        </p:txBody>
      </p:sp>
      <p:sp>
        <p:nvSpPr>
          <p:cNvPr id="4" name="Slide Number Placeholder 3">
            <a:extLst>
              <a:ext uri="{FF2B5EF4-FFF2-40B4-BE49-F238E27FC236}">
                <a16:creationId xmlns:a16="http://schemas.microsoft.com/office/drawing/2014/main" id="{8D31860B-0196-AA86-7272-700AB99899BD}"/>
              </a:ext>
            </a:extLst>
          </p:cNvPr>
          <p:cNvSpPr>
            <a:spLocks noGrp="1"/>
          </p:cNvSpPr>
          <p:nvPr>
            <p:ph type="sldNum" sz="quarter" idx="5"/>
          </p:nvPr>
        </p:nvSpPr>
        <p:spPr/>
        <p:txBody>
          <a:bodyPr/>
          <a:lstStyle/>
          <a:p>
            <a:fld id="{4649F153-ACC8-4541-AA2A-E674A28DF58D}" type="slidenum">
              <a:rPr lang="en-US" smtClean="0"/>
              <a:t>27</a:t>
            </a:fld>
            <a:endParaRPr lang="en-US"/>
          </a:p>
        </p:txBody>
      </p:sp>
    </p:spTree>
    <p:extLst>
      <p:ext uri="{BB962C8B-B14F-4D97-AF65-F5344CB8AC3E}">
        <p14:creationId xmlns:p14="http://schemas.microsoft.com/office/powerpoint/2010/main" val="44031251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Ockham</a:t>
            </a:r>
          </a:p>
          <a:p>
            <a:r>
              <a:rPr lang="en-US" sz="1200" kern="1200" dirty="0">
                <a:solidFill>
                  <a:schemeClr val="tx1"/>
                </a:solidFill>
                <a:effectLst/>
                <a:latin typeface="+mn-lt"/>
                <a:ea typeface="+mn-ea"/>
                <a:cs typeface="+mn-cs"/>
              </a:rPr>
              <a:t>		1. Ockham’s nominalism and empiricism helped support a growing mystic movement.</a:t>
            </a:r>
          </a:p>
          <a:p>
            <a:r>
              <a:rPr lang="en-US" sz="1200" kern="1200" dirty="0">
                <a:solidFill>
                  <a:schemeClr val="tx1"/>
                </a:solidFill>
                <a:effectLst/>
                <a:latin typeface="+mn-lt"/>
                <a:ea typeface="+mn-ea"/>
                <a:cs typeface="+mn-cs"/>
              </a:rPr>
              <a:t>2. If logic cannot provide knowledge of God and knowledge only comes from direct experience, then one should strive to experience rather than understand God.</a:t>
            </a:r>
          </a:p>
          <a:p>
            <a:r>
              <a:rPr lang="en-US" sz="1200" kern="1200" dirty="0">
                <a:solidFill>
                  <a:schemeClr val="tx1"/>
                </a:solidFill>
                <a:effectLst/>
                <a:latin typeface="+mn-lt"/>
                <a:ea typeface="+mn-ea"/>
                <a:cs typeface="+mn-cs"/>
              </a:rPr>
              <a:t>	B. Mysticism</a:t>
            </a:r>
          </a:p>
          <a:p>
            <a:r>
              <a:rPr lang="en-US" sz="1200" kern="1200" dirty="0">
                <a:solidFill>
                  <a:schemeClr val="tx1"/>
                </a:solidFill>
                <a:effectLst/>
                <a:latin typeface="+mn-lt"/>
                <a:ea typeface="+mn-ea"/>
                <a:cs typeface="+mn-cs"/>
              </a:rPr>
              <a:t>		1. God can only be known via a special sort of religious experience.</a:t>
            </a:r>
          </a:p>
          <a:p>
            <a:r>
              <a:rPr lang="en-US" sz="1200" kern="1200" dirty="0">
                <a:solidFill>
                  <a:schemeClr val="tx1"/>
                </a:solidFill>
                <a:effectLst/>
                <a:latin typeface="+mn-lt"/>
                <a:ea typeface="+mn-ea"/>
                <a:cs typeface="+mn-cs"/>
              </a:rPr>
              <a:t>		2. Language and reason are too limited and abstract to comprehend an infinite and transcendent God.</a:t>
            </a:r>
          </a:p>
          <a:p>
            <a:r>
              <a:rPr lang="en-US" sz="1200" kern="1200" dirty="0">
                <a:solidFill>
                  <a:schemeClr val="tx1"/>
                </a:solidFill>
                <a:effectLst/>
                <a:latin typeface="+mn-lt"/>
                <a:ea typeface="+mn-ea"/>
                <a:cs typeface="+mn-cs"/>
              </a:rPr>
              <a:t>		3. The mystic seeks to rise above the normal modes of thought and encounter God in a powerful religious experience.</a:t>
            </a:r>
          </a:p>
          <a:p>
            <a:r>
              <a:rPr lang="en-US" sz="1200" kern="1200" dirty="0">
                <a:solidFill>
                  <a:schemeClr val="tx1"/>
                </a:solidFill>
                <a:effectLst/>
                <a:latin typeface="+mn-lt"/>
                <a:ea typeface="+mn-ea"/>
                <a:cs typeface="+mn-cs"/>
              </a:rPr>
              <a:t>		4. The experience involves an immediate feeling of oneness with God.</a:t>
            </a:r>
          </a:p>
          <a:p>
            <a:r>
              <a:rPr lang="en-US" sz="1200" kern="1200" dirty="0">
                <a:solidFill>
                  <a:schemeClr val="tx1"/>
                </a:solidFill>
                <a:effectLst/>
                <a:latin typeface="+mn-lt"/>
                <a:ea typeface="+mn-ea"/>
                <a:cs typeface="+mn-cs"/>
              </a:rPr>
              <a:t>		5. This is a version of intuitive knowledge.</a:t>
            </a:r>
          </a:p>
          <a:p>
            <a:r>
              <a:rPr lang="en-US" sz="1200" kern="1200" dirty="0">
                <a:solidFill>
                  <a:schemeClr val="tx1"/>
                </a:solidFill>
                <a:effectLst/>
                <a:latin typeface="+mn-lt"/>
                <a:ea typeface="+mn-ea"/>
                <a:cs typeface="+mn-cs"/>
              </a:rPr>
              <a:t>		6. Mysticism was present throughout the middle ages, but surged at the end of the 13</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a:t>
            </a:r>
          </a:p>
          <a:p>
            <a:r>
              <a:rPr lang="en-US" sz="1200" kern="1200" dirty="0">
                <a:solidFill>
                  <a:schemeClr val="tx1"/>
                </a:solidFill>
                <a:effectLst/>
                <a:latin typeface="+mn-lt"/>
                <a:ea typeface="+mn-ea"/>
                <a:cs typeface="+mn-cs"/>
              </a:rPr>
              <a:t>		7. By downplaying the importance of reason it helped undermine Scholastic rationalism.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215</a:t>
            </a:fld>
            <a:endParaRPr lang="en-US"/>
          </a:p>
        </p:txBody>
      </p:sp>
    </p:spTree>
    <p:extLst>
      <p:ext uri="{BB962C8B-B14F-4D97-AF65-F5344CB8AC3E}">
        <p14:creationId xmlns:p14="http://schemas.microsoft.com/office/powerpoint/2010/main" val="378643394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C8F63-FA89-B611-5360-B71928FA7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078BA-B329-0D01-A5D4-7EDCFE438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8BC05-97C8-96CE-17D9-14B439E1C35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II. Meister Eckhart (1260-1327)</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A German Dominican.</a:t>
            </a:r>
          </a:p>
          <a:p>
            <a:r>
              <a:rPr lang="en-US" sz="1200" kern="1200" dirty="0">
                <a:solidFill>
                  <a:schemeClr val="tx1"/>
                </a:solidFill>
                <a:effectLst/>
                <a:latin typeface="+mn-lt"/>
                <a:ea typeface="+mn-ea"/>
                <a:cs typeface="+mn-cs"/>
              </a:rPr>
              <a:t>		2. His writings were condemned in 1329.</a:t>
            </a:r>
          </a:p>
          <a:p>
            <a:r>
              <a:rPr lang="en-US" sz="1200" kern="1200" dirty="0">
                <a:solidFill>
                  <a:schemeClr val="tx1"/>
                </a:solidFill>
                <a:effectLst/>
                <a:latin typeface="+mn-lt"/>
                <a:ea typeface="+mn-ea"/>
                <a:cs typeface="+mn-cs"/>
              </a:rPr>
              <a:t>		3. He operated within the Thomistic framework.</a:t>
            </a:r>
          </a:p>
          <a:p>
            <a:r>
              <a:rPr lang="en-US" sz="1200" kern="1200" dirty="0">
                <a:solidFill>
                  <a:schemeClr val="tx1"/>
                </a:solidFill>
                <a:effectLst/>
                <a:latin typeface="+mn-lt"/>
                <a:ea typeface="+mn-ea"/>
                <a:cs typeface="+mn-cs"/>
              </a:rPr>
              <a:t>		4. His metaphysical investigations aimed at charting the soul’s journey towards oneness with God.</a:t>
            </a:r>
          </a:p>
          <a:p>
            <a:r>
              <a:rPr lang="en-US" sz="1200" kern="1200" dirty="0">
                <a:solidFill>
                  <a:schemeClr val="tx1"/>
                </a:solidFill>
                <a:effectLst/>
                <a:latin typeface="+mn-lt"/>
                <a:ea typeface="+mn-ea"/>
                <a:cs typeface="+mn-cs"/>
              </a:rPr>
              <a:t>	B. God</a:t>
            </a:r>
          </a:p>
          <a:p>
            <a:r>
              <a:rPr lang="en-US" sz="1200" kern="1200" dirty="0">
                <a:solidFill>
                  <a:schemeClr val="tx1"/>
                </a:solidFill>
                <a:effectLst/>
                <a:latin typeface="+mn-lt"/>
                <a:ea typeface="+mn-ea"/>
                <a:cs typeface="+mn-cs"/>
              </a:rPr>
              <a:t>		1. Influenced by Neo-Platonism, he saw God as the One-a transcendent unity.</a:t>
            </a:r>
          </a:p>
          <a:p>
            <a:r>
              <a:rPr lang="en-US" sz="1200" kern="1200" dirty="0">
                <a:solidFill>
                  <a:schemeClr val="tx1"/>
                </a:solidFill>
                <a:effectLst/>
                <a:latin typeface="+mn-lt"/>
                <a:ea typeface="+mn-ea"/>
                <a:cs typeface="+mn-cs"/>
              </a:rPr>
              <a:t>2. Definitions and concepts are used to limit and grasp what one tries to understand, so they cannot adequately serve to apprehend God.</a:t>
            </a:r>
          </a:p>
          <a:p>
            <a:r>
              <a:rPr lang="en-US" sz="1200" kern="1200" dirty="0">
                <a:solidFill>
                  <a:schemeClr val="tx1"/>
                </a:solidFill>
                <a:effectLst/>
                <a:latin typeface="+mn-lt"/>
                <a:ea typeface="+mn-ea"/>
                <a:cs typeface="+mn-cs"/>
              </a:rPr>
              <a:t>		3. He often put forth a thesis and then defended its antithesis.</a:t>
            </a:r>
          </a:p>
          <a:p>
            <a:r>
              <a:rPr lang="en-US" sz="1200" kern="1200" dirty="0">
                <a:solidFill>
                  <a:schemeClr val="tx1"/>
                </a:solidFill>
                <a:effectLst/>
                <a:latin typeface="+mn-lt"/>
                <a:ea typeface="+mn-ea"/>
                <a:cs typeface="+mn-cs"/>
              </a:rPr>
              <a:t>			a. This makes it seem like he was contradicting himself.</a:t>
            </a:r>
          </a:p>
          <a:p>
            <a:r>
              <a:rPr lang="en-US" sz="1200" kern="1200" dirty="0">
                <a:solidFill>
                  <a:schemeClr val="tx1"/>
                </a:solidFill>
                <a:effectLst/>
                <a:latin typeface="+mn-lt"/>
                <a:ea typeface="+mn-ea"/>
                <a:cs typeface="+mn-cs"/>
              </a:rPr>
              <a:t>			b. He might have been trying to show that the divine nature cannot fit into limited, human categories.</a:t>
            </a:r>
          </a:p>
        </p:txBody>
      </p:sp>
      <p:sp>
        <p:nvSpPr>
          <p:cNvPr id="4" name="Slide Number Placeholder 3">
            <a:extLst>
              <a:ext uri="{FF2B5EF4-FFF2-40B4-BE49-F238E27FC236}">
                <a16:creationId xmlns:a16="http://schemas.microsoft.com/office/drawing/2014/main" id="{47E7F346-650D-576E-17BF-EC4E5826E1DD}"/>
              </a:ext>
            </a:extLst>
          </p:cNvPr>
          <p:cNvSpPr>
            <a:spLocks noGrp="1"/>
          </p:cNvSpPr>
          <p:nvPr>
            <p:ph type="sldNum" sz="quarter" idx="5"/>
          </p:nvPr>
        </p:nvSpPr>
        <p:spPr/>
        <p:txBody>
          <a:bodyPr/>
          <a:lstStyle/>
          <a:p>
            <a:fld id="{4649F153-ACC8-4541-AA2A-E674A28DF58D}" type="slidenum">
              <a:rPr lang="en-US" smtClean="0"/>
              <a:t>216</a:t>
            </a:fld>
            <a:endParaRPr lang="en-US"/>
          </a:p>
        </p:txBody>
      </p:sp>
    </p:spTree>
    <p:extLst>
      <p:ext uri="{BB962C8B-B14F-4D97-AF65-F5344CB8AC3E}">
        <p14:creationId xmlns:p14="http://schemas.microsoft.com/office/powerpoint/2010/main" val="233231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1DC8-EB60-65AF-4C9E-7BEA733B2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E87AF-55B0-8520-040D-75ADFFC69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41D41-2B6C-65CA-6682-6794BFB7D8F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4. Examples:</a:t>
            </a:r>
          </a:p>
          <a:p>
            <a:r>
              <a:rPr lang="en-US" sz="1200" kern="1200" dirty="0">
                <a:solidFill>
                  <a:schemeClr val="tx1"/>
                </a:solidFill>
                <a:effectLst/>
                <a:latin typeface="+mn-lt"/>
                <a:ea typeface="+mn-ea"/>
                <a:cs typeface="+mn-cs"/>
              </a:rPr>
              <a:t>			a. God is above existence since He is the source of existence.</a:t>
            </a:r>
          </a:p>
          <a:p>
            <a:r>
              <a:rPr lang="en-US" sz="1200" kern="1200" dirty="0">
                <a:solidFill>
                  <a:schemeClr val="tx1"/>
                </a:solidFill>
                <a:effectLst/>
                <a:latin typeface="+mn-lt"/>
                <a:ea typeface="+mn-ea"/>
                <a:cs typeface="+mn-cs"/>
              </a:rPr>
              <a:t>			b. God is existence itself.</a:t>
            </a:r>
          </a:p>
          <a:p>
            <a:r>
              <a:rPr lang="en-US" sz="1200" kern="1200" dirty="0">
                <a:solidFill>
                  <a:schemeClr val="tx1"/>
                </a:solidFill>
                <a:effectLst/>
                <a:latin typeface="+mn-lt"/>
                <a:ea typeface="+mn-ea"/>
                <a:cs typeface="+mn-cs"/>
              </a:rPr>
              <a:t>			c. God is not like a craftsman whose work exists outside himself.</a:t>
            </a:r>
          </a:p>
          <a:p>
            <a:r>
              <a:rPr lang="en-US" sz="1200" kern="1200" dirty="0">
                <a:solidFill>
                  <a:schemeClr val="tx1"/>
                </a:solidFill>
                <a:effectLst/>
                <a:latin typeface="+mn-lt"/>
                <a:ea typeface="+mn-ea"/>
                <a:cs typeface="+mn-cs"/>
              </a:rPr>
              <a:t>			d. God is distinct from an above his Creation.</a:t>
            </a:r>
          </a:p>
          <a:p>
            <a:r>
              <a:rPr lang="en-US" sz="1200" kern="1200" dirty="0">
                <a:solidFill>
                  <a:schemeClr val="tx1"/>
                </a:solidFill>
                <a:effectLst/>
                <a:latin typeface="+mn-lt"/>
                <a:ea typeface="+mn-ea"/>
                <a:cs typeface="+mn-cs"/>
              </a:rPr>
              <a:t>		5. His ultimate view seems to be that theological categories are necessarily inadequate for the task of describing God.</a:t>
            </a:r>
          </a:p>
        </p:txBody>
      </p:sp>
      <p:sp>
        <p:nvSpPr>
          <p:cNvPr id="4" name="Slide Number Placeholder 3">
            <a:extLst>
              <a:ext uri="{FF2B5EF4-FFF2-40B4-BE49-F238E27FC236}">
                <a16:creationId xmlns:a16="http://schemas.microsoft.com/office/drawing/2014/main" id="{D9A3C9C0-05C1-487F-C4F5-3C737DCBD5C5}"/>
              </a:ext>
            </a:extLst>
          </p:cNvPr>
          <p:cNvSpPr>
            <a:spLocks noGrp="1"/>
          </p:cNvSpPr>
          <p:nvPr>
            <p:ph type="sldNum" sz="quarter" idx="5"/>
          </p:nvPr>
        </p:nvSpPr>
        <p:spPr/>
        <p:txBody>
          <a:bodyPr/>
          <a:lstStyle/>
          <a:p>
            <a:fld id="{4649F153-ACC8-4541-AA2A-E674A28DF58D}" type="slidenum">
              <a:rPr lang="en-US" smtClean="0"/>
              <a:t>217</a:t>
            </a:fld>
            <a:endParaRPr lang="en-US"/>
          </a:p>
        </p:txBody>
      </p:sp>
    </p:spTree>
    <p:extLst>
      <p:ext uri="{BB962C8B-B14F-4D97-AF65-F5344CB8AC3E}">
        <p14:creationId xmlns:p14="http://schemas.microsoft.com/office/powerpoint/2010/main" val="88607745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2514B-4AAD-D58C-724B-AC753226E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D27A4-A5CA-B206-819F-ABCFF1BAF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37288-5531-ADF3-8450-039F294BB79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The Soul</a:t>
            </a:r>
          </a:p>
          <a:p>
            <a:r>
              <a:rPr lang="en-US" sz="1200" kern="1200" dirty="0">
                <a:solidFill>
                  <a:schemeClr val="tx1"/>
                </a:solidFill>
                <a:effectLst/>
                <a:latin typeface="+mn-lt"/>
                <a:ea typeface="+mn-ea"/>
                <a:cs typeface="+mn-cs"/>
              </a:rPr>
              <a:t>		1. His goal was to lead the soul to a union with God.</a:t>
            </a:r>
          </a:p>
          <a:p>
            <a:r>
              <a:rPr lang="en-US" sz="1200" kern="1200" dirty="0">
                <a:solidFill>
                  <a:schemeClr val="tx1"/>
                </a:solidFill>
                <a:effectLst/>
                <a:latin typeface="+mn-lt"/>
                <a:ea typeface="+mn-ea"/>
                <a:cs typeface="+mn-cs"/>
              </a:rPr>
              <a:t>		2. Below the intellect, in the innermost recess of the soul is the human essence-a spark that is the divine image.</a:t>
            </a:r>
          </a:p>
          <a:p>
            <a:r>
              <a:rPr lang="en-US" sz="1200" kern="1200" dirty="0">
                <a:solidFill>
                  <a:schemeClr val="tx1"/>
                </a:solidFill>
                <a:effectLst/>
                <a:latin typeface="+mn-lt"/>
                <a:ea typeface="+mn-ea"/>
                <a:cs typeface="+mn-cs"/>
              </a:rPr>
              <a:t>		3. The divine spark is the part that can join with God in a mystical union.</a:t>
            </a:r>
          </a:p>
          <a:p>
            <a:r>
              <a:rPr lang="en-US" sz="1200" kern="1200" dirty="0">
                <a:solidFill>
                  <a:schemeClr val="tx1"/>
                </a:solidFill>
                <a:effectLst/>
                <a:latin typeface="+mn-lt"/>
                <a:ea typeface="+mn-ea"/>
                <a:cs typeface="+mn-cs"/>
              </a:rPr>
              <a:t>		4. “God and I, we are one” and just as fire changes wood to fire, “so are we changed into God.”</a:t>
            </a:r>
          </a:p>
          <a:p>
            <a:r>
              <a:rPr lang="en-US" sz="1200" kern="1200" dirty="0">
                <a:solidFill>
                  <a:schemeClr val="tx1"/>
                </a:solidFill>
                <a:effectLst/>
                <a:latin typeface="+mn-lt"/>
                <a:ea typeface="+mn-ea"/>
                <a:cs typeface="+mn-cs"/>
              </a:rPr>
              <a:t>		5. Achieving this unity requires emptying the soul until one knows, desires, and has nothing.</a:t>
            </a:r>
          </a:p>
          <a:p>
            <a:r>
              <a:rPr lang="en-US" sz="1200" kern="1200" dirty="0">
                <a:solidFill>
                  <a:schemeClr val="tx1"/>
                </a:solidFill>
                <a:effectLst/>
                <a:latin typeface="+mn-lt"/>
                <a:ea typeface="+mn-ea"/>
                <a:cs typeface="+mn-cs"/>
              </a:rPr>
              <a:t>			a. The soul must be empty before it can be filled with God.</a:t>
            </a:r>
          </a:p>
          <a:p>
            <a:r>
              <a:rPr lang="en-US" sz="1200" kern="1200" dirty="0">
                <a:solidFill>
                  <a:schemeClr val="tx1"/>
                </a:solidFill>
                <a:effectLst/>
                <a:latin typeface="+mn-lt"/>
                <a:ea typeface="+mn-ea"/>
                <a:cs typeface="+mn-cs"/>
              </a:rPr>
              <a:t>	D. Heretic?</a:t>
            </a:r>
          </a:p>
          <a:p>
            <a:r>
              <a:rPr lang="en-US" sz="1200" kern="1200" dirty="0">
                <a:solidFill>
                  <a:schemeClr val="tx1"/>
                </a:solidFill>
                <a:effectLst/>
                <a:latin typeface="+mn-lt"/>
                <a:ea typeface="+mn-ea"/>
                <a:cs typeface="+mn-cs"/>
              </a:rPr>
              <a:t>		1. Church authorities though he was engaged in heresy. </a:t>
            </a:r>
          </a:p>
          <a:p>
            <a:r>
              <a:rPr lang="en-US" sz="1200" kern="1200" dirty="0">
                <a:solidFill>
                  <a:schemeClr val="tx1"/>
                </a:solidFill>
                <a:effectLst/>
                <a:latin typeface="+mn-lt"/>
                <a:ea typeface="+mn-ea"/>
                <a:cs typeface="+mn-cs"/>
              </a:rPr>
              <a:t>		2. This likely stemmed from taking his claims out of context. </a:t>
            </a:r>
          </a:p>
        </p:txBody>
      </p:sp>
      <p:sp>
        <p:nvSpPr>
          <p:cNvPr id="4" name="Slide Number Placeholder 3">
            <a:extLst>
              <a:ext uri="{FF2B5EF4-FFF2-40B4-BE49-F238E27FC236}">
                <a16:creationId xmlns:a16="http://schemas.microsoft.com/office/drawing/2014/main" id="{DFD17039-8236-3C36-4E0F-803FED23DD50}"/>
              </a:ext>
            </a:extLst>
          </p:cNvPr>
          <p:cNvSpPr>
            <a:spLocks noGrp="1"/>
          </p:cNvSpPr>
          <p:nvPr>
            <p:ph type="sldNum" sz="quarter" idx="5"/>
          </p:nvPr>
        </p:nvSpPr>
        <p:spPr/>
        <p:txBody>
          <a:bodyPr/>
          <a:lstStyle/>
          <a:p>
            <a:fld id="{4649F153-ACC8-4541-AA2A-E674A28DF58D}" type="slidenum">
              <a:rPr lang="en-US" smtClean="0"/>
              <a:t>218</a:t>
            </a:fld>
            <a:endParaRPr lang="en-US"/>
          </a:p>
        </p:txBody>
      </p:sp>
    </p:spTree>
    <p:extLst>
      <p:ext uri="{BB962C8B-B14F-4D97-AF65-F5344CB8AC3E}">
        <p14:creationId xmlns:p14="http://schemas.microsoft.com/office/powerpoint/2010/main" val="311609316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2ECE-0AC9-1E69-C2AE-3C3282BA2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24DFE-949A-CB93-CA98-A737FCD8C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21C23-45FC-1745-93EB-97D87654972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E. Impact</a:t>
            </a:r>
          </a:p>
          <a:p>
            <a:r>
              <a:rPr lang="en-US" sz="1200" kern="1200" dirty="0">
                <a:solidFill>
                  <a:schemeClr val="tx1"/>
                </a:solidFill>
                <a:effectLst/>
                <a:latin typeface="+mn-lt"/>
                <a:ea typeface="+mn-ea"/>
                <a:cs typeface="+mn-cs"/>
              </a:rPr>
              <a:t>		1. He had many followers who focused mainly on the religiously practical and experimental aspects of his thought.</a:t>
            </a:r>
          </a:p>
          <a:p>
            <a:r>
              <a:rPr lang="en-US" sz="1200" kern="1200" dirty="0">
                <a:solidFill>
                  <a:schemeClr val="tx1"/>
                </a:solidFill>
                <a:effectLst/>
                <a:latin typeface="+mn-lt"/>
                <a:ea typeface="+mn-ea"/>
                <a:cs typeface="+mn-cs"/>
              </a:rPr>
              <a:t>		2. His views had an influenced that lasted for centuries.</a:t>
            </a:r>
          </a:p>
          <a:p>
            <a:r>
              <a:rPr lang="en-US" sz="1200" kern="1200" dirty="0">
                <a:solidFill>
                  <a:schemeClr val="tx1"/>
                </a:solidFill>
                <a:effectLst/>
                <a:latin typeface="+mn-lt"/>
                <a:ea typeface="+mn-ea"/>
                <a:cs typeface="+mn-cs"/>
              </a:rPr>
              <a:t>		3. Martin Luther published one of his works under the title </a:t>
            </a:r>
            <a:r>
              <a:rPr lang="en-US" sz="1200" i="1" kern="1200" dirty="0">
                <a:solidFill>
                  <a:schemeClr val="tx1"/>
                </a:solidFill>
                <a:effectLst/>
                <a:latin typeface="+mn-lt"/>
                <a:ea typeface="+mn-ea"/>
                <a:cs typeface="+mn-cs"/>
              </a:rPr>
              <a:t>A German Theology</a:t>
            </a:r>
            <a:r>
              <a:rPr lang="en-US" sz="120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938C158A-B9F3-3576-8C0C-5679F7848D19}"/>
              </a:ext>
            </a:extLst>
          </p:cNvPr>
          <p:cNvSpPr>
            <a:spLocks noGrp="1"/>
          </p:cNvSpPr>
          <p:nvPr>
            <p:ph type="sldNum" sz="quarter" idx="5"/>
          </p:nvPr>
        </p:nvSpPr>
        <p:spPr/>
        <p:txBody>
          <a:bodyPr/>
          <a:lstStyle/>
          <a:p>
            <a:fld id="{4649F153-ACC8-4541-AA2A-E674A28DF58D}" type="slidenum">
              <a:rPr lang="en-US" smtClean="0"/>
              <a:t>219</a:t>
            </a:fld>
            <a:endParaRPr lang="en-US"/>
          </a:p>
        </p:txBody>
      </p:sp>
    </p:spTree>
    <p:extLst>
      <p:ext uri="{BB962C8B-B14F-4D97-AF65-F5344CB8AC3E}">
        <p14:creationId xmlns:p14="http://schemas.microsoft.com/office/powerpoint/2010/main" val="134132281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Architectural Metaphor</a:t>
            </a:r>
          </a:p>
          <a:p>
            <a:r>
              <a:rPr lang="en-US" sz="1200" kern="1200" dirty="0">
                <a:solidFill>
                  <a:schemeClr val="tx1"/>
                </a:solidFill>
                <a:effectLst/>
                <a:latin typeface="+mn-lt"/>
                <a:ea typeface="+mn-ea"/>
                <a:cs typeface="+mn-cs"/>
              </a:rPr>
              <a:t>		1. The French Beauvais Cathedral was begun in 1247 and had a 157 foot high ceiling.</a:t>
            </a:r>
          </a:p>
          <a:p>
            <a:r>
              <a:rPr lang="en-US" sz="1200" kern="1200" dirty="0">
                <a:solidFill>
                  <a:schemeClr val="tx1"/>
                </a:solidFill>
                <a:effectLst/>
                <a:latin typeface="+mn-lt"/>
                <a:ea typeface="+mn-ea"/>
                <a:cs typeface="+mn-cs"/>
              </a:rPr>
              <a:t>		2. It collapsed from its soaring height in 1284 do to the failure of its supporting arches.</a:t>
            </a:r>
          </a:p>
          <a:p>
            <a:r>
              <a:rPr lang="en-US" sz="1200" kern="1200" dirty="0">
                <a:solidFill>
                  <a:schemeClr val="tx1"/>
                </a:solidFill>
                <a:effectLst/>
                <a:latin typeface="+mn-lt"/>
                <a:ea typeface="+mn-ea"/>
                <a:cs typeface="+mn-cs"/>
              </a:rPr>
              <a:t>		3. Architects became more conservative and their work more modest as they recognized their limits.	</a:t>
            </a:r>
          </a:p>
          <a:p>
            <a:r>
              <a:rPr lang="en-US" sz="1200" kern="1200" dirty="0">
                <a:solidFill>
                  <a:schemeClr val="tx1"/>
                </a:solidFill>
                <a:effectLst/>
                <a:latin typeface="+mn-lt"/>
                <a:ea typeface="+mn-ea"/>
                <a:cs typeface="+mn-cs"/>
              </a:rPr>
              <a:t>4. Nominalism, voluntarism, the distinction of faith and reason, Ockham’s empiricism and mysticism all added to the collapse of the metaphorical cathedral of reason built by such thinkers as Aquinas.</a:t>
            </a:r>
          </a:p>
          <a:p>
            <a:r>
              <a:rPr lang="en-US" sz="1200" kern="1200" dirty="0">
                <a:solidFill>
                  <a:schemeClr val="tx1"/>
                </a:solidFill>
                <a:effectLst/>
                <a:latin typeface="+mn-lt"/>
                <a:ea typeface="+mn-ea"/>
                <a:cs typeface="+mn-cs"/>
              </a:rPr>
              <a:t>	B. Reformation</a:t>
            </a:r>
          </a:p>
          <a:p>
            <a:r>
              <a:rPr lang="en-US" sz="1200" kern="1200" dirty="0">
                <a:solidFill>
                  <a:schemeClr val="tx1"/>
                </a:solidFill>
                <a:effectLst/>
                <a:latin typeface="+mn-lt"/>
                <a:ea typeface="+mn-ea"/>
                <a:cs typeface="+mn-cs"/>
              </a:rPr>
              <a:t>1. From Ockham’s view that theology should be based on revelation not philosophy the next step was to reduce revelation to scripture.</a:t>
            </a:r>
          </a:p>
          <a:p>
            <a:r>
              <a:rPr lang="en-US" sz="1200" kern="1200" dirty="0">
                <a:solidFill>
                  <a:schemeClr val="tx1"/>
                </a:solidFill>
                <a:effectLst/>
                <a:latin typeface="+mn-lt"/>
                <a:ea typeface="+mn-ea"/>
                <a:cs typeface="+mn-cs"/>
              </a:rPr>
              <a:t>			a. John Wyclif and other Protestant reformers took that step.</a:t>
            </a:r>
          </a:p>
          <a:p>
            <a:r>
              <a:rPr lang="en-US" sz="1200" kern="1200" dirty="0">
                <a:solidFill>
                  <a:schemeClr val="tx1"/>
                </a:solidFill>
                <a:effectLst/>
                <a:latin typeface="+mn-lt"/>
                <a:ea typeface="+mn-ea"/>
                <a:cs typeface="+mn-cs"/>
              </a:rPr>
              <a:t>			b. Martin Luther was directly influenced by Ockham.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220</a:t>
            </a:fld>
            <a:endParaRPr lang="en-US"/>
          </a:p>
        </p:txBody>
      </p:sp>
    </p:spTree>
    <p:extLst>
      <p:ext uri="{BB962C8B-B14F-4D97-AF65-F5344CB8AC3E}">
        <p14:creationId xmlns:p14="http://schemas.microsoft.com/office/powerpoint/2010/main" val="46245213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C788-2A95-C2BC-5983-0AF8A9B6A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6C02E-9C2E-2578-2AA7-24751F91F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4C850-7AC9-B9B6-EFC6-1D4846F1F1E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 Philosophy</a:t>
            </a:r>
          </a:p>
          <a:p>
            <a:r>
              <a:rPr lang="en-US" sz="1200" kern="1200" dirty="0">
                <a:solidFill>
                  <a:schemeClr val="tx1"/>
                </a:solidFill>
                <a:effectLst/>
                <a:latin typeface="+mn-lt"/>
                <a:ea typeface="+mn-ea"/>
                <a:cs typeface="+mn-cs"/>
              </a:rPr>
              <a:t>		1. Ockham was credited with replacing the old ways of thinking with the new way (via moderna).</a:t>
            </a:r>
          </a:p>
          <a:p>
            <a:r>
              <a:rPr lang="en-US" sz="1200" kern="1200" dirty="0">
                <a:solidFill>
                  <a:schemeClr val="tx1"/>
                </a:solidFill>
                <a:effectLst/>
                <a:latin typeface="+mn-lt"/>
                <a:ea typeface="+mn-ea"/>
                <a:cs typeface="+mn-cs"/>
              </a:rPr>
              <a:t>		2. Scholasticism continued to have influence.</a:t>
            </a:r>
          </a:p>
          <a:p>
            <a:r>
              <a:rPr lang="en-US" sz="1200" kern="1200" dirty="0">
                <a:solidFill>
                  <a:schemeClr val="tx1"/>
                </a:solidFill>
                <a:effectLst/>
                <a:latin typeface="+mn-lt"/>
                <a:ea typeface="+mn-ea"/>
                <a:cs typeface="+mn-cs"/>
              </a:rPr>
              <a:t>		3. The Thomistic tradition continues.</a:t>
            </a:r>
          </a:p>
          <a:p>
            <a:r>
              <a:rPr lang="en-US" sz="1200" kern="1200" dirty="0">
                <a:solidFill>
                  <a:schemeClr val="tx1"/>
                </a:solidFill>
                <a:effectLst/>
                <a:latin typeface="+mn-lt"/>
                <a:ea typeface="+mn-ea"/>
                <a:cs typeface="+mn-cs"/>
              </a:rPr>
              <a:t>		4. the 17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philosophers depended on the terms and concepts developed by the scholastics.</a:t>
            </a:r>
          </a:p>
        </p:txBody>
      </p:sp>
      <p:sp>
        <p:nvSpPr>
          <p:cNvPr id="4" name="Slide Number Placeholder 3">
            <a:extLst>
              <a:ext uri="{FF2B5EF4-FFF2-40B4-BE49-F238E27FC236}">
                <a16:creationId xmlns:a16="http://schemas.microsoft.com/office/drawing/2014/main" id="{08B10B83-1F3A-56E5-C51A-728AC3389B82}"/>
              </a:ext>
            </a:extLst>
          </p:cNvPr>
          <p:cNvSpPr>
            <a:spLocks noGrp="1"/>
          </p:cNvSpPr>
          <p:nvPr>
            <p:ph type="sldNum" sz="quarter" idx="5"/>
          </p:nvPr>
        </p:nvSpPr>
        <p:spPr/>
        <p:txBody>
          <a:bodyPr/>
          <a:lstStyle/>
          <a:p>
            <a:fld id="{4649F153-ACC8-4541-AA2A-E674A28DF58D}" type="slidenum">
              <a:rPr lang="en-US" smtClean="0"/>
              <a:t>221</a:t>
            </a:fld>
            <a:endParaRPr lang="en-US"/>
          </a:p>
        </p:txBody>
      </p:sp>
    </p:spTree>
    <p:extLst>
      <p:ext uri="{BB962C8B-B14F-4D97-AF65-F5344CB8AC3E}">
        <p14:creationId xmlns:p14="http://schemas.microsoft.com/office/powerpoint/2010/main" val="965103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B1AF-5E0E-4DB2-5BC5-CC48265F0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928CE-C7AA-13F0-91DF-F142453BA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1C867-93E6-6E8C-9D6E-093A97C9C91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H. Religious Language in </a:t>
            </a:r>
            <a:r>
              <a:rPr lang="en-US" sz="1200" i="1" kern="1200" dirty="0">
                <a:solidFill>
                  <a:schemeClr val="tx1"/>
                </a:solidFill>
                <a:effectLst/>
                <a:latin typeface="+mn-lt"/>
                <a:ea typeface="+mn-ea"/>
                <a:cs typeface="+mn-cs"/>
              </a:rPr>
              <a:t>On the Division of Nature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He claims that God is beyond all categories of language and thought because to describe God is to limit God.</a:t>
            </a:r>
          </a:p>
          <a:p>
            <a:r>
              <a:rPr lang="en-US" sz="1200" kern="1200" dirty="0">
                <a:solidFill>
                  <a:schemeClr val="tx1"/>
                </a:solidFill>
                <a:effectLst/>
                <a:latin typeface="+mn-lt"/>
                <a:ea typeface="+mn-ea"/>
                <a:cs typeface="+mn-cs"/>
              </a:rPr>
              <a:t>		2. How can we use language and concepts based on finite earthly experience to describe a transcendent and infinite being?</a:t>
            </a:r>
          </a:p>
          <a:p>
            <a:r>
              <a:rPr lang="en-US" sz="1200" kern="1200" dirty="0">
                <a:solidFill>
                  <a:schemeClr val="tx1"/>
                </a:solidFill>
                <a:effectLst/>
                <a:latin typeface="+mn-lt"/>
                <a:ea typeface="+mn-ea"/>
                <a:cs typeface="+mn-cs"/>
              </a:rPr>
              <a:t>		3. To address this, he uses positive and negative theology.</a:t>
            </a:r>
          </a:p>
          <a:p>
            <a:r>
              <a:rPr lang="en-US" sz="1200" kern="1200" dirty="0">
                <a:solidFill>
                  <a:schemeClr val="tx1"/>
                </a:solidFill>
                <a:effectLst/>
                <a:latin typeface="+mn-lt"/>
                <a:ea typeface="+mn-ea"/>
                <a:cs typeface="+mn-cs"/>
              </a:rPr>
              <a:t>4. If we affirm X, say goodness, of God, we must immediately affirm not X, because our notion of X is inadequate-it would be improper to assume God shares anything in common with the finite.</a:t>
            </a:r>
          </a:p>
          <a:p>
            <a:r>
              <a:rPr lang="en-US" sz="1200" kern="1200" dirty="0">
                <a:solidFill>
                  <a:schemeClr val="tx1"/>
                </a:solidFill>
                <a:effectLst/>
                <a:latin typeface="+mn-lt"/>
                <a:ea typeface="+mn-ea"/>
                <a:cs typeface="+mn-cs"/>
              </a:rPr>
              <a:t>		5. All affirmative statements about God must be metaphorical.</a:t>
            </a:r>
          </a:p>
        </p:txBody>
      </p:sp>
      <p:sp>
        <p:nvSpPr>
          <p:cNvPr id="4" name="Slide Number Placeholder 3">
            <a:extLst>
              <a:ext uri="{FF2B5EF4-FFF2-40B4-BE49-F238E27FC236}">
                <a16:creationId xmlns:a16="http://schemas.microsoft.com/office/drawing/2014/main" id="{3607343A-2213-0FF4-5721-59AE84D34BCF}"/>
              </a:ext>
            </a:extLst>
          </p:cNvPr>
          <p:cNvSpPr>
            <a:spLocks noGrp="1"/>
          </p:cNvSpPr>
          <p:nvPr>
            <p:ph type="sldNum" sz="quarter" idx="5"/>
          </p:nvPr>
        </p:nvSpPr>
        <p:spPr/>
        <p:txBody>
          <a:bodyPr/>
          <a:lstStyle/>
          <a:p>
            <a:fld id="{4649F153-ACC8-4541-AA2A-E674A28DF58D}" type="slidenum">
              <a:rPr lang="en-US" smtClean="0"/>
              <a:t>28</a:t>
            </a:fld>
            <a:endParaRPr lang="en-US"/>
          </a:p>
        </p:txBody>
      </p:sp>
    </p:spTree>
    <p:extLst>
      <p:ext uri="{BB962C8B-B14F-4D97-AF65-F5344CB8AC3E}">
        <p14:creationId xmlns:p14="http://schemas.microsoft.com/office/powerpoint/2010/main" val="72533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7F8F0-CB1C-250F-52A9-C5F303CB9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AC0E7-F082-C971-77A7-9BAF4B08B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50AA0-59D2-1AD5-EA51-825B7348463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6. His solution, based on Pseudo-Dionysius, is to use superlative language such as “supergood” to avoid implying God has any</a:t>
            </a:r>
          </a:p>
          <a:p>
            <a:r>
              <a:rPr lang="en-US" sz="1200" kern="1200" dirty="0">
                <a:solidFill>
                  <a:schemeClr val="tx1"/>
                </a:solidFill>
                <a:effectLst/>
                <a:latin typeface="+mn-lt"/>
                <a:ea typeface="+mn-ea"/>
                <a:cs typeface="+mn-cs"/>
              </a:rPr>
              <a:t>		Qualities in common with the finite beings.</a:t>
            </a:r>
          </a:p>
          <a:p>
            <a:r>
              <a:rPr lang="en-US" sz="1200" kern="1200" dirty="0">
                <a:solidFill>
                  <a:schemeClr val="tx1"/>
                </a:solidFill>
                <a:effectLst/>
                <a:latin typeface="+mn-lt"/>
                <a:ea typeface="+mn-ea"/>
                <a:cs typeface="+mn-cs"/>
              </a:rPr>
              <a:t>		7. We can use the superlatives, but cannot grasp their true meaning beyond knowing they are beyond the finite qualities.</a:t>
            </a:r>
          </a:p>
          <a:p>
            <a:r>
              <a:rPr lang="en-US" sz="1200" kern="1200" dirty="0">
                <a:solidFill>
                  <a:schemeClr val="tx1"/>
                </a:solidFill>
                <a:effectLst/>
                <a:latin typeface="+mn-lt"/>
                <a:ea typeface="+mn-ea"/>
                <a:cs typeface="+mn-cs"/>
              </a:rPr>
              <a:t>		8. Hence, God cannot be apprehended intellectually, but only via the Neoplatonic merging with God through mystical experience.</a:t>
            </a:r>
          </a:p>
          <a:p>
            <a:r>
              <a:rPr lang="en-US" sz="1200" kern="1200" dirty="0">
                <a:solidFill>
                  <a:schemeClr val="tx1"/>
                </a:solidFill>
                <a:effectLst/>
                <a:latin typeface="+mn-lt"/>
                <a:ea typeface="+mn-ea"/>
                <a:cs typeface="+mn-cs"/>
              </a:rPr>
              <a:t>		9. This aspect of his work influenced Christian mystics and later heretics.</a:t>
            </a:r>
          </a:p>
        </p:txBody>
      </p:sp>
      <p:sp>
        <p:nvSpPr>
          <p:cNvPr id="4" name="Slide Number Placeholder 3">
            <a:extLst>
              <a:ext uri="{FF2B5EF4-FFF2-40B4-BE49-F238E27FC236}">
                <a16:creationId xmlns:a16="http://schemas.microsoft.com/office/drawing/2014/main" id="{2A796D41-4BF2-B58A-FCA4-D9FBC695570A}"/>
              </a:ext>
            </a:extLst>
          </p:cNvPr>
          <p:cNvSpPr>
            <a:spLocks noGrp="1"/>
          </p:cNvSpPr>
          <p:nvPr>
            <p:ph type="sldNum" sz="quarter" idx="5"/>
          </p:nvPr>
        </p:nvSpPr>
        <p:spPr/>
        <p:txBody>
          <a:bodyPr/>
          <a:lstStyle/>
          <a:p>
            <a:fld id="{4649F153-ACC8-4541-AA2A-E674A28DF58D}" type="slidenum">
              <a:rPr lang="en-US" smtClean="0"/>
              <a:t>29</a:t>
            </a:fld>
            <a:endParaRPr lang="en-US"/>
          </a:p>
        </p:txBody>
      </p:sp>
    </p:spTree>
    <p:extLst>
      <p:ext uri="{BB962C8B-B14F-4D97-AF65-F5344CB8AC3E}">
        <p14:creationId xmlns:p14="http://schemas.microsoft.com/office/powerpoint/2010/main" val="3595408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C8DE8-06F7-584F-9EFA-0F20C37C5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7385A-B603-00B3-C554-17BA22A66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BCCB1-DB7A-9145-D3E3-9C57E134C14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I. Influence</a:t>
            </a:r>
          </a:p>
          <a:p>
            <a:r>
              <a:rPr lang="en-US" sz="1200" kern="1200" dirty="0">
                <a:solidFill>
                  <a:schemeClr val="tx1"/>
                </a:solidFill>
                <a:effectLst/>
                <a:latin typeface="+mn-lt"/>
                <a:ea typeface="+mn-ea"/>
                <a:cs typeface="+mn-cs"/>
              </a:rPr>
              <a:t>		1. While he regarded himself as an orthodox theologian and attempted to reconcile his work with the Church Fathers,</a:t>
            </a:r>
          </a:p>
          <a:p>
            <a:r>
              <a:rPr lang="en-US" sz="1200" kern="1200" dirty="0">
                <a:solidFill>
                  <a:schemeClr val="tx1"/>
                </a:solidFill>
                <a:effectLst/>
                <a:latin typeface="+mn-lt"/>
                <a:ea typeface="+mn-ea"/>
                <a:cs typeface="+mn-cs"/>
              </a:rPr>
              <a:t>			a. One work was condemned in 855 by the Council of Valence.</a:t>
            </a:r>
          </a:p>
          <a:p>
            <a:r>
              <a:rPr lang="en-US" sz="1200" kern="1200" dirty="0">
                <a:solidFill>
                  <a:schemeClr val="tx1"/>
                </a:solidFill>
                <a:effectLst/>
                <a:latin typeface="+mn-lt"/>
                <a:ea typeface="+mn-ea"/>
                <a:cs typeface="+mn-cs"/>
              </a:rPr>
              <a:t>b. His </a:t>
            </a:r>
            <a:r>
              <a:rPr lang="en-US" sz="1200" i="1" kern="1200" dirty="0">
                <a:solidFill>
                  <a:schemeClr val="tx1"/>
                </a:solidFill>
                <a:effectLst/>
                <a:latin typeface="+mn-lt"/>
                <a:ea typeface="+mn-ea"/>
                <a:cs typeface="+mn-cs"/>
              </a:rPr>
              <a:t>On the Division of Nature </a:t>
            </a:r>
            <a:r>
              <a:rPr lang="en-US" sz="1200" kern="1200" dirty="0">
                <a:solidFill>
                  <a:schemeClr val="tx1"/>
                </a:solidFill>
                <a:effectLst/>
                <a:latin typeface="+mn-lt"/>
                <a:ea typeface="+mn-ea"/>
                <a:cs typeface="+mn-cs"/>
              </a:rPr>
              <a:t>was condemned as pantheistic heresy and Pope </a:t>
            </a:r>
            <a:r>
              <a:rPr lang="en-US" sz="1200" kern="1200" dirty="0" err="1">
                <a:solidFill>
                  <a:schemeClr val="tx1"/>
                </a:solidFill>
                <a:effectLst/>
                <a:latin typeface="+mn-lt"/>
                <a:ea typeface="+mn-ea"/>
                <a:cs typeface="+mn-cs"/>
              </a:rPr>
              <a:t>Honorious</a:t>
            </a:r>
            <a:r>
              <a:rPr lang="en-US" sz="1200" kern="1200" dirty="0">
                <a:solidFill>
                  <a:schemeClr val="tx1"/>
                </a:solidFill>
                <a:effectLst/>
                <a:latin typeface="+mn-lt"/>
                <a:ea typeface="+mn-ea"/>
                <a:cs typeface="+mn-cs"/>
              </a:rPr>
              <a:t> ordered all copies to be burned in 1225.</a:t>
            </a:r>
          </a:p>
          <a:p>
            <a:r>
              <a:rPr lang="en-US" sz="1200" kern="1200" dirty="0">
                <a:solidFill>
                  <a:schemeClr val="tx1"/>
                </a:solidFill>
                <a:effectLst/>
                <a:latin typeface="+mn-lt"/>
                <a:ea typeface="+mn-ea"/>
                <a:cs typeface="+mn-cs"/>
              </a:rPr>
              <a:t>2. The works of Pseudo-Dionysius were regarded as authoritative, yet Neo-Platonism and Christianity are at odds on many points.</a:t>
            </a:r>
          </a:p>
          <a:p>
            <a:r>
              <a:rPr lang="en-US" sz="1200" kern="1200" dirty="0">
                <a:solidFill>
                  <a:schemeClr val="tx1"/>
                </a:solidFill>
                <a:effectLst/>
                <a:latin typeface="+mn-lt"/>
                <a:ea typeface="+mn-ea"/>
                <a:cs typeface="+mn-cs"/>
              </a:rPr>
              <a:t>3. Erigena’s works were regarded as heretical, yet Neo-Platonism was the only philosophical resource available for Christian thinkers.</a:t>
            </a:r>
          </a:p>
          <a:p>
            <a:r>
              <a:rPr lang="en-US" sz="1200" kern="1200" dirty="0">
                <a:solidFill>
                  <a:schemeClr val="tx1"/>
                </a:solidFill>
                <a:effectLst/>
                <a:latin typeface="+mn-lt"/>
                <a:ea typeface="+mn-ea"/>
                <a:cs typeface="+mn-cs"/>
              </a:rPr>
              <a:t>4. Given the problems faced by Erigena, Christian thinkers did not attempt to develop a systematic metaphysics and instead turned their attention to more limited philosophical problems.</a:t>
            </a:r>
          </a:p>
          <a:p>
            <a:r>
              <a:rPr lang="en-US" sz="1200" kern="1200" dirty="0">
                <a:solidFill>
                  <a:schemeClr val="tx1"/>
                </a:solidFill>
                <a:effectLst/>
                <a:latin typeface="+mn-lt"/>
                <a:ea typeface="+mn-ea"/>
                <a:cs typeface="+mn-cs"/>
              </a:rPr>
              <a:t>5. This approach continued until a new philosophical foundation became available with the works of Aristotle. </a:t>
            </a:r>
          </a:p>
        </p:txBody>
      </p:sp>
      <p:sp>
        <p:nvSpPr>
          <p:cNvPr id="4" name="Slide Number Placeholder 3">
            <a:extLst>
              <a:ext uri="{FF2B5EF4-FFF2-40B4-BE49-F238E27FC236}">
                <a16:creationId xmlns:a16="http://schemas.microsoft.com/office/drawing/2014/main" id="{14F62414-0C99-65FC-D42E-4577C1FAED18}"/>
              </a:ext>
            </a:extLst>
          </p:cNvPr>
          <p:cNvSpPr>
            <a:spLocks noGrp="1"/>
          </p:cNvSpPr>
          <p:nvPr>
            <p:ph type="sldNum" sz="quarter" idx="5"/>
          </p:nvPr>
        </p:nvSpPr>
        <p:spPr/>
        <p:txBody>
          <a:bodyPr/>
          <a:lstStyle/>
          <a:p>
            <a:fld id="{4649F153-ACC8-4541-AA2A-E674A28DF58D}" type="slidenum">
              <a:rPr lang="en-US" smtClean="0"/>
              <a:t>30</a:t>
            </a:fld>
            <a:endParaRPr lang="en-US"/>
          </a:p>
        </p:txBody>
      </p:sp>
    </p:spTree>
    <p:extLst>
      <p:ext uri="{BB962C8B-B14F-4D97-AF65-F5344CB8AC3E}">
        <p14:creationId xmlns:p14="http://schemas.microsoft.com/office/powerpoint/2010/main" val="2345948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The Darkest Ages</a:t>
            </a:r>
          </a:p>
          <a:p>
            <a:r>
              <a:rPr lang="en-US" sz="1200" kern="1200" dirty="0">
                <a:solidFill>
                  <a:schemeClr val="tx1"/>
                </a:solidFill>
                <a:effectLst/>
                <a:latin typeface="+mn-lt"/>
                <a:ea typeface="+mn-ea"/>
                <a:cs typeface="+mn-cs"/>
              </a:rPr>
              <a:t>	A. 800-1000</a:t>
            </a:r>
          </a:p>
          <a:p>
            <a:r>
              <a:rPr lang="en-US" sz="1200" kern="1200" dirty="0">
                <a:solidFill>
                  <a:schemeClr val="tx1"/>
                </a:solidFill>
                <a:effectLst/>
                <a:latin typeface="+mn-lt"/>
                <a:ea typeface="+mn-ea"/>
                <a:cs typeface="+mn-cs"/>
              </a:rPr>
              <a:t>		1. After Charlemagne’s death in 814, tribal monarchies arose and Europe was subject to invasion.</a:t>
            </a:r>
          </a:p>
          <a:p>
            <a:r>
              <a:rPr lang="en-US" sz="1200" kern="1200" dirty="0">
                <a:solidFill>
                  <a:schemeClr val="tx1"/>
                </a:solidFill>
                <a:effectLst/>
                <a:latin typeface="+mn-lt"/>
                <a:ea typeface="+mn-ea"/>
                <a:cs typeface="+mn-cs"/>
              </a:rPr>
              <a:t>		2. The Vikings raided and the Saracens invaded Italy.</a:t>
            </a:r>
          </a:p>
          <a:p>
            <a:r>
              <a:rPr lang="en-US" sz="1200" kern="1200" dirty="0">
                <a:solidFill>
                  <a:schemeClr val="tx1"/>
                </a:solidFill>
                <a:effectLst/>
                <a:latin typeface="+mn-lt"/>
                <a:ea typeface="+mn-ea"/>
                <a:cs typeface="+mn-cs"/>
              </a:rPr>
              <a:t>		3. The Church became corrupt and politicized.</a:t>
            </a:r>
          </a:p>
          <a:p>
            <a:r>
              <a:rPr lang="en-US" sz="1200" kern="1200" dirty="0">
                <a:solidFill>
                  <a:schemeClr val="tx1"/>
                </a:solidFill>
                <a:effectLst/>
                <a:latin typeface="+mn-lt"/>
                <a:ea typeface="+mn-ea"/>
                <a:cs typeface="+mn-cs"/>
              </a:rPr>
              <a:t>		4. While Muslim culture flourished, Europe sank into new depths.</a:t>
            </a:r>
          </a:p>
          <a:p>
            <a:r>
              <a:rPr lang="en-US" sz="1200" kern="1200" dirty="0">
                <a:solidFill>
                  <a:schemeClr val="tx1"/>
                </a:solidFill>
                <a:effectLst/>
                <a:latin typeface="+mn-lt"/>
                <a:ea typeface="+mn-ea"/>
                <a:cs typeface="+mn-cs"/>
              </a:rPr>
              <a:t>			a. Life expectancy was down to 30 years.		</a:t>
            </a:r>
          </a:p>
          <a:p>
            <a:r>
              <a:rPr lang="en-US" sz="1200" kern="1200" dirty="0">
                <a:solidFill>
                  <a:schemeClr val="tx1"/>
                </a:solidFill>
                <a:effectLst/>
                <a:latin typeface="+mn-lt"/>
                <a:ea typeface="+mn-ea"/>
                <a:cs typeface="+mn-cs"/>
              </a:rPr>
              <a:t>			b. Most people never traveled more than 10 miles from their birthplace.</a:t>
            </a:r>
          </a:p>
          <a:p>
            <a:r>
              <a:rPr lang="en-US" sz="1200" kern="1200" dirty="0">
                <a:solidFill>
                  <a:schemeClr val="tx1"/>
                </a:solidFill>
                <a:effectLst/>
                <a:latin typeface="+mn-lt"/>
                <a:ea typeface="+mn-ea"/>
                <a:cs typeface="+mn-cs"/>
              </a:rPr>
              <a:t>		5. The death of Erigena marked the end of significant philosophical thought until Anselm.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31</a:t>
            </a:fld>
            <a:endParaRPr lang="en-US"/>
          </a:p>
        </p:txBody>
      </p:sp>
    </p:spTree>
    <p:extLst>
      <p:ext uri="{BB962C8B-B14F-4D97-AF65-F5344CB8AC3E}">
        <p14:creationId xmlns:p14="http://schemas.microsoft.com/office/powerpoint/2010/main" val="1141501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PMRMaeyaert</a:t>
            </a:r>
            <a:r>
              <a:rPr lang="en-US" dirty="0"/>
              <a:t> - Own work, CC BY-SA 3.0, https://commons.wikimedia.org/w/index.php?curid=16757905</a:t>
            </a:r>
          </a:p>
          <a:p>
            <a:r>
              <a:rPr lang="en-US" sz="1200" kern="1200" dirty="0">
                <a:solidFill>
                  <a:schemeClr val="tx1"/>
                </a:solidFill>
                <a:effectLst/>
                <a:latin typeface="+mn-lt"/>
                <a:ea typeface="+mn-ea"/>
                <a:cs typeface="+mn-cs"/>
              </a:rPr>
              <a:t>I Background</a:t>
            </a:r>
          </a:p>
          <a:p>
            <a:r>
              <a:rPr lang="en-US" sz="1200" kern="1200" dirty="0">
                <a:solidFill>
                  <a:schemeClr val="tx1"/>
                </a:solidFill>
                <a:effectLst/>
                <a:latin typeface="+mn-lt"/>
                <a:ea typeface="+mn-ea"/>
                <a:cs typeface="+mn-cs"/>
              </a:rPr>
              <a:t>	A. Order</a:t>
            </a:r>
          </a:p>
          <a:p>
            <a:r>
              <a:rPr lang="en-US" sz="1200" kern="1200" dirty="0">
                <a:solidFill>
                  <a:schemeClr val="tx1"/>
                </a:solidFill>
                <a:effectLst/>
                <a:latin typeface="+mn-lt"/>
                <a:ea typeface="+mn-ea"/>
                <a:cs typeface="+mn-cs"/>
              </a:rPr>
              <a:t>		1. By 1000 Europe achieved a higher degree of economic, political and social stability.</a:t>
            </a:r>
          </a:p>
          <a:p>
            <a:r>
              <a:rPr lang="en-US" sz="1200" kern="1200" dirty="0">
                <a:solidFill>
                  <a:schemeClr val="tx1"/>
                </a:solidFill>
                <a:effectLst/>
                <a:latin typeface="+mn-lt"/>
                <a:ea typeface="+mn-ea"/>
                <a:cs typeface="+mn-cs"/>
              </a:rPr>
              <a:t>		2. 11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is known as the High Middle Ages.</a:t>
            </a:r>
          </a:p>
          <a:p>
            <a:r>
              <a:rPr lang="en-US" sz="1200" kern="1200" dirty="0">
                <a:solidFill>
                  <a:schemeClr val="tx1"/>
                </a:solidFill>
                <a:effectLst/>
                <a:latin typeface="+mn-lt"/>
                <a:ea typeface="+mn-ea"/>
                <a:cs typeface="+mn-cs"/>
              </a:rPr>
              <a:t>	B. Gothic cathedral</a:t>
            </a:r>
          </a:p>
          <a:p>
            <a:r>
              <a:rPr lang="en-US" sz="1200" kern="1200" dirty="0">
                <a:solidFill>
                  <a:schemeClr val="tx1"/>
                </a:solidFill>
                <a:effectLst/>
                <a:latin typeface="+mn-lt"/>
                <a:ea typeface="+mn-ea"/>
                <a:cs typeface="+mn-cs"/>
              </a:rPr>
              <a:t>		1. The cathedral replaced the earlier structures, which were low, boxy, and fort like.</a:t>
            </a:r>
          </a:p>
          <a:p>
            <a:r>
              <a:rPr lang="en-US" sz="1200" kern="1200" dirty="0">
                <a:solidFill>
                  <a:schemeClr val="tx1"/>
                </a:solidFill>
                <a:effectLst/>
                <a:latin typeface="+mn-lt"/>
                <a:ea typeface="+mn-ea"/>
                <a:cs typeface="+mn-cs"/>
              </a:rPr>
              <a:t>		2. New engineering techniques allowed the production of soaring structures with open spaces and stained-glass windows.</a:t>
            </a:r>
          </a:p>
          <a:p>
            <a:r>
              <a:rPr lang="en-US" sz="1200" kern="1200" dirty="0">
                <a:solidFill>
                  <a:schemeClr val="tx1"/>
                </a:solidFill>
                <a:effectLst/>
                <a:latin typeface="+mn-lt"/>
                <a:ea typeface="+mn-ea"/>
                <a:cs typeface="+mn-cs"/>
              </a:rPr>
              <a:t>		3. The cathedral serves as a metaphor for the philosophy of the time.</a:t>
            </a:r>
          </a:p>
          <a:p>
            <a:r>
              <a:rPr lang="en-US" sz="1200" kern="1200" dirty="0">
                <a:solidFill>
                  <a:schemeClr val="tx1"/>
                </a:solidFill>
                <a:effectLst/>
                <a:latin typeface="+mn-lt"/>
                <a:ea typeface="+mn-ea"/>
                <a:cs typeface="+mn-cs"/>
              </a:rPr>
              <a:t>			a. As the cathedral was based on the laws of geometry and physics, Medieval Philosophy was based on Christian revelation.</a:t>
            </a:r>
          </a:p>
          <a:p>
            <a:r>
              <a:rPr lang="en-US" sz="1200" kern="1200" dirty="0">
                <a:solidFill>
                  <a:schemeClr val="tx1"/>
                </a:solidFill>
                <a:effectLst/>
                <a:latin typeface="+mn-lt"/>
                <a:ea typeface="+mn-ea"/>
                <a:cs typeface="+mn-cs"/>
              </a:rPr>
              <a:t>b. As the worshippers were illuminated by the light coming through the stained-glass windows, the philosophers were illuminated by reason shining through the “stain” of Platonic and Aristotelian thought.</a:t>
            </a:r>
          </a:p>
          <a:p>
            <a:r>
              <a:rPr lang="en-US" sz="1200" kern="1200" dirty="0">
                <a:solidFill>
                  <a:schemeClr val="tx1"/>
                </a:solidFill>
                <a:effectLst/>
                <a:latin typeface="+mn-lt"/>
                <a:ea typeface="+mn-ea"/>
                <a:cs typeface="+mn-cs"/>
              </a:rPr>
              <a:t>c. The tension between the sides of the arches is a metaphor for the tension between reason and faith.</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32</a:t>
            </a:fld>
            <a:endParaRPr lang="en-US"/>
          </a:p>
        </p:txBody>
      </p:sp>
    </p:spTree>
    <p:extLst>
      <p:ext uri="{BB962C8B-B14F-4D97-AF65-F5344CB8AC3E}">
        <p14:creationId xmlns:p14="http://schemas.microsoft.com/office/powerpoint/2010/main" val="1735176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Scholasticism</a:t>
            </a:r>
          </a:p>
          <a:p>
            <a:r>
              <a:rPr lang="en-US" sz="1200" kern="1200" dirty="0">
                <a:solidFill>
                  <a:schemeClr val="tx1"/>
                </a:solidFill>
                <a:effectLst/>
                <a:latin typeface="+mn-lt"/>
                <a:ea typeface="+mn-ea"/>
                <a:cs typeface="+mn-cs"/>
              </a:rPr>
              <a:t>	A. Scholasticism</a:t>
            </a:r>
          </a:p>
          <a:p>
            <a:r>
              <a:rPr lang="en-US" sz="1200" kern="1200" dirty="0">
                <a:solidFill>
                  <a:schemeClr val="tx1"/>
                </a:solidFill>
                <a:effectLst/>
                <a:latin typeface="+mn-lt"/>
                <a:ea typeface="+mn-ea"/>
                <a:cs typeface="+mn-cs"/>
              </a:rPr>
              <a:t>		1. Students and teachers in Charlemagne’s schools were called Scholastics.</a:t>
            </a:r>
          </a:p>
          <a:p>
            <a:r>
              <a:rPr lang="en-US" sz="1200" kern="1200" dirty="0">
                <a:solidFill>
                  <a:schemeClr val="tx1"/>
                </a:solidFill>
                <a:effectLst/>
                <a:latin typeface="+mn-lt"/>
                <a:ea typeface="+mn-ea"/>
                <a:cs typeface="+mn-cs"/>
              </a:rPr>
              <a:t>		2. Later the term applied to the philosophical attempt to integrate faith and reason.</a:t>
            </a:r>
          </a:p>
          <a:p>
            <a:r>
              <a:rPr lang="en-US" sz="1200" kern="1200" dirty="0">
                <a:solidFill>
                  <a:schemeClr val="tx1"/>
                </a:solidFill>
                <a:effectLst/>
                <a:latin typeface="+mn-lt"/>
                <a:ea typeface="+mn-ea"/>
                <a:cs typeface="+mn-cs"/>
              </a:rPr>
              <a:t>			a. Those involved were known as Scholastics or Schoolmen.</a:t>
            </a:r>
          </a:p>
          <a:p>
            <a:r>
              <a:rPr lang="en-US" sz="1200" kern="1200" dirty="0">
                <a:solidFill>
                  <a:schemeClr val="tx1"/>
                </a:solidFill>
                <a:effectLst/>
                <a:latin typeface="+mn-lt"/>
                <a:ea typeface="+mn-ea"/>
                <a:cs typeface="+mn-cs"/>
              </a:rPr>
              <a:t>		3. Scholasticism was the dominant philosophical approach of the time.</a:t>
            </a:r>
          </a:p>
          <a:p>
            <a:r>
              <a:rPr lang="en-US" sz="1200" kern="1200" dirty="0">
                <a:solidFill>
                  <a:schemeClr val="tx1"/>
                </a:solidFill>
                <a:effectLst/>
                <a:latin typeface="+mn-lt"/>
                <a:ea typeface="+mn-ea"/>
                <a:cs typeface="+mn-cs"/>
              </a:rPr>
              <a:t>	B. Faith &amp; Reason</a:t>
            </a:r>
          </a:p>
          <a:p>
            <a:r>
              <a:rPr lang="en-US" sz="1200" kern="1200" dirty="0">
                <a:solidFill>
                  <a:schemeClr val="tx1"/>
                </a:solidFill>
                <a:effectLst/>
                <a:latin typeface="+mn-lt"/>
                <a:ea typeface="+mn-ea"/>
                <a:cs typeface="+mn-cs"/>
              </a:rPr>
              <a:t>		1. The Scholastics attempted to integrate Church doctrines and philosophy.</a:t>
            </a:r>
          </a:p>
          <a:p>
            <a:r>
              <a:rPr lang="en-US" sz="1200" kern="1200" dirty="0">
                <a:solidFill>
                  <a:schemeClr val="tx1"/>
                </a:solidFill>
                <a:effectLst/>
                <a:latin typeface="+mn-lt"/>
                <a:ea typeface="+mn-ea"/>
                <a:cs typeface="+mn-cs"/>
              </a:rPr>
              <a:t>		2. Philosophy was guided by their faith and they interpreted their faith in terms of philosophy.</a:t>
            </a:r>
          </a:p>
          <a:p>
            <a:r>
              <a:rPr lang="en-US" sz="1200" kern="1200" dirty="0">
                <a:solidFill>
                  <a:schemeClr val="tx1"/>
                </a:solidFill>
                <a:effectLst/>
                <a:latin typeface="+mn-lt"/>
                <a:ea typeface="+mn-ea"/>
                <a:cs typeface="+mn-cs"/>
              </a:rPr>
              <a:t>			a. Faith guided reason, set its agenda, and provided the foundational truths.</a:t>
            </a:r>
          </a:p>
          <a:p>
            <a:r>
              <a:rPr lang="en-US" sz="1200" kern="1200" dirty="0">
                <a:solidFill>
                  <a:schemeClr val="tx1"/>
                </a:solidFill>
                <a:effectLst/>
                <a:latin typeface="+mn-lt"/>
                <a:ea typeface="+mn-ea"/>
                <a:cs typeface="+mn-cs"/>
              </a:rPr>
              <a:t>			b. Greek philosophy provided tools for clarifying, explaining and supporting the scriptural truths.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35</a:t>
            </a:fld>
            <a:endParaRPr lang="en-US"/>
          </a:p>
        </p:txBody>
      </p:sp>
    </p:spTree>
    <p:extLst>
      <p:ext uri="{BB962C8B-B14F-4D97-AF65-F5344CB8AC3E}">
        <p14:creationId xmlns:p14="http://schemas.microsoft.com/office/powerpoint/2010/main" val="3973217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Peter Damian (1007-1072): theology was the “Queen of the Sciences” and philosophy was her servant.</a:t>
            </a:r>
          </a:p>
          <a:p>
            <a:r>
              <a:rPr lang="en-US" sz="1200" kern="1200" dirty="0">
                <a:solidFill>
                  <a:schemeClr val="tx1"/>
                </a:solidFill>
                <a:effectLst/>
                <a:latin typeface="+mn-lt"/>
                <a:ea typeface="+mn-ea"/>
                <a:cs typeface="+mn-cs"/>
              </a:rPr>
              <a:t>		4. The Church provided the established doctrines which formed the framework in which Scholastic philosophy took place.</a:t>
            </a:r>
          </a:p>
          <a:p>
            <a:r>
              <a:rPr lang="en-US" sz="1200" kern="1200" dirty="0">
                <a:solidFill>
                  <a:schemeClr val="tx1"/>
                </a:solidFill>
                <a:effectLst/>
                <a:latin typeface="+mn-lt"/>
                <a:ea typeface="+mn-ea"/>
                <a:cs typeface="+mn-cs"/>
              </a:rPr>
              <a:t>		5. Philosophical disagreements occurred among the Scholastics.</a:t>
            </a:r>
          </a:p>
          <a:p>
            <a:r>
              <a:rPr lang="en-US" sz="1200" kern="1200" dirty="0">
                <a:solidFill>
                  <a:schemeClr val="tx1"/>
                </a:solidFill>
                <a:effectLst/>
                <a:latin typeface="+mn-lt"/>
                <a:ea typeface="+mn-ea"/>
                <a:cs typeface="+mn-cs"/>
              </a:rPr>
              <a:t>6. They had confidence in the capacity of reason but always relied on the authority of the scriptures, the Church Fathers and Boethius.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36</a:t>
            </a:fld>
            <a:endParaRPr lang="en-US"/>
          </a:p>
        </p:txBody>
      </p:sp>
    </p:spTree>
    <p:extLst>
      <p:ext uri="{BB962C8B-B14F-4D97-AF65-F5344CB8AC3E}">
        <p14:creationId xmlns:p14="http://schemas.microsoft.com/office/powerpoint/2010/main" val="3494887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The Problem of Universals</a:t>
            </a:r>
          </a:p>
          <a:p>
            <a:r>
              <a:rPr lang="en-US" sz="1200" kern="1200" dirty="0">
                <a:solidFill>
                  <a:schemeClr val="tx1"/>
                </a:solidFill>
                <a:effectLst/>
                <a:latin typeface="+mn-lt"/>
                <a:ea typeface="+mn-ea"/>
                <a:cs typeface="+mn-cs"/>
              </a:rPr>
              <a:t>	A. Introduction</a:t>
            </a:r>
          </a:p>
          <a:p>
            <a:r>
              <a:rPr lang="en-US" sz="1200" kern="1200" dirty="0">
                <a:solidFill>
                  <a:schemeClr val="tx1"/>
                </a:solidFill>
                <a:effectLst/>
                <a:latin typeface="+mn-lt"/>
                <a:ea typeface="+mn-ea"/>
                <a:cs typeface="+mn-cs"/>
              </a:rPr>
              <a:t>		1. The problem originated with Plato and Aristotle.</a:t>
            </a:r>
          </a:p>
          <a:p>
            <a:r>
              <a:rPr lang="en-US" sz="1200" kern="1200" dirty="0">
                <a:solidFill>
                  <a:schemeClr val="tx1"/>
                </a:solidFill>
                <a:effectLst/>
                <a:latin typeface="+mn-lt"/>
                <a:ea typeface="+mn-ea"/>
                <a:cs typeface="+mn-cs"/>
              </a:rPr>
              <a:t>		2. A universal is something that can be common to many particulars and is typically taken to be a property.</a:t>
            </a:r>
          </a:p>
          <a:p>
            <a:r>
              <a:rPr lang="en-US" sz="1200" kern="1200" dirty="0">
                <a:solidFill>
                  <a:schemeClr val="tx1"/>
                </a:solidFill>
                <a:effectLst/>
                <a:latin typeface="+mn-lt"/>
                <a:ea typeface="+mn-ea"/>
                <a:cs typeface="+mn-cs"/>
              </a:rPr>
              <a:t>		3. Universals seem to be elements of speech and thought.</a:t>
            </a:r>
          </a:p>
          <a:p>
            <a:r>
              <a:rPr lang="en-US" sz="1200" kern="1200" dirty="0">
                <a:solidFill>
                  <a:schemeClr val="tx1"/>
                </a:solidFill>
                <a:effectLst/>
                <a:latin typeface="+mn-lt"/>
                <a:ea typeface="+mn-ea"/>
                <a:cs typeface="+mn-cs"/>
              </a:rPr>
              <a:t>		4. The main problem is in determining the metaphysical nature of universals.</a:t>
            </a: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38</a:t>
            </a:fld>
            <a:endParaRPr lang="en-US"/>
          </a:p>
        </p:txBody>
      </p:sp>
    </p:spTree>
    <p:extLst>
      <p:ext uri="{BB962C8B-B14F-4D97-AF65-F5344CB8AC3E}">
        <p14:creationId xmlns:p14="http://schemas.microsoft.com/office/powerpoint/2010/main" val="19034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D. Scholastic Formulation of the problem.</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1. The scholastics based their approach to the problem on Boethius’ translation of Porphyry’s introduction to Aristotle’s Categories.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Question 1: Do universals exist as metaphysical entities or do they exist only in the understanding?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Question 2: If universals exist as metaphysical entities are they material or immaterial?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Question 3: If universals exist as metaphysical entities are they separate from sensible objects or not?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Porphyry refused to take a position on these issues because he regarded the problem as extremely difficult.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39</a:t>
            </a:fld>
            <a:endParaRPr lang="en-US"/>
          </a:p>
        </p:txBody>
      </p:sp>
    </p:spTree>
    <p:extLst>
      <p:ext uri="{BB962C8B-B14F-4D97-AF65-F5344CB8AC3E}">
        <p14:creationId xmlns:p14="http://schemas.microsoft.com/office/powerpoint/2010/main" val="176396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hlinkClick r:id="rId3" tooltip="en:User:Newsleep"/>
              </a:rPr>
              <a:t>User:Newsleep</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4</a:t>
            </a:fld>
            <a:endParaRPr lang="en-US"/>
          </a:p>
        </p:txBody>
      </p:sp>
    </p:spTree>
    <p:extLst>
      <p:ext uri="{BB962C8B-B14F-4D97-AF65-F5344CB8AC3E}">
        <p14:creationId xmlns:p14="http://schemas.microsoft.com/office/powerpoint/2010/main" val="3732062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II Realism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Defined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Universals are real and exist in the world.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Universals are immaterial.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Realists differed on their view as to whether universals existed separate from sensible objects or not.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John Scotus Erigena accepted the Neoplatonic view that forms exist between God and the sensible world.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St. Anselm accepted a Platonic view.</a:t>
            </a:r>
            <a:endParaRPr lang="en-US" sz="1800" dirty="0">
              <a:effectLst/>
              <a:latin typeface="Times New Roman" panose="02020603050405020304" pitchFamily="18" charset="0"/>
              <a:ea typeface="Times New Roman" panose="02020603050405020304" pitchFamily="18" charset="0"/>
            </a:endParaRPr>
          </a:p>
          <a:p>
            <a:pPr marL="3429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c. Most, like William of </a:t>
            </a:r>
            <a:r>
              <a:rPr lang="en-US" sz="1200" dirty="0" err="1">
                <a:effectLst/>
                <a:latin typeface="Times New Roman" panose="02020603050405020304" pitchFamily="18" charset="0"/>
                <a:ea typeface="Times New Roman" panose="02020603050405020304" pitchFamily="18" charset="0"/>
              </a:rPr>
              <a:t>Champeux</a:t>
            </a:r>
            <a:r>
              <a:rPr lang="en-US" sz="1200" dirty="0">
                <a:effectLst/>
                <a:latin typeface="Times New Roman" panose="02020603050405020304" pitchFamily="18" charset="0"/>
                <a:ea typeface="Times New Roman" panose="02020603050405020304" pitchFamily="18" charset="0"/>
              </a:rPr>
              <a:t> (1070-1121), held that universals do not exist apart from individuals; naturally the same universal exists in different individuals-these are known as immanent universals.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40</a:t>
            </a:fld>
            <a:endParaRPr lang="en-US"/>
          </a:p>
        </p:txBody>
      </p:sp>
    </p:spTree>
    <p:extLst>
      <p:ext uri="{BB962C8B-B14F-4D97-AF65-F5344CB8AC3E}">
        <p14:creationId xmlns:p14="http://schemas.microsoft.com/office/powerpoint/2010/main" val="1536311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B. Epistemic Motivation</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1. Basing their logic on Aristotle’s, they assumed reasoning progressed by presenting the logical relations between universals.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2. If universals do not correspond to real entities, then reasoning is about mere fictions.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3. Hence we would have no knowledge.</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They concluded that there is a correspondence between reality and logic.</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41</a:t>
            </a:fld>
            <a:endParaRPr lang="en-US"/>
          </a:p>
        </p:txBody>
      </p:sp>
    </p:spTree>
    <p:extLst>
      <p:ext uri="{BB962C8B-B14F-4D97-AF65-F5344CB8AC3E}">
        <p14:creationId xmlns:p14="http://schemas.microsoft.com/office/powerpoint/2010/main" val="1492939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C.  Scholastic Theological Motivation: Original Sin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Universals helped account for the concept of original sin.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a:t>
            </a:r>
            <a:r>
              <a:rPr lang="en-US" sz="1200" dirty="0" err="1">
                <a:effectLst/>
                <a:latin typeface="Times New Roman" panose="02020603050405020304" pitchFamily="18" charset="0"/>
                <a:ea typeface="Times New Roman" panose="02020603050405020304" pitchFamily="18" charset="0"/>
              </a:rPr>
              <a:t>Odo</a:t>
            </a:r>
            <a:r>
              <a:rPr lang="en-US" sz="1200" dirty="0">
                <a:effectLst/>
                <a:latin typeface="Times New Roman" panose="02020603050405020304" pitchFamily="18" charset="0"/>
                <a:ea typeface="Times New Roman" panose="02020603050405020304" pitchFamily="18" charset="0"/>
              </a:rPr>
              <a:t> of Tournai (died 1113) claimed that humanity is a universal that all humans share.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When the first humans sin, the universal was corrupted.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Since all humans share this universal essence, all humans inherited the sin.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42</a:t>
            </a:fld>
            <a:endParaRPr lang="en-US"/>
          </a:p>
        </p:txBody>
      </p:sp>
    </p:spTree>
    <p:extLst>
      <p:ext uri="{BB962C8B-B14F-4D97-AF65-F5344CB8AC3E}">
        <p14:creationId xmlns:p14="http://schemas.microsoft.com/office/powerpoint/2010/main" val="228827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D. Scholastic Theological Motivation: Trinity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The Trinity requires that three persons be one God.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Taking the divine essence to be a single universal substance solves this problem.</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43</a:t>
            </a:fld>
            <a:endParaRPr lang="en-US"/>
          </a:p>
        </p:txBody>
      </p:sp>
    </p:spTree>
    <p:extLst>
      <p:ext uri="{BB962C8B-B14F-4D97-AF65-F5344CB8AC3E}">
        <p14:creationId xmlns:p14="http://schemas.microsoft.com/office/powerpoint/2010/main" val="2420700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E. Problem</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1. If individual humans are humans because they participate in the universal Humanness, it follows that the universal of Humanness is within the universal Mammal.</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2. Logically, all universals are subsumed within the most comprehensive universal-Being.</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3. If Being is identical to God, then all things are components of God and the creator-create distinction collapses, yielding Pantheism.</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4. John Scotus Erigena accepted this pantheism, but most thinkers seemed to be ignorant of this implication.</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5. Because the early thinkers only had access to Plato’s Timaeus and did not have access to Aristotle’s commentaries on Plato until the 13</a:t>
            </a:r>
            <a:r>
              <a:rPr lang="en-US" sz="1200" baseline="30000" dirty="0">
                <a:effectLst/>
                <a:latin typeface="Times New Roman" panose="02020603050405020304" pitchFamily="18" charset="0"/>
                <a:ea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rPr>
              <a:t> century, they were unaware of the existing criticisms of transcendent universals.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44</a:t>
            </a:fld>
            <a:endParaRPr lang="en-US"/>
          </a:p>
        </p:txBody>
      </p:sp>
    </p:spTree>
    <p:extLst>
      <p:ext uri="{BB962C8B-B14F-4D97-AF65-F5344CB8AC3E}">
        <p14:creationId xmlns:p14="http://schemas.microsoft.com/office/powerpoint/2010/main" val="1138497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III Nominalism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Defined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From “</a:t>
            </a:r>
            <a:r>
              <a:rPr lang="en-US" sz="1200" dirty="0" err="1">
                <a:effectLst/>
                <a:latin typeface="Times New Roman" panose="02020603050405020304" pitchFamily="18" charset="0"/>
                <a:ea typeface="Times New Roman" panose="02020603050405020304" pitchFamily="18" charset="0"/>
              </a:rPr>
              <a:t>nomina</a:t>
            </a:r>
            <a:r>
              <a:rPr lang="en-US" sz="1200" dirty="0">
                <a:effectLst/>
                <a:latin typeface="Times New Roman" panose="02020603050405020304" pitchFamily="18" charset="0"/>
                <a:ea typeface="Times New Roman" panose="02020603050405020304" pitchFamily="18" charset="0"/>
              </a:rPr>
              <a:t>”, Latin for “names.”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Universals are merely names.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Only individuals have metaphysical reality.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45</a:t>
            </a:fld>
            <a:endParaRPr lang="en-US"/>
          </a:p>
        </p:txBody>
      </p:sp>
    </p:spTree>
    <p:extLst>
      <p:ext uri="{BB962C8B-B14F-4D97-AF65-F5344CB8AC3E}">
        <p14:creationId xmlns:p14="http://schemas.microsoft.com/office/powerpoint/2010/main" val="172922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B. </a:t>
            </a:r>
            <a:r>
              <a:rPr lang="en-US" sz="1200" dirty="0" err="1">
                <a:effectLst/>
                <a:latin typeface="Times New Roman" panose="02020603050405020304" pitchFamily="18" charset="0"/>
                <a:ea typeface="Times New Roman" panose="02020603050405020304" pitchFamily="18" charset="0"/>
              </a:rPr>
              <a:t>Roscelin</a:t>
            </a:r>
            <a:r>
              <a:rPr lang="en-US" sz="1200" dirty="0">
                <a:effectLst/>
                <a:latin typeface="Times New Roman" panose="02020603050405020304" pitchFamily="18" charset="0"/>
                <a:ea typeface="Times New Roman" panose="02020603050405020304" pitchFamily="18" charset="0"/>
              </a:rPr>
              <a:t> (approximately 1050-1120)</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A teacher of logic in France.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Condemned as a heretic by the council of Soissons in 1092.</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Nothing exists outside of the mind that is not a particular.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Universals do not have any metaphysical existence.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Universals are flatus </a:t>
            </a:r>
            <a:r>
              <a:rPr lang="en-US" sz="1200" dirty="0" err="1">
                <a:effectLst/>
                <a:latin typeface="Times New Roman" panose="02020603050405020304" pitchFamily="18" charset="0"/>
                <a:ea typeface="Times New Roman" panose="02020603050405020304" pitchFamily="18" charset="0"/>
              </a:rPr>
              <a:t>vocis</a:t>
            </a:r>
            <a:r>
              <a:rPr lang="en-US" sz="1200" dirty="0">
                <a:effectLst/>
                <a:latin typeface="Times New Roman" panose="02020603050405020304" pitchFamily="18" charset="0"/>
                <a:ea typeface="Times New Roman" panose="02020603050405020304" pitchFamily="18" charset="0"/>
              </a:rPr>
              <a:t> (vocal winds) used to designate groups.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6. He concluded that without universals, “Trinity” is a mere name that refers to three distinct Gods.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In the face of excommunication he abandoned this view.</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46</a:t>
            </a:fld>
            <a:endParaRPr lang="en-US"/>
          </a:p>
        </p:txBody>
      </p:sp>
    </p:spTree>
    <p:extLst>
      <p:ext uri="{BB962C8B-B14F-4D97-AF65-F5344CB8AC3E}">
        <p14:creationId xmlns:p14="http://schemas.microsoft.com/office/powerpoint/2010/main" val="4073555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C. Problems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Commonsense seems to indicate that things in the world are ordered in natural kinds that don’t depend on our names.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Christian theology seems to entail an objective order in reality.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Nominalism seems to undercut the metaphysical foundations for the doctrine of original sin.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Leads to a denial of the Church’s position on the Trinity.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47</a:t>
            </a:fld>
            <a:endParaRPr lang="en-US"/>
          </a:p>
        </p:txBody>
      </p:sp>
    </p:spTree>
    <p:extLst>
      <p:ext uri="{BB962C8B-B14F-4D97-AF65-F5344CB8AC3E}">
        <p14:creationId xmlns:p14="http://schemas.microsoft.com/office/powerpoint/2010/main" val="1019867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IV Conceptualism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Peter Abelard (1079-1142)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A student of </a:t>
            </a:r>
            <a:r>
              <a:rPr lang="en-US" sz="1200" dirty="0" err="1">
                <a:effectLst/>
                <a:latin typeface="Times New Roman" panose="02020603050405020304" pitchFamily="18" charset="0"/>
                <a:ea typeface="Times New Roman" panose="02020603050405020304" pitchFamily="18" charset="0"/>
              </a:rPr>
              <a:t>Roscelin</a:t>
            </a:r>
            <a:r>
              <a:rPr lang="en-US" sz="1200" dirty="0">
                <a:effectLst/>
                <a:latin typeface="Times New Roman" panose="02020603050405020304" pitchFamily="18" charset="0"/>
                <a:ea typeface="Times New Roman" panose="02020603050405020304" pitchFamily="18" charset="0"/>
              </a:rPr>
              <a:t> and William of </a:t>
            </a:r>
            <a:r>
              <a:rPr lang="en-US" sz="1200" dirty="0" err="1">
                <a:effectLst/>
                <a:latin typeface="Times New Roman" panose="02020603050405020304" pitchFamily="18" charset="0"/>
                <a:ea typeface="Times New Roman" panose="02020603050405020304" pitchFamily="18" charset="0"/>
              </a:rPr>
              <a:t>Champeaux</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Argued against realism and nominalism in support of conceptualism.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Abelard’s Attacks on Realism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He argued that universals could have inconsistent qualities.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Socrates and a donkey both instantiate the universal Animal.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b. Socrates is rational, the donkey is irrational.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c. So, Animal is both rational and irrational.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Raised the problem of the multiple location of universals.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How can two beings instantiate identical universals in different places at the same time.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Raised the problem of pantheism.</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48</a:t>
            </a:fld>
            <a:endParaRPr lang="en-US"/>
          </a:p>
        </p:txBody>
      </p:sp>
    </p:spTree>
    <p:extLst>
      <p:ext uri="{BB962C8B-B14F-4D97-AF65-F5344CB8AC3E}">
        <p14:creationId xmlns:p14="http://schemas.microsoft.com/office/powerpoint/2010/main" val="2032288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C. Abelard’s Attack on Nominalism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He accepted Aristotle’s definition that a universal is what can be predicated of many things.</a:t>
            </a:r>
            <a:endParaRPr lang="en-US" sz="1800" dirty="0">
              <a:effectLst/>
              <a:latin typeface="Times New Roman" panose="02020603050405020304" pitchFamily="18" charset="0"/>
              <a:ea typeface="Times New Roman" panose="02020603050405020304" pitchFamily="18" charset="0"/>
            </a:endParaRPr>
          </a:p>
          <a:p>
            <a:pPr marL="2286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2. He contended that universals cannot just be words because words are physical sounds and one physical thing cannot be predicated of another.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D. Abelard’s View of Universal Words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A universal word is just a sound, but points to a universal concept.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The concept is the word’s logical content or meaning.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By means of these universal ideas the mind “conceives a common and confused image of many things.”</a:t>
            </a:r>
            <a:endParaRPr lang="en-US" sz="1800" dirty="0">
              <a:effectLst/>
              <a:latin typeface="Times New Roman" panose="02020603050405020304" pitchFamily="18" charset="0"/>
              <a:ea typeface="Times New Roman" panose="02020603050405020304" pitchFamily="18" charset="0"/>
            </a:endParaRPr>
          </a:p>
          <a:p>
            <a:pPr marL="34290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a. Example: “When I hear ‘man’ a certain figure arises in my mind which is so related to individual men that it is common to all and proper to none.”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49</a:t>
            </a:fld>
            <a:endParaRPr lang="en-US"/>
          </a:p>
        </p:txBody>
      </p:sp>
    </p:spTree>
    <p:extLst>
      <p:ext uri="{BB962C8B-B14F-4D97-AF65-F5344CB8AC3E}">
        <p14:creationId xmlns:p14="http://schemas.microsoft.com/office/powerpoint/2010/main" val="2720198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Tataryn</a:t>
            </a:r>
            <a:r>
              <a:rPr lang="en-US" dirty="0"/>
              <a:t> - Own work; The Map as History 2018, CC BY-SA 3.0, https://commons.wikimedia.org/w/index.php?curid=19926428</a:t>
            </a:r>
          </a:p>
          <a:p>
            <a:r>
              <a:rPr lang="en-US" sz="1200" kern="1200" dirty="0">
                <a:solidFill>
                  <a:schemeClr val="tx1"/>
                </a:solidFill>
                <a:effectLst/>
                <a:latin typeface="+mn-lt"/>
                <a:ea typeface="+mn-ea"/>
                <a:cs typeface="+mn-cs"/>
              </a:rPr>
              <a:t>E. Byzantine Empire</a:t>
            </a:r>
          </a:p>
          <a:p>
            <a:r>
              <a:rPr lang="en-US" sz="1200" kern="1200" dirty="0">
                <a:solidFill>
                  <a:schemeClr val="tx1"/>
                </a:solidFill>
                <a:effectLst/>
                <a:latin typeface="+mn-lt"/>
                <a:ea typeface="+mn-ea"/>
                <a:cs typeface="+mn-cs"/>
              </a:rPr>
              <a:t>		1. The Eastern Roman Empire.</a:t>
            </a:r>
          </a:p>
          <a:p>
            <a:r>
              <a:rPr lang="en-US" sz="1200" kern="1200" dirty="0">
                <a:solidFill>
                  <a:schemeClr val="tx1"/>
                </a:solidFill>
                <a:effectLst/>
                <a:latin typeface="+mn-lt"/>
                <a:ea typeface="+mn-ea"/>
                <a:cs typeface="+mn-cs"/>
              </a:rPr>
              <a:t>		2. It was able to maintain much of its political and cultural integrity throughout the middle ages.</a:t>
            </a:r>
          </a:p>
          <a:p>
            <a:r>
              <a:rPr lang="en-US" sz="1200" kern="1200" dirty="0">
                <a:solidFill>
                  <a:schemeClr val="tx1"/>
                </a:solidFill>
                <a:effectLst/>
                <a:latin typeface="+mn-lt"/>
                <a:ea typeface="+mn-ea"/>
                <a:cs typeface="+mn-cs"/>
              </a:rPr>
              <a:t>		3. It contained two centers of learning: Athens and Alexandria.</a:t>
            </a:r>
          </a:p>
          <a:p>
            <a:r>
              <a:rPr lang="en-US" sz="1200" kern="1200" dirty="0">
                <a:solidFill>
                  <a:schemeClr val="tx1"/>
                </a:solidFill>
                <a:effectLst/>
                <a:latin typeface="+mn-lt"/>
                <a:ea typeface="+mn-ea"/>
                <a:cs typeface="+mn-cs"/>
              </a:rPr>
              <a:t>		4. In an ironic twist, the pagans and Jews were often persecuted by the Christians.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8</a:t>
            </a:fld>
            <a:endParaRPr lang="en-US"/>
          </a:p>
        </p:txBody>
      </p:sp>
    </p:spTree>
    <p:extLst>
      <p:ext uri="{BB962C8B-B14F-4D97-AF65-F5344CB8AC3E}">
        <p14:creationId xmlns:p14="http://schemas.microsoft.com/office/powerpoint/2010/main" val="3192978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E. Abelard’s Moderate Nominalism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Some interpret Abelard as taking universals to be only general concepts in the mind.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In this case, they are mental constructs that do not exist outside the mind.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F. Abelard’s Steps Towards Moderate Realism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Similar to Aristotle, he claims that a universal concept is acquired by abstracting what is common to individuals.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Thus, universals have an objective basis in the things but do not exist apart from the individuals who possess them.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Universals can be considered separately from individuals, using a distinction in reason.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This view posed an alternative to realism-it denies immanent universals but accepts objective similarities.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50</a:t>
            </a:fld>
            <a:endParaRPr lang="en-US"/>
          </a:p>
        </p:txBody>
      </p:sp>
    </p:spTree>
    <p:extLst>
      <p:ext uri="{BB962C8B-B14F-4D97-AF65-F5344CB8AC3E}">
        <p14:creationId xmlns:p14="http://schemas.microsoft.com/office/powerpoint/2010/main" val="1898709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V Moderate Realism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A. Early Moderate Realism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1. Originated by Abelard and developed by Aquinas and other thinkers who had access to Aristotle’s works.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2. Universal ideas are in the mind, but have a foundation in external reality.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3. Universals exist </a:t>
            </a:r>
            <a:r>
              <a:rPr lang="en-US" sz="1200" i="1" dirty="0">
                <a:effectLst/>
                <a:latin typeface="Times New Roman" panose="02020603050405020304" pitchFamily="18" charset="0"/>
                <a:ea typeface="Times New Roman" panose="02020603050405020304" pitchFamily="18" charset="0"/>
              </a:rPr>
              <a:t>ante rem</a:t>
            </a:r>
            <a:r>
              <a:rPr lang="en-US" sz="1200" dirty="0">
                <a:effectLst/>
                <a:latin typeface="Times New Roman" panose="02020603050405020304" pitchFamily="18" charset="0"/>
                <a:ea typeface="Times New Roman" panose="02020603050405020304" pitchFamily="18" charset="0"/>
              </a:rPr>
              <a:t> (before things) in the mind of God.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4. Universals exist </a:t>
            </a:r>
            <a:r>
              <a:rPr lang="en-US" sz="1200" i="1" dirty="0">
                <a:effectLst/>
                <a:latin typeface="Times New Roman" panose="02020603050405020304" pitchFamily="18" charset="0"/>
                <a:ea typeface="Times New Roman" panose="02020603050405020304" pitchFamily="18" charset="0"/>
              </a:rPr>
              <a:t>in rem</a:t>
            </a:r>
            <a:r>
              <a:rPr lang="en-US" sz="1200" dirty="0">
                <a:effectLst/>
                <a:latin typeface="Times New Roman" panose="02020603050405020304" pitchFamily="18" charset="0"/>
                <a:ea typeface="Times New Roman" panose="02020603050405020304" pitchFamily="18" charset="0"/>
              </a:rPr>
              <a:t> (in things) as properties that group individuals by resemblance.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5. Universals are </a:t>
            </a:r>
            <a:r>
              <a:rPr lang="en-US" sz="1200" i="1" dirty="0">
                <a:effectLst/>
                <a:latin typeface="Times New Roman" panose="02020603050405020304" pitchFamily="18" charset="0"/>
                <a:ea typeface="Times New Roman" panose="02020603050405020304" pitchFamily="18" charset="0"/>
              </a:rPr>
              <a:t>post rem</a:t>
            </a:r>
            <a:r>
              <a:rPr lang="en-US" sz="1200" dirty="0">
                <a:effectLst/>
                <a:latin typeface="Times New Roman" panose="02020603050405020304" pitchFamily="18" charset="0"/>
                <a:ea typeface="Times New Roman" panose="02020603050405020304" pitchFamily="18" charset="0"/>
              </a:rPr>
              <a:t> (after things) as mental concepts formed by abstraction.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6. The particular/individual is the basic ontological entity.</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14300" algn="l"/>
                <a:tab pos="228600" algn="l"/>
                <a:tab pos="342900" algn="l"/>
                <a:tab pos="457200" algn="l"/>
                <a:tab pos="571500" algn="l"/>
              </a:tabLst>
            </a:pPr>
            <a:r>
              <a:rPr lang="en-US" sz="1200" dirty="0">
                <a:effectLst/>
                <a:latin typeface="Times New Roman" panose="02020603050405020304" pitchFamily="18" charset="0"/>
                <a:ea typeface="Times New Roman" panose="02020603050405020304" pitchFamily="18" charset="0"/>
              </a:rPr>
              <a:t>		7. This view was later developed in a variety of ways, such as trope theory.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0E1321D2-C8B7-4D3E-8364-7A40F0EFA90C}" type="slidenum">
              <a:rPr lang="en-US" smtClean="0"/>
              <a:pPr>
                <a:defRPr/>
              </a:pPr>
              <a:t>51</a:t>
            </a:fld>
            <a:endParaRPr lang="en-US"/>
          </a:p>
        </p:txBody>
      </p:sp>
    </p:spTree>
    <p:extLst>
      <p:ext uri="{BB962C8B-B14F-4D97-AF65-F5344CB8AC3E}">
        <p14:creationId xmlns:p14="http://schemas.microsoft.com/office/powerpoint/2010/main" val="725000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Introduction</a:t>
            </a:r>
          </a:p>
          <a:p>
            <a:r>
              <a:rPr lang="en-US" sz="1200" kern="1200" dirty="0">
                <a:solidFill>
                  <a:schemeClr val="tx1"/>
                </a:solidFill>
                <a:effectLst/>
                <a:latin typeface="+mn-lt"/>
                <a:ea typeface="+mn-ea"/>
                <a:cs typeface="+mn-cs"/>
              </a:rPr>
              <a:t>		1. The problem of the relationship between faith and knowledge remained.</a:t>
            </a:r>
          </a:p>
          <a:p>
            <a:r>
              <a:rPr lang="en-US" sz="1200" kern="1200" dirty="0">
                <a:solidFill>
                  <a:schemeClr val="tx1"/>
                </a:solidFill>
                <a:effectLst/>
                <a:latin typeface="+mn-lt"/>
                <a:ea typeface="+mn-ea"/>
                <a:cs typeface="+mn-cs"/>
              </a:rPr>
              <a:t>		2. A variety of positions were held during this time period.</a:t>
            </a:r>
          </a:p>
          <a:p>
            <a:r>
              <a:rPr lang="en-US" sz="1200" kern="1200" dirty="0">
                <a:solidFill>
                  <a:schemeClr val="tx1"/>
                </a:solidFill>
                <a:effectLst/>
                <a:latin typeface="+mn-lt"/>
                <a:ea typeface="+mn-ea"/>
                <a:cs typeface="+mn-cs"/>
              </a:rPr>
              <a:t>	B. Reason as predominant.</a:t>
            </a:r>
          </a:p>
          <a:p>
            <a:r>
              <a:rPr lang="en-US" sz="1200" kern="1200" dirty="0">
                <a:solidFill>
                  <a:schemeClr val="tx1"/>
                </a:solidFill>
                <a:effectLst/>
                <a:latin typeface="+mn-lt"/>
                <a:ea typeface="+mn-ea"/>
                <a:cs typeface="+mn-cs"/>
              </a:rPr>
              <a:t>		1. Some had confidence in reason and let it guide their faith.</a:t>
            </a:r>
          </a:p>
          <a:p>
            <a:r>
              <a:rPr lang="en-US" sz="1200" kern="1200" dirty="0">
                <a:solidFill>
                  <a:schemeClr val="tx1"/>
                </a:solidFill>
                <a:effectLst/>
                <a:latin typeface="+mn-lt"/>
                <a:ea typeface="+mn-ea"/>
                <a:cs typeface="+mn-cs"/>
              </a:rPr>
              <a:t>		2. John Scotus Erigena, </a:t>
            </a:r>
            <a:r>
              <a:rPr lang="en-US" sz="1200" kern="1200" dirty="0" err="1">
                <a:solidFill>
                  <a:schemeClr val="tx1"/>
                </a:solidFill>
                <a:effectLst/>
                <a:latin typeface="+mn-lt"/>
                <a:ea typeface="+mn-ea"/>
                <a:cs typeface="+mn-cs"/>
              </a:rPr>
              <a:t>Roscelin</a:t>
            </a:r>
            <a:r>
              <a:rPr lang="en-US" sz="1200" kern="1200" dirty="0">
                <a:solidFill>
                  <a:schemeClr val="tx1"/>
                </a:solidFill>
                <a:effectLst/>
                <a:latin typeface="+mn-lt"/>
                <a:ea typeface="+mn-ea"/>
                <a:cs typeface="+mn-cs"/>
              </a:rPr>
              <a:t> and Abelard.</a:t>
            </a:r>
          </a:p>
          <a:p>
            <a:r>
              <a:rPr lang="en-US" sz="1200" kern="1200" dirty="0">
                <a:solidFill>
                  <a:schemeClr val="tx1"/>
                </a:solidFill>
                <a:effectLst/>
                <a:latin typeface="+mn-lt"/>
                <a:ea typeface="+mn-ea"/>
                <a:cs typeface="+mn-cs"/>
              </a:rPr>
              <a:t>		3. All three had their works in theology condemned by the Church.</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52</a:t>
            </a:fld>
            <a:endParaRPr lang="en-US"/>
          </a:p>
        </p:txBody>
      </p:sp>
    </p:spTree>
    <p:extLst>
      <p:ext uri="{BB962C8B-B14F-4D97-AF65-F5344CB8AC3E}">
        <p14:creationId xmlns:p14="http://schemas.microsoft.com/office/powerpoint/2010/main" val="966275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Anselm’s view </a:t>
            </a:r>
          </a:p>
          <a:p>
            <a:r>
              <a:rPr lang="en-US" sz="1200" kern="1200" dirty="0">
                <a:solidFill>
                  <a:schemeClr val="tx1"/>
                </a:solidFill>
                <a:effectLst/>
                <a:latin typeface="+mn-lt"/>
                <a:ea typeface="+mn-ea"/>
                <a:cs typeface="+mn-cs"/>
              </a:rPr>
              <a:t>		1. Reason cannot be autonomous and must be guided by faith.</a:t>
            </a:r>
          </a:p>
          <a:p>
            <a:r>
              <a:rPr lang="en-US" sz="1200" kern="1200" dirty="0">
                <a:solidFill>
                  <a:schemeClr val="tx1"/>
                </a:solidFill>
                <a:effectLst/>
                <a:latin typeface="+mn-lt"/>
                <a:ea typeface="+mn-ea"/>
                <a:cs typeface="+mn-cs"/>
              </a:rPr>
              <a:t>		2. Great confidence is placed in reason.</a:t>
            </a:r>
          </a:p>
          <a:p>
            <a:r>
              <a:rPr lang="en-US" sz="1200" kern="1200" dirty="0">
                <a:solidFill>
                  <a:schemeClr val="tx1"/>
                </a:solidFill>
                <a:effectLst/>
                <a:latin typeface="+mn-lt"/>
                <a:ea typeface="+mn-ea"/>
                <a:cs typeface="+mn-cs"/>
              </a:rPr>
              <a:t>		3. Anselm believed he could prove all Christian doctrines via deduction, though he initially accepted them on faith.</a:t>
            </a:r>
          </a:p>
          <a:p>
            <a:r>
              <a:rPr lang="en-US" sz="1200" kern="1200" dirty="0">
                <a:solidFill>
                  <a:schemeClr val="tx1"/>
                </a:solidFill>
                <a:effectLst/>
                <a:latin typeface="+mn-lt"/>
                <a:ea typeface="+mn-ea"/>
                <a:cs typeface="+mn-cs"/>
              </a:rPr>
              <a:t>		4. Faith must operate within the limits set by orthodoxy.</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54</a:t>
            </a:fld>
            <a:endParaRPr lang="en-US"/>
          </a:p>
        </p:txBody>
      </p:sp>
    </p:spTree>
    <p:extLst>
      <p:ext uri="{BB962C8B-B14F-4D97-AF65-F5344CB8AC3E}">
        <p14:creationId xmlns:p14="http://schemas.microsoft.com/office/powerpoint/2010/main" val="3672633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Synthesis of Faith and Reason-Aquinas</a:t>
            </a:r>
          </a:p>
          <a:p>
            <a:r>
              <a:rPr lang="en-US" sz="1200" kern="1200" dirty="0">
                <a:solidFill>
                  <a:schemeClr val="tx1"/>
                </a:solidFill>
                <a:effectLst/>
                <a:latin typeface="+mn-lt"/>
                <a:ea typeface="+mn-ea"/>
                <a:cs typeface="+mn-cs"/>
              </a:rPr>
              <a:t>		1. He made a clear distinction between theology and philosophy.</a:t>
            </a:r>
          </a:p>
          <a:p>
            <a:r>
              <a:rPr lang="en-US" sz="1200" kern="1200" dirty="0">
                <a:solidFill>
                  <a:schemeClr val="tx1"/>
                </a:solidFill>
                <a:effectLst/>
                <a:latin typeface="+mn-lt"/>
                <a:ea typeface="+mn-ea"/>
                <a:cs typeface="+mn-cs"/>
              </a:rPr>
              <a:t>		2. The human mind could not grasp the rationality of some theological doctrines.</a:t>
            </a:r>
          </a:p>
          <a:p>
            <a:r>
              <a:rPr lang="en-US" sz="1200" kern="1200" dirty="0">
                <a:solidFill>
                  <a:schemeClr val="tx1"/>
                </a:solidFill>
                <a:effectLst/>
                <a:latin typeface="+mn-lt"/>
                <a:ea typeface="+mn-ea"/>
                <a:cs typeface="+mn-cs"/>
              </a:rPr>
              <a:t>			a. These doctrines must be known via revelation and taken on faith.</a:t>
            </a:r>
          </a:p>
          <a:p>
            <a:r>
              <a:rPr lang="en-US" sz="1200" kern="1200" dirty="0">
                <a:solidFill>
                  <a:schemeClr val="tx1"/>
                </a:solidFill>
                <a:effectLst/>
                <a:latin typeface="+mn-lt"/>
                <a:ea typeface="+mn-ea"/>
                <a:cs typeface="+mn-cs"/>
              </a:rPr>
              <a:t>		3. Reason is effective within its own sphere.</a:t>
            </a:r>
          </a:p>
          <a:p>
            <a:r>
              <a:rPr lang="en-US" sz="1200" kern="1200" dirty="0">
                <a:solidFill>
                  <a:schemeClr val="tx1"/>
                </a:solidFill>
                <a:effectLst/>
                <a:latin typeface="+mn-lt"/>
                <a:ea typeface="+mn-ea"/>
                <a:cs typeface="+mn-cs"/>
              </a:rPr>
              <a:t>		4. Faith is not a necessity for philosophical argument.</a:t>
            </a:r>
          </a:p>
          <a:p>
            <a:r>
              <a:rPr lang="en-US" sz="1200" kern="1200" dirty="0">
                <a:solidFill>
                  <a:schemeClr val="tx1"/>
                </a:solidFill>
                <a:effectLst/>
                <a:latin typeface="+mn-lt"/>
                <a:ea typeface="+mn-ea"/>
                <a:cs typeface="+mn-cs"/>
              </a:rPr>
              <a:t>		5. Faith and reason overlap to a degree.</a:t>
            </a:r>
          </a:p>
          <a:p>
            <a:r>
              <a:rPr lang="en-US" sz="1200" kern="1200" dirty="0">
                <a:solidFill>
                  <a:schemeClr val="tx1"/>
                </a:solidFill>
                <a:effectLst/>
                <a:latin typeface="+mn-lt"/>
                <a:ea typeface="+mn-ea"/>
                <a:cs typeface="+mn-cs"/>
              </a:rPr>
              <a:t>			a. Some of what people take on faith can be proven by reason.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55</a:t>
            </a:fld>
            <a:endParaRPr lang="en-US"/>
          </a:p>
        </p:txBody>
      </p:sp>
    </p:spTree>
    <p:extLst>
      <p:ext uri="{BB962C8B-B14F-4D97-AF65-F5344CB8AC3E}">
        <p14:creationId xmlns:p14="http://schemas.microsoft.com/office/powerpoint/2010/main" val="2213883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3075-D8FE-4657-51ED-49CF5DD08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51176-7505-AD29-F701-746B7D957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3A276-1B1A-2A61-E99B-32C06077906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 Narrowing the Scope of Reason</a:t>
            </a:r>
          </a:p>
          <a:p>
            <a:r>
              <a:rPr lang="en-US" sz="1200" kern="1200" dirty="0">
                <a:solidFill>
                  <a:schemeClr val="tx1"/>
                </a:solidFill>
                <a:effectLst/>
                <a:latin typeface="+mn-lt"/>
                <a:ea typeface="+mn-ea"/>
                <a:cs typeface="+mn-cs"/>
              </a:rPr>
              <a:t>		1. After Aquinas thinkers put less confidence in reason and narrowed its sphere.</a:t>
            </a:r>
          </a:p>
          <a:p>
            <a:r>
              <a:rPr lang="en-US" sz="1200" kern="1200" dirty="0">
                <a:solidFill>
                  <a:schemeClr val="tx1"/>
                </a:solidFill>
                <a:effectLst/>
                <a:latin typeface="+mn-lt"/>
                <a:ea typeface="+mn-ea"/>
                <a:cs typeface="+mn-cs"/>
              </a:rPr>
              <a:t>		2. Siger of Brabant’s doctrine of double truth.</a:t>
            </a:r>
          </a:p>
          <a:p>
            <a:r>
              <a:rPr lang="en-US" sz="1200" kern="1200" dirty="0">
                <a:solidFill>
                  <a:schemeClr val="tx1"/>
                </a:solidFill>
                <a:effectLst/>
                <a:latin typeface="+mn-lt"/>
                <a:ea typeface="+mn-ea"/>
                <a:cs typeface="+mn-cs"/>
              </a:rPr>
              <a:t>			a. Philosophy and theology could give different answers to the same question.</a:t>
            </a:r>
          </a:p>
          <a:p>
            <a:r>
              <a:rPr lang="en-US" sz="1200" kern="1200" dirty="0">
                <a:solidFill>
                  <a:schemeClr val="tx1"/>
                </a:solidFill>
                <a:effectLst/>
                <a:latin typeface="+mn-lt"/>
                <a:ea typeface="+mn-ea"/>
                <a:cs typeface="+mn-cs"/>
              </a:rPr>
              <a:t>			b. He did not make an extensive attempt to resolve the differences between faith and reason.</a:t>
            </a:r>
          </a:p>
          <a:p>
            <a:r>
              <a:rPr lang="en-US" sz="1200" kern="1200" dirty="0">
                <a:solidFill>
                  <a:schemeClr val="tx1"/>
                </a:solidFill>
                <a:effectLst/>
                <a:latin typeface="+mn-lt"/>
                <a:ea typeface="+mn-ea"/>
                <a:cs typeface="+mn-cs"/>
              </a:rPr>
              <a:t>		3. Duns Scotus (1266-1308) maintained the balance between faith and reason.</a:t>
            </a:r>
          </a:p>
          <a:p>
            <a:r>
              <a:rPr lang="en-US" sz="1200" kern="1200" dirty="0">
                <a:solidFill>
                  <a:schemeClr val="tx1"/>
                </a:solidFill>
                <a:effectLst/>
                <a:latin typeface="+mn-lt"/>
                <a:ea typeface="+mn-ea"/>
                <a:cs typeface="+mn-cs"/>
              </a:rPr>
              <a:t>			a. Did not allow for much overlap between the two spheres.</a:t>
            </a:r>
          </a:p>
          <a:p>
            <a:r>
              <a:rPr lang="en-US" sz="1200" kern="1200" dirty="0">
                <a:solidFill>
                  <a:schemeClr val="tx1"/>
                </a:solidFill>
                <a:effectLst/>
                <a:latin typeface="+mn-lt"/>
                <a:ea typeface="+mn-ea"/>
                <a:cs typeface="+mn-cs"/>
              </a:rPr>
              <a:t>		4. William of Ockham separated theology and reason to protect the truths of faith.</a:t>
            </a:r>
          </a:p>
          <a:p>
            <a:r>
              <a:rPr lang="en-US" sz="1200" kern="1200" dirty="0">
                <a:solidFill>
                  <a:schemeClr val="tx1"/>
                </a:solidFill>
                <a:effectLst/>
                <a:latin typeface="+mn-lt"/>
                <a:ea typeface="+mn-ea"/>
                <a:cs typeface="+mn-cs"/>
              </a:rPr>
              <a:t>			a. The existence of God can not be proven with certainty.</a:t>
            </a:r>
          </a:p>
          <a:p>
            <a:r>
              <a:rPr lang="en-US" sz="1200" kern="1200" dirty="0">
                <a:solidFill>
                  <a:schemeClr val="tx1"/>
                </a:solidFill>
                <a:effectLst/>
                <a:latin typeface="+mn-lt"/>
                <a:ea typeface="+mn-ea"/>
                <a:cs typeface="+mn-cs"/>
              </a:rPr>
              <a:t>			b. Logic reveals nothing about reality but only about the forms of the propositions asserted about reality.</a:t>
            </a:r>
          </a:p>
          <a:p>
            <a:r>
              <a:rPr lang="en-US" sz="1200" kern="1200" dirty="0">
                <a:solidFill>
                  <a:schemeClr val="tx1"/>
                </a:solidFill>
                <a:effectLst/>
                <a:latin typeface="+mn-lt"/>
                <a:ea typeface="+mn-ea"/>
                <a:cs typeface="+mn-cs"/>
              </a:rPr>
              <a:t>		5. The separation of faith and reason was furthered by the robust resurgence of mysticism in the 14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a:t>
            </a:r>
          </a:p>
          <a:p>
            <a:r>
              <a:rPr lang="en-US" sz="1200" kern="1200" dirty="0">
                <a:solidFill>
                  <a:schemeClr val="tx1"/>
                </a:solidFill>
                <a:effectLst/>
                <a:latin typeface="+mn-lt"/>
                <a:ea typeface="+mn-ea"/>
                <a:cs typeface="+mn-cs"/>
              </a:rPr>
              <a:t>			a. Knowledge of God and religious experience were placed beyond the realm of reason.</a:t>
            </a:r>
          </a:p>
          <a:p>
            <a:endParaRPr lang="en-US" dirty="0"/>
          </a:p>
        </p:txBody>
      </p:sp>
      <p:sp>
        <p:nvSpPr>
          <p:cNvPr id="4" name="Slide Number Placeholder 3">
            <a:extLst>
              <a:ext uri="{FF2B5EF4-FFF2-40B4-BE49-F238E27FC236}">
                <a16:creationId xmlns:a16="http://schemas.microsoft.com/office/drawing/2014/main" id="{71E3945A-9088-8AA6-A7D6-F9F8752C2A0C}"/>
              </a:ext>
            </a:extLst>
          </p:cNvPr>
          <p:cNvSpPr>
            <a:spLocks noGrp="1"/>
          </p:cNvSpPr>
          <p:nvPr>
            <p:ph type="sldNum" sz="quarter" idx="5"/>
          </p:nvPr>
        </p:nvSpPr>
        <p:spPr/>
        <p:txBody>
          <a:bodyPr/>
          <a:lstStyle/>
          <a:p>
            <a:fld id="{4649F153-ACC8-4541-AA2A-E674A28DF58D}" type="slidenum">
              <a:rPr lang="en-US" smtClean="0"/>
              <a:t>56</a:t>
            </a:fld>
            <a:endParaRPr lang="en-US"/>
          </a:p>
        </p:txBody>
      </p:sp>
    </p:spTree>
    <p:extLst>
      <p:ext uri="{BB962C8B-B14F-4D97-AF65-F5344CB8AC3E}">
        <p14:creationId xmlns:p14="http://schemas.microsoft.com/office/powerpoint/2010/main" val="1103098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Introduction</a:t>
            </a:r>
          </a:p>
          <a:p>
            <a:r>
              <a:rPr lang="en-US" sz="1200" kern="1200" dirty="0">
                <a:solidFill>
                  <a:schemeClr val="tx1"/>
                </a:solidFill>
                <a:effectLst/>
                <a:latin typeface="+mn-lt"/>
                <a:ea typeface="+mn-ea"/>
                <a:cs typeface="+mn-cs"/>
              </a:rPr>
              <a:t>		1. The scholastics agreed that certain human actions are good and others are evil.</a:t>
            </a:r>
          </a:p>
          <a:p>
            <a:r>
              <a:rPr lang="en-US" sz="1200" kern="1200" dirty="0">
                <a:solidFill>
                  <a:schemeClr val="tx1"/>
                </a:solidFill>
                <a:effectLst/>
                <a:latin typeface="+mn-lt"/>
                <a:ea typeface="+mn-ea"/>
                <a:cs typeface="+mn-cs"/>
              </a:rPr>
              <a:t>		2. They disagreed over the basis for the moral status of actions.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57</a:t>
            </a:fld>
            <a:endParaRPr lang="en-US"/>
          </a:p>
        </p:txBody>
      </p:sp>
    </p:spTree>
    <p:extLst>
      <p:ext uri="{BB962C8B-B14F-4D97-AF65-F5344CB8AC3E}">
        <p14:creationId xmlns:p14="http://schemas.microsoft.com/office/powerpoint/2010/main" val="25417314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EA58-61B4-27E3-9FD3-CDD63CC66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47951-A737-5AD7-3EC8-7C57B4D75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CC962-6FCD-6288-E4D2-99C2A91650E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Intellectualism</a:t>
            </a:r>
          </a:p>
          <a:p>
            <a:r>
              <a:rPr lang="en-US" sz="1200" kern="1200" dirty="0">
                <a:solidFill>
                  <a:schemeClr val="tx1"/>
                </a:solidFill>
                <a:effectLst/>
                <a:latin typeface="+mn-lt"/>
                <a:ea typeface="+mn-ea"/>
                <a:cs typeface="+mn-cs"/>
              </a:rPr>
              <a:t>		1. God’s intellect precedes His will.</a:t>
            </a:r>
          </a:p>
          <a:p>
            <a:r>
              <a:rPr lang="en-US" sz="1200" kern="1200" dirty="0">
                <a:solidFill>
                  <a:schemeClr val="tx1"/>
                </a:solidFill>
                <a:effectLst/>
                <a:latin typeface="+mn-lt"/>
                <a:ea typeface="+mn-ea"/>
                <a:cs typeface="+mn-cs"/>
              </a:rPr>
              <a:t>		2. The Platonic universals reside in God’s mind.</a:t>
            </a:r>
          </a:p>
          <a:p>
            <a:r>
              <a:rPr lang="en-US" sz="1200" kern="1200" dirty="0">
                <a:solidFill>
                  <a:schemeClr val="tx1"/>
                </a:solidFill>
                <a:effectLst/>
                <a:latin typeface="+mn-lt"/>
                <a:ea typeface="+mn-ea"/>
                <a:cs typeface="+mn-cs"/>
              </a:rPr>
              <a:t>		3. God is aware of the objectively good qualities and His will follows them in His creation.</a:t>
            </a:r>
          </a:p>
          <a:p>
            <a:r>
              <a:rPr lang="en-US" sz="1200" kern="1200" dirty="0">
                <a:solidFill>
                  <a:schemeClr val="tx1"/>
                </a:solidFill>
                <a:effectLst/>
                <a:latin typeface="+mn-lt"/>
                <a:ea typeface="+mn-ea"/>
                <a:cs typeface="+mn-cs"/>
              </a:rPr>
              <a:t>		4. Those actions his intellect recognizes as good are commanded by his will.</a:t>
            </a:r>
          </a:p>
          <a:p>
            <a:r>
              <a:rPr lang="en-US" sz="1200" kern="1200" dirty="0">
                <a:solidFill>
                  <a:schemeClr val="tx1"/>
                </a:solidFill>
                <a:effectLst/>
                <a:latin typeface="+mn-lt"/>
                <a:ea typeface="+mn-ea"/>
                <a:cs typeface="+mn-cs"/>
              </a:rPr>
              <a:t>		5. By accepting the objectivity of goodness, this view is a form of realism.</a:t>
            </a:r>
          </a:p>
          <a:p>
            <a:r>
              <a:rPr lang="en-US" sz="1200" kern="1200" dirty="0">
                <a:solidFill>
                  <a:schemeClr val="tx1"/>
                </a:solidFill>
                <a:effectLst/>
                <a:latin typeface="+mn-lt"/>
                <a:ea typeface="+mn-ea"/>
                <a:cs typeface="+mn-cs"/>
              </a:rPr>
              <a:t>		6. Since humans are like God, the human intellect can recognize good, thus an ethics based on reason is possible.</a:t>
            </a:r>
          </a:p>
          <a:p>
            <a:r>
              <a:rPr lang="en-US" sz="1200" kern="1200" dirty="0">
                <a:solidFill>
                  <a:schemeClr val="tx1"/>
                </a:solidFill>
                <a:effectLst/>
                <a:latin typeface="+mn-lt"/>
                <a:ea typeface="+mn-ea"/>
                <a:cs typeface="+mn-cs"/>
              </a:rPr>
              <a:t>		7. This view led to a revival of natural law theory.</a:t>
            </a:r>
          </a:p>
          <a:p>
            <a:r>
              <a:rPr lang="en-US" sz="1200" kern="1200" dirty="0">
                <a:solidFill>
                  <a:schemeClr val="tx1"/>
                </a:solidFill>
                <a:effectLst/>
                <a:latin typeface="+mn-lt"/>
                <a:ea typeface="+mn-ea"/>
                <a:cs typeface="+mn-cs"/>
              </a:rPr>
              <a:t>		8. Creation was preceded by the forms in God’s mind.</a:t>
            </a:r>
          </a:p>
          <a:p>
            <a:r>
              <a:rPr lang="en-US" sz="1200" kern="1200" dirty="0">
                <a:solidFill>
                  <a:schemeClr val="tx1"/>
                </a:solidFill>
                <a:effectLst/>
                <a:latin typeface="+mn-lt"/>
                <a:ea typeface="+mn-ea"/>
                <a:cs typeface="+mn-cs"/>
              </a:rPr>
              <a:t>		9. The world was determined by how it matched reason, thus human reason is the best means for grasping the world’s order.</a:t>
            </a:r>
          </a:p>
          <a:p>
            <a:endParaRPr lang="en-US" dirty="0"/>
          </a:p>
        </p:txBody>
      </p:sp>
      <p:sp>
        <p:nvSpPr>
          <p:cNvPr id="4" name="Slide Number Placeholder 3">
            <a:extLst>
              <a:ext uri="{FF2B5EF4-FFF2-40B4-BE49-F238E27FC236}">
                <a16:creationId xmlns:a16="http://schemas.microsoft.com/office/drawing/2014/main" id="{493CD621-BAA7-24F3-F2C7-9462D02B05E3}"/>
              </a:ext>
            </a:extLst>
          </p:cNvPr>
          <p:cNvSpPr>
            <a:spLocks noGrp="1"/>
          </p:cNvSpPr>
          <p:nvPr>
            <p:ph type="sldNum" sz="quarter" idx="5"/>
          </p:nvPr>
        </p:nvSpPr>
        <p:spPr/>
        <p:txBody>
          <a:bodyPr/>
          <a:lstStyle/>
          <a:p>
            <a:fld id="{4649F153-ACC8-4541-AA2A-E674A28DF58D}" type="slidenum">
              <a:rPr lang="en-US" smtClean="0"/>
              <a:t>58</a:t>
            </a:fld>
            <a:endParaRPr lang="en-US"/>
          </a:p>
        </p:txBody>
      </p:sp>
    </p:spTree>
    <p:extLst>
      <p:ext uri="{BB962C8B-B14F-4D97-AF65-F5344CB8AC3E}">
        <p14:creationId xmlns:p14="http://schemas.microsoft.com/office/powerpoint/2010/main" val="907098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 Voluntarism</a:t>
            </a:r>
          </a:p>
          <a:p>
            <a:r>
              <a:rPr lang="en-US" sz="1200" kern="1200" dirty="0">
                <a:solidFill>
                  <a:schemeClr val="tx1"/>
                </a:solidFill>
                <a:effectLst/>
                <a:latin typeface="+mn-lt"/>
                <a:ea typeface="+mn-ea"/>
                <a:cs typeface="+mn-cs"/>
              </a:rPr>
              <a:t>		1. God’s will has priority over his intellect.</a:t>
            </a:r>
          </a:p>
          <a:p>
            <a:r>
              <a:rPr lang="en-US" sz="1200" kern="1200" dirty="0">
                <a:solidFill>
                  <a:schemeClr val="tx1"/>
                </a:solidFill>
                <a:effectLst/>
                <a:latin typeface="+mn-lt"/>
                <a:ea typeface="+mn-ea"/>
                <a:cs typeface="+mn-cs"/>
              </a:rPr>
              <a:t>		2. God’s sovereign will freely choose what is good and what is evil.</a:t>
            </a:r>
          </a:p>
          <a:p>
            <a:r>
              <a:rPr lang="en-US" sz="1200" kern="1200" dirty="0">
                <a:solidFill>
                  <a:schemeClr val="tx1"/>
                </a:solidFill>
                <a:effectLst/>
                <a:latin typeface="+mn-lt"/>
                <a:ea typeface="+mn-ea"/>
                <a:cs typeface="+mn-cs"/>
              </a:rPr>
              <a:t>		3. The Intellectualist’s position limits God’s freedom and power as it implies his will is limited.</a:t>
            </a:r>
          </a:p>
          <a:p>
            <a:r>
              <a:rPr lang="en-US" sz="1200" kern="1200" dirty="0">
                <a:solidFill>
                  <a:schemeClr val="tx1"/>
                </a:solidFill>
                <a:effectLst/>
                <a:latin typeface="+mn-lt"/>
                <a:ea typeface="+mn-ea"/>
                <a:cs typeface="+mn-cs"/>
              </a:rPr>
              <a:t>		4. Extreme voluntarists claimed that God could have made anything good or evil.</a:t>
            </a:r>
          </a:p>
          <a:p>
            <a:r>
              <a:rPr lang="en-US" sz="1200" kern="1200" dirty="0">
                <a:solidFill>
                  <a:schemeClr val="tx1"/>
                </a:solidFill>
                <a:effectLst/>
                <a:latin typeface="+mn-lt"/>
                <a:ea typeface="+mn-ea"/>
                <a:cs typeface="+mn-cs"/>
              </a:rPr>
              <a:t>		5. Reason is useless in moral judgments-Good must reveal what is good and bad and we must obey.</a:t>
            </a:r>
          </a:p>
          <a:p>
            <a:r>
              <a:rPr lang="en-US" sz="1200" kern="1200" dirty="0">
                <a:solidFill>
                  <a:schemeClr val="tx1"/>
                </a:solidFill>
                <a:effectLst/>
                <a:latin typeface="+mn-lt"/>
                <a:ea typeface="+mn-ea"/>
                <a:cs typeface="+mn-cs"/>
              </a:rPr>
              <a:t>			a. This is known as Divine Command Theory in ethics.</a:t>
            </a:r>
          </a:p>
          <a:p>
            <a:r>
              <a:rPr lang="en-US" sz="1200" kern="1200" dirty="0">
                <a:solidFill>
                  <a:schemeClr val="tx1"/>
                </a:solidFill>
                <a:effectLst/>
                <a:latin typeface="+mn-lt"/>
                <a:ea typeface="+mn-ea"/>
                <a:cs typeface="+mn-cs"/>
              </a:rPr>
              <a:t>		6. Voluntarists tended to be nominalists about morality-“good” and “evil” are names God gives to things and actions.</a:t>
            </a:r>
          </a:p>
          <a:p>
            <a:r>
              <a:rPr lang="en-US" sz="1200" kern="1200" dirty="0">
                <a:solidFill>
                  <a:schemeClr val="tx1"/>
                </a:solidFill>
                <a:effectLst/>
                <a:latin typeface="+mn-lt"/>
                <a:ea typeface="+mn-ea"/>
                <a:cs typeface="+mn-cs"/>
              </a:rPr>
              <a:t>		7. The world is contingent-God could have made the world in any way. </a:t>
            </a:r>
          </a:p>
          <a:p>
            <a:r>
              <a:rPr lang="en-US" sz="1200" kern="1200" dirty="0">
                <a:solidFill>
                  <a:schemeClr val="tx1"/>
                </a:solidFill>
                <a:effectLst/>
                <a:latin typeface="+mn-lt"/>
                <a:ea typeface="+mn-ea"/>
                <a:cs typeface="+mn-cs"/>
              </a:rPr>
              <a:t>			a. This protects God’s sovereignty and freedom.</a:t>
            </a:r>
          </a:p>
          <a:p>
            <a:r>
              <a:rPr lang="en-US" sz="1200" kern="1200" dirty="0">
                <a:solidFill>
                  <a:schemeClr val="tx1"/>
                </a:solidFill>
                <a:effectLst/>
                <a:latin typeface="+mn-lt"/>
                <a:ea typeface="+mn-ea"/>
                <a:cs typeface="+mn-cs"/>
              </a:rPr>
              <a:t>		8. This puts greater weight on revelation, but also makes observation more important than speculative reasoning.</a:t>
            </a:r>
          </a:p>
          <a:p>
            <a:r>
              <a:rPr lang="en-US" sz="1200" kern="1200" dirty="0">
                <a:solidFill>
                  <a:schemeClr val="tx1"/>
                </a:solidFill>
                <a:effectLst/>
                <a:latin typeface="+mn-lt"/>
                <a:ea typeface="+mn-ea"/>
                <a:cs typeface="+mn-cs"/>
              </a:rPr>
              <a:t>			a. This shift helped develop the modern scientific approach.</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59</a:t>
            </a:fld>
            <a:endParaRPr lang="en-US"/>
          </a:p>
        </p:txBody>
      </p:sp>
    </p:spTree>
    <p:extLst>
      <p:ext uri="{BB962C8B-B14F-4D97-AF65-F5344CB8AC3E}">
        <p14:creationId xmlns:p14="http://schemas.microsoft.com/office/powerpoint/2010/main" val="3458460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I Background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Background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1033-1109, canonized in 1494.</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Born to an Italian noble family.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Against his father’s wishes, he became Benedictine monk in the Norman town of Bec.</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4. He became an abbot and then, reluctantly, the Archbishop of Canterbury for 16 years.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5. He argued for the authority of the pope over that of the king.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6. His main work is the </a:t>
            </a:r>
            <a:r>
              <a:rPr lang="en-US" sz="1200" i="1" dirty="0" err="1">
                <a:solidFill>
                  <a:srgbClr val="000000"/>
                </a:solidFill>
                <a:effectLst/>
                <a:latin typeface="Times" panose="02020603050405020304" pitchFamily="18" charset="0"/>
                <a:ea typeface="Times" panose="02020603050405020304" pitchFamily="18" charset="0"/>
                <a:cs typeface="Times New Roman" panose="02020603050405020304" pitchFamily="18" charset="0"/>
              </a:rPr>
              <a:t>Prosolgium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B. Goal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To provide conclusive, rational proofs for the Christian doctrines he had accepted initially on faith.</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He had confidence in reason.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Reasoning should follow the deductive method and this would lead to all fundamental truths.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4. He believed he could provide rational arguments for the truth of the key doctrines.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60</a:t>
            </a:fld>
            <a:endParaRPr lang="en-US"/>
          </a:p>
        </p:txBody>
      </p:sp>
    </p:spTree>
    <p:extLst>
      <p:ext uri="{BB962C8B-B14F-4D97-AF65-F5344CB8AC3E}">
        <p14:creationId xmlns:p14="http://schemas.microsoft.com/office/powerpoint/2010/main" val="28727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DieBuche</a:t>
            </a:r>
            <a:r>
              <a:rPr lang="en-US" dirty="0"/>
              <a:t> - Own work </a:t>
            </a:r>
            <a:r>
              <a:rPr lang="en-US" dirty="0" err="1"/>
              <a:t>using:http</a:t>
            </a:r>
            <a:r>
              <a:rPr lang="en-US" dirty="0"/>
              <a:t>://guides.library.iit.edu/</a:t>
            </a:r>
            <a:r>
              <a:rPr lang="en-US" dirty="0" err="1"/>
              <a:t>content.php?pid</a:t>
            </a:r>
            <a:r>
              <a:rPr lang="en-US" dirty="0"/>
              <a:t>=27903&amp;sid=322018 (archive1, archive2) (via </a:t>
            </a:r>
            <a:r>
              <a:rPr lang="en-US" dirty="0" err="1"/>
              <a:t>Image:Age_of_Caliphs.png</a:t>
            </a:r>
            <a:r>
              <a:rPr lang="en-US" dirty="0"/>
              <a:t>)Image:BlankMap-World6.svgThe Times Concise Atlas of World History ed. by Geoffrey Barraclough published by Times Books Ltd. ISBN 0-7230-0274-6 pp. 40-41., Public Domain, https://commons.wikimedia.org/w/index.php?curid=10802592</a:t>
            </a:r>
          </a:p>
          <a:p>
            <a:endParaRPr lang="en-US" dirty="0"/>
          </a:p>
          <a:p>
            <a:r>
              <a:rPr lang="en-US" dirty="0"/>
              <a:t>Islamic Empire</a:t>
            </a:r>
          </a:p>
          <a:p>
            <a:r>
              <a:rPr lang="en-US" dirty="0"/>
              <a:t>		1. By the 700s Islam had become a potent force.</a:t>
            </a:r>
          </a:p>
          <a:p>
            <a:r>
              <a:rPr lang="en-US" dirty="0"/>
              <a:t>		2. Muslims took control over Persia, Syria, Egypt, Africa and Spain.</a:t>
            </a:r>
          </a:p>
          <a:p>
            <a:r>
              <a:rPr lang="en-US" dirty="0"/>
              <a:t>		3. The Muslims preserved Aristotle’s texts and made significant developments in science, mathematics and philosophy.</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a:t>
            </a:fld>
            <a:endParaRPr lang="en-US"/>
          </a:p>
        </p:txBody>
      </p:sp>
    </p:spTree>
    <p:extLst>
      <p:ext uri="{BB962C8B-B14F-4D97-AF65-F5344CB8AC3E}">
        <p14:creationId xmlns:p14="http://schemas.microsoft.com/office/powerpoint/2010/main" val="2071357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Goal</a:t>
            </a:r>
          </a:p>
          <a:p>
            <a:r>
              <a:rPr lang="en-US" sz="1200" kern="1200" dirty="0">
                <a:solidFill>
                  <a:schemeClr val="tx1"/>
                </a:solidFill>
                <a:effectLst/>
                <a:latin typeface="+mn-lt"/>
                <a:ea typeface="+mn-ea"/>
                <a:cs typeface="+mn-cs"/>
              </a:rPr>
              <a:t>		1. To provide conclusive, rational proofs for the Christian doctrines he had accepted initially on faith.</a:t>
            </a:r>
          </a:p>
          <a:p>
            <a:r>
              <a:rPr lang="en-US" sz="1200" kern="1200" dirty="0">
                <a:solidFill>
                  <a:schemeClr val="tx1"/>
                </a:solidFill>
                <a:effectLst/>
                <a:latin typeface="+mn-lt"/>
                <a:ea typeface="+mn-ea"/>
                <a:cs typeface="+mn-cs"/>
              </a:rPr>
              <a:t>		2. He had confidence in reason.</a:t>
            </a:r>
          </a:p>
          <a:p>
            <a:r>
              <a:rPr lang="en-US" sz="1200" kern="1200" dirty="0">
                <a:solidFill>
                  <a:schemeClr val="tx1"/>
                </a:solidFill>
                <a:effectLst/>
                <a:latin typeface="+mn-lt"/>
                <a:ea typeface="+mn-ea"/>
                <a:cs typeface="+mn-cs"/>
              </a:rPr>
              <a:t>		3. Reasoning should follow the deductive method and this would lead to all fundamental truths.</a:t>
            </a:r>
          </a:p>
          <a:p>
            <a:r>
              <a:rPr lang="en-US" sz="1200" kern="1200" dirty="0">
                <a:solidFill>
                  <a:schemeClr val="tx1"/>
                </a:solidFill>
                <a:effectLst/>
                <a:latin typeface="+mn-lt"/>
                <a:ea typeface="+mn-ea"/>
                <a:cs typeface="+mn-cs"/>
              </a:rPr>
              <a:t>		4. He believed he could provide rational arguments for the truth of the key doctrines.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61</a:t>
            </a:fld>
            <a:endParaRPr lang="en-US"/>
          </a:p>
        </p:txBody>
      </p:sp>
    </p:spTree>
    <p:extLst>
      <p:ext uri="{BB962C8B-B14F-4D97-AF65-F5344CB8AC3E}">
        <p14:creationId xmlns:p14="http://schemas.microsoft.com/office/powerpoint/2010/main" val="1628373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b="1"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Anselm’s Ontological Argument for God’s Existence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I Anselm’s A Priori Argument for God’s Existence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The Fool Understands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Definition of “God”: a being than which nothing greater can be conceived.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The fool has said there is no God.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The fool, when he hears of God, understands what he hears.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4. What he understands is in his understanding- though he does not understand it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5. It is one thing for an object to be in the understanding.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6. It is another to understand the object exists.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When a painter conceives of what he will paint it is in his understanding.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b. He does not understand it to exist- he has not yet painted it.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c. After it is painted it is in his understanding and he understands that it exists.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7. So, the fool is convinced something at least exists in the understanding than which nothing greater can be conceived.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62</a:t>
            </a:fld>
            <a:endParaRPr lang="en-US"/>
          </a:p>
        </p:txBody>
      </p:sp>
    </p:spTree>
    <p:extLst>
      <p:ext uri="{BB962C8B-B14F-4D97-AF65-F5344CB8AC3E}">
        <p14:creationId xmlns:p14="http://schemas.microsoft.com/office/powerpoint/2010/main" val="4173325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b="1"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Anselm’s Ontological Argument for God’s Existence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I Anselm’s A Priori Argument for God’s Existence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The Fool Understands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Definition of “God”: a being than which nothing greater can be conceived.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The fool has said there is no God.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The fool, when he hears of God, understands what he hears.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4. What he understands is in his understanding- though he does not understand it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5. It is one thing for an object to be in the understanding.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6. It is another to understand the object exists.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When a painter conceives of what he will paint it is in his understanding.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b. He does not understand it to exist- he has not yet painted it.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c. After it is painted it is in his understanding and he understands that it exists.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7. So, the fool is convinced something at least exists in the understanding than which nothing greater can be conceived.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63</a:t>
            </a:fld>
            <a:endParaRPr lang="en-US"/>
          </a:p>
        </p:txBody>
      </p:sp>
    </p:spTree>
    <p:extLst>
      <p:ext uri="{BB962C8B-B14F-4D97-AF65-F5344CB8AC3E}">
        <p14:creationId xmlns:p14="http://schemas.microsoft.com/office/powerpoint/2010/main" val="1221158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B. From Understanding to Reality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Whatever is understood exists in the understanding.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2. That than which nothing greater can be conceived, cannot exist in the understanding alone.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3. Suppose it exists only in the understanding-it can be conceived to exist in reality; which is greater.</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64</a:t>
            </a:fld>
            <a:endParaRPr lang="en-US"/>
          </a:p>
        </p:txBody>
      </p:sp>
    </p:spTree>
    <p:extLst>
      <p:ext uri="{BB962C8B-B14F-4D97-AF65-F5344CB8AC3E}">
        <p14:creationId xmlns:p14="http://schemas.microsoft.com/office/powerpoint/2010/main" val="539112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Lst>
              <a:defRPr/>
            </a:pPr>
            <a:r>
              <a:rPr kumimoji="0" lang="en-US" sz="1200" b="0" i="0" u="none" strike="noStrike" kern="12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Times New Roman" panose="02020603050405020304" pitchFamily="18" charset="0"/>
              </a:rPr>
              <a:t>4. If that than which nothing greater can be conceived, exists in the understanding alone, it is that than which a greater can be conceived.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Lst>
              <a:defRPr/>
            </a:pPr>
            <a:r>
              <a:rPr kumimoji="0" lang="en-US" sz="1200" b="0" i="0" u="none" strike="noStrike" kern="12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Times New Roman" panose="02020603050405020304" pitchFamily="18" charset="0"/>
              </a:rPr>
              <a:t>		5. This is impossible. </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pPr marL="228600" marR="0" lvl="0" indent="0" algn="l" defTabSz="914400" rtl="0" eaLnBrk="1" fontAlgn="auto" latinLnBrk="0" hangingPunct="1">
              <a:lnSpc>
                <a:spcPct val="100000"/>
              </a:lnSpc>
              <a:spcBef>
                <a:spcPts val="0"/>
              </a:spcBef>
              <a:spcAft>
                <a:spcPts val="0"/>
              </a:spcAft>
              <a:buClrTx/>
              <a:buSzTx/>
              <a:buFontTx/>
              <a:buNone/>
              <a:tabLst>
                <a:tab pos="114300" algn="l"/>
                <a:tab pos="228600" algn="l"/>
                <a:tab pos="342900" algn="l"/>
                <a:tab pos="457200" algn="l"/>
              </a:tabLst>
              <a:defRPr/>
            </a:pPr>
            <a:r>
              <a:rPr kumimoji="0" lang="en-US" sz="1200" b="0" i="0" u="none" strike="noStrike" kern="1200" cap="none" spc="0" normalizeH="0" baseline="0" noProof="0" dirty="0">
                <a:ln>
                  <a:noFill/>
                </a:ln>
                <a:solidFill>
                  <a:srgbClr val="000000"/>
                </a:solidFill>
                <a:effectLst/>
                <a:uLnTx/>
                <a:uFillTx/>
                <a:latin typeface="Times" panose="02020603050405020304" pitchFamily="18" charset="0"/>
                <a:ea typeface="Times" panose="02020603050405020304" pitchFamily="18" charset="0"/>
                <a:cs typeface="Times New Roman" panose="02020603050405020304" pitchFamily="18" charset="0"/>
              </a:rPr>
              <a:t>6. There is no doubt that there exists a being than which nothing greater can be conceived, and it exists in the understanding and in reality.</a:t>
            </a:r>
            <a:endParaRPr kumimoji="0" lang="en-US" sz="1800" b="0" i="0" u="none" strike="noStrike" kern="1200" cap="none" spc="0" normalizeH="0" baseline="0" noProof="0" dirty="0">
              <a:ln>
                <a:noFill/>
              </a:ln>
              <a:solidFill>
                <a:prstClr val="black"/>
              </a:solidFill>
              <a:effectLst/>
              <a:uLnTx/>
              <a:uFillTx/>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65</a:t>
            </a:fld>
            <a:endParaRPr lang="en-US"/>
          </a:p>
        </p:txBody>
      </p:sp>
    </p:spTree>
    <p:extLst>
      <p:ext uri="{BB962C8B-B14F-4D97-AF65-F5344CB8AC3E}">
        <p14:creationId xmlns:p14="http://schemas.microsoft.com/office/powerpoint/2010/main" val="2323910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C. God cannot be conceived not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This being exists so truly that it cannot be conceived not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2. It is possible to conceive of a being which cannot be conceived not to exist, and this is greater than one that can be conceived not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3.  If that than which nothing greater can be conceived, can be conceived not to exist, it is not that than which nothing greater can be conceived.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4. This is an irreconcilable contradiction.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5. There is so truly a being than which nothing greater can be conceived to exist, that it cannot even be conceived not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6. This is God.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66</a:t>
            </a:fld>
            <a:endParaRPr lang="en-US"/>
          </a:p>
        </p:txBody>
      </p:sp>
    </p:spTree>
    <p:extLst>
      <p:ext uri="{BB962C8B-B14F-4D97-AF65-F5344CB8AC3E}">
        <p14:creationId xmlns:p14="http://schemas.microsoft.com/office/powerpoint/2010/main" val="870416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D. God alone cannot be conceived not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God exists and cannot be conceived not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2. If one could conceive of a being better than God, the creature would rise above the Creator; which is absurd.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Everything, except God, can be conceived not to exist.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4. God alone exists more truly than all others, and hence in a higher degree.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5. Whatever else exists does not exist so truly so it exists to a lesser degrees.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6. So, the fool denies God because he is a fool.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67</a:t>
            </a:fld>
            <a:endParaRPr lang="en-US"/>
          </a:p>
        </p:txBody>
      </p:sp>
    </p:spTree>
    <p:extLst>
      <p:ext uri="{BB962C8B-B14F-4D97-AF65-F5344CB8AC3E}">
        <p14:creationId xmlns:p14="http://schemas.microsoft.com/office/powerpoint/2010/main" val="39699073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I Challenge &amp; Doubt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Gaunilo’s Challenge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1. Suppose it is said a being which cannot be even conceived in terms of any fact, is in the understanding.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Gaunilo accepts that this being is in his understanding.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He will not accept that it has a real existence until a proof is given.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68</a:t>
            </a:fld>
            <a:endParaRPr lang="en-US"/>
          </a:p>
        </p:txBody>
      </p:sp>
    </p:spTree>
    <p:extLst>
      <p:ext uri="{BB962C8B-B14F-4D97-AF65-F5344CB8AC3E}">
        <p14:creationId xmlns:p14="http://schemas.microsoft.com/office/powerpoint/2010/main" val="2203198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B. Gaunilo’s Doubt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1. Anselm claims this being exists-otherwise the being which is greater than all will not be greater than all.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Gaunilo doubts that this being is greater than any real object.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4. The only existence it has is the same as when the mind, from a word heard, tries to form the image of an unknown object.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69</a:t>
            </a:fld>
            <a:endParaRPr lang="en-US"/>
          </a:p>
        </p:txBody>
      </p:sp>
    </p:spTree>
    <p:extLst>
      <p:ext uri="{BB962C8B-B14F-4D97-AF65-F5344CB8AC3E}">
        <p14:creationId xmlns:p14="http://schemas.microsoft.com/office/powerpoint/2010/main" val="331906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5. How is the existence of that being proved from the assumption that it is greater than all other beings?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6. He doubts Anselm’s demonstration: he does not admit that this being is in his understanding even in the way which many objects whose real existence is uncertain and doubtful, are in his understanding.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7. It should be proved first that this being really exists.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8 Then, from the fact that it is greater than all, we would conclude it also subsists in itself.</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70</a:t>
            </a:fld>
            <a:endParaRPr lang="en-US"/>
          </a:p>
        </p:txBody>
      </p:sp>
    </p:spTree>
    <p:extLst>
      <p:ext uri="{BB962C8B-B14F-4D97-AF65-F5344CB8AC3E}">
        <p14:creationId xmlns:p14="http://schemas.microsoft.com/office/powerpoint/2010/main" val="135861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Time Periods</a:t>
            </a:r>
          </a:p>
          <a:p>
            <a:r>
              <a:rPr lang="en-US" sz="1200" kern="1200" dirty="0">
                <a:solidFill>
                  <a:schemeClr val="tx1"/>
                </a:solidFill>
                <a:effectLst/>
                <a:latin typeface="+mn-lt"/>
                <a:ea typeface="+mn-ea"/>
                <a:cs typeface="+mn-cs"/>
              </a:rPr>
              <a:t>		1. Patristic Period: from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A.D. to Augustine.</a:t>
            </a:r>
          </a:p>
          <a:p>
            <a:r>
              <a:rPr lang="en-US" sz="1200" kern="1200" dirty="0">
                <a:solidFill>
                  <a:schemeClr val="tx1"/>
                </a:solidFill>
                <a:effectLst/>
                <a:latin typeface="+mn-lt"/>
                <a:ea typeface="+mn-ea"/>
                <a:cs typeface="+mn-cs"/>
              </a:rPr>
              <a:t>			a	From “pater” which is Latin for “father.”</a:t>
            </a:r>
          </a:p>
          <a:p>
            <a:r>
              <a:rPr lang="en-US" sz="1200" kern="1200" dirty="0">
                <a:solidFill>
                  <a:schemeClr val="tx1"/>
                </a:solidFill>
                <a:effectLst/>
                <a:latin typeface="+mn-lt"/>
                <a:ea typeface="+mn-ea"/>
                <a:cs typeface="+mn-cs"/>
              </a:rPr>
              <a:t>			b. The writings of the early Christian thinkers, known as the Fathers of the Church.</a:t>
            </a:r>
          </a:p>
          <a:p>
            <a:r>
              <a:rPr lang="en-US" sz="1200" kern="1200" dirty="0">
                <a:solidFill>
                  <a:schemeClr val="tx1"/>
                </a:solidFill>
                <a:effectLst/>
                <a:latin typeface="+mn-lt"/>
                <a:ea typeface="+mn-ea"/>
                <a:cs typeface="+mn-cs"/>
              </a:rPr>
              <a:t>			c. Includes the Christian thought that arose within the context of the classical world.</a:t>
            </a:r>
          </a:p>
          <a:p>
            <a:r>
              <a:rPr lang="en-US" sz="1200" kern="1200" dirty="0">
                <a:solidFill>
                  <a:schemeClr val="tx1"/>
                </a:solidFill>
                <a:effectLst/>
                <a:latin typeface="+mn-lt"/>
                <a:ea typeface="+mn-ea"/>
                <a:cs typeface="+mn-cs"/>
              </a:rPr>
              <a:t>		2. Dark Ages: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centuries.</a:t>
            </a:r>
          </a:p>
          <a:p>
            <a:r>
              <a:rPr lang="en-US" sz="1200" kern="1200" dirty="0">
                <a:solidFill>
                  <a:schemeClr val="tx1"/>
                </a:solidFill>
                <a:effectLst/>
                <a:latin typeface="+mn-lt"/>
                <a:ea typeface="+mn-ea"/>
                <a:cs typeface="+mn-cs"/>
              </a:rPr>
              <a:t>			a. Marked by war as well as cultural and political upheavals.</a:t>
            </a:r>
          </a:p>
          <a:p>
            <a:r>
              <a:rPr lang="en-US" sz="1200" kern="1200" dirty="0">
                <a:solidFill>
                  <a:schemeClr val="tx1"/>
                </a:solidFill>
                <a:effectLst/>
                <a:latin typeface="+mn-lt"/>
                <a:ea typeface="+mn-ea"/>
                <a:cs typeface="+mn-cs"/>
              </a:rPr>
              <a:t>			b. Includes some bright spots: Charlemagne, Boethius and John Scotus Erigena.</a:t>
            </a:r>
          </a:p>
          <a:p>
            <a:r>
              <a:rPr lang="en-US" sz="1200" kern="1200" dirty="0">
                <a:solidFill>
                  <a:schemeClr val="tx1"/>
                </a:solidFill>
                <a:effectLst/>
                <a:latin typeface="+mn-lt"/>
                <a:ea typeface="+mn-ea"/>
                <a:cs typeface="+mn-cs"/>
              </a:rPr>
              <a:t>			c. By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Europe had fallen far below the level of the classical civilization.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11</a:t>
            </a:fld>
            <a:endParaRPr lang="en-US"/>
          </a:p>
        </p:txBody>
      </p:sp>
    </p:spTree>
    <p:extLst>
      <p:ext uri="{BB962C8B-B14F-4D97-AF65-F5344CB8AC3E}">
        <p14:creationId xmlns:p14="http://schemas.microsoft.com/office/powerpoint/2010/main" val="2226932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A. The Perfect Island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There is an island that is impossible to find, the “lost” island.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This island has inestimable wealth and no owner or inhabitant.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Hence it is more excellent than all other countries, which are inhabited.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4. If someone claims there is such an island, Gaunilo would understand his words.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71</a:t>
            </a:fld>
            <a:endParaRPr lang="en-US"/>
          </a:p>
        </p:txBody>
      </p:sp>
    </p:spTree>
    <p:extLst>
      <p:ext uri="{BB962C8B-B14F-4D97-AF65-F5344CB8AC3E}">
        <p14:creationId xmlns:p14="http://schemas.microsoft.com/office/powerpoint/2010/main" val="563534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The parity of reasoning: But suppose he said: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You cannot doubt that this most excellent of island exists somewhere.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You have no doubt that it is in your understanding.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It is more excellent not to be in the understanding alone, but to exist in the understanding and in reality.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4. Hence, the island must exist.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5. If it does not exist, any land which really exists will be more excellent.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6. Hence, the island understood to be more excellent will not be more excellent.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72</a:t>
            </a:fld>
            <a:endParaRPr lang="en-US"/>
          </a:p>
        </p:txBody>
      </p:sp>
    </p:spTree>
    <p:extLst>
      <p:ext uri="{BB962C8B-B14F-4D97-AF65-F5344CB8AC3E}">
        <p14:creationId xmlns:p14="http://schemas.microsoft.com/office/powerpoint/2010/main" val="38402853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C. Gaunilo’s Criticism of this line of reasoning.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1. If someone tried to persuade him by such reasoning, he would assume the person was jesting or regard him or himself a fool.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It ought to be shown that: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The hypothetical excellence of this island exists as a real and indubitable fact.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b. It is not an unreal object, or one whose existence is uncertain in Gaunilo’s understanding.</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73</a:t>
            </a:fld>
            <a:endParaRPr lang="en-US"/>
          </a:p>
        </p:txBody>
      </p:sp>
    </p:spTree>
    <p:extLst>
      <p:ext uri="{BB962C8B-B14F-4D97-AF65-F5344CB8AC3E}">
        <p14:creationId xmlns:p14="http://schemas.microsoft.com/office/powerpoint/2010/main" val="3429710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D. A note of Gaunilo’s method.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He is combining parity of reasoning with a reduction to absurdity.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2. Parity of reasoning: to use reasoning that parallels the reasoning in question.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In this case Gaunilo is using the same line of reasoning as Anselm.</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3. Reducing to absurdity: to prove that a claim is implausible by drawing an absurd or contradictory conclusion from it.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In this case Gaunilo draws an absurd conclusion by using Anselm’s method.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b. He thus concludes that the method is flawed.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74</a:t>
            </a:fld>
            <a:endParaRPr lang="en-US"/>
          </a:p>
        </p:txBody>
      </p:sp>
    </p:spTree>
    <p:extLst>
      <p:ext uri="{BB962C8B-B14F-4D97-AF65-F5344CB8AC3E}">
        <p14:creationId xmlns:p14="http://schemas.microsoft.com/office/powerpoint/2010/main" val="2312731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DB4F2-F0A9-46CC-BD59-C5013696BECB}" type="slidenum">
              <a:rPr lang="en-US" smtClean="0"/>
              <a:t>75</a:t>
            </a:fld>
            <a:endParaRPr lang="en-US"/>
          </a:p>
        </p:txBody>
      </p:sp>
    </p:spTree>
    <p:extLst>
      <p:ext uri="{BB962C8B-B14F-4D97-AF65-F5344CB8AC3E}">
        <p14:creationId xmlns:p14="http://schemas.microsoft.com/office/powerpoint/2010/main" val="588749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I The Island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Anselm’s Summary of Gaunilo’s Objection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1. One should suppose an island in the ocean, which surpasses all lands in its fertility.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Because of the impossibility of discovering what does not exist is called a lost island.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There can be no doubt that this island truly exists in reality.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4. Hence one who hears it described understands what he hears.</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B. Anselm’s Challenge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1. If any shall devise anything existing in reality or in concept alone (except that than which a greater cannot be conceived) to which he can apply Anselm’s reasoning, he will discover it.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76</a:t>
            </a:fld>
            <a:endParaRPr lang="en-US"/>
          </a:p>
        </p:txBody>
      </p:sp>
    </p:spTree>
    <p:extLst>
      <p:ext uri="{BB962C8B-B14F-4D97-AF65-F5344CB8AC3E}">
        <p14:creationId xmlns:p14="http://schemas.microsoft.com/office/powerpoint/2010/main" val="38602517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II Anselm’s Reply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A.  Part one: God cannot be conceived not to be.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1. This being than which a greater is inconceivable cannot be conceived not to be.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Because it exists on so assured a ground of truth.</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Otherwise it would not exist at all.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77</a:t>
            </a:fld>
            <a:endParaRPr lang="en-US"/>
          </a:p>
        </p:txBody>
      </p:sp>
    </p:spTree>
    <p:extLst>
      <p:ext uri="{BB962C8B-B14F-4D97-AF65-F5344CB8AC3E}">
        <p14:creationId xmlns:p14="http://schemas.microsoft.com/office/powerpoint/2010/main" val="34664478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B. Part Two: The dilemma</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1. So, if one claims he conceives this being not to exist, at the time when he conceives of this either he conceives of a being than which a greater is inconceivable or he does not conceive at all.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2. If he does not conceive, he does not conceive of the nonexistence of that of which he does not conceive.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3. If he conceives, he certainly conceives of a being which cannot be even conceived not to exist.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4. If it could be conceived not to exist, it could be conceived to have a beginning and an end.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5. This impossible.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78</a:t>
            </a:fld>
            <a:endParaRPr lang="en-US"/>
          </a:p>
        </p:txBody>
      </p:sp>
    </p:spTree>
    <p:extLst>
      <p:ext uri="{BB962C8B-B14F-4D97-AF65-F5344CB8AC3E}">
        <p14:creationId xmlns:p14="http://schemas.microsoft.com/office/powerpoint/2010/main" val="7725205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79</a:t>
            </a:fld>
            <a:endParaRPr lang="en-US"/>
          </a:p>
        </p:txBody>
      </p:sp>
    </p:spTree>
    <p:extLst>
      <p:ext uri="{BB962C8B-B14F-4D97-AF65-F5344CB8AC3E}">
        <p14:creationId xmlns:p14="http://schemas.microsoft.com/office/powerpoint/2010/main" val="9735950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C. Part Three: It’s inconceivable.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1. He who conceives of this being conceives of a being which cannot be even conceived not to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2.  But he who conceives of this being does not conceive that it does not exist.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		3. If he does so, then he conceives what is inconceivable.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228600" marR="0">
              <a:spcBef>
                <a:spcPts val="0"/>
              </a:spcBef>
              <a:spcAft>
                <a:spcPts val="0"/>
              </a:spcAft>
              <a:tabLst>
                <a:tab pos="114300" algn="l"/>
                <a:tab pos="228600" algn="l"/>
                <a:tab pos="342900" algn="l"/>
                <a:tab pos="457200" algn="l"/>
              </a:tabLst>
            </a:pPr>
            <a:r>
              <a:rPr lang="en-US" sz="12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rPr>
              <a:t>4. The nonexistence of that than which a greater cannot be conceived is inconceivable.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0DB4F2-F0A9-46CC-BD59-C5013696BECB}" type="slidenum">
              <a:rPr lang="en-US" smtClean="0"/>
              <a:t>80</a:t>
            </a:fld>
            <a:endParaRPr lang="en-US"/>
          </a:p>
        </p:txBody>
      </p:sp>
    </p:spTree>
    <p:extLst>
      <p:ext uri="{BB962C8B-B14F-4D97-AF65-F5344CB8AC3E}">
        <p14:creationId xmlns:p14="http://schemas.microsoft.com/office/powerpoint/2010/main" val="1297506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Formative Period: 11</a:t>
            </a:r>
            <a:r>
              <a:rPr lang="en-US" baseline="30000" dirty="0"/>
              <a:t>th</a:t>
            </a:r>
            <a:r>
              <a:rPr lang="en-US" dirty="0"/>
              <a:t>-12</a:t>
            </a:r>
            <a:r>
              <a:rPr lang="en-US" baseline="30000" dirty="0"/>
              <a:t>th</a:t>
            </a:r>
            <a:r>
              <a:rPr lang="en-US" dirty="0"/>
              <a:t> centuries.</a:t>
            </a:r>
          </a:p>
          <a:p>
            <a:pPr lvl="1"/>
            <a:r>
              <a:rPr lang="en-US" dirty="0"/>
              <a:t>Philosophy is revitalized </a:t>
            </a:r>
          </a:p>
          <a:p>
            <a:pPr lvl="2"/>
            <a:r>
              <a:rPr lang="en-US" dirty="0"/>
              <a:t>St. Anselm</a:t>
            </a:r>
          </a:p>
          <a:p>
            <a:pPr lvl="2"/>
            <a:r>
              <a:rPr lang="en-US" dirty="0"/>
              <a:t>Peter Abelard.</a:t>
            </a:r>
          </a:p>
          <a:p>
            <a:r>
              <a:rPr lang="en-US" dirty="0"/>
              <a:t>Culmination of Medieval Philosophy: 13</a:t>
            </a:r>
            <a:r>
              <a:rPr lang="en-US" baseline="30000" dirty="0"/>
              <a:t>th</a:t>
            </a:r>
            <a:r>
              <a:rPr lang="en-US" dirty="0"/>
              <a:t> century.</a:t>
            </a:r>
          </a:p>
          <a:p>
            <a:pPr lvl="1"/>
            <a:r>
              <a:rPr lang="en-US" dirty="0"/>
              <a:t>Works of Aristotle rediscovered in the West.</a:t>
            </a:r>
          </a:p>
          <a:p>
            <a:pPr lvl="1"/>
            <a:r>
              <a:rPr lang="en-US" dirty="0"/>
              <a:t>Saint Thomas Aquinas.</a:t>
            </a:r>
          </a:p>
          <a:p>
            <a:r>
              <a:rPr lang="en-US" dirty="0"/>
              <a:t>Decline of Medieval Thought: 14</a:t>
            </a:r>
            <a:r>
              <a:rPr lang="en-US" baseline="30000" dirty="0"/>
              <a:t>th</a:t>
            </a:r>
            <a:r>
              <a:rPr lang="en-US" dirty="0"/>
              <a:t> century.</a:t>
            </a:r>
          </a:p>
          <a:p>
            <a:pPr lvl="1"/>
            <a:r>
              <a:rPr lang="en-US" dirty="0"/>
              <a:t>John Duns Scotus</a:t>
            </a:r>
          </a:p>
          <a:p>
            <a:pPr lvl="1"/>
            <a:r>
              <a:rPr lang="en-US" dirty="0"/>
              <a:t> William of Ockham.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12</a:t>
            </a:fld>
            <a:endParaRPr lang="en-US"/>
          </a:p>
        </p:txBody>
      </p:sp>
    </p:spTree>
    <p:extLst>
      <p:ext uri="{BB962C8B-B14F-4D97-AF65-F5344CB8AC3E}">
        <p14:creationId xmlns:p14="http://schemas.microsoft.com/office/powerpoint/2010/main" val="6369508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1079-1142</a:t>
            </a:r>
          </a:p>
          <a:p>
            <a:r>
              <a:rPr lang="en-US" sz="1200" kern="1200" dirty="0">
                <a:solidFill>
                  <a:schemeClr val="tx1"/>
                </a:solidFill>
                <a:effectLst/>
                <a:latin typeface="+mn-lt"/>
                <a:ea typeface="+mn-ea"/>
                <a:cs typeface="+mn-cs"/>
              </a:rPr>
              <a:t>		2. Born near Nantes France.</a:t>
            </a:r>
          </a:p>
          <a:p>
            <a:r>
              <a:rPr lang="en-US" sz="1200" kern="1200" dirty="0">
                <a:solidFill>
                  <a:schemeClr val="tx1"/>
                </a:solidFill>
                <a:effectLst/>
                <a:latin typeface="+mn-lt"/>
                <a:ea typeface="+mn-ea"/>
                <a:cs typeface="+mn-cs"/>
              </a:rPr>
              <a:t>		3. Studied in the schools of </a:t>
            </a:r>
            <a:r>
              <a:rPr lang="en-US" sz="1200" kern="1200" dirty="0" err="1">
                <a:solidFill>
                  <a:schemeClr val="tx1"/>
                </a:solidFill>
                <a:effectLst/>
                <a:latin typeface="+mn-lt"/>
                <a:ea typeface="+mn-ea"/>
                <a:cs typeface="+mn-cs"/>
              </a:rPr>
              <a:t>Chartes</a:t>
            </a:r>
            <a:r>
              <a:rPr lang="en-US" sz="1200" kern="1200" dirty="0">
                <a:solidFill>
                  <a:schemeClr val="tx1"/>
                </a:solidFill>
                <a:effectLst/>
                <a:latin typeface="+mn-lt"/>
                <a:ea typeface="+mn-ea"/>
                <a:cs typeface="+mn-cs"/>
              </a:rPr>
              <a:t> and Paris.</a:t>
            </a:r>
          </a:p>
          <a:p>
            <a:r>
              <a:rPr lang="en-US" sz="1200" kern="1200" dirty="0">
                <a:solidFill>
                  <a:schemeClr val="tx1"/>
                </a:solidFill>
                <a:effectLst/>
                <a:latin typeface="+mn-lt"/>
                <a:ea typeface="+mn-ea"/>
                <a:cs typeface="+mn-cs"/>
              </a:rPr>
              <a:t>		4. Regarded as brilliant, but disagreeable and arrogant.</a:t>
            </a:r>
          </a:p>
          <a:p>
            <a:r>
              <a:rPr lang="en-US" sz="1200" kern="1200" dirty="0">
                <a:solidFill>
                  <a:schemeClr val="tx1"/>
                </a:solidFill>
                <a:effectLst/>
                <a:latin typeface="+mn-lt"/>
                <a:ea typeface="+mn-ea"/>
                <a:cs typeface="+mn-cs"/>
              </a:rPr>
              <a:t>			a. After finishing a class, he often taught a competing class on the same subject.</a:t>
            </a:r>
          </a:p>
          <a:p>
            <a:r>
              <a:rPr lang="en-US" sz="1200" kern="1200" dirty="0">
                <a:solidFill>
                  <a:schemeClr val="tx1"/>
                </a:solidFill>
                <a:effectLst/>
                <a:latin typeface="+mn-lt"/>
                <a:ea typeface="+mn-ea"/>
                <a:cs typeface="+mn-cs"/>
              </a:rPr>
              <a:t>		5. He had an affair with Heloise, the niece of an official at Notre Dame.</a:t>
            </a:r>
          </a:p>
          <a:p>
            <a:r>
              <a:rPr lang="en-US" sz="1200" kern="1200" dirty="0">
                <a:solidFill>
                  <a:schemeClr val="tx1"/>
                </a:solidFill>
                <a:effectLst/>
                <a:latin typeface="+mn-lt"/>
                <a:ea typeface="+mn-ea"/>
                <a:cs typeface="+mn-cs"/>
              </a:rPr>
              <a:t>			a. She became pregnant and they were married in secret.</a:t>
            </a:r>
          </a:p>
          <a:p>
            <a:r>
              <a:rPr lang="en-US" sz="1200" kern="1200" dirty="0">
                <a:solidFill>
                  <a:schemeClr val="tx1"/>
                </a:solidFill>
                <a:effectLst/>
                <a:latin typeface="+mn-lt"/>
                <a:ea typeface="+mn-ea"/>
                <a:cs typeface="+mn-cs"/>
              </a:rPr>
              <a:t>			b. Her family had him castrated.</a:t>
            </a:r>
          </a:p>
          <a:p>
            <a:r>
              <a:rPr lang="en-US" sz="1200" kern="1200" dirty="0">
                <a:solidFill>
                  <a:schemeClr val="tx1"/>
                </a:solidFill>
                <a:effectLst/>
                <a:latin typeface="+mn-lt"/>
                <a:ea typeface="+mn-ea"/>
                <a:cs typeface="+mn-cs"/>
              </a:rPr>
              <a:t>			c. He became a monk in the abbey of St. Denis, outside Paris.</a:t>
            </a:r>
          </a:p>
          <a:p>
            <a:r>
              <a:rPr lang="en-US" sz="1200" kern="1200" dirty="0">
                <a:solidFill>
                  <a:schemeClr val="tx1"/>
                </a:solidFill>
                <a:effectLst/>
                <a:latin typeface="+mn-lt"/>
                <a:ea typeface="+mn-ea"/>
                <a:cs typeface="+mn-cs"/>
              </a:rPr>
              <a:t>			d. She became a nun and after her death in 1164 she was buried beside him.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81</a:t>
            </a:fld>
            <a:endParaRPr lang="en-US"/>
          </a:p>
        </p:txBody>
      </p:sp>
    </p:spTree>
    <p:extLst>
      <p:ext uri="{BB962C8B-B14F-4D97-AF65-F5344CB8AC3E}">
        <p14:creationId xmlns:p14="http://schemas.microsoft.com/office/powerpoint/2010/main" val="35565563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Books</a:t>
            </a:r>
          </a:p>
          <a:p>
            <a:r>
              <a:rPr lang="en-US" sz="1200" kern="1200" dirty="0">
                <a:solidFill>
                  <a:schemeClr val="tx1"/>
                </a:solidFill>
                <a:effectLst/>
                <a:latin typeface="+mn-lt"/>
                <a:ea typeface="+mn-ea"/>
                <a:cs typeface="+mn-cs"/>
              </a:rPr>
              <a:t>		1. </a:t>
            </a:r>
            <a:r>
              <a:rPr lang="en-US" sz="1200" i="1" kern="1200" dirty="0">
                <a:solidFill>
                  <a:schemeClr val="tx1"/>
                </a:solidFill>
                <a:effectLst/>
                <a:latin typeface="+mn-lt"/>
                <a:ea typeface="+mn-ea"/>
                <a:cs typeface="+mn-cs"/>
              </a:rPr>
              <a:t>On the Divine Unity and the Trinity</a:t>
            </a:r>
            <a:r>
              <a:rPr lang="en-US" sz="1200" kern="1200" dirty="0">
                <a:solidFill>
                  <a:schemeClr val="tx1"/>
                </a:solidFill>
                <a:effectLst/>
                <a:latin typeface="+mn-lt"/>
                <a:ea typeface="+mn-ea"/>
                <a:cs typeface="+mn-cs"/>
              </a:rPr>
              <a:t> was condemned and burned at a council at Soissons in 1121.</a:t>
            </a:r>
          </a:p>
          <a:p>
            <a:r>
              <a:rPr lang="en-US" sz="1200" kern="1200" dirty="0">
                <a:solidFill>
                  <a:schemeClr val="tx1"/>
                </a:solidFill>
                <a:effectLst/>
                <a:latin typeface="+mn-lt"/>
                <a:ea typeface="+mn-ea"/>
                <a:cs typeface="+mn-cs"/>
              </a:rPr>
              <a:t>		2. </a:t>
            </a:r>
            <a:r>
              <a:rPr lang="en-US" sz="1200" i="1" kern="1200" dirty="0">
                <a:solidFill>
                  <a:schemeClr val="tx1"/>
                </a:solidFill>
                <a:effectLst/>
                <a:latin typeface="+mn-lt"/>
                <a:ea typeface="+mn-ea"/>
                <a:cs typeface="+mn-cs"/>
              </a:rPr>
              <a:t>Introduction to Theology</a:t>
            </a:r>
            <a:r>
              <a:rPr lang="en-US" sz="1200" kern="1200" dirty="0">
                <a:solidFill>
                  <a:schemeClr val="tx1"/>
                </a:solidFill>
                <a:effectLst/>
                <a:latin typeface="+mn-lt"/>
                <a:ea typeface="+mn-ea"/>
                <a:cs typeface="+mn-cs"/>
              </a:rPr>
              <a:t> lead to him being charged with heresy at a council at Sens around 1141.	</a:t>
            </a:r>
          </a:p>
          <a:p>
            <a:r>
              <a:rPr lang="en-US" sz="1200" kern="1200" dirty="0">
                <a:solidFill>
                  <a:schemeClr val="tx1"/>
                </a:solidFill>
                <a:effectLst/>
                <a:latin typeface="+mn-lt"/>
                <a:ea typeface="+mn-ea"/>
                <a:cs typeface="+mn-cs"/>
              </a:rPr>
              <a:t>		3. </a:t>
            </a:r>
            <a:r>
              <a:rPr lang="en-US" sz="1200" i="1" kern="1200" dirty="0">
                <a:solidFill>
                  <a:schemeClr val="tx1"/>
                </a:solidFill>
                <a:effectLst/>
                <a:latin typeface="+mn-lt"/>
                <a:ea typeface="+mn-ea"/>
                <a:cs typeface="+mn-cs"/>
              </a:rPr>
              <a:t>Sic et Non (Yes and No)</a:t>
            </a:r>
            <a:r>
              <a:rPr lang="en-US" sz="1200" kern="1200" dirty="0">
                <a:solidFill>
                  <a:schemeClr val="tx1"/>
                </a:solidFill>
                <a:effectLst/>
                <a:latin typeface="+mn-lt"/>
                <a:ea typeface="+mn-ea"/>
                <a:cs typeface="+mn-cs"/>
              </a:rPr>
              <a:t> was written in 1121-1122.</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82</a:t>
            </a:fld>
            <a:endParaRPr lang="en-US"/>
          </a:p>
        </p:txBody>
      </p:sp>
    </p:spTree>
    <p:extLst>
      <p:ext uri="{BB962C8B-B14F-4D97-AF65-F5344CB8AC3E}">
        <p14:creationId xmlns:p14="http://schemas.microsoft.com/office/powerpoint/2010/main" val="39824737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Moral Theory</a:t>
            </a:r>
          </a:p>
          <a:p>
            <a:r>
              <a:rPr lang="en-US" sz="1200" kern="1200" dirty="0">
                <a:solidFill>
                  <a:schemeClr val="tx1"/>
                </a:solidFill>
                <a:effectLst/>
                <a:latin typeface="+mn-lt"/>
                <a:ea typeface="+mn-ea"/>
                <a:cs typeface="+mn-cs"/>
              </a:rPr>
              <a:t>		1. He went against the dominant legalistic view of morality.</a:t>
            </a:r>
          </a:p>
          <a:p>
            <a:r>
              <a:rPr lang="en-US" sz="1200" kern="1200" dirty="0">
                <a:solidFill>
                  <a:schemeClr val="tx1"/>
                </a:solidFill>
                <a:effectLst/>
                <a:latin typeface="+mn-lt"/>
                <a:ea typeface="+mn-ea"/>
                <a:cs typeface="+mn-cs"/>
              </a:rPr>
              <a:t>			a. This view held that goodness is external conformity of an action to the law of God.</a:t>
            </a:r>
          </a:p>
          <a:p>
            <a:r>
              <a:rPr lang="en-US" sz="1200" kern="1200" dirty="0">
                <a:solidFill>
                  <a:schemeClr val="tx1"/>
                </a:solidFill>
                <a:effectLst/>
                <a:latin typeface="+mn-lt"/>
                <a:ea typeface="+mn-ea"/>
                <a:cs typeface="+mn-cs"/>
              </a:rPr>
              <a:t>			b. Sin is a violation of divine law, regardless of whether the agent knew the law or not.</a:t>
            </a:r>
          </a:p>
          <a:p>
            <a:r>
              <a:rPr lang="en-US" sz="1200" kern="1200" dirty="0">
                <a:solidFill>
                  <a:schemeClr val="tx1"/>
                </a:solidFill>
                <a:effectLst/>
                <a:latin typeface="+mn-lt"/>
                <a:ea typeface="+mn-ea"/>
                <a:cs typeface="+mn-cs"/>
              </a:rPr>
              <a:t>2. He holds that God “God considers not what is done, but in what spirit it is done; and the merit or praise of the agent lies not in the deed but in the intention.”</a:t>
            </a:r>
          </a:p>
          <a:p>
            <a:r>
              <a:rPr lang="en-US" sz="1200" kern="1200" dirty="0">
                <a:solidFill>
                  <a:schemeClr val="tx1"/>
                </a:solidFill>
                <a:effectLst/>
                <a:latin typeface="+mn-lt"/>
                <a:ea typeface="+mn-ea"/>
                <a:cs typeface="+mn-cs"/>
              </a:rPr>
              <a:t>3. He holds that Sin is an expression of contempt for God by willing to do what is known to be wrong.</a:t>
            </a:r>
          </a:p>
          <a:p>
            <a:r>
              <a:rPr lang="en-US" sz="1200" kern="1200" dirty="0">
                <a:solidFill>
                  <a:schemeClr val="tx1"/>
                </a:solidFill>
                <a:effectLst/>
                <a:latin typeface="+mn-lt"/>
                <a:ea typeface="+mn-ea"/>
                <a:cs typeface="+mn-cs"/>
              </a:rPr>
              <a:t>4. If one sincerely does what one thinks is right, then there may be an error but not sin.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84</a:t>
            </a:fld>
            <a:endParaRPr lang="en-US"/>
          </a:p>
        </p:txBody>
      </p:sp>
    </p:spTree>
    <p:extLst>
      <p:ext uri="{BB962C8B-B14F-4D97-AF65-F5344CB8AC3E}">
        <p14:creationId xmlns:p14="http://schemas.microsoft.com/office/powerpoint/2010/main" val="38680397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47282-9818-6A10-6CA0-8E93E3D7E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C656E-ECC6-6DC2-F612-8C4DD47FB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39F99-24A7-DBC4-9BA0-4A6C4F1E6DF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 Moral Theory</a:t>
            </a:r>
          </a:p>
          <a:p>
            <a:r>
              <a:rPr lang="en-US" sz="1200" kern="1200" dirty="0">
                <a:solidFill>
                  <a:schemeClr val="tx1"/>
                </a:solidFill>
                <a:effectLst/>
                <a:latin typeface="+mn-lt"/>
                <a:ea typeface="+mn-ea"/>
                <a:cs typeface="+mn-cs"/>
              </a:rPr>
              <a:t>		1. He went against the dominant legalistic view of morality.</a:t>
            </a:r>
          </a:p>
          <a:p>
            <a:r>
              <a:rPr lang="en-US" sz="1200" kern="1200" dirty="0">
                <a:solidFill>
                  <a:schemeClr val="tx1"/>
                </a:solidFill>
                <a:effectLst/>
                <a:latin typeface="+mn-lt"/>
                <a:ea typeface="+mn-ea"/>
                <a:cs typeface="+mn-cs"/>
              </a:rPr>
              <a:t>			a. This view held that goodness is external conformity of an action to the law of God.</a:t>
            </a:r>
          </a:p>
          <a:p>
            <a:r>
              <a:rPr lang="en-US" sz="1200" kern="1200" dirty="0">
                <a:solidFill>
                  <a:schemeClr val="tx1"/>
                </a:solidFill>
                <a:effectLst/>
                <a:latin typeface="+mn-lt"/>
                <a:ea typeface="+mn-ea"/>
                <a:cs typeface="+mn-cs"/>
              </a:rPr>
              <a:t>			b. Sin is a violation of divine law, regardless of whether the agent knew the law or not.</a:t>
            </a:r>
          </a:p>
          <a:p>
            <a:r>
              <a:rPr lang="en-US" sz="1200" kern="1200" dirty="0">
                <a:solidFill>
                  <a:schemeClr val="tx1"/>
                </a:solidFill>
                <a:effectLst/>
                <a:latin typeface="+mn-lt"/>
                <a:ea typeface="+mn-ea"/>
                <a:cs typeface="+mn-cs"/>
              </a:rPr>
              <a:t>2. He holds that God “God considers not what is done, but in what spirit it is done; and the merit or praise of the agent lies not in the deed but in the intention.”</a:t>
            </a:r>
          </a:p>
          <a:p>
            <a:r>
              <a:rPr lang="en-US" sz="1200" kern="1200" dirty="0">
                <a:solidFill>
                  <a:schemeClr val="tx1"/>
                </a:solidFill>
                <a:effectLst/>
                <a:latin typeface="+mn-lt"/>
                <a:ea typeface="+mn-ea"/>
                <a:cs typeface="+mn-cs"/>
              </a:rPr>
              <a:t>3. He holds that Sin is an expression of contempt for God by willing to do what is known to be wrong.</a:t>
            </a:r>
          </a:p>
          <a:p>
            <a:r>
              <a:rPr lang="en-US" sz="1200" kern="1200" dirty="0">
                <a:solidFill>
                  <a:schemeClr val="tx1"/>
                </a:solidFill>
                <a:effectLst/>
                <a:latin typeface="+mn-lt"/>
                <a:ea typeface="+mn-ea"/>
                <a:cs typeface="+mn-cs"/>
              </a:rPr>
              <a:t>4. If one sincerely does what one thinks is right, then there may be an error but not sin.</a:t>
            </a:r>
          </a:p>
          <a:p>
            <a:endParaRPr lang="en-US" dirty="0"/>
          </a:p>
        </p:txBody>
      </p:sp>
      <p:sp>
        <p:nvSpPr>
          <p:cNvPr id="4" name="Slide Number Placeholder 3">
            <a:extLst>
              <a:ext uri="{FF2B5EF4-FFF2-40B4-BE49-F238E27FC236}">
                <a16:creationId xmlns:a16="http://schemas.microsoft.com/office/drawing/2014/main" id="{98BFD732-A1AA-5CC4-6025-DCEDF47C2339}"/>
              </a:ext>
            </a:extLst>
          </p:cNvPr>
          <p:cNvSpPr>
            <a:spLocks noGrp="1"/>
          </p:cNvSpPr>
          <p:nvPr>
            <p:ph type="sldNum" sz="quarter" idx="5"/>
          </p:nvPr>
        </p:nvSpPr>
        <p:spPr/>
        <p:txBody>
          <a:bodyPr/>
          <a:lstStyle/>
          <a:p>
            <a:fld id="{4649F153-ACC8-4541-AA2A-E674A28DF58D}" type="slidenum">
              <a:rPr lang="en-US" smtClean="0"/>
              <a:t>85</a:t>
            </a:fld>
            <a:endParaRPr lang="en-US"/>
          </a:p>
        </p:txBody>
      </p:sp>
    </p:spTree>
    <p:extLst>
      <p:ext uri="{BB962C8B-B14F-4D97-AF65-F5344CB8AC3E}">
        <p14:creationId xmlns:p14="http://schemas.microsoft.com/office/powerpoint/2010/main" val="36756484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6FBC-E985-F543-DEDC-82C66139D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D00A1-7987-7BF7-B8BB-0C67BB406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29AE2-399F-17FC-B9A8-7E904CE5552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5. In support he cites Jesus: “Father, forgive them, for they know not what they do.”</a:t>
            </a:r>
          </a:p>
          <a:p>
            <a:r>
              <a:rPr lang="en-US" sz="1200" kern="1200" dirty="0">
                <a:solidFill>
                  <a:schemeClr val="tx1"/>
                </a:solidFill>
                <a:effectLst/>
                <a:latin typeface="+mn-lt"/>
                <a:ea typeface="+mn-ea"/>
                <a:cs typeface="+mn-cs"/>
              </a:rPr>
              <a:t>6. He does not support simple-minded and ignorant sincerity in regards to morality.</a:t>
            </a:r>
          </a:p>
          <a:p>
            <a:r>
              <a:rPr lang="en-US" sz="1200" kern="1200" dirty="0">
                <a:solidFill>
                  <a:schemeClr val="tx1"/>
                </a:solidFill>
                <a:effectLst/>
                <a:latin typeface="+mn-lt"/>
                <a:ea typeface="+mn-ea"/>
                <a:cs typeface="+mn-cs"/>
              </a:rPr>
              <a:t>7. A good person is one who makes a concerted effort to know what is right and to act upon that.</a:t>
            </a:r>
          </a:p>
          <a:p>
            <a:r>
              <a:rPr lang="en-US" sz="1200" kern="1200" dirty="0">
                <a:solidFill>
                  <a:schemeClr val="tx1"/>
                </a:solidFill>
                <a:effectLst/>
                <a:latin typeface="+mn-lt"/>
                <a:ea typeface="+mn-ea"/>
                <a:cs typeface="+mn-cs"/>
              </a:rPr>
              <a:t>8. A fully virtuous action is one that arises from right intention and is objectively good because it is in accord with natural moral law or God’s specific commands.</a:t>
            </a:r>
          </a:p>
          <a:p>
            <a:endParaRPr lang="en-US" dirty="0"/>
          </a:p>
        </p:txBody>
      </p:sp>
      <p:sp>
        <p:nvSpPr>
          <p:cNvPr id="4" name="Slide Number Placeholder 3">
            <a:extLst>
              <a:ext uri="{FF2B5EF4-FFF2-40B4-BE49-F238E27FC236}">
                <a16:creationId xmlns:a16="http://schemas.microsoft.com/office/drawing/2014/main" id="{0098FC94-8A24-850F-9862-1A16C4F73CD1}"/>
              </a:ext>
            </a:extLst>
          </p:cNvPr>
          <p:cNvSpPr>
            <a:spLocks noGrp="1"/>
          </p:cNvSpPr>
          <p:nvPr>
            <p:ph type="sldNum" sz="quarter" idx="5"/>
          </p:nvPr>
        </p:nvSpPr>
        <p:spPr/>
        <p:txBody>
          <a:bodyPr/>
          <a:lstStyle/>
          <a:p>
            <a:fld id="{4649F153-ACC8-4541-AA2A-E674A28DF58D}" type="slidenum">
              <a:rPr lang="en-US" smtClean="0"/>
              <a:t>86</a:t>
            </a:fld>
            <a:endParaRPr lang="en-US"/>
          </a:p>
        </p:txBody>
      </p:sp>
    </p:spTree>
    <p:extLst>
      <p:ext uri="{BB962C8B-B14F-4D97-AF65-F5344CB8AC3E}">
        <p14:creationId xmlns:p14="http://schemas.microsoft.com/office/powerpoint/2010/main" val="4009460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Pre-Voluntarism</a:t>
            </a:r>
          </a:p>
          <a:p>
            <a:r>
              <a:rPr lang="en-US" sz="1200" kern="1200" dirty="0">
                <a:solidFill>
                  <a:schemeClr val="tx1"/>
                </a:solidFill>
                <a:effectLst/>
                <a:latin typeface="+mn-lt"/>
                <a:ea typeface="+mn-ea"/>
                <a:cs typeface="+mn-cs"/>
              </a:rPr>
              <a:t>		1. He implies there is no necessity to God’s moral rules.</a:t>
            </a:r>
          </a:p>
          <a:p>
            <a:r>
              <a:rPr lang="en-US" sz="1200" kern="1200" dirty="0">
                <a:solidFill>
                  <a:schemeClr val="tx1"/>
                </a:solidFill>
                <a:effectLst/>
                <a:latin typeface="+mn-lt"/>
                <a:ea typeface="+mn-ea"/>
                <a:cs typeface="+mn-cs"/>
              </a:rPr>
              <a:t>		2. This explains why God commands different moralities at different times as presented in the bible.</a:t>
            </a:r>
          </a:p>
          <a:p>
            <a:r>
              <a:rPr lang="en-US" sz="1200" kern="1200" dirty="0">
                <a:solidFill>
                  <a:schemeClr val="tx1"/>
                </a:solidFill>
                <a:effectLst/>
                <a:latin typeface="+mn-lt"/>
                <a:ea typeface="+mn-ea"/>
                <a:cs typeface="+mn-cs"/>
              </a:rPr>
              <a:t>		3. This freedom of choice is essential to God as the lawgiver and also to humans as law followers.</a:t>
            </a:r>
          </a:p>
          <a:p>
            <a:r>
              <a:rPr lang="en-US" sz="1200" kern="1200" dirty="0">
                <a:solidFill>
                  <a:schemeClr val="tx1"/>
                </a:solidFill>
                <a:effectLst/>
                <a:latin typeface="+mn-lt"/>
                <a:ea typeface="+mn-ea"/>
                <a:cs typeface="+mn-cs"/>
              </a:rPr>
              <a:t>		4. Regardless of the morality commanded by God at a particular time, people are obligated to obey.</a:t>
            </a:r>
          </a:p>
          <a:p>
            <a:r>
              <a:rPr lang="en-US" sz="1200" kern="1200" dirty="0">
                <a:solidFill>
                  <a:schemeClr val="tx1"/>
                </a:solidFill>
                <a:effectLst/>
                <a:latin typeface="+mn-lt"/>
                <a:ea typeface="+mn-ea"/>
                <a:cs typeface="+mn-cs"/>
              </a:rPr>
              <a:t>	F. Impact</a:t>
            </a:r>
          </a:p>
          <a:p>
            <a:r>
              <a:rPr lang="en-US" sz="1200" kern="1200" dirty="0">
                <a:solidFill>
                  <a:schemeClr val="tx1"/>
                </a:solidFill>
                <a:effectLst/>
                <a:latin typeface="+mn-lt"/>
                <a:ea typeface="+mn-ea"/>
                <a:cs typeface="+mn-cs"/>
              </a:rPr>
              <a:t>		1. He developed the theory of conceptualism.</a:t>
            </a:r>
          </a:p>
          <a:p>
            <a:r>
              <a:rPr lang="en-US" sz="1200" kern="1200" dirty="0">
                <a:solidFill>
                  <a:schemeClr val="tx1"/>
                </a:solidFill>
                <a:effectLst/>
                <a:latin typeface="+mn-lt"/>
                <a:ea typeface="+mn-ea"/>
                <a:cs typeface="+mn-cs"/>
              </a:rPr>
              <a:t>		2. He contributed to philosophy of mind and language.</a:t>
            </a:r>
          </a:p>
          <a:p>
            <a:r>
              <a:rPr lang="en-US" sz="1200" kern="1200" dirty="0">
                <a:solidFill>
                  <a:schemeClr val="tx1"/>
                </a:solidFill>
                <a:effectLst/>
                <a:latin typeface="+mn-lt"/>
                <a:ea typeface="+mn-ea"/>
                <a:cs typeface="+mn-cs"/>
              </a:rPr>
              <a:t>		3. He contributed to Scholastic methodology.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87</a:t>
            </a:fld>
            <a:endParaRPr lang="en-US"/>
          </a:p>
        </p:txBody>
      </p:sp>
    </p:spTree>
    <p:extLst>
      <p:ext uri="{BB962C8B-B14F-4D97-AF65-F5344CB8AC3E}">
        <p14:creationId xmlns:p14="http://schemas.microsoft.com/office/powerpoint/2010/main" val="33272869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Background </a:t>
            </a:r>
          </a:p>
          <a:p>
            <a:r>
              <a:rPr lang="en-US" sz="1200" kern="1200" dirty="0">
                <a:solidFill>
                  <a:schemeClr val="tx1"/>
                </a:solidFill>
                <a:effectLst/>
                <a:latin typeface="+mn-lt"/>
                <a:ea typeface="+mn-ea"/>
                <a:cs typeface="+mn-cs"/>
              </a:rPr>
              <a:t>	A. Aristotle</a:t>
            </a:r>
          </a:p>
          <a:p>
            <a:r>
              <a:rPr lang="en-US" sz="1200" kern="1200" dirty="0">
                <a:solidFill>
                  <a:schemeClr val="tx1"/>
                </a:solidFill>
                <a:effectLst/>
                <a:latin typeface="+mn-lt"/>
                <a:ea typeface="+mn-ea"/>
                <a:cs typeface="+mn-cs"/>
              </a:rPr>
              <a:t>		1. Islamic and Jewish philosophers in the Arabic world had access to the works of Plato and Aristotle.</a:t>
            </a:r>
          </a:p>
          <a:p>
            <a:r>
              <a:rPr lang="en-US" sz="1200" kern="1200" dirty="0">
                <a:solidFill>
                  <a:schemeClr val="tx1"/>
                </a:solidFill>
                <a:effectLst/>
                <a:latin typeface="+mn-lt"/>
                <a:ea typeface="+mn-ea"/>
                <a:cs typeface="+mn-cs"/>
              </a:rPr>
              <a:t>		2. The works of Aristotle and Plato came to Europe from the Islamic world.</a:t>
            </a:r>
          </a:p>
          <a:p>
            <a:r>
              <a:rPr lang="en-US" sz="1200" kern="1200" dirty="0">
                <a:solidFill>
                  <a:schemeClr val="tx1"/>
                </a:solidFill>
                <a:effectLst/>
                <a:latin typeface="+mn-lt"/>
                <a:ea typeface="+mn-ea"/>
                <a:cs typeface="+mn-cs"/>
              </a:rPr>
              <a:t>3. Christian philosophers were influenced by the Muslim Philosophers, mainly by their acceptance of or critical response to their works.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88</a:t>
            </a:fld>
            <a:endParaRPr lang="en-US"/>
          </a:p>
        </p:txBody>
      </p:sp>
    </p:spTree>
    <p:extLst>
      <p:ext uri="{BB962C8B-B14F-4D97-AF65-F5344CB8AC3E}">
        <p14:creationId xmlns:p14="http://schemas.microsoft.com/office/powerpoint/2010/main" val="1620670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A244C-F3F4-D0C0-A87C-80522365E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D1A1A-921B-ED77-C45C-2CDB3829B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B53AA-2DC0-1A1E-21D8-8D87A7B6072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 Islamic Religion</a:t>
            </a:r>
          </a:p>
          <a:p>
            <a:r>
              <a:rPr lang="en-US" sz="1200" kern="1200" dirty="0">
                <a:solidFill>
                  <a:schemeClr val="tx1"/>
                </a:solidFill>
                <a:effectLst/>
                <a:latin typeface="+mn-lt"/>
                <a:ea typeface="+mn-ea"/>
                <a:cs typeface="+mn-cs"/>
              </a:rPr>
              <a:t>		1. Islam means “submission to God’s will.”</a:t>
            </a:r>
          </a:p>
          <a:p>
            <a:r>
              <a:rPr lang="en-US" sz="1200" kern="1200" dirty="0">
                <a:solidFill>
                  <a:schemeClr val="tx1"/>
                </a:solidFill>
                <a:effectLst/>
                <a:latin typeface="+mn-lt"/>
                <a:ea typeface="+mn-ea"/>
                <a:cs typeface="+mn-cs"/>
              </a:rPr>
              <a:t>		2. Monotheistic.</a:t>
            </a:r>
          </a:p>
          <a:p>
            <a:r>
              <a:rPr lang="en-US" sz="1200" kern="1200" dirty="0">
                <a:solidFill>
                  <a:schemeClr val="tx1"/>
                </a:solidFill>
                <a:effectLst/>
                <a:latin typeface="+mn-lt"/>
                <a:ea typeface="+mn-ea"/>
                <a:cs typeface="+mn-cs"/>
              </a:rPr>
              <a:t>		3. Based on the revelations given over a period of years to the prophet Muhammad (died 632).</a:t>
            </a:r>
          </a:p>
          <a:p>
            <a:r>
              <a:rPr lang="en-US" sz="1200" kern="1200" dirty="0">
                <a:solidFill>
                  <a:schemeClr val="tx1"/>
                </a:solidFill>
                <a:effectLst/>
                <a:latin typeface="+mn-lt"/>
                <a:ea typeface="+mn-ea"/>
                <a:cs typeface="+mn-cs"/>
              </a:rPr>
              <a:t>4. Muhammad held that his revelations were consistent with those of the Old and New Testaments, although his teachings </a:t>
            </a:r>
            <a:r>
              <a:rPr lang="en-US" sz="1200" kern="1200" dirty="0" err="1">
                <a:solidFill>
                  <a:schemeClr val="tx1"/>
                </a:solidFill>
                <a:effectLst/>
                <a:latin typeface="+mn-lt"/>
                <a:ea typeface="+mn-ea"/>
                <a:cs typeface="+mn-cs"/>
              </a:rPr>
              <a:t>superceded</a:t>
            </a:r>
            <a:r>
              <a:rPr lang="en-US" sz="1200" kern="1200" dirty="0">
                <a:solidFill>
                  <a:schemeClr val="tx1"/>
                </a:solidFill>
                <a:effectLst/>
                <a:latin typeface="+mn-lt"/>
                <a:ea typeface="+mn-ea"/>
                <a:cs typeface="+mn-cs"/>
              </a:rPr>
              <a:t> the earlier revelations.</a:t>
            </a:r>
          </a:p>
          <a:p>
            <a:r>
              <a:rPr lang="en-US" sz="1200" kern="1200" dirty="0">
                <a:solidFill>
                  <a:schemeClr val="tx1"/>
                </a:solidFill>
                <a:effectLst/>
                <a:latin typeface="+mn-lt"/>
                <a:ea typeface="+mn-ea"/>
                <a:cs typeface="+mn-cs"/>
              </a:rPr>
              <a:t>5. Muhammad’s revelations were recorded in the Koran.</a:t>
            </a:r>
          </a:p>
          <a:p>
            <a:r>
              <a:rPr lang="en-US" sz="1200" kern="1200" dirty="0">
                <a:solidFill>
                  <a:schemeClr val="tx1"/>
                </a:solidFill>
                <a:effectLst/>
                <a:latin typeface="+mn-lt"/>
                <a:ea typeface="+mn-ea"/>
                <a:cs typeface="+mn-cs"/>
              </a:rPr>
              <a:t>6. The followers of Islam are Muslims, which means “true believers.”</a:t>
            </a:r>
          </a:p>
          <a:p>
            <a:r>
              <a:rPr lang="en-US" sz="1200" kern="1200" dirty="0">
                <a:solidFill>
                  <a:schemeClr val="tx1"/>
                </a:solidFill>
                <a:effectLst/>
                <a:latin typeface="+mn-lt"/>
                <a:ea typeface="+mn-ea"/>
                <a:cs typeface="+mn-cs"/>
              </a:rPr>
              <a:t>7. By 732 Muslims had spread Islam from India through North Africa and into Spain.</a:t>
            </a:r>
          </a:p>
          <a:p>
            <a:endParaRPr lang="en-US" dirty="0"/>
          </a:p>
        </p:txBody>
      </p:sp>
      <p:sp>
        <p:nvSpPr>
          <p:cNvPr id="4" name="Slide Number Placeholder 3">
            <a:extLst>
              <a:ext uri="{FF2B5EF4-FFF2-40B4-BE49-F238E27FC236}">
                <a16:creationId xmlns:a16="http://schemas.microsoft.com/office/drawing/2014/main" id="{4EC312EB-9F4F-3128-E0E5-519B7621C7AE}"/>
              </a:ext>
            </a:extLst>
          </p:cNvPr>
          <p:cNvSpPr>
            <a:spLocks noGrp="1"/>
          </p:cNvSpPr>
          <p:nvPr>
            <p:ph type="sldNum" sz="quarter" idx="5"/>
          </p:nvPr>
        </p:nvSpPr>
        <p:spPr/>
        <p:txBody>
          <a:bodyPr/>
          <a:lstStyle/>
          <a:p>
            <a:fld id="{4649F153-ACC8-4541-AA2A-E674A28DF58D}" type="slidenum">
              <a:rPr lang="en-US" smtClean="0"/>
              <a:t>89</a:t>
            </a:fld>
            <a:endParaRPr lang="en-US"/>
          </a:p>
        </p:txBody>
      </p:sp>
    </p:spTree>
    <p:extLst>
      <p:ext uri="{BB962C8B-B14F-4D97-AF65-F5344CB8AC3E}">
        <p14:creationId xmlns:p14="http://schemas.microsoft.com/office/powerpoint/2010/main" val="5315012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Philosophy</a:t>
            </a:r>
          </a:p>
          <a:p>
            <a:r>
              <a:rPr lang="en-US" sz="1200" kern="1200" dirty="0">
                <a:solidFill>
                  <a:schemeClr val="tx1"/>
                </a:solidFill>
                <a:effectLst/>
                <a:latin typeface="+mn-lt"/>
                <a:ea typeface="+mn-ea"/>
                <a:cs typeface="+mn-cs"/>
              </a:rPr>
              <a:t>1. Prior to the advent of Islam, Christian and heretical sects in Mesopotamia, Persia, and Syria kept the tradition of Greek science and philosophy and also preserved and translated ancient Greek texts.</a:t>
            </a:r>
          </a:p>
          <a:p>
            <a:r>
              <a:rPr lang="en-US" sz="1200" kern="1200" dirty="0">
                <a:solidFill>
                  <a:schemeClr val="tx1"/>
                </a:solidFill>
                <a:effectLst/>
                <a:latin typeface="+mn-lt"/>
                <a:ea typeface="+mn-ea"/>
                <a:cs typeface="+mn-cs"/>
              </a:rPr>
              <a:t>2. Islamic philosophy began around 800 when Muslim philosophers began translating Greek philosophy into Arabic and commenting on them.</a:t>
            </a:r>
          </a:p>
          <a:p>
            <a:r>
              <a:rPr lang="en-US" sz="1200" kern="1200" dirty="0">
                <a:solidFill>
                  <a:schemeClr val="tx1"/>
                </a:solidFill>
                <a:effectLst/>
                <a:latin typeface="+mn-lt"/>
                <a:ea typeface="+mn-ea"/>
                <a:cs typeface="+mn-cs"/>
              </a:rPr>
              <a:t>3. Their task was to reconcile Aristotle with the Koran.</a:t>
            </a:r>
          </a:p>
          <a:p>
            <a:r>
              <a:rPr lang="en-US" sz="1200" kern="1200" dirty="0">
                <a:solidFill>
                  <a:schemeClr val="tx1"/>
                </a:solidFill>
                <a:effectLst/>
                <a:latin typeface="+mn-lt"/>
                <a:ea typeface="+mn-ea"/>
                <a:cs typeface="+mn-cs"/>
              </a:rPr>
              <a:t>4. A well-established orthodoxy developed on the basis of revealed scripture.</a:t>
            </a:r>
          </a:p>
          <a:p>
            <a:r>
              <a:rPr lang="en-US" sz="1200" kern="1200" dirty="0">
                <a:solidFill>
                  <a:schemeClr val="tx1"/>
                </a:solidFill>
                <a:effectLst/>
                <a:latin typeface="+mn-lt"/>
                <a:ea typeface="+mn-ea"/>
                <a:cs typeface="+mn-cs"/>
              </a:rPr>
              <a:t>5. Some philosophers embraced Greek philosophy and attempted to reconcile it with scriptures so as to make faith conform to reason.</a:t>
            </a:r>
          </a:p>
          <a:p>
            <a:r>
              <a:rPr lang="en-US" sz="1200" kern="1200" dirty="0">
                <a:solidFill>
                  <a:schemeClr val="tx1"/>
                </a:solidFill>
                <a:effectLst/>
                <a:latin typeface="+mn-lt"/>
                <a:ea typeface="+mn-ea"/>
                <a:cs typeface="+mn-cs"/>
              </a:rPr>
              <a:t>6. Other thinkers were suspicious of philosophy and the effect it might have on the interpretation of the faith.</a:t>
            </a:r>
          </a:p>
          <a:p>
            <a:r>
              <a:rPr lang="en-US" sz="1200" kern="1200" dirty="0">
                <a:solidFill>
                  <a:schemeClr val="tx1"/>
                </a:solidFill>
                <a:effectLst/>
                <a:latin typeface="+mn-lt"/>
                <a:ea typeface="+mn-ea"/>
                <a:cs typeface="+mn-cs"/>
              </a:rPr>
              <a:t>7. The two main groups were an earlier eastern group in Baghdad and a later western group in Spain.</a:t>
            </a:r>
          </a:p>
          <a:p>
            <a:r>
              <a:rPr lang="en-US" sz="1200" kern="1200" dirty="0">
                <a:solidFill>
                  <a:schemeClr val="tx1"/>
                </a:solidFill>
                <a:effectLst/>
                <a:latin typeface="+mn-lt"/>
                <a:ea typeface="+mn-ea"/>
                <a:cs typeface="+mn-cs"/>
              </a:rPr>
              <a:t>8. After Ibn Rushd, Greek philosophy was suppressed to prevent further heresy.</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90</a:t>
            </a:fld>
            <a:endParaRPr lang="en-US"/>
          </a:p>
        </p:txBody>
      </p:sp>
    </p:spTree>
    <p:extLst>
      <p:ext uri="{BB962C8B-B14F-4D97-AF65-F5344CB8AC3E}">
        <p14:creationId xmlns:p14="http://schemas.microsoft.com/office/powerpoint/2010/main" val="19822916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Neoplatonism</a:t>
            </a:r>
          </a:p>
          <a:p>
            <a:r>
              <a:rPr lang="en-US" sz="1200" kern="1200" dirty="0">
                <a:solidFill>
                  <a:schemeClr val="tx1"/>
                </a:solidFill>
                <a:effectLst/>
                <a:latin typeface="+mn-lt"/>
                <a:ea typeface="+mn-ea"/>
                <a:cs typeface="+mn-cs"/>
              </a:rPr>
              <a:t>1. Neoplatonism influenced Islamic philosophy, often as the result of mistakes in the attribution of authorship.</a:t>
            </a:r>
          </a:p>
          <a:p>
            <a:r>
              <a:rPr lang="en-US" sz="1200" kern="1200" dirty="0">
                <a:solidFill>
                  <a:schemeClr val="tx1"/>
                </a:solidFill>
                <a:effectLst/>
                <a:latin typeface="+mn-lt"/>
                <a:ea typeface="+mn-ea"/>
                <a:cs typeface="+mn-cs"/>
              </a:rPr>
              <a:t>2. Some of Plotinus’ Enneads were translated as “Aristotle’s Theology.”</a:t>
            </a:r>
          </a:p>
          <a:p>
            <a:r>
              <a:rPr lang="en-US" sz="1200" kern="1200" dirty="0">
                <a:solidFill>
                  <a:schemeClr val="tx1"/>
                </a:solidFill>
                <a:effectLst/>
                <a:latin typeface="+mn-lt"/>
                <a:ea typeface="+mn-ea"/>
                <a:cs typeface="+mn-cs"/>
              </a:rPr>
              <a:t>3.The</a:t>
            </a:r>
            <a:r>
              <a:rPr lang="en-US" sz="1200" i="1" kern="1200" dirty="0">
                <a:solidFill>
                  <a:schemeClr val="tx1"/>
                </a:solidFill>
                <a:effectLst/>
                <a:latin typeface="+mn-lt"/>
                <a:ea typeface="+mn-ea"/>
                <a:cs typeface="+mn-cs"/>
              </a:rPr>
              <a:t> Book of Causes</a:t>
            </a:r>
            <a:r>
              <a:rPr lang="en-US" sz="1200" kern="1200" dirty="0">
                <a:solidFill>
                  <a:schemeClr val="tx1"/>
                </a:solidFill>
                <a:effectLst/>
                <a:latin typeface="+mn-lt"/>
                <a:ea typeface="+mn-ea"/>
                <a:cs typeface="+mn-cs"/>
              </a:rPr>
              <a:t> by the Athenian Neo-Platonist Proclus was attributed to Aristotle.</a:t>
            </a:r>
          </a:p>
          <a:p>
            <a:r>
              <a:rPr lang="en-US" sz="1200" kern="1200" dirty="0">
                <a:solidFill>
                  <a:schemeClr val="tx1"/>
                </a:solidFill>
                <a:effectLst/>
                <a:latin typeface="+mn-lt"/>
                <a:ea typeface="+mn-ea"/>
                <a:cs typeface="+mn-cs"/>
              </a:rPr>
              <a:t>4. There was a strong Neo-Platonist leaning in the interpretations of Aristotle.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91</a:t>
            </a:fld>
            <a:endParaRPr lang="en-US"/>
          </a:p>
        </p:txBody>
      </p:sp>
    </p:spTree>
    <p:extLst>
      <p:ext uri="{BB962C8B-B14F-4D97-AF65-F5344CB8AC3E}">
        <p14:creationId xmlns:p14="http://schemas.microsoft.com/office/powerpoint/2010/main" val="2230538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Works</a:t>
            </a:r>
          </a:p>
          <a:p>
            <a:r>
              <a:rPr lang="en-US" dirty="0"/>
              <a:t>		1. Greek works were rarely translated into Latin during the Roman era because most scholars could read Greek.</a:t>
            </a:r>
          </a:p>
          <a:p>
            <a:r>
              <a:rPr lang="en-US" dirty="0"/>
              <a:t>		2. In 410 St. Jerome translated the bible from Greek into Latin, thus lessening Christian interest in Greek.</a:t>
            </a:r>
          </a:p>
          <a:p>
            <a:r>
              <a:rPr lang="en-US" dirty="0"/>
              <a:t>		3. Education, reading and writing declined.</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13</a:t>
            </a:fld>
            <a:endParaRPr lang="en-US"/>
          </a:p>
        </p:txBody>
      </p:sp>
    </p:spTree>
    <p:extLst>
      <p:ext uri="{BB962C8B-B14F-4D97-AF65-F5344CB8AC3E}">
        <p14:creationId xmlns:p14="http://schemas.microsoft.com/office/powerpoint/2010/main" val="9590909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Defeat in the West</a:t>
            </a:r>
          </a:p>
          <a:p>
            <a:r>
              <a:rPr lang="en-US" sz="1200" kern="1200" dirty="0">
                <a:solidFill>
                  <a:schemeClr val="tx1"/>
                </a:solidFill>
                <a:effectLst/>
                <a:latin typeface="+mn-lt"/>
                <a:ea typeface="+mn-ea"/>
                <a:cs typeface="+mn-cs"/>
              </a:rPr>
              <a:t>		1. In 1212 Christian forced defeated a Muslim army at Las Navas de </a:t>
            </a:r>
            <a:r>
              <a:rPr lang="en-US" sz="1200" kern="1200" dirty="0" err="1">
                <a:solidFill>
                  <a:schemeClr val="tx1"/>
                </a:solidFill>
                <a:effectLst/>
                <a:latin typeface="+mn-lt"/>
                <a:ea typeface="+mn-ea"/>
                <a:cs typeface="+mn-cs"/>
              </a:rPr>
              <a:t>Tolsa</a:t>
            </a:r>
            <a:r>
              <a:rPr lang="en-US" sz="1200" kern="1200" dirty="0">
                <a:solidFill>
                  <a:schemeClr val="tx1"/>
                </a:solidFill>
                <a:effectLst/>
                <a:latin typeface="+mn-lt"/>
                <a:ea typeface="+mn-ea"/>
                <a:cs typeface="+mn-cs"/>
              </a:rPr>
              <a:t>, breaking their hold on Spain.</a:t>
            </a:r>
          </a:p>
          <a:p>
            <a:r>
              <a:rPr lang="en-US" sz="1200" kern="1200" dirty="0">
                <a:solidFill>
                  <a:schemeClr val="tx1"/>
                </a:solidFill>
                <a:effectLst/>
                <a:latin typeface="+mn-lt"/>
                <a:ea typeface="+mn-ea"/>
                <a:cs typeface="+mn-cs"/>
              </a:rPr>
              <a:t>		2. By the end of the century, the Christians held all of Spain except </a:t>
            </a:r>
            <a:r>
              <a:rPr lang="en-US" sz="1200" kern="1200" dirty="0" err="1">
                <a:solidFill>
                  <a:schemeClr val="tx1"/>
                </a:solidFill>
                <a:effectLst/>
                <a:latin typeface="+mn-lt"/>
                <a:ea typeface="+mn-ea"/>
                <a:cs typeface="+mn-cs"/>
              </a:rPr>
              <a:t>Genada</a:t>
            </a:r>
            <a:r>
              <a:rPr lang="en-US" sz="1200" kern="1200" dirty="0">
                <a:solidFill>
                  <a:schemeClr val="tx1"/>
                </a:solidFill>
                <a:effectLst/>
                <a:latin typeface="+mn-lt"/>
                <a:ea typeface="+mn-ea"/>
                <a:cs typeface="+mn-cs"/>
              </a:rPr>
              <a:t>, which was Muslim until 1492.</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92</a:t>
            </a:fld>
            <a:endParaRPr lang="en-US"/>
          </a:p>
        </p:txBody>
      </p:sp>
    </p:spTree>
    <p:extLst>
      <p:ext uri="{BB962C8B-B14F-4D97-AF65-F5344CB8AC3E}">
        <p14:creationId xmlns:p14="http://schemas.microsoft.com/office/powerpoint/2010/main" val="28682426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 Ibn Sina/Avicenna (980-1037)</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Born in Persia.</a:t>
            </a:r>
          </a:p>
          <a:p>
            <a:r>
              <a:rPr lang="en-US" sz="1200" kern="1200" dirty="0">
                <a:solidFill>
                  <a:schemeClr val="tx1"/>
                </a:solidFill>
                <a:effectLst/>
                <a:latin typeface="+mn-lt"/>
                <a:ea typeface="+mn-ea"/>
                <a:cs typeface="+mn-cs"/>
              </a:rPr>
              <a:t>		2. A child prodigy-he learned all the disciplines and great works in his youth and at 16 he became a physician.</a:t>
            </a:r>
          </a:p>
          <a:p>
            <a:r>
              <a:rPr lang="en-US" sz="1200" kern="1200" dirty="0">
                <a:solidFill>
                  <a:schemeClr val="tx1"/>
                </a:solidFill>
                <a:effectLst/>
                <a:latin typeface="+mn-lt"/>
                <a:ea typeface="+mn-ea"/>
                <a:cs typeface="+mn-cs"/>
              </a:rPr>
              <a:t>		3. He worked as a physician and high government official.</a:t>
            </a:r>
          </a:p>
          <a:p>
            <a:r>
              <a:rPr lang="en-US" sz="1200" kern="1200" dirty="0">
                <a:solidFill>
                  <a:schemeClr val="tx1"/>
                </a:solidFill>
                <a:effectLst/>
                <a:latin typeface="+mn-lt"/>
                <a:ea typeface="+mn-ea"/>
                <a:cs typeface="+mn-cs"/>
              </a:rPr>
              <a:t>		4. He wrote 160 books on numerous topics.</a:t>
            </a:r>
          </a:p>
          <a:p>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Ibsn</a:t>
            </a:r>
            <a:r>
              <a:rPr lang="en-US" sz="1200" kern="1200" dirty="0">
                <a:solidFill>
                  <a:schemeClr val="tx1"/>
                </a:solidFill>
                <a:effectLst/>
                <a:latin typeface="+mn-lt"/>
                <a:ea typeface="+mn-ea"/>
                <a:cs typeface="+mn-cs"/>
              </a:rPr>
              <a:t> Sina said he memorized Aristotle’s </a:t>
            </a:r>
            <a:r>
              <a:rPr lang="en-US" sz="1200" i="1" kern="1200" dirty="0">
                <a:solidFill>
                  <a:schemeClr val="tx1"/>
                </a:solidFill>
                <a:effectLst/>
                <a:latin typeface="+mn-lt"/>
                <a:ea typeface="+mn-ea"/>
                <a:cs typeface="+mn-cs"/>
              </a:rPr>
              <a:t>Metaphysics </a:t>
            </a:r>
            <a:r>
              <a:rPr lang="en-US" sz="1200" kern="1200" dirty="0">
                <a:solidFill>
                  <a:schemeClr val="tx1"/>
                </a:solidFill>
                <a:effectLst/>
                <a:latin typeface="+mn-lt"/>
                <a:ea typeface="+mn-ea"/>
                <a:cs typeface="+mn-cs"/>
              </a:rPr>
              <a:t>by reading it 40 times, but did not understand it until he read Al-Farabi.</a:t>
            </a:r>
          </a:p>
          <a:p>
            <a:r>
              <a:rPr lang="en-US" sz="1200" kern="1200" dirty="0">
                <a:solidFill>
                  <a:schemeClr val="tx1"/>
                </a:solidFill>
                <a:effectLst/>
                <a:latin typeface="+mn-lt"/>
                <a:ea typeface="+mn-ea"/>
                <a:cs typeface="+mn-cs"/>
              </a:rPr>
              <a:t>	a. Founder of the Muslim Aristotelian tradition who died 950).</a:t>
            </a:r>
          </a:p>
          <a:p>
            <a:r>
              <a:rPr lang="en-US" sz="1200" kern="1200" dirty="0">
                <a:solidFill>
                  <a:schemeClr val="tx1"/>
                </a:solidFill>
                <a:effectLst/>
                <a:latin typeface="+mn-lt"/>
                <a:ea typeface="+mn-ea"/>
                <a:cs typeface="+mn-cs"/>
              </a:rPr>
              <a:t>6. His philosophy is based on Neo-Platonism and Al-Farabi.</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93</a:t>
            </a:fld>
            <a:endParaRPr lang="en-US"/>
          </a:p>
        </p:txBody>
      </p:sp>
    </p:spTree>
    <p:extLst>
      <p:ext uri="{BB962C8B-B14F-4D97-AF65-F5344CB8AC3E}">
        <p14:creationId xmlns:p14="http://schemas.microsoft.com/office/powerpoint/2010/main" val="8751838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Proof of God</a:t>
            </a:r>
          </a:p>
          <a:p>
            <a:r>
              <a:rPr lang="en-US" sz="1200" kern="1200" dirty="0">
                <a:solidFill>
                  <a:schemeClr val="tx1"/>
                </a:solidFill>
                <a:effectLst/>
                <a:latin typeface="+mn-lt"/>
                <a:ea typeface="+mn-ea"/>
                <a:cs typeface="+mn-cs"/>
              </a:rPr>
              <a:t>		1. He argues that God’s essence necessarily entails His existence.</a:t>
            </a:r>
          </a:p>
          <a:p>
            <a:r>
              <a:rPr lang="en-US" sz="1200" kern="1200" dirty="0">
                <a:solidFill>
                  <a:schemeClr val="tx1"/>
                </a:solidFill>
                <a:effectLst/>
                <a:latin typeface="+mn-lt"/>
                <a:ea typeface="+mn-ea"/>
                <a:cs typeface="+mn-cs"/>
              </a:rPr>
              <a:t>		2. This is not true of any other being-their essence does not necessitate their existence.</a:t>
            </a:r>
          </a:p>
          <a:p>
            <a:r>
              <a:rPr lang="en-US" sz="1200" kern="1200" dirty="0">
                <a:solidFill>
                  <a:schemeClr val="tx1"/>
                </a:solidFill>
                <a:effectLst/>
                <a:latin typeface="+mn-lt"/>
                <a:ea typeface="+mn-ea"/>
                <a:cs typeface="+mn-cs"/>
              </a:rPr>
              <a:t>		3. If all other beings are merely possible beings and not necessary, then their existence had to be caused by an existing being.</a:t>
            </a:r>
          </a:p>
          <a:p>
            <a:r>
              <a:rPr lang="en-US" sz="1200" kern="1200" dirty="0">
                <a:solidFill>
                  <a:schemeClr val="tx1"/>
                </a:solidFill>
                <a:effectLst/>
                <a:latin typeface="+mn-lt"/>
                <a:ea typeface="+mn-ea"/>
                <a:cs typeface="+mn-cs"/>
              </a:rPr>
              <a:t>		4. This series of causes involves dependent beings and as such cannot go on to infinity.</a:t>
            </a:r>
          </a:p>
          <a:p>
            <a:r>
              <a:rPr lang="en-US" sz="1200" kern="1200" dirty="0">
                <a:solidFill>
                  <a:schemeClr val="tx1"/>
                </a:solidFill>
                <a:effectLst/>
                <a:latin typeface="+mn-lt"/>
                <a:ea typeface="+mn-ea"/>
                <a:cs typeface="+mn-cs"/>
              </a:rPr>
              <a:t>		5. So, there must be a necessary being that caused the merely possible to become actual.</a:t>
            </a:r>
          </a:p>
          <a:p>
            <a:r>
              <a:rPr lang="en-US" sz="1200" kern="1200" dirty="0">
                <a:solidFill>
                  <a:schemeClr val="tx1"/>
                </a:solidFill>
                <a:effectLst/>
                <a:latin typeface="+mn-lt"/>
                <a:ea typeface="+mn-ea"/>
                <a:cs typeface="+mn-cs"/>
              </a:rPr>
              <a:t>		6. This is God.</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94</a:t>
            </a:fld>
            <a:endParaRPr lang="en-US"/>
          </a:p>
        </p:txBody>
      </p:sp>
    </p:spTree>
    <p:extLst>
      <p:ext uri="{BB962C8B-B14F-4D97-AF65-F5344CB8AC3E}">
        <p14:creationId xmlns:p14="http://schemas.microsoft.com/office/powerpoint/2010/main" val="5301713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 Necessary &amp; Eternal</a:t>
            </a:r>
          </a:p>
          <a:p>
            <a:r>
              <a:rPr lang="en-US" sz="1200" kern="1200" dirty="0">
                <a:solidFill>
                  <a:schemeClr val="tx1"/>
                </a:solidFill>
                <a:effectLst/>
                <a:latin typeface="+mn-lt"/>
                <a:ea typeface="+mn-ea"/>
                <a:cs typeface="+mn-cs"/>
              </a:rPr>
              <a:t>		1. Since God is necessary and without beginning, his qualities are also necessary and without beginning.</a:t>
            </a:r>
          </a:p>
          <a:p>
            <a:r>
              <a:rPr lang="en-US" sz="1200" kern="1200" dirty="0">
                <a:solidFill>
                  <a:schemeClr val="tx1"/>
                </a:solidFill>
                <a:effectLst/>
                <a:latin typeface="+mn-lt"/>
                <a:ea typeface="+mn-ea"/>
                <a:cs typeface="+mn-cs"/>
              </a:rPr>
              <a:t>		2. This includes the quality of being the creator.</a:t>
            </a:r>
          </a:p>
          <a:p>
            <a:r>
              <a:rPr lang="en-US" sz="1200" kern="1200" dirty="0">
                <a:solidFill>
                  <a:schemeClr val="tx1"/>
                </a:solidFill>
                <a:effectLst/>
                <a:latin typeface="+mn-lt"/>
                <a:ea typeface="+mn-ea"/>
                <a:cs typeface="+mn-cs"/>
              </a:rPr>
              <a:t>		3. Along Neo-Platonic lines, he contends that the world emanates from God due to rational necessity.</a:t>
            </a:r>
          </a:p>
          <a:p>
            <a:r>
              <a:rPr lang="en-US" sz="1200" kern="1200" dirty="0">
                <a:solidFill>
                  <a:schemeClr val="tx1"/>
                </a:solidFill>
                <a:effectLst/>
                <a:latin typeface="+mn-lt"/>
                <a:ea typeface="+mn-ea"/>
                <a:cs typeface="+mn-cs"/>
              </a:rPr>
              <a:t>		4. Thus, God is not free in his creation because being the creator is a necessary quality of his being.</a:t>
            </a:r>
          </a:p>
          <a:p>
            <a:r>
              <a:rPr lang="en-US" sz="1200" kern="1200" dirty="0">
                <a:solidFill>
                  <a:schemeClr val="tx1"/>
                </a:solidFill>
                <a:effectLst/>
                <a:latin typeface="+mn-lt"/>
                <a:ea typeface="+mn-ea"/>
                <a:cs typeface="+mn-cs"/>
              </a:rPr>
              <a:t>		5. It also follows that if God’s qualities are eternal then His role as the creator must also be eternal.</a:t>
            </a:r>
          </a:p>
          <a:p>
            <a:r>
              <a:rPr lang="en-US" sz="1200" kern="1200" dirty="0">
                <a:solidFill>
                  <a:schemeClr val="tx1"/>
                </a:solidFill>
                <a:effectLst/>
                <a:latin typeface="+mn-lt"/>
                <a:ea typeface="+mn-ea"/>
                <a:cs typeface="+mn-cs"/>
              </a:rPr>
              <a:t>		6. So, the world must be eternal, although it is ontologically dependent on and emanates from God.</a:t>
            </a:r>
          </a:p>
          <a:p>
            <a:r>
              <a:rPr lang="en-US" sz="1200" kern="1200" dirty="0">
                <a:solidFill>
                  <a:schemeClr val="tx1"/>
                </a:solidFill>
                <a:effectLst/>
                <a:latin typeface="+mn-lt"/>
                <a:ea typeface="+mn-ea"/>
                <a:cs typeface="+mn-cs"/>
              </a:rPr>
              <a:t>		7. No created being exists necessarily in itself, but each is a necessary component of a world that could not be otherwise.</a:t>
            </a:r>
          </a:p>
          <a:p>
            <a:r>
              <a:rPr lang="en-US" sz="1200" kern="1200" dirty="0">
                <a:solidFill>
                  <a:schemeClr val="tx1"/>
                </a:solidFill>
                <a:effectLst/>
                <a:latin typeface="+mn-lt"/>
                <a:ea typeface="+mn-ea"/>
                <a:cs typeface="+mn-cs"/>
              </a:rPr>
              <a:t>		8. All created beings are participants in a necessary chain of causes.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95</a:t>
            </a:fld>
            <a:endParaRPr lang="en-US"/>
          </a:p>
        </p:txBody>
      </p:sp>
    </p:spTree>
    <p:extLst>
      <p:ext uri="{BB962C8B-B14F-4D97-AF65-F5344CB8AC3E}">
        <p14:creationId xmlns:p14="http://schemas.microsoft.com/office/powerpoint/2010/main" val="14809999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Impact</a:t>
            </a:r>
          </a:p>
          <a:p>
            <a:r>
              <a:rPr lang="en-US" sz="1200" kern="1200" dirty="0">
                <a:solidFill>
                  <a:schemeClr val="tx1"/>
                </a:solidFill>
                <a:effectLst/>
                <a:latin typeface="+mn-lt"/>
                <a:ea typeface="+mn-ea"/>
                <a:cs typeface="+mn-cs"/>
              </a:rPr>
              <a:t>		1. His works were translated into Latin in the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a:t>
            </a:r>
          </a:p>
          <a:p>
            <a:r>
              <a:rPr lang="en-US" sz="1200" kern="1200" dirty="0">
                <a:solidFill>
                  <a:schemeClr val="tx1"/>
                </a:solidFill>
                <a:effectLst/>
                <a:latin typeface="+mn-lt"/>
                <a:ea typeface="+mn-ea"/>
                <a:cs typeface="+mn-cs"/>
              </a:rPr>
              <a:t>		2. His proof of God’s existence influenced Jewish and Christian thinkers, especially Maimonides and St. Thomas Aquinas.</a:t>
            </a:r>
          </a:p>
          <a:p>
            <a:r>
              <a:rPr lang="en-US" sz="1200" kern="1200" dirty="0">
                <a:solidFill>
                  <a:schemeClr val="tx1"/>
                </a:solidFill>
                <a:effectLst/>
                <a:latin typeface="+mn-lt"/>
                <a:ea typeface="+mn-ea"/>
                <a:cs typeface="+mn-cs"/>
              </a:rPr>
              <a:t>		3. His logical rigor impressed many western thinkers.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96</a:t>
            </a:fld>
            <a:endParaRPr lang="en-US"/>
          </a:p>
        </p:txBody>
      </p:sp>
    </p:spTree>
    <p:extLst>
      <p:ext uri="{BB962C8B-B14F-4D97-AF65-F5344CB8AC3E}">
        <p14:creationId xmlns:p14="http://schemas.microsoft.com/office/powerpoint/2010/main" val="23436835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III Al-Ghazali (1058-1111)</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Persian philosophy.</a:t>
            </a:r>
          </a:p>
          <a:p>
            <a:r>
              <a:rPr lang="en-US" sz="1200" kern="1200" dirty="0">
                <a:solidFill>
                  <a:schemeClr val="tx1"/>
                </a:solidFill>
                <a:effectLst/>
                <a:latin typeface="+mn-lt"/>
                <a:ea typeface="+mn-ea"/>
                <a:cs typeface="+mn-cs"/>
              </a:rPr>
              <a:t>		2. He was worried that Greek philosophy would corrupt Islamic faith.</a:t>
            </a:r>
          </a:p>
          <a:p>
            <a:r>
              <a:rPr lang="en-US" sz="1200" kern="1200" dirty="0">
                <a:solidFill>
                  <a:schemeClr val="tx1"/>
                </a:solidFill>
                <a:effectLst/>
                <a:latin typeface="+mn-lt"/>
                <a:ea typeface="+mn-ea"/>
                <a:cs typeface="+mn-cs"/>
              </a:rPr>
              <a:t>	B. </a:t>
            </a:r>
            <a:r>
              <a:rPr lang="en-US" sz="1200" i="1" kern="1200" dirty="0">
                <a:solidFill>
                  <a:schemeClr val="tx1"/>
                </a:solidFill>
                <a:effectLst/>
                <a:latin typeface="+mn-lt"/>
                <a:ea typeface="+mn-ea"/>
                <a:cs typeface="+mn-cs"/>
              </a:rPr>
              <a:t>Deliverance from Error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His autobiography.</a:t>
            </a:r>
          </a:p>
          <a:p>
            <a:r>
              <a:rPr lang="en-US" sz="1200" kern="1200" dirty="0">
                <a:solidFill>
                  <a:schemeClr val="tx1"/>
                </a:solidFill>
                <a:effectLst/>
                <a:latin typeface="+mn-lt"/>
                <a:ea typeface="+mn-ea"/>
                <a:cs typeface="+mn-cs"/>
              </a:rPr>
              <a:t>		2. He contended that all philosophical; movements are tainted by unbelief.</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97</a:t>
            </a:fld>
            <a:endParaRPr lang="en-US"/>
          </a:p>
        </p:txBody>
      </p:sp>
    </p:spTree>
    <p:extLst>
      <p:ext uri="{BB962C8B-B14F-4D97-AF65-F5344CB8AC3E}">
        <p14:creationId xmlns:p14="http://schemas.microsoft.com/office/powerpoint/2010/main" val="20285473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a:t>
            </a:r>
            <a:r>
              <a:rPr lang="en-US" sz="1200" i="1" kern="1200" dirty="0">
                <a:solidFill>
                  <a:schemeClr val="tx1"/>
                </a:solidFill>
                <a:effectLst/>
                <a:latin typeface="+mn-lt"/>
                <a:ea typeface="+mn-ea"/>
                <a:cs typeface="+mn-cs"/>
              </a:rPr>
              <a:t>The Destruction of the Philosophers/The Incoherence of the Philosophers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He argues against Ibn Sina and others by claiming that contradict each other, each other and the Koran.</a:t>
            </a:r>
          </a:p>
          <a:p>
            <a:r>
              <a:rPr lang="en-US" sz="1200" kern="1200" dirty="0">
                <a:solidFill>
                  <a:schemeClr val="tx1"/>
                </a:solidFill>
                <a:effectLst/>
                <a:latin typeface="+mn-lt"/>
                <a:ea typeface="+mn-ea"/>
                <a:cs typeface="+mn-cs"/>
              </a:rPr>
              <a:t>		2. His arguments were logical in character but based in strict fundamentalism.</a:t>
            </a:r>
          </a:p>
          <a:p>
            <a:r>
              <a:rPr lang="en-US" sz="1200" kern="1200" dirty="0">
                <a:solidFill>
                  <a:schemeClr val="tx1"/>
                </a:solidFill>
                <a:effectLst/>
                <a:latin typeface="+mn-lt"/>
                <a:ea typeface="+mn-ea"/>
                <a:cs typeface="+mn-cs"/>
              </a:rPr>
              <a:t>		3. Logic</a:t>
            </a:r>
          </a:p>
          <a:p>
            <a:r>
              <a:rPr lang="en-US" sz="1200" kern="1200" dirty="0">
                <a:solidFill>
                  <a:schemeClr val="tx1"/>
                </a:solidFill>
                <a:effectLst/>
                <a:latin typeface="+mn-lt"/>
                <a:ea typeface="+mn-ea"/>
                <a:cs typeface="+mn-cs"/>
              </a:rPr>
              <a:t>			a. Is a useful tool, provided one did not become arrogant.</a:t>
            </a:r>
          </a:p>
          <a:p>
            <a:r>
              <a:rPr lang="en-US" sz="1200" kern="1200" dirty="0">
                <a:solidFill>
                  <a:schemeClr val="tx1"/>
                </a:solidFill>
                <a:effectLst/>
                <a:latin typeface="+mn-lt"/>
                <a:ea typeface="+mn-ea"/>
                <a:cs typeface="+mn-cs"/>
              </a:rPr>
              <a:t>			b. Cannot be used to prove anything in metaphysics and attempts to do so lead to unbelief.</a:t>
            </a:r>
          </a:p>
          <a:p>
            <a:r>
              <a:rPr lang="en-US" sz="1200" kern="1200" dirty="0">
                <a:solidFill>
                  <a:schemeClr val="tx1"/>
                </a:solidFill>
                <a:effectLst/>
                <a:latin typeface="+mn-lt"/>
                <a:ea typeface="+mn-ea"/>
                <a:cs typeface="+mn-cs"/>
              </a:rPr>
              <a:t>4. He argued that philosophical texts should be kept away from the public: “just as the poor swimmer must be kept from the slippery banks, so must mankind be kept from reading these books.”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98</a:t>
            </a:fld>
            <a:endParaRPr lang="en-US"/>
          </a:p>
        </p:txBody>
      </p:sp>
    </p:spTree>
    <p:extLst>
      <p:ext uri="{BB962C8B-B14F-4D97-AF65-F5344CB8AC3E}">
        <p14:creationId xmlns:p14="http://schemas.microsoft.com/office/powerpoint/2010/main" val="33400946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Causality &amp; Miracles</a:t>
            </a:r>
          </a:p>
          <a:p>
            <a:r>
              <a:rPr lang="en-US" sz="1200" kern="1200" dirty="0">
                <a:solidFill>
                  <a:schemeClr val="tx1"/>
                </a:solidFill>
                <a:effectLst/>
                <a:latin typeface="+mn-lt"/>
                <a:ea typeface="+mn-ea"/>
                <a:cs typeface="+mn-cs"/>
              </a:rPr>
              <a:t>		1. He disagreed with Ibn Sina’s view that the causal chain necessarily emanates from God.</a:t>
            </a:r>
          </a:p>
          <a:p>
            <a:r>
              <a:rPr lang="en-US" sz="1200" kern="1200" dirty="0">
                <a:solidFill>
                  <a:schemeClr val="tx1"/>
                </a:solidFill>
                <a:effectLst/>
                <a:latin typeface="+mn-lt"/>
                <a:ea typeface="+mn-ea"/>
                <a:cs typeface="+mn-cs"/>
              </a:rPr>
              <a:t>		2. Ibn Sina’s view precludes miracles.</a:t>
            </a:r>
          </a:p>
          <a:p>
            <a:r>
              <a:rPr lang="en-US" sz="1200" kern="1200" dirty="0">
                <a:solidFill>
                  <a:schemeClr val="tx1"/>
                </a:solidFill>
                <a:effectLst/>
                <a:latin typeface="+mn-lt"/>
                <a:ea typeface="+mn-ea"/>
                <a:cs typeface="+mn-cs"/>
              </a:rPr>
              <a:t>		3. A miracle is when God causes an event that is outside the normal course of causality.</a:t>
            </a:r>
          </a:p>
          <a:p>
            <a:r>
              <a:rPr lang="en-US" sz="1200" kern="1200" dirty="0">
                <a:solidFill>
                  <a:schemeClr val="tx1"/>
                </a:solidFill>
                <a:effectLst/>
                <a:latin typeface="+mn-lt"/>
                <a:ea typeface="+mn-ea"/>
                <a:cs typeface="+mn-cs"/>
              </a:rPr>
              <a:t>		4. Given that the causal system as a whole is necessary, it is impossible for God to cause a miracle.</a:t>
            </a:r>
          </a:p>
          <a:p>
            <a:r>
              <a:rPr lang="en-US" sz="1200" kern="1200" dirty="0">
                <a:solidFill>
                  <a:schemeClr val="tx1"/>
                </a:solidFill>
                <a:effectLst/>
                <a:latin typeface="+mn-lt"/>
                <a:ea typeface="+mn-ea"/>
                <a:cs typeface="+mn-cs"/>
              </a:rPr>
              <a:t>		5. Orthodox Muslim theology includes miracles, thus Al Ghazi needed to address this causal view.</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99</a:t>
            </a:fld>
            <a:endParaRPr lang="en-US"/>
          </a:p>
        </p:txBody>
      </p:sp>
    </p:spTree>
    <p:extLst>
      <p:ext uri="{BB962C8B-B14F-4D97-AF65-F5344CB8AC3E}">
        <p14:creationId xmlns:p14="http://schemas.microsoft.com/office/powerpoint/2010/main" val="21951127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Causal Theory</a:t>
            </a:r>
          </a:p>
          <a:p>
            <a:r>
              <a:rPr lang="en-US" sz="1200" kern="1200" dirty="0">
                <a:solidFill>
                  <a:schemeClr val="tx1"/>
                </a:solidFill>
                <a:effectLst/>
                <a:latin typeface="+mn-lt"/>
                <a:ea typeface="+mn-ea"/>
                <a:cs typeface="+mn-cs"/>
              </a:rPr>
              <a:t>		1. Neither logic nor experience can discover a necessary connection between cause and effect.</a:t>
            </a:r>
          </a:p>
          <a:p>
            <a:r>
              <a:rPr lang="en-US" sz="1200" kern="1200" dirty="0">
                <a:solidFill>
                  <a:schemeClr val="tx1"/>
                </a:solidFill>
                <a:effectLst/>
                <a:latin typeface="+mn-lt"/>
                <a:ea typeface="+mn-ea"/>
                <a:cs typeface="+mn-cs"/>
              </a:rPr>
              <a:t>		2. Cotton and Fire example</a:t>
            </a:r>
          </a:p>
          <a:p>
            <a:r>
              <a:rPr lang="en-US" sz="1200" kern="1200" dirty="0">
                <a:solidFill>
                  <a:schemeClr val="tx1"/>
                </a:solidFill>
                <a:effectLst/>
                <a:latin typeface="+mn-lt"/>
                <a:ea typeface="+mn-ea"/>
                <a:cs typeface="+mn-cs"/>
              </a:rPr>
              <a:t>			a. He used an example of touching a flame to a piece of cotton which ignites.</a:t>
            </a:r>
          </a:p>
          <a:p>
            <a:r>
              <a:rPr lang="en-US" sz="1200" kern="1200" dirty="0">
                <a:solidFill>
                  <a:schemeClr val="tx1"/>
                </a:solidFill>
                <a:effectLst/>
                <a:latin typeface="+mn-lt"/>
                <a:ea typeface="+mn-ea"/>
                <a:cs typeface="+mn-cs"/>
              </a:rPr>
              <a:t>			b. It would go against our expectations and past experiences to assert the fire touched the cotton it did not burn.</a:t>
            </a:r>
          </a:p>
          <a:p>
            <a:r>
              <a:rPr lang="en-US" sz="1200" kern="1200" dirty="0">
                <a:solidFill>
                  <a:schemeClr val="tx1"/>
                </a:solidFill>
                <a:effectLst/>
                <a:latin typeface="+mn-lt"/>
                <a:ea typeface="+mn-ea"/>
                <a:cs typeface="+mn-cs"/>
              </a:rPr>
              <a:t>			c. But this would not violate the laws of logic-that the cotton not burn is a logical possibility.</a:t>
            </a:r>
          </a:p>
          <a:p>
            <a:r>
              <a:rPr lang="en-US" sz="1200" kern="1200" dirty="0">
                <a:solidFill>
                  <a:schemeClr val="tx1"/>
                </a:solidFill>
                <a:effectLst/>
                <a:latin typeface="+mn-lt"/>
                <a:ea typeface="+mn-ea"/>
                <a:cs typeface="+mn-cs"/>
              </a:rPr>
              <a:t>d. Regardless of the number of observed instances of cotton igniting, we could only observe that the two events have happened at the same time.</a:t>
            </a:r>
          </a:p>
          <a:p>
            <a:r>
              <a:rPr lang="en-US" sz="1200" kern="1200" dirty="0">
                <a:solidFill>
                  <a:schemeClr val="tx1"/>
                </a:solidFill>
                <a:effectLst/>
                <a:latin typeface="+mn-lt"/>
                <a:ea typeface="+mn-ea"/>
                <a:cs typeface="+mn-cs"/>
              </a:rPr>
              <a:t>			e. We could never observe any necessity between the events such that one must always follow the other.</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100</a:t>
            </a:fld>
            <a:endParaRPr lang="en-US"/>
          </a:p>
        </p:txBody>
      </p:sp>
    </p:spTree>
    <p:extLst>
      <p:ext uri="{BB962C8B-B14F-4D97-AF65-F5344CB8AC3E}">
        <p14:creationId xmlns:p14="http://schemas.microsoft.com/office/powerpoint/2010/main" val="24299242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God is the only cause.</a:t>
            </a:r>
          </a:p>
          <a:p>
            <a:r>
              <a:rPr lang="en-US" sz="1200" kern="1200" dirty="0">
                <a:solidFill>
                  <a:schemeClr val="tx1"/>
                </a:solidFill>
                <a:effectLst/>
                <a:latin typeface="+mn-lt"/>
                <a:ea typeface="+mn-ea"/>
                <a:cs typeface="+mn-cs"/>
              </a:rPr>
              <a:t>		4. The alleged laws of nature are not causes but descriptions of the way God usually operates.</a:t>
            </a:r>
          </a:p>
          <a:p>
            <a:r>
              <a:rPr lang="en-US" sz="1200" kern="1200" dirty="0">
                <a:solidFill>
                  <a:schemeClr val="tx1"/>
                </a:solidFill>
                <a:effectLst/>
                <a:latin typeface="+mn-lt"/>
                <a:ea typeface="+mn-ea"/>
                <a:cs typeface="+mn-cs"/>
              </a:rPr>
              <a:t>		5. God can cause any event to follow from any other event.</a:t>
            </a:r>
          </a:p>
          <a:p>
            <a:r>
              <a:rPr lang="en-US" sz="1200" kern="1200" dirty="0">
                <a:solidFill>
                  <a:schemeClr val="tx1"/>
                </a:solidFill>
                <a:effectLst/>
                <a:latin typeface="+mn-lt"/>
                <a:ea typeface="+mn-ea"/>
                <a:cs typeface="+mn-cs"/>
              </a:rPr>
              <a:t>		6. Hence, miraculous deviation from the normal course of events is logically possible for God.</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101</a:t>
            </a:fld>
            <a:endParaRPr lang="en-US"/>
          </a:p>
        </p:txBody>
      </p:sp>
    </p:spTree>
    <p:extLst>
      <p:ext uri="{BB962C8B-B14F-4D97-AF65-F5344CB8AC3E}">
        <p14:creationId xmlns:p14="http://schemas.microsoft.com/office/powerpoint/2010/main" val="165796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Few works of classic philosophy were available to scholars of the Middle Ages</a:t>
            </a:r>
          </a:p>
          <a:p>
            <a:r>
              <a:rPr lang="en-US" sz="1200" kern="1200" dirty="0">
                <a:solidFill>
                  <a:schemeClr val="tx1"/>
                </a:solidFill>
                <a:effectLst/>
                <a:latin typeface="+mn-lt"/>
                <a:ea typeface="+mn-ea"/>
                <a:cs typeface="+mn-cs"/>
              </a:rPr>
              <a:t>			a. Plato’s Timaeus was available, but his other works were not.</a:t>
            </a:r>
          </a:p>
          <a:p>
            <a:r>
              <a:rPr lang="en-US" sz="1200" kern="1200" dirty="0">
                <a:solidFill>
                  <a:schemeClr val="tx1"/>
                </a:solidFill>
                <a:effectLst/>
                <a:latin typeface="+mn-lt"/>
                <a:ea typeface="+mn-ea"/>
                <a:cs typeface="+mn-cs"/>
              </a:rPr>
              <a:t>			b. Parts of Aristotle’s Logic and an introduction to his Categories by Porphyry.</a:t>
            </a:r>
          </a:p>
          <a:p>
            <a:r>
              <a:rPr lang="en-US" sz="1200" kern="1200" dirty="0">
                <a:solidFill>
                  <a:schemeClr val="tx1"/>
                </a:solidFill>
                <a:effectLst/>
                <a:latin typeface="+mn-lt"/>
                <a:ea typeface="+mn-ea"/>
                <a:cs typeface="+mn-cs"/>
              </a:rPr>
              <a:t>			c. A few of Cicero’s dialogues.</a:t>
            </a:r>
          </a:p>
          <a:p>
            <a:r>
              <a:rPr lang="en-US" sz="1200" kern="1200" dirty="0">
                <a:solidFill>
                  <a:schemeClr val="tx1"/>
                </a:solidFill>
                <a:effectLst/>
                <a:latin typeface="+mn-lt"/>
                <a:ea typeface="+mn-ea"/>
                <a:cs typeface="+mn-cs"/>
              </a:rPr>
              <a:t>			d. Essays by Seneca.</a:t>
            </a:r>
          </a:p>
          <a:p>
            <a:r>
              <a:rPr lang="en-US" sz="1200" kern="1200" dirty="0">
                <a:solidFill>
                  <a:schemeClr val="tx1"/>
                </a:solidFill>
                <a:effectLst/>
                <a:latin typeface="+mn-lt"/>
                <a:ea typeface="+mn-ea"/>
                <a:cs typeface="+mn-cs"/>
              </a:rPr>
              <a:t>			e. Lucretius’s poetic presentation of the Epicurean’s atomism.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14</a:t>
            </a:fld>
            <a:endParaRPr lang="en-US"/>
          </a:p>
        </p:txBody>
      </p:sp>
    </p:spTree>
    <p:extLst>
      <p:ext uri="{BB962C8B-B14F-4D97-AF65-F5344CB8AC3E}">
        <p14:creationId xmlns:p14="http://schemas.microsoft.com/office/powerpoint/2010/main" val="23211355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 Similarities</a:t>
            </a:r>
          </a:p>
          <a:p>
            <a:r>
              <a:rPr lang="en-US" sz="1200" kern="1200" dirty="0">
                <a:solidFill>
                  <a:schemeClr val="tx1"/>
                </a:solidFill>
                <a:effectLst/>
                <a:latin typeface="+mn-lt"/>
                <a:ea typeface="+mn-ea"/>
                <a:cs typeface="+mn-cs"/>
              </a:rPr>
              <a:t>		1. Nicolas Malebranche (1638-1715) used a similar line of reasoning to support his theism.</a:t>
            </a:r>
          </a:p>
          <a:p>
            <a:r>
              <a:rPr lang="en-US" sz="1200" kern="1200" dirty="0">
                <a:solidFill>
                  <a:schemeClr val="tx1"/>
                </a:solidFill>
                <a:effectLst/>
                <a:latin typeface="+mn-lt"/>
                <a:ea typeface="+mn-ea"/>
                <a:cs typeface="+mn-cs"/>
              </a:rPr>
              <a:t>		2. David Hume (1711-1776) used a similar line of reasoning to support skepticism.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102</a:t>
            </a:fld>
            <a:endParaRPr lang="en-US"/>
          </a:p>
        </p:txBody>
      </p:sp>
    </p:spTree>
    <p:extLst>
      <p:ext uri="{BB962C8B-B14F-4D97-AF65-F5344CB8AC3E}">
        <p14:creationId xmlns:p14="http://schemas.microsoft.com/office/powerpoint/2010/main" val="41808342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 Ibn Rushd/Averroes (1126-1198)</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Lived in Cordova, Spain.</a:t>
            </a:r>
          </a:p>
          <a:p>
            <a:r>
              <a:rPr lang="en-US" sz="1200" kern="1200" dirty="0">
                <a:solidFill>
                  <a:schemeClr val="tx1"/>
                </a:solidFill>
                <a:effectLst/>
                <a:latin typeface="+mn-lt"/>
                <a:ea typeface="+mn-ea"/>
                <a:cs typeface="+mn-cs"/>
              </a:rPr>
              <a:t>		2. Born into a family of well known judges.</a:t>
            </a:r>
          </a:p>
          <a:p>
            <a:r>
              <a:rPr lang="en-US" sz="1200" kern="1200" dirty="0">
                <a:solidFill>
                  <a:schemeClr val="tx1"/>
                </a:solidFill>
                <a:effectLst/>
                <a:latin typeface="+mn-lt"/>
                <a:ea typeface="+mn-ea"/>
                <a:cs typeface="+mn-cs"/>
              </a:rPr>
              <a:t>		3. He was a judge, physician, astronomer, and philosopher.</a:t>
            </a:r>
          </a:p>
          <a:p>
            <a:r>
              <a:rPr lang="en-US" sz="1200" kern="1200" dirty="0">
                <a:solidFill>
                  <a:schemeClr val="tx1"/>
                </a:solidFill>
                <a:effectLst/>
                <a:latin typeface="+mn-lt"/>
                <a:ea typeface="+mn-ea"/>
                <a:cs typeface="+mn-cs"/>
              </a:rPr>
              <a:t>		4. Known for his three sets of comments of Aristotle.</a:t>
            </a:r>
          </a:p>
          <a:p>
            <a:r>
              <a:rPr lang="en-US" sz="1200" kern="1200" dirty="0">
                <a:solidFill>
                  <a:schemeClr val="tx1"/>
                </a:solidFill>
                <a:effectLst/>
                <a:latin typeface="+mn-lt"/>
                <a:ea typeface="+mn-ea"/>
                <a:cs typeface="+mn-cs"/>
              </a:rPr>
              <a:t>		5. Known to Medieval Christian philosophers as “the Commentator.”</a:t>
            </a:r>
          </a:p>
          <a:p>
            <a:r>
              <a:rPr lang="en-US" sz="1200" kern="1200" dirty="0">
                <a:solidFill>
                  <a:schemeClr val="tx1"/>
                </a:solidFill>
                <a:effectLst/>
                <a:latin typeface="+mn-lt"/>
                <a:ea typeface="+mn-ea"/>
                <a:cs typeface="+mn-cs"/>
              </a:rPr>
              <a:t>		6. He fell out of favor with the traditionalists and his books were burned in Islamic Spain.</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103</a:t>
            </a:fld>
            <a:endParaRPr lang="en-US"/>
          </a:p>
        </p:txBody>
      </p:sp>
    </p:spTree>
    <p:extLst>
      <p:ext uri="{BB962C8B-B14F-4D97-AF65-F5344CB8AC3E}">
        <p14:creationId xmlns:p14="http://schemas.microsoft.com/office/powerpoint/2010/main" val="2356582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 </a:t>
            </a:r>
            <a:r>
              <a:rPr lang="en-US" sz="1200" i="1" kern="1200" dirty="0">
                <a:solidFill>
                  <a:schemeClr val="tx1"/>
                </a:solidFill>
                <a:effectLst/>
                <a:latin typeface="+mn-lt"/>
                <a:ea typeface="+mn-ea"/>
                <a:cs typeface="+mn-cs"/>
              </a:rPr>
              <a:t>The Destruction of the Destruction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A point-by-point refutation of Al-Ghazali’s </a:t>
            </a:r>
            <a:r>
              <a:rPr lang="en-US" sz="1200" i="1" kern="1200" dirty="0">
                <a:solidFill>
                  <a:schemeClr val="tx1"/>
                </a:solidFill>
                <a:effectLst/>
                <a:latin typeface="+mn-lt"/>
                <a:ea typeface="+mn-ea"/>
                <a:cs typeface="+mn-cs"/>
              </a:rPr>
              <a:t>The Destruction of Philosophers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 He contends that Aristotle represents the culmination of the human mind and that his philosophy is consistent with the Koran.</a:t>
            </a:r>
          </a:p>
          <a:p>
            <a:r>
              <a:rPr lang="en-US" sz="1200" kern="1200" dirty="0">
                <a:solidFill>
                  <a:schemeClr val="tx1"/>
                </a:solidFill>
                <a:effectLst/>
                <a:latin typeface="+mn-lt"/>
                <a:ea typeface="+mn-ea"/>
                <a:cs typeface="+mn-cs"/>
              </a:rPr>
              <a:t>		3. The Koran asserts that the world is God’s work and thus studying the world provides a way to prove God’s existence.</a:t>
            </a:r>
          </a:p>
          <a:p>
            <a:r>
              <a:rPr lang="en-US" sz="1200" kern="1200" dirty="0">
                <a:solidFill>
                  <a:schemeClr val="tx1"/>
                </a:solidFill>
                <a:effectLst/>
                <a:latin typeface="+mn-lt"/>
                <a:ea typeface="+mn-ea"/>
                <a:cs typeface="+mn-cs"/>
              </a:rPr>
              <a:t>		4. Aristotle’s logic, physics and metaphysics provide tools for proving God’s existence.</a:t>
            </a:r>
          </a:p>
          <a:p>
            <a:r>
              <a:rPr lang="en-US" sz="1200" kern="1200" dirty="0">
                <a:solidFill>
                  <a:schemeClr val="tx1"/>
                </a:solidFill>
                <a:effectLst/>
                <a:latin typeface="+mn-lt"/>
                <a:ea typeface="+mn-ea"/>
                <a:cs typeface="+mn-cs"/>
              </a:rPr>
              <a:t>			a. He uses Aristotle’s Unmoved Mover as an example.</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104</a:t>
            </a:fld>
            <a:endParaRPr lang="en-US"/>
          </a:p>
        </p:txBody>
      </p:sp>
    </p:spTree>
    <p:extLst>
      <p:ext uri="{BB962C8B-B14F-4D97-AF65-F5344CB8AC3E}">
        <p14:creationId xmlns:p14="http://schemas.microsoft.com/office/powerpoint/2010/main" val="9545535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Double Truth Theory</a:t>
            </a:r>
          </a:p>
          <a:p>
            <a:r>
              <a:rPr lang="en-US" sz="1200" kern="1200" dirty="0">
                <a:solidFill>
                  <a:schemeClr val="tx1"/>
                </a:solidFill>
                <a:effectLst/>
                <a:latin typeface="+mn-lt"/>
                <a:ea typeface="+mn-ea"/>
                <a:cs typeface="+mn-cs"/>
              </a:rPr>
              <a:t>		1. Developed to reconcile philosophy &amp; theology.</a:t>
            </a:r>
          </a:p>
          <a:p>
            <a:r>
              <a:rPr lang="en-US" sz="1200" kern="1200" dirty="0">
                <a:solidFill>
                  <a:schemeClr val="tx1"/>
                </a:solidFill>
                <a:effectLst/>
                <a:latin typeface="+mn-lt"/>
                <a:ea typeface="+mn-ea"/>
                <a:cs typeface="+mn-cs"/>
              </a:rPr>
              <a:t>		2. The Koran was written for the masses who lack intellectual prowess.</a:t>
            </a:r>
          </a:p>
          <a:p>
            <a:r>
              <a:rPr lang="en-US" sz="1200" kern="1200" dirty="0">
                <a:solidFill>
                  <a:schemeClr val="tx1"/>
                </a:solidFill>
                <a:effectLst/>
                <a:latin typeface="+mn-lt"/>
                <a:ea typeface="+mn-ea"/>
                <a:cs typeface="+mn-cs"/>
              </a:rPr>
              <a:t>			a. It is thus written in an allegorical style to appeal to the imagination and emotions of the uneducated.</a:t>
            </a:r>
          </a:p>
          <a:p>
            <a:r>
              <a:rPr lang="en-US" sz="1200" kern="1200" dirty="0">
                <a:solidFill>
                  <a:schemeClr val="tx1"/>
                </a:solidFill>
                <a:effectLst/>
                <a:latin typeface="+mn-lt"/>
                <a:ea typeface="+mn-ea"/>
                <a:cs typeface="+mn-cs"/>
              </a:rPr>
              <a:t>			b. The philosopher must go beneath the surface meaning to find the true meaning.</a:t>
            </a:r>
          </a:p>
          <a:p>
            <a:r>
              <a:rPr lang="en-US" sz="1200" kern="1200" dirty="0">
                <a:solidFill>
                  <a:schemeClr val="tx1"/>
                </a:solidFill>
                <a:effectLst/>
                <a:latin typeface="+mn-lt"/>
                <a:ea typeface="+mn-ea"/>
                <a:cs typeface="+mn-cs"/>
              </a:rPr>
              <a:t>		3. Though philosophy might seem to conflict with religious tradition, this is only an apparent conflict.</a:t>
            </a:r>
          </a:p>
          <a:p>
            <a:r>
              <a:rPr lang="en-US" sz="1200" kern="1200" dirty="0">
                <a:solidFill>
                  <a:schemeClr val="tx1"/>
                </a:solidFill>
                <a:effectLst/>
                <a:latin typeface="+mn-lt"/>
                <a:ea typeface="+mn-ea"/>
                <a:cs typeface="+mn-cs"/>
              </a:rPr>
              <a:t>		4. Truth cannot conflict with truth, so the best philosophy is consistent with the Koran’s hidden meaning.</a:t>
            </a:r>
          </a:p>
          <a:p>
            <a:r>
              <a:rPr lang="en-US" sz="1200" kern="1200" dirty="0">
                <a:solidFill>
                  <a:schemeClr val="tx1"/>
                </a:solidFill>
                <a:effectLst/>
                <a:latin typeface="+mn-lt"/>
                <a:ea typeface="+mn-ea"/>
                <a:cs typeface="+mn-cs"/>
              </a:rPr>
              <a:t>		5. Truth can be expressed in different levels and in different ways: figuratively in religion and literally in philosophy.</a:t>
            </a:r>
          </a:p>
          <a:p>
            <a:r>
              <a:rPr lang="en-US" sz="1200" kern="1200" dirty="0">
                <a:solidFill>
                  <a:schemeClr val="tx1"/>
                </a:solidFill>
                <a:effectLst/>
                <a:latin typeface="+mn-lt"/>
                <a:ea typeface="+mn-ea"/>
                <a:cs typeface="+mn-cs"/>
              </a:rPr>
              <a:t>6. This view seems to make theology subordinate to philosophy-philosophers decide how to interpret revelation and how to make it consistent with philosophy.</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105</a:t>
            </a:fld>
            <a:endParaRPr lang="en-US"/>
          </a:p>
        </p:txBody>
      </p:sp>
    </p:spTree>
    <p:extLst>
      <p:ext uri="{BB962C8B-B14F-4D97-AF65-F5344CB8AC3E}">
        <p14:creationId xmlns:p14="http://schemas.microsoft.com/office/powerpoint/2010/main" val="20907704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 Latin </a:t>
            </a:r>
            <a:r>
              <a:rPr lang="en-US" sz="1200" kern="1200" dirty="0" err="1">
                <a:solidFill>
                  <a:schemeClr val="tx1"/>
                </a:solidFill>
                <a:effectLst/>
                <a:latin typeface="+mn-lt"/>
                <a:ea typeface="+mn-ea"/>
                <a:cs typeface="+mn-cs"/>
              </a:rPr>
              <a:t>Averroists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He was badly misinterpreted by many 13</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Christian thinkers, most famously the “Latin </a:t>
            </a:r>
            <a:r>
              <a:rPr lang="en-US" sz="1200" kern="1200" dirty="0" err="1">
                <a:solidFill>
                  <a:schemeClr val="tx1"/>
                </a:solidFill>
                <a:effectLst/>
                <a:latin typeface="+mn-lt"/>
                <a:ea typeface="+mn-ea"/>
                <a:cs typeface="+mn-cs"/>
              </a:rPr>
              <a:t>Averroists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Some thought that his view was that a claim could be literally true in philosophy while its contradiction could be literally true in religion.</a:t>
            </a:r>
          </a:p>
          <a:p>
            <a:r>
              <a:rPr lang="en-US" sz="1200" kern="1200" dirty="0">
                <a:solidFill>
                  <a:schemeClr val="tx1"/>
                </a:solidFill>
                <a:effectLst/>
                <a:latin typeface="+mn-lt"/>
                <a:ea typeface="+mn-ea"/>
                <a:cs typeface="+mn-cs"/>
              </a:rPr>
              <a:t>3. The “Latin </a:t>
            </a:r>
            <a:r>
              <a:rPr lang="en-US" sz="1200" kern="1200" dirty="0" err="1">
                <a:solidFill>
                  <a:schemeClr val="tx1"/>
                </a:solidFill>
                <a:effectLst/>
                <a:latin typeface="+mn-lt"/>
                <a:ea typeface="+mn-ea"/>
                <a:cs typeface="+mn-cs"/>
              </a:rPr>
              <a:t>Averroists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 Faculty at the University of Paris.</a:t>
            </a:r>
          </a:p>
          <a:p>
            <a:r>
              <a:rPr lang="en-US" sz="1200" kern="1200" dirty="0">
                <a:solidFill>
                  <a:schemeClr val="tx1"/>
                </a:solidFill>
                <a:effectLst/>
                <a:latin typeface="+mn-lt"/>
                <a:ea typeface="+mn-ea"/>
                <a:cs typeface="+mn-cs"/>
              </a:rPr>
              <a:t>	b. Headed by Siger of Brabant (about 1240-1284).</a:t>
            </a:r>
          </a:p>
          <a:p>
            <a:r>
              <a:rPr lang="en-US" sz="1200" kern="1200" dirty="0">
                <a:solidFill>
                  <a:schemeClr val="tx1"/>
                </a:solidFill>
                <a:effectLst/>
                <a:latin typeface="+mn-lt"/>
                <a:ea typeface="+mn-ea"/>
                <a:cs typeface="+mn-cs"/>
              </a:rPr>
              <a:t>c. In order to accept Aristotelian doctrines that seemed contrary to church doctrines they put philosophy and religion into distinct fields without attempting to relate them.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106</a:t>
            </a:fld>
            <a:endParaRPr lang="en-US"/>
          </a:p>
        </p:txBody>
      </p:sp>
    </p:spTree>
    <p:extLst>
      <p:ext uri="{BB962C8B-B14F-4D97-AF65-F5344CB8AC3E}">
        <p14:creationId xmlns:p14="http://schemas.microsoft.com/office/powerpoint/2010/main" val="7509551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 Impact</a:t>
            </a:r>
          </a:p>
          <a:p>
            <a:r>
              <a:rPr lang="en-US" sz="1200" kern="1200" dirty="0">
                <a:solidFill>
                  <a:schemeClr val="tx1"/>
                </a:solidFill>
                <a:effectLst/>
                <a:latin typeface="+mn-lt"/>
                <a:ea typeface="+mn-ea"/>
                <a:cs typeface="+mn-cs"/>
              </a:rPr>
              <a:t>		1. By 1250 Latin translations of his commentaries of Aristotle began having a significant impact on Christian thinkers.</a:t>
            </a:r>
          </a:p>
          <a:p>
            <a:r>
              <a:rPr lang="en-US" sz="1200" kern="1200" dirty="0">
                <a:solidFill>
                  <a:schemeClr val="tx1"/>
                </a:solidFill>
                <a:effectLst/>
                <a:latin typeface="+mn-lt"/>
                <a:ea typeface="+mn-ea"/>
                <a:cs typeface="+mn-cs"/>
              </a:rPr>
              <a:t>		2. His interpretations lead to the purging of many Neo-Platonic distortions inflicted by earlier commentators.</a:t>
            </a:r>
          </a:p>
          <a:p>
            <a:r>
              <a:rPr lang="en-US" sz="1200" kern="1200" dirty="0">
                <a:solidFill>
                  <a:schemeClr val="tx1"/>
                </a:solidFill>
                <a:effectLst/>
                <a:latin typeface="+mn-lt"/>
                <a:ea typeface="+mn-ea"/>
                <a:cs typeface="+mn-cs"/>
              </a:rPr>
              <a:t>			a. This earned him great respect.</a:t>
            </a:r>
          </a:p>
          <a:p>
            <a:r>
              <a:rPr lang="en-US" sz="1200" kern="1200" dirty="0">
                <a:solidFill>
                  <a:schemeClr val="tx1"/>
                </a:solidFill>
                <a:effectLst/>
                <a:latin typeface="+mn-lt"/>
                <a:ea typeface="+mn-ea"/>
                <a:cs typeface="+mn-cs"/>
              </a:rPr>
              <a:t>3. The heretical elements in his work (determinism, the eternal world, and rejection of personal immortality) made thinkers suspicious of attempts to merge Aristotle and Christian thought.</a:t>
            </a:r>
          </a:p>
          <a:p>
            <a:r>
              <a:rPr lang="en-US" sz="1200" kern="1200" dirty="0">
                <a:solidFill>
                  <a:schemeClr val="tx1"/>
                </a:solidFill>
                <a:effectLst/>
                <a:latin typeface="+mn-lt"/>
                <a:ea typeface="+mn-ea"/>
                <a:cs typeface="+mn-cs"/>
              </a:rPr>
              <a:t>		4. Aquinas attempted to show that Aristotle’s thought did not lead to Ibn Rushd’s heresies.</a:t>
            </a:r>
          </a:p>
          <a:p>
            <a:r>
              <a:rPr lang="en-US" sz="1200" kern="1200" dirty="0">
                <a:solidFill>
                  <a:schemeClr val="tx1"/>
                </a:solidFill>
                <a:effectLst/>
                <a:latin typeface="+mn-lt"/>
                <a:ea typeface="+mn-ea"/>
                <a:cs typeface="+mn-cs"/>
              </a:rPr>
              <a:t>			a. Some regarded Aquinas as tainted with Averroism.</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107</a:t>
            </a:fld>
            <a:endParaRPr lang="en-US"/>
          </a:p>
        </p:txBody>
      </p:sp>
    </p:spTree>
    <p:extLst>
      <p:ext uri="{BB962C8B-B14F-4D97-AF65-F5344CB8AC3E}">
        <p14:creationId xmlns:p14="http://schemas.microsoft.com/office/powerpoint/2010/main" val="29413162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Background</a:t>
            </a:r>
          </a:p>
          <a:p>
            <a:r>
              <a:rPr lang="en-US" sz="1200" kern="1200" dirty="0">
                <a:solidFill>
                  <a:schemeClr val="tx1"/>
                </a:solidFill>
                <a:effectLst/>
                <a:latin typeface="+mn-lt"/>
                <a:ea typeface="+mn-ea"/>
                <a:cs typeface="+mn-cs"/>
              </a:rPr>
              <a:t>		1. Jewish thinkers had access to the works of Aristotle and Plato.</a:t>
            </a:r>
          </a:p>
          <a:p>
            <a:r>
              <a:rPr lang="en-US" sz="1200" kern="1200" dirty="0">
                <a:solidFill>
                  <a:schemeClr val="tx1"/>
                </a:solidFill>
                <a:effectLst/>
                <a:latin typeface="+mn-lt"/>
                <a:ea typeface="+mn-ea"/>
                <a:cs typeface="+mn-cs"/>
              </a:rPr>
              <a:t>		2. Their work on Aristotle was made available to Christian thinkers.</a:t>
            </a:r>
          </a:p>
          <a:p>
            <a:r>
              <a:rPr lang="en-US" sz="1200" kern="1200" dirty="0">
                <a:solidFill>
                  <a:schemeClr val="tx1"/>
                </a:solidFill>
                <a:effectLst/>
                <a:latin typeface="+mn-lt"/>
                <a:ea typeface="+mn-ea"/>
                <a:cs typeface="+mn-cs"/>
              </a:rPr>
              <a:t>		3. They aimed at reconciling philosophical conclusions with an orthodox interpretation of Judaism.</a:t>
            </a:r>
          </a:p>
          <a:p>
            <a:r>
              <a:rPr lang="en-US" sz="1200" kern="1200" dirty="0">
                <a:solidFill>
                  <a:schemeClr val="tx1"/>
                </a:solidFill>
                <a:effectLst/>
                <a:latin typeface="+mn-lt"/>
                <a:ea typeface="+mn-ea"/>
                <a:cs typeface="+mn-cs"/>
              </a:rPr>
              <a:t>4. They attempted to build a philosophical system based on the Old Testament and the Talmud (commentary on the first five books of the bible).</a:t>
            </a:r>
          </a:p>
          <a:p>
            <a:r>
              <a:rPr lang="en-US" sz="1200" kern="1200" dirty="0">
                <a:solidFill>
                  <a:schemeClr val="tx1"/>
                </a:solidFill>
                <a:effectLst/>
                <a:latin typeface="+mn-lt"/>
                <a:ea typeface="+mn-ea"/>
                <a:cs typeface="+mn-cs"/>
              </a:rPr>
              <a:t>5. Persecution isolated the European Jewish community.</a:t>
            </a:r>
          </a:p>
          <a:p>
            <a:r>
              <a:rPr lang="en-US" sz="1200" kern="1200" dirty="0">
                <a:solidFill>
                  <a:schemeClr val="tx1"/>
                </a:solidFill>
                <a:effectLst/>
                <a:latin typeface="+mn-lt"/>
                <a:ea typeface="+mn-ea"/>
                <a:cs typeface="+mn-cs"/>
              </a:rPr>
              <a:t>6. This aided their conservative religious leaders who wanted to purge the scientific and secular influences.</a:t>
            </a:r>
          </a:p>
          <a:p>
            <a:r>
              <a:rPr lang="en-US" sz="1200" kern="1200" dirty="0">
                <a:solidFill>
                  <a:schemeClr val="tx1"/>
                </a:solidFill>
                <a:effectLst/>
                <a:latin typeface="+mn-lt"/>
                <a:ea typeface="+mn-ea"/>
                <a:cs typeface="+mn-cs"/>
              </a:rPr>
              <a:t>7. For centuries Judaism, like Islam, permitted mysticism as the only alternative to revelation as a source of knowledge.</a:t>
            </a:r>
          </a:p>
          <a:p>
            <a:r>
              <a:rPr lang="en-US" sz="1200" kern="1200" dirty="0">
                <a:solidFill>
                  <a:schemeClr val="tx1"/>
                </a:solidFill>
                <a:effectLst/>
                <a:latin typeface="+mn-lt"/>
                <a:ea typeface="+mn-ea"/>
                <a:cs typeface="+mn-cs"/>
              </a:rPr>
              <a:t>8. After 1200 only the Christian thinkers could make use of Aristotle in developing systematic philosophies.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108</a:t>
            </a:fld>
            <a:endParaRPr lang="en-US"/>
          </a:p>
        </p:txBody>
      </p:sp>
    </p:spTree>
    <p:extLst>
      <p:ext uri="{BB962C8B-B14F-4D97-AF65-F5344CB8AC3E}">
        <p14:creationId xmlns:p14="http://schemas.microsoft.com/office/powerpoint/2010/main" val="36141668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II Moses Maimonides (1135-1204)</a:t>
            </a:r>
          </a:p>
          <a:p>
            <a:r>
              <a:rPr lang="en-US" sz="1200" kern="1200" dirty="0">
                <a:solidFill>
                  <a:schemeClr val="tx1"/>
                </a:solidFill>
                <a:effectLst/>
                <a:latin typeface="+mn-lt"/>
                <a:ea typeface="+mn-ea"/>
                <a:cs typeface="+mn-cs"/>
              </a:rPr>
              <a:t>	A. Background</a:t>
            </a:r>
          </a:p>
          <a:p>
            <a:r>
              <a:rPr lang="en-US" sz="1200" kern="1200" dirty="0">
                <a:solidFill>
                  <a:schemeClr val="tx1"/>
                </a:solidFill>
                <a:effectLst/>
                <a:latin typeface="+mn-lt"/>
                <a:ea typeface="+mn-ea"/>
                <a:cs typeface="+mn-cs"/>
              </a:rPr>
              <a:t>		1. Born in Cordova, Spain</a:t>
            </a:r>
          </a:p>
          <a:p>
            <a:r>
              <a:rPr lang="en-US" sz="1200" kern="1200" dirty="0">
                <a:solidFill>
                  <a:schemeClr val="tx1"/>
                </a:solidFill>
                <a:effectLst/>
                <a:latin typeface="+mn-lt"/>
                <a:ea typeface="+mn-ea"/>
                <a:cs typeface="+mn-cs"/>
              </a:rPr>
              <a:t>		2. Accepted the harmony of faith and reason.</a:t>
            </a:r>
          </a:p>
          <a:p>
            <a:r>
              <a:rPr lang="en-US" sz="1200" kern="1200" dirty="0">
                <a:solidFill>
                  <a:schemeClr val="tx1"/>
                </a:solidFill>
                <a:effectLst/>
                <a:latin typeface="+mn-lt"/>
                <a:ea typeface="+mn-ea"/>
                <a:cs typeface="+mn-cs"/>
              </a:rPr>
              <a:t>	B. </a:t>
            </a:r>
            <a:r>
              <a:rPr lang="en-US" sz="1200" i="1" kern="1200" dirty="0">
                <a:solidFill>
                  <a:schemeClr val="tx1"/>
                </a:solidFill>
                <a:effectLst/>
                <a:latin typeface="+mn-lt"/>
                <a:ea typeface="+mn-ea"/>
                <a:cs typeface="+mn-cs"/>
              </a:rPr>
              <a:t>Guide for the Perplexed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1. Written for those who have studied philosophy but are confused about how to reconcile it with their faith.</a:t>
            </a:r>
          </a:p>
          <a:p>
            <a:r>
              <a:rPr lang="en-US" sz="1200" kern="1200" dirty="0">
                <a:solidFill>
                  <a:schemeClr val="tx1"/>
                </a:solidFill>
                <a:effectLst/>
                <a:latin typeface="+mn-lt"/>
                <a:ea typeface="+mn-ea"/>
                <a:cs typeface="+mn-cs"/>
              </a:rPr>
              <a:t>2. In cases of any apparent conflict between scripture and an airtight philosophical proof, then the scriptures should be interpreted allegorically.</a:t>
            </a:r>
          </a:p>
          <a:p>
            <a:r>
              <a:rPr lang="en-US" sz="1200" kern="1200" dirty="0">
                <a:solidFill>
                  <a:schemeClr val="tx1"/>
                </a:solidFill>
                <a:effectLst/>
                <a:latin typeface="+mn-lt"/>
                <a:ea typeface="+mn-ea"/>
                <a:cs typeface="+mn-cs"/>
              </a:rPr>
              <a:t>		3. Aristotle had achieved the pinnacle in human knowledge.</a:t>
            </a:r>
          </a:p>
          <a:p>
            <a:r>
              <a:rPr lang="en-US" sz="1200" kern="1200" dirty="0">
                <a:solidFill>
                  <a:schemeClr val="tx1"/>
                </a:solidFill>
                <a:effectLst/>
                <a:latin typeface="+mn-lt"/>
                <a:ea typeface="+mn-ea"/>
                <a:cs typeface="+mn-cs"/>
              </a:rPr>
              <a:t>4. A real conflict exists between Aristotle’s claim that the world is eternal and the theological doctrine that the world has a beginning.</a:t>
            </a:r>
          </a:p>
          <a:p>
            <a:r>
              <a:rPr lang="en-US" sz="1200" kern="1200" dirty="0">
                <a:solidFill>
                  <a:schemeClr val="tx1"/>
                </a:solidFill>
                <a:effectLst/>
                <a:latin typeface="+mn-lt"/>
                <a:ea typeface="+mn-ea"/>
                <a:cs typeface="+mn-cs"/>
              </a:rPr>
              <a:t>		5. He asserted that Aristotle’s arguments were not airtight and hence could be rejected.</a:t>
            </a:r>
          </a:p>
          <a:p>
            <a:r>
              <a:rPr lang="en-US" sz="1200" kern="1200" dirty="0">
                <a:solidFill>
                  <a:schemeClr val="tx1"/>
                </a:solidFill>
                <a:effectLst/>
                <a:latin typeface="+mn-lt"/>
                <a:ea typeface="+mn-ea"/>
                <a:cs typeface="+mn-cs"/>
              </a:rPr>
              <a:t>6. He was labeled a heretic and while his theological writings were taken as authoritative his philosophical works were condemned and then ignored by Jewish scholars until the 1800s.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109</a:t>
            </a:fld>
            <a:endParaRPr lang="en-US"/>
          </a:p>
        </p:txBody>
      </p:sp>
    </p:spTree>
    <p:extLst>
      <p:ext uri="{BB962C8B-B14F-4D97-AF65-F5344CB8AC3E}">
        <p14:creationId xmlns:p14="http://schemas.microsoft.com/office/powerpoint/2010/main" val="39131858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Rediscovery</a:t>
            </a:r>
          </a:p>
          <a:p>
            <a:r>
              <a:rPr lang="en-US" sz="1200" kern="1200" dirty="0">
                <a:solidFill>
                  <a:schemeClr val="tx1"/>
                </a:solidFill>
                <a:effectLst/>
                <a:latin typeface="+mn-lt"/>
                <a:ea typeface="+mn-ea"/>
                <a:cs typeface="+mn-cs"/>
              </a:rPr>
              <a:t>	A.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a:t>
            </a:r>
          </a:p>
          <a:p>
            <a:r>
              <a:rPr lang="en-US" sz="1200" kern="1200" dirty="0">
                <a:solidFill>
                  <a:schemeClr val="tx1"/>
                </a:solidFill>
                <a:effectLst/>
                <a:latin typeface="+mn-lt"/>
                <a:ea typeface="+mn-ea"/>
                <a:cs typeface="+mn-cs"/>
              </a:rPr>
              <a:t>		1. Greek writings on mathematics, astronomy, medicine and philosophy became available, including the works of Aristotle.</a:t>
            </a:r>
          </a:p>
          <a:p>
            <a:r>
              <a:rPr lang="en-US" sz="1200" kern="1200" dirty="0">
                <a:solidFill>
                  <a:schemeClr val="tx1"/>
                </a:solidFill>
                <a:effectLst/>
                <a:latin typeface="+mn-lt"/>
                <a:ea typeface="+mn-ea"/>
                <a:cs typeface="+mn-cs"/>
              </a:rPr>
              <a:t>		2. Greek Arabic and Jewish commentaries were translated into Latin.</a:t>
            </a:r>
          </a:p>
          <a:p>
            <a:r>
              <a:rPr lang="en-US" sz="1200" kern="1200" dirty="0">
                <a:solidFill>
                  <a:schemeClr val="tx1"/>
                </a:solidFill>
                <a:effectLst/>
                <a:latin typeface="+mn-lt"/>
                <a:ea typeface="+mn-ea"/>
                <a:cs typeface="+mn-cs"/>
              </a:rPr>
              <a:t>		3. Between 1210-1225 almost all of Aristotle’s surviving works were translated into Latin from Arabic.</a:t>
            </a:r>
          </a:p>
          <a:p>
            <a:r>
              <a:rPr lang="en-US" sz="1200" kern="1200" dirty="0">
                <a:solidFill>
                  <a:schemeClr val="tx1"/>
                </a:solidFill>
                <a:effectLst/>
                <a:latin typeface="+mn-lt"/>
                <a:ea typeface="+mn-ea"/>
                <a:cs typeface="+mn-cs"/>
              </a:rPr>
              <a:t>	B. Aristotle and the Church</a:t>
            </a:r>
          </a:p>
          <a:p>
            <a:r>
              <a:rPr lang="en-US" sz="1200" kern="1200" dirty="0">
                <a:solidFill>
                  <a:schemeClr val="tx1"/>
                </a:solidFill>
                <a:effectLst/>
                <a:latin typeface="+mn-lt"/>
                <a:ea typeface="+mn-ea"/>
                <a:cs typeface="+mn-cs"/>
              </a:rPr>
              <a:t>		1. The Church was suspicious mainly because of the pantheistic elements added by Arabic thinkers.</a:t>
            </a:r>
          </a:p>
          <a:p>
            <a:r>
              <a:rPr lang="en-US" sz="1200" kern="1200" dirty="0">
                <a:solidFill>
                  <a:schemeClr val="tx1"/>
                </a:solidFill>
                <a:effectLst/>
                <a:latin typeface="+mn-lt"/>
                <a:ea typeface="+mn-ea"/>
                <a:cs typeface="+mn-cs"/>
              </a:rPr>
              <a:t>		2. The Church rejected the necessity &amp; eternity of the world as well as the blurring between the creator and creation.</a:t>
            </a:r>
          </a:p>
          <a:p>
            <a:r>
              <a:rPr lang="en-US" sz="1200" kern="1200" dirty="0">
                <a:solidFill>
                  <a:schemeClr val="tx1"/>
                </a:solidFill>
                <a:effectLst/>
                <a:latin typeface="+mn-lt"/>
                <a:ea typeface="+mn-ea"/>
                <a:cs typeface="+mn-cs"/>
              </a:rPr>
              <a:t>		3. In 1215 the University of Paris forbade the study of Aristotle’s </a:t>
            </a:r>
            <a:r>
              <a:rPr lang="en-US" sz="1200" i="1" kern="1200" dirty="0">
                <a:solidFill>
                  <a:schemeClr val="tx1"/>
                </a:solidFill>
                <a:effectLst/>
                <a:latin typeface="+mn-lt"/>
                <a:ea typeface="+mn-ea"/>
                <a:cs typeface="+mn-cs"/>
              </a:rPr>
              <a:t>Physics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Metaphysics.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Many scholars ignored this.</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110</a:t>
            </a:fld>
            <a:endParaRPr lang="en-US"/>
          </a:p>
        </p:txBody>
      </p:sp>
    </p:spTree>
    <p:extLst>
      <p:ext uri="{BB962C8B-B14F-4D97-AF65-F5344CB8AC3E}">
        <p14:creationId xmlns:p14="http://schemas.microsoft.com/office/powerpoint/2010/main" val="18188523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 Later Translations</a:t>
            </a:r>
          </a:p>
          <a:p>
            <a:r>
              <a:rPr lang="en-US" sz="1200" kern="1200" dirty="0">
                <a:solidFill>
                  <a:schemeClr val="tx1"/>
                </a:solidFill>
                <a:effectLst/>
                <a:latin typeface="+mn-lt"/>
                <a:ea typeface="+mn-ea"/>
                <a:cs typeface="+mn-cs"/>
              </a:rPr>
              <a:t>		1. Scholars eventually translated Aristotle’s work from the original Greek, thus removing the pantheistic distortions.</a:t>
            </a:r>
          </a:p>
          <a:p>
            <a:r>
              <a:rPr lang="en-US" sz="1200" kern="1200" dirty="0">
                <a:solidFill>
                  <a:schemeClr val="tx1"/>
                </a:solidFill>
                <a:effectLst/>
                <a:latin typeface="+mn-lt"/>
                <a:ea typeface="+mn-ea"/>
                <a:cs typeface="+mn-cs"/>
              </a:rPr>
              <a:t>		2. In 1254 the </a:t>
            </a:r>
            <a:r>
              <a:rPr lang="en-US" sz="1200" i="1" kern="1200" dirty="0">
                <a:solidFill>
                  <a:schemeClr val="tx1"/>
                </a:solidFill>
                <a:effectLst/>
                <a:latin typeface="+mn-lt"/>
                <a:ea typeface="+mn-ea"/>
                <a:cs typeface="+mn-cs"/>
              </a:rPr>
              <a:t>Physics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Metaphysics</a:t>
            </a:r>
            <a:r>
              <a:rPr lang="en-US" sz="1200" kern="1200" dirty="0">
                <a:solidFill>
                  <a:schemeClr val="tx1"/>
                </a:solidFill>
                <a:effectLst/>
                <a:latin typeface="+mn-lt"/>
                <a:ea typeface="+mn-ea"/>
                <a:cs typeface="+mn-cs"/>
              </a:rPr>
              <a:t> were part of the curriculum of the University of Paris.</a:t>
            </a:r>
          </a:p>
          <a:p>
            <a:r>
              <a:rPr lang="en-US" sz="1200" kern="1200" dirty="0">
                <a:solidFill>
                  <a:schemeClr val="tx1"/>
                </a:solidFill>
                <a:effectLst/>
                <a:latin typeface="+mn-lt"/>
                <a:ea typeface="+mn-ea"/>
                <a:cs typeface="+mn-cs"/>
              </a:rPr>
              <a:t>3. Scholars began to use Aristotle’s terminology such as essence &amp; existence, necessity &amp; contingency, and used his theory of abstraction.</a:t>
            </a:r>
          </a:p>
          <a:p>
            <a:r>
              <a:rPr lang="en-US" sz="1200" kern="1200" dirty="0">
                <a:solidFill>
                  <a:schemeClr val="tx1"/>
                </a:solidFill>
                <a:effectLst/>
                <a:latin typeface="+mn-lt"/>
                <a:ea typeface="+mn-ea"/>
                <a:cs typeface="+mn-cs"/>
              </a:rPr>
              <a:t>4. The stage was set for the next problem: what should the Christian world do with these non-Christian philosophical systems that arose from Greece, Islam, and Judaism? </a:t>
            </a:r>
          </a:p>
          <a:p>
            <a:endParaRPr lang="en-US" dirty="0"/>
          </a:p>
        </p:txBody>
      </p:sp>
      <p:sp>
        <p:nvSpPr>
          <p:cNvPr id="4" name="Slide Number Placeholder 3"/>
          <p:cNvSpPr>
            <a:spLocks noGrp="1"/>
          </p:cNvSpPr>
          <p:nvPr>
            <p:ph type="sldNum" sz="quarter" idx="5"/>
          </p:nvPr>
        </p:nvSpPr>
        <p:spPr/>
        <p:txBody>
          <a:bodyPr/>
          <a:lstStyle/>
          <a:p>
            <a:fld id="{4649F153-ACC8-4541-AA2A-E674A28DF58D}" type="slidenum">
              <a:rPr lang="en-US" smtClean="0"/>
              <a:t>111</a:t>
            </a:fld>
            <a:endParaRPr lang="en-US"/>
          </a:p>
        </p:txBody>
      </p:sp>
    </p:spTree>
    <p:extLst>
      <p:ext uri="{BB962C8B-B14F-4D97-AF65-F5344CB8AC3E}">
        <p14:creationId xmlns:p14="http://schemas.microsoft.com/office/powerpoint/2010/main" val="4209816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392725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A55032-137C-45A5-80EF-647122DC2553}"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387092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1646560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07509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1550196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1510252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1858983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91829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297132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272648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1154273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A55032-137C-45A5-80EF-647122DC2553}"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106926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A55032-137C-45A5-80EF-647122DC2553}"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641028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329629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3981783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CA55032-137C-45A5-80EF-647122DC2553}" type="datetimeFigureOut">
              <a:rPr lang="en-US" smtClean="0"/>
              <a:t>8/13/2025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285959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A55032-137C-45A5-80EF-647122DC2553}"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E8F06-F745-450F-B665-C709B0B5903D}" type="slidenum">
              <a:rPr lang="en-US" smtClean="0"/>
              <a:t>‹#›</a:t>
            </a:fld>
            <a:endParaRPr lang="en-US"/>
          </a:p>
        </p:txBody>
      </p:sp>
    </p:spTree>
    <p:extLst>
      <p:ext uri="{BB962C8B-B14F-4D97-AF65-F5344CB8AC3E}">
        <p14:creationId xmlns:p14="http://schemas.microsoft.com/office/powerpoint/2010/main" val="1923175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CA55032-137C-45A5-80EF-647122DC2553}" type="datetimeFigureOut">
              <a:rPr lang="en-US" smtClean="0"/>
              <a:t>8/13/2025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4E8F06-F745-450F-B665-C709B0B5903D}" type="slidenum">
              <a:rPr lang="en-US" smtClean="0"/>
              <a:t>‹#›</a:t>
            </a:fld>
            <a:endParaRPr lang="en-US"/>
          </a:p>
        </p:txBody>
      </p:sp>
    </p:spTree>
    <p:extLst>
      <p:ext uri="{BB962C8B-B14F-4D97-AF65-F5344CB8AC3E}">
        <p14:creationId xmlns:p14="http://schemas.microsoft.com/office/powerpoint/2010/main" val="13967706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themolinist.wordpress.com/2012/03/23/ius-naturale-the-foundations-of-modern-human-rights-discourse-in-the-natural-legalism-of-thomas-aquinas-part-i/"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themolinist.wordpress.com/2012/03/23/ius-naturale-the-foundations-of-modern-human-rights-discourse-in-the-natural-legalism-of-thomas-aquinas-part-i/"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Aristotle"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Aristotle" TargetMode="External"/><Relationship Id="rId4" Type="http://schemas.openxmlformats.org/officeDocument/2006/relationships/image" Target="../media/image61.jpg"/></Relationships>
</file>

<file path=ppt/slides/_rels/slide11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Augustine_of_Hippo"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hyperlink" Target="https://gvhistoryofcapitalism.wordpress.com/2016/09/09/in-confusion-there-is-profit/" TargetMode="External"/><Relationship Id="rId4" Type="http://schemas.openxmlformats.org/officeDocument/2006/relationships/image" Target="../media/image63.jpg"/></Relationships>
</file>

<file path=ppt/slides/_rels/slide1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inkslingerette.wordpress.com/category/rhetoric/" TargetMode="Externa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1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thefuturesagency.com/2015/11/27/2-great-podcasts-on-artificial-intelligence/"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matttullos.com/far-beyond-imaginatio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Guardian_angel"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1001bestwp.blogspot.com/2014/01/amazing-space-wallpapers-hd.html"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beccatarnas.com/tag/richard-tarnas/" TargetMode="External"/></Relationships>
</file>

<file path=ppt/slides/_rels/slide1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jpg"/><Relationship Id="rId7" Type="http://schemas.openxmlformats.org/officeDocument/2006/relationships/image" Target="../media/image73.sv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creativecommons.org/licenses/by-nc-nd/3.0/" TargetMode="External"/><Relationship Id="rId4" Type="http://schemas.openxmlformats.org/officeDocument/2006/relationships/hyperlink" Target="http://epitemnein-epitomic.blogspot.com/2012/01/abiding-fire-of-refinement.html" TargetMode="External"/><Relationship Id="rId9" Type="http://schemas.openxmlformats.org/officeDocument/2006/relationships/image" Target="../media/image75.svg"/></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3amireh.deviantart.com/art/Fire-and-Ice-205311539"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www.pngall.com/wizard-png"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godinallthings.com/2012/03/14/catholic-mass-time-travel/"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iki.kaloscomics.com/"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hyperlink" Target="https://creativecommons.org/licenses/by-nc/3.0/"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hyperlink" Target="https://www.pexels.com/photo/person-holding-match-stick-159466/" TargetMode="External"/><Relationship Id="rId5" Type="http://schemas.openxmlformats.org/officeDocument/2006/relationships/image" Target="../media/image86.jpeg"/><Relationship Id="rId4" Type="http://schemas.openxmlformats.org/officeDocument/2006/relationships/hyperlink" Target="http://futurism.com/death-from-the-skies-how-our-solar-system-will-die/"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www.campbellpropertymanagement.com/blog/2015/08/03/cable-pass-through-costs/"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picpedia.org/highway-signs/c/cause.html"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howanxious.wordpress.com/tag/time-travel/"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degolf.stackexchange.com/questions/40069/hungry-image-snake-hole-3"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92.svg"/></Relationships>
</file>

<file path=ppt/slides/_rels/slide14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en.wikiversity.org/wiki/God/Nils/God_and_Enlightenment" TargetMode="Externa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no.wikipedia.org/wiki/Almisse"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hyperlink" Target="https://pixnio.com/miscellaneous/christianity-cross-sunset-panoramic-silhouette"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dogsinneedofspace.com/2013/04/19/our-rights-and-responsibilities-dog-law-qa-with-attorney-heidi-meinzer/" TargetMode="External"/><Relationship Id="rId4" Type="http://schemas.openxmlformats.org/officeDocument/2006/relationships/image" Target="../media/image96.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pixabay.com/en/waterdrop-drop-blue-aqua-macro-211222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History_of_Western_civiliz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Logic"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symbiosisonlinepublishing.com/genetic-science/genetic-science12.php"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growrag.wordpress.com/category/eberhard-jungel/" TargetMode="External"/><Relationship Id="rId4" Type="http://schemas.openxmlformats.org/officeDocument/2006/relationships/image" Target="../media/image24.jpg"/></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ymbolthinking.blogspot.com/2007/06/our-unconscious-religion-fractal.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ww.hacktheunion.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mennoknight.wordpress.com/2013/11/20/so-what-does-it-take-to-be-labelled-a-heretic-in-charismatic-circl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Divinity:_Original_Sin"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en.wikiquote.org/wiki/peter_abelar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ondergressive.com/humans-have-unique-ability-to-learn-new-wo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in5d.com/ten-popular-mind-control-techniques-used-today/" TargetMode="External"/><Relationship Id="rId4" Type="http://schemas.openxmlformats.org/officeDocument/2006/relationships/image" Target="../media/image31.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marginalia.lareviewofbooks.org/the-logic-of-god-a-new-look-at-an-old-reason-to-believe-by-joshua-rasmussen/" TargetMode="External"/><Relationship Id="rId4" Type="http://schemas.openxmlformats.org/officeDocument/2006/relationships/image" Target="../media/image32.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commons.wikimedia.org/wiki/file:mona_lisa_-_the_louvre.jpg" TargetMode="External"/><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8.jpeg"/><Relationship Id="rId4" Type="http://schemas.openxmlformats.org/officeDocument/2006/relationships/image" Target="../media/image34.svg"/><Relationship Id="rId9" Type="http://schemas.openxmlformats.org/officeDocument/2006/relationships/hyperlink" Target="https://creativecommons.org/licenses/by-sa/3.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creativecommons.org/licenses/by/3.0/"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anilkurup59.blogspot.com/2011_10_01_archive.html" TargetMode="External"/><Relationship Id="rId5" Type="http://schemas.openxmlformats.org/officeDocument/2006/relationships/image" Target="../media/image41.jpeg"/><Relationship Id="rId4" Type="http://schemas.openxmlformats.org/officeDocument/2006/relationships/image" Target="../media/image40.svg"/></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anilkurup59.blogspot.com/2011_10_01_archive.html" TargetMode="External"/><Relationship Id="rId5" Type="http://schemas.openxmlformats.org/officeDocument/2006/relationships/image" Target="../media/image41.jpeg"/><Relationship Id="rId4" Type="http://schemas.openxmlformats.org/officeDocument/2006/relationships/image" Target="../media/image40.svg"/></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anilkurup59.blogspot.com/2011_10_01_archive.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Court_jester_stockholm.jpg" TargetMode="External"/><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anilkurup59.blogspot.com/2011_10_01_archive.html" TargetMode="External"/><Relationship Id="rId5" Type="http://schemas.openxmlformats.org/officeDocument/2006/relationships/image" Target="../media/image41.jpeg"/><Relationship Id="rId4" Type="http://schemas.openxmlformats.org/officeDocument/2006/relationships/image" Target="../media/image40.sv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english.stackexchange.com/questions/155216/grammatical-term-for-topicizing-in-english-thing-question-statement-about-thin/162108" TargetMode="External"/><Relationship Id="rId4" Type="http://schemas.openxmlformats.org/officeDocument/2006/relationships/image" Target="../media/image49.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9EB1BD-128F-79A5-4B5A-B2DFAC19A8EF}"/>
              </a:ext>
            </a:extLst>
          </p:cNvPr>
          <p:cNvSpPr>
            <a:spLocks noGrp="1"/>
          </p:cNvSpPr>
          <p:nvPr>
            <p:ph type="ctrTitle"/>
          </p:nvPr>
        </p:nvSpPr>
        <p:spPr>
          <a:xfrm>
            <a:off x="4872012" y="1447800"/>
            <a:ext cx="5222325" cy="3329581"/>
          </a:xfrm>
        </p:spPr>
        <p:txBody>
          <a:bodyPr>
            <a:normAutofit/>
          </a:bodyPr>
          <a:lstStyle/>
          <a:p>
            <a:pPr>
              <a:lnSpc>
                <a:spcPct val="90000"/>
              </a:lnSpc>
            </a:pPr>
            <a:r>
              <a:rPr lang="en-US">
                <a:solidFill>
                  <a:srgbClr val="EBEBEB"/>
                </a:solidFill>
              </a:rPr>
              <a:t>Ancient &amp; Medieval Philosophy</a:t>
            </a:r>
          </a:p>
        </p:txBody>
      </p:sp>
      <p:sp>
        <p:nvSpPr>
          <p:cNvPr id="3" name="Subtitle 2">
            <a:extLst>
              <a:ext uri="{FF2B5EF4-FFF2-40B4-BE49-F238E27FC236}">
                <a16:creationId xmlns:a16="http://schemas.microsoft.com/office/drawing/2014/main" id="{1B2F5B90-A910-BD0A-7535-49A1CB11F7CA}"/>
              </a:ext>
            </a:extLst>
          </p:cNvPr>
          <p:cNvSpPr>
            <a:spLocks noGrp="1"/>
          </p:cNvSpPr>
          <p:nvPr>
            <p:ph type="subTitle" idx="1"/>
          </p:nvPr>
        </p:nvSpPr>
        <p:spPr>
          <a:xfrm>
            <a:off x="4872012" y="4777380"/>
            <a:ext cx="5222326" cy="861420"/>
          </a:xfrm>
        </p:spPr>
        <p:txBody>
          <a:bodyPr>
            <a:normAutofit/>
          </a:bodyPr>
          <a:lstStyle/>
          <a:p>
            <a:r>
              <a:rPr lang="en-US">
                <a:solidFill>
                  <a:schemeClr val="tx2">
                    <a:lumMod val="40000"/>
                    <a:lumOff val="60000"/>
                  </a:schemeClr>
                </a:solidFill>
              </a:rPr>
              <a:t>Part 4: Medieval Thought</a:t>
            </a:r>
          </a:p>
        </p:txBody>
      </p:sp>
      <p:sp>
        <p:nvSpPr>
          <p:cNvPr id="12"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astle scene">
            <a:extLst>
              <a:ext uri="{FF2B5EF4-FFF2-40B4-BE49-F238E27FC236}">
                <a16:creationId xmlns:a16="http://schemas.microsoft.com/office/drawing/2014/main" id="{2B3A9457-6170-8122-DD36-E0FEC854C5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35652222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nodeType="withEffect">
                                  <p:stCondLst>
                                    <p:cond delay="500"/>
                                  </p:stCondLst>
                                  <p:iterate>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7F7206-3101-818E-D1EC-E95B88851EB2}"/>
            </a:ext>
          </a:extLst>
        </p:cNvPr>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F9FA4731-9BCB-20B6-09F0-D34CF5BE17D1}"/>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l="9842" r="8381" b="1"/>
          <a:stretch>
            <a:fillRect/>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4274D1-2975-7076-46A2-8EF6E7067CAF}"/>
              </a:ext>
            </a:extLst>
          </p:cNvPr>
          <p:cNvSpPr>
            <a:spLocks noGrp="1"/>
          </p:cNvSpPr>
          <p:nvPr>
            <p:ph type="title"/>
          </p:nvPr>
        </p:nvSpPr>
        <p:spPr>
          <a:xfrm>
            <a:off x="646111" y="452718"/>
            <a:ext cx="9404723" cy="1400530"/>
          </a:xfrm>
        </p:spPr>
        <p:txBody>
          <a:bodyPr>
            <a:normAutofit/>
          </a:bodyPr>
          <a:lstStyle/>
          <a:p>
            <a:r>
              <a:rPr lang="en-US" dirty="0"/>
              <a:t>The Early Middle Ages: Background</a:t>
            </a:r>
          </a:p>
        </p:txBody>
      </p:sp>
      <p:sp>
        <p:nvSpPr>
          <p:cNvPr id="5127" name="Rectangle 5126">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6641E35-43CF-C732-4919-18E84687B548}"/>
              </a:ext>
            </a:extLst>
          </p:cNvPr>
          <p:cNvSpPr>
            <a:spLocks noGrp="1"/>
          </p:cNvSpPr>
          <p:nvPr>
            <p:ph idx="1"/>
          </p:nvPr>
        </p:nvSpPr>
        <p:spPr>
          <a:xfrm>
            <a:off x="1103312" y="2052918"/>
            <a:ext cx="8946541" cy="4195481"/>
          </a:xfrm>
        </p:spPr>
        <p:txBody>
          <a:bodyPr>
            <a:normAutofit/>
          </a:bodyPr>
          <a:lstStyle/>
          <a:p>
            <a:r>
              <a:rPr lang="en-US" dirty="0"/>
              <a:t>Islamic Empire</a:t>
            </a:r>
          </a:p>
          <a:p>
            <a:pPr lvl="1"/>
            <a:r>
              <a:rPr lang="en-US" dirty="0"/>
              <a:t>By the 700s Islam was a potent force.</a:t>
            </a:r>
          </a:p>
          <a:p>
            <a:pPr lvl="1"/>
            <a:r>
              <a:rPr lang="en-US" dirty="0"/>
              <a:t>Muslims took control over </a:t>
            </a:r>
          </a:p>
          <a:p>
            <a:pPr lvl="2"/>
            <a:r>
              <a:rPr lang="en-US" dirty="0"/>
              <a:t>Persia</a:t>
            </a:r>
          </a:p>
          <a:p>
            <a:pPr lvl="2"/>
            <a:r>
              <a:rPr lang="en-US" dirty="0"/>
              <a:t>Egypt</a:t>
            </a:r>
          </a:p>
          <a:p>
            <a:pPr lvl="2"/>
            <a:r>
              <a:rPr lang="en-US" dirty="0"/>
              <a:t>Africa</a:t>
            </a:r>
          </a:p>
          <a:p>
            <a:pPr lvl="2"/>
            <a:r>
              <a:rPr lang="en-US" dirty="0"/>
              <a:t> Spain.</a:t>
            </a:r>
          </a:p>
          <a:p>
            <a:pPr lvl="1"/>
            <a:r>
              <a:rPr lang="en-US" dirty="0"/>
              <a:t>Muslims preserved Aristotle’s texts and made significant developments in science, mathematics and philosophy.</a:t>
            </a:r>
          </a:p>
          <a:p>
            <a:endParaRPr lang="en-US" dirty="0"/>
          </a:p>
        </p:txBody>
      </p:sp>
    </p:spTree>
    <p:extLst>
      <p:ext uri="{BB962C8B-B14F-4D97-AF65-F5344CB8AC3E}">
        <p14:creationId xmlns:p14="http://schemas.microsoft.com/office/powerpoint/2010/main" val="26420436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6A2EF-45A1-AA96-CF34-5D969B57F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325EB-9E54-AD44-2DCE-D056744AFC2A}"/>
              </a:ext>
            </a:extLst>
          </p:cNvPr>
          <p:cNvSpPr>
            <a:spLocks noGrp="1"/>
          </p:cNvSpPr>
          <p:nvPr>
            <p:ph type="title"/>
          </p:nvPr>
        </p:nvSpPr>
        <p:spPr/>
        <p:txBody>
          <a:bodyPr/>
          <a:lstStyle/>
          <a:p>
            <a:r>
              <a:rPr lang="en-US" dirty="0"/>
              <a:t>Muslim Philosophers:</a:t>
            </a:r>
            <a:br>
              <a:rPr lang="en-US" dirty="0"/>
            </a:br>
            <a:r>
              <a:rPr lang="en-US" dirty="0"/>
              <a:t>Al-Ghazali</a:t>
            </a:r>
          </a:p>
        </p:txBody>
      </p:sp>
      <p:sp>
        <p:nvSpPr>
          <p:cNvPr id="3" name="Content Placeholder 2">
            <a:extLst>
              <a:ext uri="{FF2B5EF4-FFF2-40B4-BE49-F238E27FC236}">
                <a16:creationId xmlns:a16="http://schemas.microsoft.com/office/drawing/2014/main" id="{C200F1FF-4A29-E352-2C18-2544E9B69567}"/>
              </a:ext>
            </a:extLst>
          </p:cNvPr>
          <p:cNvSpPr>
            <a:spLocks noGrp="1"/>
          </p:cNvSpPr>
          <p:nvPr>
            <p:ph idx="1"/>
          </p:nvPr>
        </p:nvSpPr>
        <p:spPr/>
        <p:txBody>
          <a:bodyPr>
            <a:normAutofit lnSpcReduction="10000"/>
          </a:bodyPr>
          <a:lstStyle/>
          <a:p>
            <a:r>
              <a:rPr lang="en-US" dirty="0"/>
              <a:t>Causal Theory</a:t>
            </a:r>
          </a:p>
          <a:p>
            <a:pPr lvl="1"/>
            <a:r>
              <a:rPr lang="en-US" dirty="0"/>
              <a:t>Neither logic nor experience can discover a necessary connection between cause and effect.</a:t>
            </a:r>
          </a:p>
          <a:p>
            <a:pPr lvl="1"/>
            <a:r>
              <a:rPr lang="en-US" dirty="0"/>
              <a:t>Cotton and Fire example</a:t>
            </a:r>
          </a:p>
          <a:p>
            <a:pPr lvl="2"/>
            <a:r>
              <a:rPr lang="en-US" dirty="0"/>
              <a:t>Touching a flame to a piece of cotton which ignites.</a:t>
            </a:r>
          </a:p>
          <a:p>
            <a:pPr lvl="2"/>
            <a:r>
              <a:rPr lang="en-US" dirty="0"/>
              <a:t>It would go against our expectations and past experiences to assert the fire touched the cotton it did not burn.</a:t>
            </a:r>
          </a:p>
          <a:p>
            <a:pPr lvl="2"/>
            <a:r>
              <a:rPr lang="en-US" dirty="0"/>
              <a:t> This would not violate the laws of logic: that the cotton not burn is a logical possibility.</a:t>
            </a:r>
          </a:p>
          <a:p>
            <a:pPr lvl="2"/>
            <a:r>
              <a:rPr lang="en-US" dirty="0"/>
              <a:t>Regardless of the number of observed instances of cotton igniting, we could only observe that the two events have happened at the same time.</a:t>
            </a:r>
          </a:p>
          <a:p>
            <a:pPr lvl="2"/>
            <a:r>
              <a:rPr lang="en-US" dirty="0"/>
              <a:t>We could never observe any necessity between the events such that one must always follow the other.</a:t>
            </a:r>
          </a:p>
          <a:p>
            <a:endParaRPr lang="en-US" dirty="0"/>
          </a:p>
        </p:txBody>
      </p:sp>
    </p:spTree>
    <p:extLst>
      <p:ext uri="{BB962C8B-B14F-4D97-AF65-F5344CB8AC3E}">
        <p14:creationId xmlns:p14="http://schemas.microsoft.com/office/powerpoint/2010/main" val="31521995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1644A-52D2-2A5D-5933-64D2357D2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1EF37-3EF3-BCAE-EEFC-D3B791D4A3A7}"/>
              </a:ext>
            </a:extLst>
          </p:cNvPr>
          <p:cNvSpPr>
            <a:spLocks noGrp="1"/>
          </p:cNvSpPr>
          <p:nvPr>
            <p:ph type="title"/>
          </p:nvPr>
        </p:nvSpPr>
        <p:spPr/>
        <p:txBody>
          <a:bodyPr/>
          <a:lstStyle/>
          <a:p>
            <a:r>
              <a:rPr lang="en-US" dirty="0"/>
              <a:t>Muslim Philosophers:</a:t>
            </a:r>
            <a:br>
              <a:rPr lang="en-US" dirty="0"/>
            </a:br>
            <a:r>
              <a:rPr lang="en-US" dirty="0"/>
              <a:t>Al-Ghazali</a:t>
            </a:r>
          </a:p>
        </p:txBody>
      </p:sp>
      <p:sp>
        <p:nvSpPr>
          <p:cNvPr id="3" name="Content Placeholder 2">
            <a:extLst>
              <a:ext uri="{FF2B5EF4-FFF2-40B4-BE49-F238E27FC236}">
                <a16:creationId xmlns:a16="http://schemas.microsoft.com/office/drawing/2014/main" id="{1271AE60-173C-73D3-711E-B0EAD8BC2DD4}"/>
              </a:ext>
            </a:extLst>
          </p:cNvPr>
          <p:cNvSpPr>
            <a:spLocks noGrp="1"/>
          </p:cNvSpPr>
          <p:nvPr>
            <p:ph idx="1"/>
          </p:nvPr>
        </p:nvSpPr>
        <p:spPr/>
        <p:txBody>
          <a:bodyPr/>
          <a:lstStyle/>
          <a:p>
            <a:pPr lvl="1"/>
            <a:r>
              <a:rPr lang="en-US" dirty="0"/>
              <a:t>God is the only cause.</a:t>
            </a:r>
          </a:p>
          <a:p>
            <a:pPr lvl="1"/>
            <a:r>
              <a:rPr lang="en-US" dirty="0"/>
              <a:t>The alleged laws of nature are not causes but descriptions of the way God usually operates.</a:t>
            </a:r>
          </a:p>
          <a:p>
            <a:pPr lvl="1"/>
            <a:r>
              <a:rPr lang="en-US" dirty="0"/>
              <a:t> God can cause any event to follow from any other event.</a:t>
            </a:r>
          </a:p>
          <a:p>
            <a:pPr lvl="1"/>
            <a:r>
              <a:rPr lang="en-US" dirty="0"/>
              <a:t>Hence, miraculous deviation from the normal course of events is logically possible for God.</a:t>
            </a:r>
          </a:p>
          <a:p>
            <a:endParaRPr lang="en-US" dirty="0"/>
          </a:p>
        </p:txBody>
      </p:sp>
    </p:spTree>
    <p:extLst>
      <p:ext uri="{BB962C8B-B14F-4D97-AF65-F5344CB8AC3E}">
        <p14:creationId xmlns:p14="http://schemas.microsoft.com/office/powerpoint/2010/main" val="10716023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81194-0E7F-BC8C-EE00-A30475F79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450E5-8A54-C880-0EEB-E73DD4428AC8}"/>
              </a:ext>
            </a:extLst>
          </p:cNvPr>
          <p:cNvSpPr>
            <a:spLocks noGrp="1"/>
          </p:cNvSpPr>
          <p:nvPr>
            <p:ph type="title"/>
          </p:nvPr>
        </p:nvSpPr>
        <p:spPr/>
        <p:txBody>
          <a:bodyPr/>
          <a:lstStyle/>
          <a:p>
            <a:r>
              <a:rPr lang="en-US" dirty="0"/>
              <a:t>Muslim Philosophers:</a:t>
            </a:r>
            <a:br>
              <a:rPr lang="en-US" dirty="0"/>
            </a:br>
            <a:r>
              <a:rPr lang="en-US" dirty="0"/>
              <a:t>Al-Ghazali</a:t>
            </a:r>
          </a:p>
        </p:txBody>
      </p:sp>
      <p:sp>
        <p:nvSpPr>
          <p:cNvPr id="3" name="Content Placeholder 2">
            <a:extLst>
              <a:ext uri="{FF2B5EF4-FFF2-40B4-BE49-F238E27FC236}">
                <a16:creationId xmlns:a16="http://schemas.microsoft.com/office/drawing/2014/main" id="{9F912FB4-2B62-F831-A300-42E7674064E9}"/>
              </a:ext>
            </a:extLst>
          </p:cNvPr>
          <p:cNvSpPr>
            <a:spLocks noGrp="1"/>
          </p:cNvSpPr>
          <p:nvPr>
            <p:ph idx="1"/>
          </p:nvPr>
        </p:nvSpPr>
        <p:spPr/>
        <p:txBody>
          <a:bodyPr/>
          <a:lstStyle/>
          <a:p>
            <a:r>
              <a:rPr lang="en-US" dirty="0"/>
              <a:t>Similarities</a:t>
            </a:r>
          </a:p>
          <a:p>
            <a:pPr lvl="1"/>
            <a:r>
              <a:rPr lang="en-US" dirty="0"/>
              <a:t>Nicolas Malebranche (1638-1715) used a similar line of reasoning to support his theism.</a:t>
            </a:r>
          </a:p>
          <a:p>
            <a:pPr lvl="1"/>
            <a:r>
              <a:rPr lang="en-US" dirty="0"/>
              <a:t>David Hume (1711-1776) used a similar line of reasoning to support skepticism.</a:t>
            </a:r>
          </a:p>
          <a:p>
            <a:endParaRPr lang="en-US" dirty="0"/>
          </a:p>
        </p:txBody>
      </p:sp>
    </p:spTree>
    <p:extLst>
      <p:ext uri="{BB962C8B-B14F-4D97-AF65-F5344CB8AC3E}">
        <p14:creationId xmlns:p14="http://schemas.microsoft.com/office/powerpoint/2010/main" val="16023642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AF4B1503-E6C0-10CD-F97F-8791248A5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B53CF-1AF4-FC50-AE04-FDA2C4019F37}"/>
              </a:ext>
            </a:extLst>
          </p:cNvPr>
          <p:cNvSpPr>
            <a:spLocks noGrp="1"/>
          </p:cNvSpPr>
          <p:nvPr>
            <p:ph type="title"/>
          </p:nvPr>
        </p:nvSpPr>
        <p:spPr>
          <a:xfrm>
            <a:off x="5282381" y="629266"/>
            <a:ext cx="4767471" cy="1641986"/>
          </a:xfrm>
        </p:spPr>
        <p:txBody>
          <a:bodyPr>
            <a:normAutofit/>
          </a:bodyPr>
          <a:lstStyle/>
          <a:p>
            <a:pPr>
              <a:lnSpc>
                <a:spcPct val="90000"/>
              </a:lnSpc>
            </a:pPr>
            <a:r>
              <a:rPr lang="en-US" sz="3600"/>
              <a:t>Muslim Philosophers:</a:t>
            </a:r>
            <a:br>
              <a:rPr lang="en-US" sz="3600"/>
            </a:br>
            <a:r>
              <a:rPr lang="en-US" sz="3600"/>
              <a:t>Ibn Rushd/Averroes</a:t>
            </a:r>
          </a:p>
        </p:txBody>
      </p:sp>
      <p:pic>
        <p:nvPicPr>
          <p:cNvPr id="4098" name="Picture 2" descr="undefined">
            <a:extLst>
              <a:ext uri="{FF2B5EF4-FFF2-40B4-BE49-F238E27FC236}">
                <a16:creationId xmlns:a16="http://schemas.microsoft.com/office/drawing/2014/main" id="{C629620B-E2C1-737D-E025-D1470205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828" r="18505"/>
          <a:stretch>
            <a:fillRect/>
          </a:stretch>
        </p:blipFill>
        <p:spPr bwMode="auto">
          <a:xfrm>
            <a:off x="-1" y="10"/>
            <a:ext cx="46346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4AD6A25-D692-1374-7838-46E79DE07B34}"/>
              </a:ext>
            </a:extLst>
          </p:cNvPr>
          <p:cNvSpPr>
            <a:spLocks noGrp="1"/>
          </p:cNvSpPr>
          <p:nvPr>
            <p:ph idx="1"/>
          </p:nvPr>
        </p:nvSpPr>
        <p:spPr>
          <a:xfrm>
            <a:off x="5282381" y="2438400"/>
            <a:ext cx="4767471" cy="3809999"/>
          </a:xfrm>
        </p:spPr>
        <p:txBody>
          <a:bodyPr>
            <a:normAutofit/>
          </a:bodyPr>
          <a:lstStyle/>
          <a:p>
            <a:pPr>
              <a:lnSpc>
                <a:spcPct val="90000"/>
              </a:lnSpc>
            </a:pPr>
            <a:r>
              <a:rPr lang="en-US" sz="1400" dirty="0"/>
              <a:t>Background</a:t>
            </a:r>
          </a:p>
          <a:p>
            <a:pPr lvl="1">
              <a:lnSpc>
                <a:spcPct val="90000"/>
              </a:lnSpc>
            </a:pPr>
            <a:r>
              <a:rPr lang="en-US" sz="1200" dirty="0"/>
              <a:t>1126-1198</a:t>
            </a:r>
          </a:p>
          <a:p>
            <a:pPr lvl="1">
              <a:lnSpc>
                <a:spcPct val="90000"/>
              </a:lnSpc>
            </a:pPr>
            <a:r>
              <a:rPr lang="en-US" sz="1200" dirty="0"/>
              <a:t>Lived in Cordova, Spain.</a:t>
            </a:r>
          </a:p>
          <a:p>
            <a:pPr lvl="1">
              <a:lnSpc>
                <a:spcPct val="90000"/>
              </a:lnSpc>
            </a:pPr>
            <a:r>
              <a:rPr lang="en-US" sz="1200" dirty="0"/>
              <a:t>Born into a family of well-known judges.</a:t>
            </a:r>
          </a:p>
          <a:p>
            <a:pPr lvl="1">
              <a:lnSpc>
                <a:spcPct val="90000"/>
              </a:lnSpc>
            </a:pPr>
            <a:r>
              <a:rPr lang="en-US" sz="1200" dirty="0"/>
              <a:t>A judge, physician, astronomer, and philosopher.</a:t>
            </a:r>
          </a:p>
          <a:p>
            <a:pPr lvl="1">
              <a:lnSpc>
                <a:spcPct val="90000"/>
              </a:lnSpc>
            </a:pPr>
            <a:r>
              <a:rPr lang="en-US" sz="1200" dirty="0"/>
              <a:t>Known for his three sets of comments of Aristotle.</a:t>
            </a:r>
          </a:p>
          <a:p>
            <a:pPr lvl="1">
              <a:lnSpc>
                <a:spcPct val="90000"/>
              </a:lnSpc>
            </a:pPr>
            <a:r>
              <a:rPr lang="en-US" sz="1200" dirty="0"/>
              <a:t>Known to Medieval Christian philosophers as “the Commentator.”</a:t>
            </a:r>
          </a:p>
          <a:p>
            <a:pPr lvl="1">
              <a:lnSpc>
                <a:spcPct val="90000"/>
              </a:lnSpc>
            </a:pPr>
            <a:r>
              <a:rPr lang="en-US" sz="1200" dirty="0"/>
              <a:t>He fell out of favor with the traditionalists and his books were burned in Islamic Spain.</a:t>
            </a:r>
          </a:p>
          <a:p>
            <a:pPr>
              <a:lnSpc>
                <a:spcPct val="90000"/>
              </a:lnSpc>
            </a:pPr>
            <a:endParaRPr lang="en-US" sz="1400" dirty="0"/>
          </a:p>
        </p:txBody>
      </p:sp>
    </p:spTree>
    <p:extLst>
      <p:ext uri="{BB962C8B-B14F-4D97-AF65-F5344CB8AC3E}">
        <p14:creationId xmlns:p14="http://schemas.microsoft.com/office/powerpoint/2010/main" val="3739479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A4496-FDBE-A3EA-313B-5B1E790BF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0D3C1-AE54-9A24-79E5-CC6C812E7543}"/>
              </a:ext>
            </a:extLst>
          </p:cNvPr>
          <p:cNvSpPr>
            <a:spLocks noGrp="1"/>
          </p:cNvSpPr>
          <p:nvPr>
            <p:ph type="title"/>
          </p:nvPr>
        </p:nvSpPr>
        <p:spPr/>
        <p:txBody>
          <a:bodyPr/>
          <a:lstStyle/>
          <a:p>
            <a:r>
              <a:rPr lang="en-US" dirty="0"/>
              <a:t>Muslim Philosophers:</a:t>
            </a:r>
            <a:br>
              <a:rPr lang="en-US" dirty="0"/>
            </a:br>
            <a:r>
              <a:rPr lang="en-US" dirty="0"/>
              <a:t>Ibn Rushd/Averroes</a:t>
            </a:r>
          </a:p>
        </p:txBody>
      </p:sp>
      <p:sp>
        <p:nvSpPr>
          <p:cNvPr id="3" name="Content Placeholder 2">
            <a:extLst>
              <a:ext uri="{FF2B5EF4-FFF2-40B4-BE49-F238E27FC236}">
                <a16:creationId xmlns:a16="http://schemas.microsoft.com/office/drawing/2014/main" id="{C1232245-72D5-DC31-5948-66F341307C87}"/>
              </a:ext>
            </a:extLst>
          </p:cNvPr>
          <p:cNvSpPr>
            <a:spLocks noGrp="1"/>
          </p:cNvSpPr>
          <p:nvPr>
            <p:ph idx="1"/>
          </p:nvPr>
        </p:nvSpPr>
        <p:spPr/>
        <p:txBody>
          <a:bodyPr/>
          <a:lstStyle/>
          <a:p>
            <a:r>
              <a:rPr lang="en-US" i="1" dirty="0"/>
              <a:t>The Destruction of the Destruction</a:t>
            </a:r>
            <a:endParaRPr lang="en-US" dirty="0"/>
          </a:p>
          <a:p>
            <a:pPr lvl="1"/>
            <a:r>
              <a:rPr lang="en-US" dirty="0"/>
              <a:t>A point-by-point refutation of Al-Ghazali’s </a:t>
            </a:r>
            <a:r>
              <a:rPr lang="en-US" i="1" dirty="0"/>
              <a:t>The Destruction of Philosophers</a:t>
            </a:r>
            <a:endParaRPr lang="en-US" dirty="0"/>
          </a:p>
          <a:p>
            <a:pPr lvl="1"/>
            <a:r>
              <a:rPr lang="en-US" dirty="0"/>
              <a:t>Contends Aristotle represents the culmination of the human mind and that his philosophy is consistent with the Koran.</a:t>
            </a:r>
          </a:p>
          <a:p>
            <a:pPr lvl="1"/>
            <a:r>
              <a:rPr lang="en-US" dirty="0"/>
              <a:t>Koran asserts the world is God’s work and thus studying the world provides a way to prove God’s existence.</a:t>
            </a:r>
          </a:p>
          <a:p>
            <a:pPr lvl="1"/>
            <a:r>
              <a:rPr lang="en-US" dirty="0"/>
              <a:t>Aristotle’s logic, physics and metaphysics provide tools for proving God’s existence.</a:t>
            </a:r>
          </a:p>
          <a:p>
            <a:pPr lvl="1"/>
            <a:r>
              <a:rPr lang="en-US" dirty="0"/>
              <a:t>Uses Aristotle’s Unmoved Mover as an example.</a:t>
            </a:r>
          </a:p>
          <a:p>
            <a:endParaRPr lang="en-US" dirty="0"/>
          </a:p>
        </p:txBody>
      </p:sp>
    </p:spTree>
    <p:extLst>
      <p:ext uri="{BB962C8B-B14F-4D97-AF65-F5344CB8AC3E}">
        <p14:creationId xmlns:p14="http://schemas.microsoft.com/office/powerpoint/2010/main" val="42477710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2EA48-2DD6-39F8-0C0C-0D3E4B464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23336-ADD2-6FC6-9FA4-4D2E2A127084}"/>
              </a:ext>
            </a:extLst>
          </p:cNvPr>
          <p:cNvSpPr>
            <a:spLocks noGrp="1"/>
          </p:cNvSpPr>
          <p:nvPr>
            <p:ph type="title"/>
          </p:nvPr>
        </p:nvSpPr>
        <p:spPr/>
        <p:txBody>
          <a:bodyPr/>
          <a:lstStyle/>
          <a:p>
            <a:r>
              <a:rPr lang="en-US" dirty="0"/>
              <a:t>Muslim Philosophers:</a:t>
            </a:r>
            <a:br>
              <a:rPr lang="en-US" dirty="0"/>
            </a:br>
            <a:r>
              <a:rPr lang="en-US" dirty="0"/>
              <a:t>Ibn Rushd/Averroes</a:t>
            </a:r>
          </a:p>
        </p:txBody>
      </p:sp>
      <p:sp>
        <p:nvSpPr>
          <p:cNvPr id="3" name="Content Placeholder 2">
            <a:extLst>
              <a:ext uri="{FF2B5EF4-FFF2-40B4-BE49-F238E27FC236}">
                <a16:creationId xmlns:a16="http://schemas.microsoft.com/office/drawing/2014/main" id="{5C82FD00-CA4D-9A1B-BBE5-2743EE5AF7A8}"/>
              </a:ext>
            </a:extLst>
          </p:cNvPr>
          <p:cNvSpPr>
            <a:spLocks noGrp="1"/>
          </p:cNvSpPr>
          <p:nvPr>
            <p:ph idx="1"/>
          </p:nvPr>
        </p:nvSpPr>
        <p:spPr/>
        <p:txBody>
          <a:bodyPr>
            <a:normAutofit fontScale="85000" lnSpcReduction="20000"/>
          </a:bodyPr>
          <a:lstStyle/>
          <a:p>
            <a:r>
              <a:rPr lang="en-US" dirty="0"/>
              <a:t>Double Truth Theory</a:t>
            </a:r>
          </a:p>
          <a:p>
            <a:pPr lvl="1"/>
            <a:r>
              <a:rPr lang="en-US" dirty="0"/>
              <a:t>Developed to reconcile philosophy &amp; theology.</a:t>
            </a:r>
          </a:p>
          <a:p>
            <a:pPr lvl="1"/>
            <a:r>
              <a:rPr lang="en-US" dirty="0"/>
              <a:t> Koran was written for the masses who lack intellectual prowess.</a:t>
            </a:r>
          </a:p>
          <a:p>
            <a:pPr lvl="1"/>
            <a:r>
              <a:rPr lang="en-US" dirty="0"/>
              <a:t>Written in an allegorical style to appeal to the imagination and emotions of the uneducated.</a:t>
            </a:r>
          </a:p>
          <a:p>
            <a:pPr lvl="1"/>
            <a:r>
              <a:rPr lang="en-US" dirty="0"/>
              <a:t>The philosopher must go beneath the surface meaning to find the true meaning.</a:t>
            </a:r>
          </a:p>
          <a:p>
            <a:pPr lvl="1"/>
            <a:r>
              <a:rPr lang="en-US" dirty="0"/>
              <a:t>Though philosophy might seem to conflict with religious tradition, this is an apparent conflict.</a:t>
            </a:r>
          </a:p>
          <a:p>
            <a:pPr lvl="1"/>
            <a:r>
              <a:rPr lang="en-US" dirty="0"/>
              <a:t>Truth cannot conflict with truth, so the best philosophy is consistent with the Koran’s hidden meaning.</a:t>
            </a:r>
          </a:p>
          <a:p>
            <a:pPr lvl="1"/>
            <a:r>
              <a:rPr lang="en-US" dirty="0"/>
              <a:t>Truth can be expressed in different levels and in different ways: figuratively in religion and literally in philosophy.</a:t>
            </a:r>
          </a:p>
          <a:p>
            <a:pPr lvl="1"/>
            <a:r>
              <a:rPr lang="en-US" dirty="0"/>
              <a:t>This makes theology subordinate to philosophy since philosophers decide </a:t>
            </a:r>
          </a:p>
          <a:p>
            <a:pPr lvl="2"/>
            <a:r>
              <a:rPr lang="en-US" dirty="0"/>
              <a:t>How to interpret revelation </a:t>
            </a:r>
          </a:p>
          <a:p>
            <a:pPr lvl="2"/>
            <a:r>
              <a:rPr lang="en-US" dirty="0"/>
              <a:t>How to make it consistent with philosophy.</a:t>
            </a:r>
          </a:p>
          <a:p>
            <a:endParaRPr lang="en-US" dirty="0"/>
          </a:p>
        </p:txBody>
      </p:sp>
    </p:spTree>
    <p:extLst>
      <p:ext uri="{BB962C8B-B14F-4D97-AF65-F5344CB8AC3E}">
        <p14:creationId xmlns:p14="http://schemas.microsoft.com/office/powerpoint/2010/main" val="1548014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DE366-9F1A-2A77-24B7-BCAE56618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696B5-BE2A-E83C-A4EB-0D7A584F728C}"/>
              </a:ext>
            </a:extLst>
          </p:cNvPr>
          <p:cNvSpPr>
            <a:spLocks noGrp="1"/>
          </p:cNvSpPr>
          <p:nvPr>
            <p:ph type="title"/>
          </p:nvPr>
        </p:nvSpPr>
        <p:spPr/>
        <p:txBody>
          <a:bodyPr/>
          <a:lstStyle/>
          <a:p>
            <a:r>
              <a:rPr lang="en-US" dirty="0"/>
              <a:t>Muslim Philosophers:</a:t>
            </a:r>
            <a:br>
              <a:rPr lang="en-US" dirty="0"/>
            </a:br>
            <a:r>
              <a:rPr lang="en-US" dirty="0"/>
              <a:t>Ibn Rushd/Averroes</a:t>
            </a:r>
          </a:p>
        </p:txBody>
      </p:sp>
      <p:sp>
        <p:nvSpPr>
          <p:cNvPr id="3" name="Content Placeholder 2">
            <a:extLst>
              <a:ext uri="{FF2B5EF4-FFF2-40B4-BE49-F238E27FC236}">
                <a16:creationId xmlns:a16="http://schemas.microsoft.com/office/drawing/2014/main" id="{EAA9445B-2CB9-5C8D-E62A-E91508417AE7}"/>
              </a:ext>
            </a:extLst>
          </p:cNvPr>
          <p:cNvSpPr>
            <a:spLocks noGrp="1"/>
          </p:cNvSpPr>
          <p:nvPr>
            <p:ph idx="1"/>
          </p:nvPr>
        </p:nvSpPr>
        <p:spPr/>
        <p:txBody>
          <a:bodyPr>
            <a:normAutofit/>
          </a:bodyPr>
          <a:lstStyle/>
          <a:p>
            <a:r>
              <a:rPr lang="en-US" dirty="0"/>
              <a:t>Latin </a:t>
            </a:r>
            <a:r>
              <a:rPr lang="en-US" dirty="0" err="1"/>
              <a:t>Averroists</a:t>
            </a:r>
            <a:endParaRPr lang="en-US" dirty="0"/>
          </a:p>
          <a:p>
            <a:pPr lvl="1"/>
            <a:r>
              <a:rPr lang="en-US" dirty="0"/>
              <a:t>Badly misinterpreted by many 13</a:t>
            </a:r>
            <a:r>
              <a:rPr lang="en-US" baseline="30000" dirty="0"/>
              <a:t>th</a:t>
            </a:r>
            <a:r>
              <a:rPr lang="en-US" dirty="0"/>
              <a:t> century Christian thinkers, most famously the “Latin </a:t>
            </a:r>
            <a:r>
              <a:rPr lang="en-US" dirty="0" err="1"/>
              <a:t>Averroists</a:t>
            </a:r>
            <a:r>
              <a:rPr lang="en-US" dirty="0"/>
              <a:t>.”</a:t>
            </a:r>
          </a:p>
          <a:p>
            <a:pPr lvl="1"/>
            <a:r>
              <a:rPr lang="en-US" dirty="0"/>
              <a:t>Some thought his view was a claim could be true in philosophy while its contradiction could be true in religion.</a:t>
            </a:r>
          </a:p>
          <a:p>
            <a:pPr lvl="1"/>
            <a:r>
              <a:rPr lang="en-US" dirty="0"/>
              <a:t> The “Latin </a:t>
            </a:r>
            <a:r>
              <a:rPr lang="en-US" dirty="0" err="1"/>
              <a:t>Averroists</a:t>
            </a:r>
            <a:r>
              <a:rPr lang="en-US" dirty="0"/>
              <a:t>”</a:t>
            </a:r>
          </a:p>
          <a:p>
            <a:pPr lvl="2"/>
            <a:r>
              <a:rPr lang="en-US" dirty="0"/>
              <a:t>Faculty at the University of Paris.</a:t>
            </a:r>
          </a:p>
          <a:p>
            <a:pPr lvl="2"/>
            <a:r>
              <a:rPr lang="en-US" dirty="0"/>
              <a:t>Headed by Siger of Brabant (about 1240-1284).</a:t>
            </a:r>
          </a:p>
          <a:p>
            <a:pPr lvl="1"/>
            <a:r>
              <a:rPr lang="en-US" dirty="0"/>
              <a:t>To accept Aristotelian doctrines that seemed contrary to church doctrines they put philosophy and religion into distinct fields without attempting to relate them.</a:t>
            </a:r>
          </a:p>
          <a:p>
            <a:endParaRPr lang="en-US" dirty="0"/>
          </a:p>
        </p:txBody>
      </p:sp>
    </p:spTree>
    <p:extLst>
      <p:ext uri="{BB962C8B-B14F-4D97-AF65-F5344CB8AC3E}">
        <p14:creationId xmlns:p14="http://schemas.microsoft.com/office/powerpoint/2010/main" val="32124151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6567-F182-1890-DA98-F96707732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6FEAC-150F-D3AC-C62A-2E675C072EBE}"/>
              </a:ext>
            </a:extLst>
          </p:cNvPr>
          <p:cNvSpPr>
            <a:spLocks noGrp="1"/>
          </p:cNvSpPr>
          <p:nvPr>
            <p:ph type="title"/>
          </p:nvPr>
        </p:nvSpPr>
        <p:spPr/>
        <p:txBody>
          <a:bodyPr/>
          <a:lstStyle/>
          <a:p>
            <a:r>
              <a:rPr lang="en-US" dirty="0"/>
              <a:t>Muslim Philosophers:</a:t>
            </a:r>
            <a:br>
              <a:rPr lang="en-US" dirty="0"/>
            </a:br>
            <a:r>
              <a:rPr lang="en-US" dirty="0"/>
              <a:t>Ibn Rushd/Averroes</a:t>
            </a:r>
          </a:p>
        </p:txBody>
      </p:sp>
      <p:sp>
        <p:nvSpPr>
          <p:cNvPr id="3" name="Content Placeholder 2">
            <a:extLst>
              <a:ext uri="{FF2B5EF4-FFF2-40B4-BE49-F238E27FC236}">
                <a16:creationId xmlns:a16="http://schemas.microsoft.com/office/drawing/2014/main" id="{34FF3C1F-38D1-9118-09C1-1B55B4B36767}"/>
              </a:ext>
            </a:extLst>
          </p:cNvPr>
          <p:cNvSpPr>
            <a:spLocks noGrp="1"/>
          </p:cNvSpPr>
          <p:nvPr>
            <p:ph idx="1"/>
          </p:nvPr>
        </p:nvSpPr>
        <p:spPr/>
        <p:txBody>
          <a:bodyPr>
            <a:normAutofit/>
          </a:bodyPr>
          <a:lstStyle/>
          <a:p>
            <a:r>
              <a:rPr lang="en-US" dirty="0"/>
              <a:t>Impact</a:t>
            </a:r>
          </a:p>
          <a:p>
            <a:pPr lvl="1"/>
            <a:r>
              <a:rPr lang="en-US" dirty="0"/>
              <a:t>By 1250 Latin translations of his commentaries of Aristotle began having a significant impact on Christian thinkers.</a:t>
            </a:r>
          </a:p>
          <a:p>
            <a:pPr lvl="1"/>
            <a:r>
              <a:rPr lang="en-US" dirty="0"/>
              <a:t>His interpretations lead to purging many Neo-Platonic distortions of earlier commentators.</a:t>
            </a:r>
          </a:p>
          <a:p>
            <a:pPr lvl="2"/>
            <a:r>
              <a:rPr lang="en-US" dirty="0"/>
              <a:t>This earned him great respect.</a:t>
            </a:r>
          </a:p>
          <a:p>
            <a:pPr lvl="1"/>
            <a:r>
              <a:rPr lang="en-US" dirty="0"/>
              <a:t>Heretical elements in his work (determinism, the eternal world, and rejection of personal immortality) made thinkers suspicious of attempts to merge Aristotle and Christian thought.</a:t>
            </a:r>
          </a:p>
          <a:p>
            <a:pPr lvl="1"/>
            <a:r>
              <a:rPr lang="en-US" dirty="0"/>
              <a:t>Aquinas attempted to show that Aristotle’s thought did not lead to Ibn Rushd’s heresies.</a:t>
            </a:r>
          </a:p>
          <a:p>
            <a:pPr lvl="1"/>
            <a:r>
              <a:rPr lang="en-US" dirty="0"/>
              <a:t> Some saw Aquinas as tainted with Averroism.</a:t>
            </a:r>
          </a:p>
          <a:p>
            <a:endParaRPr lang="en-US" dirty="0"/>
          </a:p>
        </p:txBody>
      </p:sp>
    </p:spTree>
    <p:extLst>
      <p:ext uri="{BB962C8B-B14F-4D97-AF65-F5344CB8AC3E}">
        <p14:creationId xmlns:p14="http://schemas.microsoft.com/office/powerpoint/2010/main" val="601039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0F1D8-E9BA-FA75-6FD2-6BCAB9E11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8C4195-EAB5-C3D7-C761-467E5579A2C3}"/>
              </a:ext>
            </a:extLst>
          </p:cNvPr>
          <p:cNvSpPr>
            <a:spLocks noGrp="1"/>
          </p:cNvSpPr>
          <p:nvPr>
            <p:ph type="title"/>
          </p:nvPr>
        </p:nvSpPr>
        <p:spPr/>
        <p:txBody>
          <a:bodyPr/>
          <a:lstStyle/>
          <a:p>
            <a:r>
              <a:rPr lang="en-US" dirty="0"/>
              <a:t>Jewish Philosophers:</a:t>
            </a:r>
            <a:br>
              <a:rPr lang="en-US" dirty="0"/>
            </a:br>
            <a:r>
              <a:rPr lang="en-US" dirty="0"/>
              <a:t>Background</a:t>
            </a:r>
          </a:p>
        </p:txBody>
      </p:sp>
      <p:sp>
        <p:nvSpPr>
          <p:cNvPr id="3" name="Content Placeholder 2">
            <a:extLst>
              <a:ext uri="{FF2B5EF4-FFF2-40B4-BE49-F238E27FC236}">
                <a16:creationId xmlns:a16="http://schemas.microsoft.com/office/drawing/2014/main" id="{FA12D8FA-7ECF-30CC-FE3E-5333EF041082}"/>
              </a:ext>
            </a:extLst>
          </p:cNvPr>
          <p:cNvSpPr>
            <a:spLocks noGrp="1"/>
          </p:cNvSpPr>
          <p:nvPr>
            <p:ph idx="1"/>
          </p:nvPr>
        </p:nvSpPr>
        <p:spPr/>
        <p:txBody>
          <a:bodyPr>
            <a:normAutofit fontScale="92500" lnSpcReduction="20000"/>
          </a:bodyPr>
          <a:lstStyle/>
          <a:p>
            <a:r>
              <a:rPr lang="en-US" dirty="0"/>
              <a:t>Background</a:t>
            </a:r>
          </a:p>
          <a:p>
            <a:pPr lvl="1"/>
            <a:r>
              <a:rPr lang="en-US" dirty="0"/>
              <a:t>Jewish thinkers had access to the works of Aristotle and Plato.</a:t>
            </a:r>
          </a:p>
          <a:p>
            <a:pPr lvl="1"/>
            <a:r>
              <a:rPr lang="en-US" dirty="0"/>
              <a:t>Their work on Aristotle became available to Christian thinkers.</a:t>
            </a:r>
          </a:p>
          <a:p>
            <a:pPr lvl="1"/>
            <a:r>
              <a:rPr lang="en-US" dirty="0"/>
              <a:t>Aimed at reconciling philosophical conclusions with an orthodox interpretation of Judaism.</a:t>
            </a:r>
          </a:p>
          <a:p>
            <a:pPr lvl="1"/>
            <a:r>
              <a:rPr lang="en-US" dirty="0"/>
              <a:t>Attempted to build a philosophical system based on the Old Testament and the Talmud (commentary on the first five books of the bible).</a:t>
            </a:r>
          </a:p>
          <a:p>
            <a:pPr lvl="1"/>
            <a:r>
              <a:rPr lang="en-US" dirty="0"/>
              <a:t>Persecution isolated the European Jewish community.</a:t>
            </a:r>
          </a:p>
          <a:p>
            <a:pPr lvl="2"/>
            <a:r>
              <a:rPr lang="en-US" dirty="0"/>
              <a:t>This aided conservative religious leaders who wanted to purge scientific and secular influences.</a:t>
            </a:r>
          </a:p>
          <a:p>
            <a:pPr lvl="1"/>
            <a:r>
              <a:rPr lang="en-US" dirty="0"/>
              <a:t>For centuries Judaism, like Islam, permitted mysticism as the only alternative to revelation as a source of knowledge.</a:t>
            </a:r>
          </a:p>
          <a:p>
            <a:pPr lvl="1"/>
            <a:r>
              <a:rPr lang="en-US" dirty="0"/>
              <a:t>After 1200 only Christian thinkers could use Aristotle in developing systematic philosophies.</a:t>
            </a:r>
          </a:p>
          <a:p>
            <a:endParaRPr lang="en-US" dirty="0"/>
          </a:p>
        </p:txBody>
      </p:sp>
    </p:spTree>
    <p:extLst>
      <p:ext uri="{BB962C8B-B14F-4D97-AF65-F5344CB8AC3E}">
        <p14:creationId xmlns:p14="http://schemas.microsoft.com/office/powerpoint/2010/main" val="2990045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4FE9D-4285-920B-354D-7B70492982FC}"/>
              </a:ext>
            </a:extLst>
          </p:cNvPr>
          <p:cNvSpPr>
            <a:spLocks noGrp="1"/>
          </p:cNvSpPr>
          <p:nvPr>
            <p:ph type="title"/>
          </p:nvPr>
        </p:nvSpPr>
        <p:spPr>
          <a:xfrm>
            <a:off x="5282381" y="629266"/>
            <a:ext cx="4767471" cy="1641986"/>
          </a:xfrm>
        </p:spPr>
        <p:txBody>
          <a:bodyPr>
            <a:normAutofit/>
          </a:bodyPr>
          <a:lstStyle/>
          <a:p>
            <a:pPr>
              <a:lnSpc>
                <a:spcPct val="90000"/>
              </a:lnSpc>
            </a:pPr>
            <a:r>
              <a:rPr lang="en-US" sz="3600"/>
              <a:t>Jewish Philosophers:</a:t>
            </a:r>
            <a:br>
              <a:rPr lang="en-US" sz="3600"/>
            </a:br>
            <a:r>
              <a:rPr lang="en-US" sz="3600"/>
              <a:t>Moses Maimonides</a:t>
            </a:r>
          </a:p>
        </p:txBody>
      </p:sp>
      <p:pic>
        <p:nvPicPr>
          <p:cNvPr id="5122" name="Picture 2" descr="undefined">
            <a:extLst>
              <a:ext uri="{FF2B5EF4-FFF2-40B4-BE49-F238E27FC236}">
                <a16:creationId xmlns:a16="http://schemas.microsoft.com/office/drawing/2014/main" id="{61C569A8-9683-1C94-2C55-30D392FBB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824" r="28823" b="-1"/>
          <a:stretch>
            <a:fillRect/>
          </a:stretch>
        </p:blipFill>
        <p:spPr bwMode="auto">
          <a:xfrm>
            <a:off x="-1" y="10"/>
            <a:ext cx="46346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78FF7B-08FC-AB71-530C-D9533D867D93}"/>
              </a:ext>
            </a:extLst>
          </p:cNvPr>
          <p:cNvSpPr>
            <a:spLocks noGrp="1"/>
          </p:cNvSpPr>
          <p:nvPr>
            <p:ph idx="1"/>
          </p:nvPr>
        </p:nvSpPr>
        <p:spPr>
          <a:xfrm>
            <a:off x="5282381" y="2438400"/>
            <a:ext cx="6792779" cy="3809999"/>
          </a:xfrm>
        </p:spPr>
        <p:txBody>
          <a:bodyPr>
            <a:normAutofit fontScale="92500" lnSpcReduction="10000"/>
          </a:bodyPr>
          <a:lstStyle/>
          <a:p>
            <a:pPr>
              <a:lnSpc>
                <a:spcPct val="90000"/>
              </a:lnSpc>
            </a:pPr>
            <a:r>
              <a:rPr lang="en-US" sz="1400" dirty="0"/>
              <a:t>Background</a:t>
            </a:r>
          </a:p>
          <a:p>
            <a:pPr lvl="1">
              <a:lnSpc>
                <a:spcPct val="90000"/>
              </a:lnSpc>
            </a:pPr>
            <a:r>
              <a:rPr lang="en-US" sz="1200" dirty="0"/>
              <a:t>1135-1204</a:t>
            </a:r>
          </a:p>
          <a:p>
            <a:pPr lvl="1">
              <a:lnSpc>
                <a:spcPct val="90000"/>
              </a:lnSpc>
            </a:pPr>
            <a:r>
              <a:rPr lang="en-US" sz="1200" dirty="0"/>
              <a:t>Born in Cordova, Spain</a:t>
            </a:r>
          </a:p>
          <a:p>
            <a:pPr lvl="1">
              <a:lnSpc>
                <a:spcPct val="90000"/>
              </a:lnSpc>
            </a:pPr>
            <a:r>
              <a:rPr lang="en-US" sz="1200" dirty="0"/>
              <a:t>Accepted the harmony of faith and reason.</a:t>
            </a:r>
          </a:p>
          <a:p>
            <a:pPr>
              <a:lnSpc>
                <a:spcPct val="90000"/>
              </a:lnSpc>
            </a:pPr>
            <a:r>
              <a:rPr lang="en-US" sz="1400" i="1" dirty="0"/>
              <a:t>Guide for the Perplexed</a:t>
            </a:r>
            <a:endParaRPr lang="en-US" sz="1400" dirty="0"/>
          </a:p>
          <a:p>
            <a:pPr lvl="1">
              <a:lnSpc>
                <a:spcPct val="90000"/>
              </a:lnSpc>
            </a:pPr>
            <a:r>
              <a:rPr lang="en-US" sz="1200" dirty="0"/>
              <a:t>Written for those who have studied philosophy but are confused about how to reconcile it with their faith.</a:t>
            </a:r>
          </a:p>
          <a:p>
            <a:pPr lvl="1">
              <a:lnSpc>
                <a:spcPct val="90000"/>
              </a:lnSpc>
            </a:pPr>
            <a:r>
              <a:rPr lang="en-US" sz="1200" dirty="0"/>
              <a:t>If there is an apparent conflict between scripture and an airtight philosophical proof, then the scriptures should be interpreted allegorically.</a:t>
            </a:r>
          </a:p>
          <a:p>
            <a:pPr lvl="1">
              <a:lnSpc>
                <a:spcPct val="90000"/>
              </a:lnSpc>
            </a:pPr>
            <a:r>
              <a:rPr lang="en-US" sz="1200" dirty="0"/>
              <a:t>Aristotle had achieved the pinnacle in human knowledge.</a:t>
            </a:r>
          </a:p>
          <a:p>
            <a:pPr lvl="1">
              <a:lnSpc>
                <a:spcPct val="90000"/>
              </a:lnSpc>
            </a:pPr>
            <a:r>
              <a:rPr lang="en-US" sz="1200" dirty="0"/>
              <a:t>A real conflict exists between Aristotle’s claim that the world is eternal and the theological doctrine that the world has a beginning.</a:t>
            </a:r>
          </a:p>
          <a:p>
            <a:pPr lvl="1">
              <a:lnSpc>
                <a:spcPct val="90000"/>
              </a:lnSpc>
            </a:pPr>
            <a:r>
              <a:rPr lang="en-US" sz="1200" dirty="0"/>
              <a:t>Aristotle’s arguments were not airtight and could be rejected.</a:t>
            </a:r>
          </a:p>
          <a:p>
            <a:pPr lvl="1">
              <a:lnSpc>
                <a:spcPct val="90000"/>
              </a:lnSpc>
            </a:pPr>
            <a:r>
              <a:rPr lang="en-US" sz="1200" dirty="0"/>
              <a:t>Labeled a heretic</a:t>
            </a:r>
          </a:p>
          <a:p>
            <a:pPr lvl="2">
              <a:lnSpc>
                <a:spcPct val="90000"/>
              </a:lnSpc>
            </a:pPr>
            <a:r>
              <a:rPr lang="en-US" sz="1000" dirty="0"/>
              <a:t>His theological writings were taken as authoritative </a:t>
            </a:r>
          </a:p>
          <a:p>
            <a:pPr lvl="2">
              <a:lnSpc>
                <a:spcPct val="90000"/>
              </a:lnSpc>
            </a:pPr>
            <a:r>
              <a:rPr lang="en-US" sz="1000" dirty="0"/>
              <a:t>His philosophical works were condemned and then ignored by Jewish scholars until the 1800s.</a:t>
            </a:r>
          </a:p>
          <a:p>
            <a:pPr>
              <a:lnSpc>
                <a:spcPct val="90000"/>
              </a:lnSpc>
            </a:pPr>
            <a:endParaRPr lang="en-US" sz="800" dirty="0"/>
          </a:p>
        </p:txBody>
      </p:sp>
    </p:spTree>
    <p:extLst>
      <p:ext uri="{BB962C8B-B14F-4D97-AF65-F5344CB8AC3E}">
        <p14:creationId xmlns:p14="http://schemas.microsoft.com/office/powerpoint/2010/main" val="362227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A5DDB-FD7B-656D-5A1B-DBFD77187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D6659-7C3E-A9D0-9130-464CE41DEE8B}"/>
              </a:ext>
            </a:extLst>
          </p:cNvPr>
          <p:cNvSpPr>
            <a:spLocks noGrp="1"/>
          </p:cNvSpPr>
          <p:nvPr>
            <p:ph type="title"/>
          </p:nvPr>
        </p:nvSpPr>
        <p:spPr/>
        <p:txBody>
          <a:bodyPr/>
          <a:lstStyle/>
          <a:p>
            <a:r>
              <a:rPr lang="en-US" dirty="0"/>
              <a:t>The Early Middle Ages: Philosophy</a:t>
            </a:r>
          </a:p>
        </p:txBody>
      </p:sp>
      <p:sp>
        <p:nvSpPr>
          <p:cNvPr id="3" name="Content Placeholder 2">
            <a:extLst>
              <a:ext uri="{FF2B5EF4-FFF2-40B4-BE49-F238E27FC236}">
                <a16:creationId xmlns:a16="http://schemas.microsoft.com/office/drawing/2014/main" id="{05D28B14-F957-B1CF-DD9B-52FD9F29EE3E}"/>
              </a:ext>
            </a:extLst>
          </p:cNvPr>
          <p:cNvSpPr>
            <a:spLocks noGrp="1"/>
          </p:cNvSpPr>
          <p:nvPr>
            <p:ph idx="1"/>
          </p:nvPr>
        </p:nvSpPr>
        <p:spPr/>
        <p:txBody>
          <a:bodyPr>
            <a:normAutofit fontScale="92500" lnSpcReduction="10000"/>
          </a:bodyPr>
          <a:lstStyle/>
          <a:p>
            <a:r>
              <a:rPr lang="en-US" dirty="0"/>
              <a:t>Time Periods</a:t>
            </a:r>
          </a:p>
          <a:p>
            <a:pPr lvl="1"/>
            <a:r>
              <a:rPr lang="en-US" dirty="0"/>
              <a:t>Patristic Period: 1</a:t>
            </a:r>
            <a:r>
              <a:rPr lang="en-US" baseline="30000" dirty="0"/>
              <a:t>st</a:t>
            </a:r>
            <a:r>
              <a:rPr lang="en-US" dirty="0"/>
              <a:t> century A.D. to Augustine.</a:t>
            </a:r>
          </a:p>
          <a:p>
            <a:pPr lvl="2"/>
            <a:r>
              <a:rPr lang="en-US" dirty="0"/>
              <a:t>From “pater” which is Latin for “father.”</a:t>
            </a:r>
          </a:p>
          <a:p>
            <a:pPr lvl="2"/>
            <a:r>
              <a:rPr lang="en-US" dirty="0"/>
              <a:t>Writings of early Christian thinkers, the Fathers of the Church.</a:t>
            </a:r>
          </a:p>
          <a:p>
            <a:pPr lvl="2"/>
            <a:r>
              <a:rPr lang="en-US" dirty="0"/>
              <a:t>Includes Christian thought from the context of the classical world.</a:t>
            </a:r>
          </a:p>
          <a:p>
            <a:pPr lvl="1"/>
            <a:r>
              <a:rPr lang="en-US" dirty="0"/>
              <a:t>Dark Ages: 5</a:t>
            </a:r>
            <a:r>
              <a:rPr lang="en-US" baseline="30000" dirty="0"/>
              <a:t>th</a:t>
            </a:r>
            <a:r>
              <a:rPr lang="en-US" dirty="0"/>
              <a:t>-10</a:t>
            </a:r>
            <a:r>
              <a:rPr lang="en-US" baseline="30000" dirty="0"/>
              <a:t>th</a:t>
            </a:r>
            <a:r>
              <a:rPr lang="en-US" dirty="0"/>
              <a:t> centuries.</a:t>
            </a:r>
          </a:p>
          <a:p>
            <a:pPr lvl="2"/>
            <a:r>
              <a:rPr lang="en-US" dirty="0"/>
              <a:t>War and cultural and political upheavals.</a:t>
            </a:r>
          </a:p>
          <a:p>
            <a:pPr lvl="2"/>
            <a:r>
              <a:rPr lang="en-US" dirty="0"/>
              <a:t>Some bright spots: </a:t>
            </a:r>
          </a:p>
          <a:p>
            <a:pPr lvl="3"/>
            <a:r>
              <a:rPr lang="en-US" dirty="0"/>
              <a:t>Charlemagne</a:t>
            </a:r>
          </a:p>
          <a:p>
            <a:pPr lvl="3"/>
            <a:r>
              <a:rPr lang="en-US" dirty="0"/>
              <a:t>Boethius</a:t>
            </a:r>
          </a:p>
          <a:p>
            <a:pPr lvl="3"/>
            <a:r>
              <a:rPr lang="en-US" dirty="0"/>
              <a:t>John Scotus Erigena.</a:t>
            </a:r>
          </a:p>
          <a:p>
            <a:pPr lvl="1"/>
            <a:r>
              <a:rPr lang="en-US" dirty="0"/>
              <a:t>By the 9</a:t>
            </a:r>
            <a:r>
              <a:rPr lang="en-US" baseline="30000" dirty="0"/>
              <a:t>th</a:t>
            </a:r>
            <a:r>
              <a:rPr lang="en-US" dirty="0"/>
              <a:t> century Europe fell far below the level of the classical civilization.</a:t>
            </a:r>
          </a:p>
          <a:p>
            <a:endParaRPr lang="en-US" dirty="0"/>
          </a:p>
        </p:txBody>
      </p:sp>
    </p:spTree>
    <p:extLst>
      <p:ext uri="{BB962C8B-B14F-4D97-AF65-F5344CB8AC3E}">
        <p14:creationId xmlns:p14="http://schemas.microsoft.com/office/powerpoint/2010/main" val="18710997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B036-0CBF-D9A8-25E5-5FEDE7EFB28A}"/>
              </a:ext>
            </a:extLst>
          </p:cNvPr>
          <p:cNvSpPr>
            <a:spLocks noGrp="1"/>
          </p:cNvSpPr>
          <p:nvPr>
            <p:ph type="title"/>
          </p:nvPr>
        </p:nvSpPr>
        <p:spPr/>
        <p:txBody>
          <a:bodyPr/>
          <a:lstStyle/>
          <a:p>
            <a:r>
              <a:rPr lang="en-US" dirty="0"/>
              <a:t>The Return of Aristotle</a:t>
            </a:r>
          </a:p>
        </p:txBody>
      </p:sp>
      <p:sp>
        <p:nvSpPr>
          <p:cNvPr id="3" name="Content Placeholder 2">
            <a:extLst>
              <a:ext uri="{FF2B5EF4-FFF2-40B4-BE49-F238E27FC236}">
                <a16:creationId xmlns:a16="http://schemas.microsoft.com/office/drawing/2014/main" id="{2A7008CD-9D81-2FE4-C299-41A37615FD80}"/>
              </a:ext>
            </a:extLst>
          </p:cNvPr>
          <p:cNvSpPr>
            <a:spLocks noGrp="1"/>
          </p:cNvSpPr>
          <p:nvPr>
            <p:ph idx="1"/>
          </p:nvPr>
        </p:nvSpPr>
        <p:spPr/>
        <p:txBody>
          <a:bodyPr>
            <a:normAutofit fontScale="85000" lnSpcReduction="10000"/>
          </a:bodyPr>
          <a:lstStyle/>
          <a:p>
            <a:r>
              <a:rPr lang="en-US" dirty="0"/>
              <a:t>Rediscovery 12</a:t>
            </a:r>
            <a:r>
              <a:rPr lang="en-US" baseline="30000" dirty="0"/>
              <a:t>th</a:t>
            </a:r>
            <a:r>
              <a:rPr lang="en-US" dirty="0"/>
              <a:t> century</a:t>
            </a:r>
          </a:p>
          <a:p>
            <a:pPr lvl="1"/>
            <a:r>
              <a:rPr lang="en-US" dirty="0"/>
              <a:t>Greek writings on mathematics, astronomy, medicine and philosophy became available, including Aristotle.</a:t>
            </a:r>
          </a:p>
          <a:p>
            <a:pPr lvl="1"/>
            <a:r>
              <a:rPr lang="en-US" dirty="0"/>
              <a:t>Greek Arabic and Jewish commentaries were translated into Latin.</a:t>
            </a:r>
          </a:p>
          <a:p>
            <a:pPr lvl="1"/>
            <a:r>
              <a:rPr lang="en-US" dirty="0"/>
              <a:t>1210-1225: most of Aristotle’s surviving works were translated into Latin from Arabic.</a:t>
            </a:r>
          </a:p>
          <a:p>
            <a:r>
              <a:rPr lang="en-US" dirty="0"/>
              <a:t>Aristotle and the Church</a:t>
            </a:r>
          </a:p>
          <a:p>
            <a:pPr lvl="1"/>
            <a:r>
              <a:rPr lang="en-US" dirty="0"/>
              <a:t>The Church was suspicious of pantheistic elements added by Arabic thinkers.</a:t>
            </a:r>
          </a:p>
          <a:p>
            <a:pPr lvl="1"/>
            <a:r>
              <a:rPr lang="en-US" dirty="0"/>
              <a:t>The Church rejected </a:t>
            </a:r>
          </a:p>
          <a:p>
            <a:pPr lvl="2"/>
            <a:r>
              <a:rPr lang="en-US" dirty="0"/>
              <a:t>The necessity &amp; eternity of the world </a:t>
            </a:r>
          </a:p>
          <a:p>
            <a:pPr lvl="2"/>
            <a:r>
              <a:rPr lang="en-US" dirty="0"/>
              <a:t>The blurring between the creator and creation.</a:t>
            </a:r>
          </a:p>
          <a:p>
            <a:pPr lvl="1"/>
            <a:r>
              <a:rPr lang="en-US" dirty="0"/>
              <a:t>1215: University of Paris forbade the study of Aristotle’s </a:t>
            </a:r>
            <a:r>
              <a:rPr lang="en-US" i="1" dirty="0"/>
              <a:t>Physics</a:t>
            </a:r>
            <a:r>
              <a:rPr lang="en-US" dirty="0"/>
              <a:t> and </a:t>
            </a:r>
            <a:r>
              <a:rPr lang="en-US" i="1" dirty="0"/>
              <a:t>Metaphysics.</a:t>
            </a:r>
            <a:endParaRPr lang="en-US" dirty="0"/>
          </a:p>
          <a:p>
            <a:pPr lvl="2"/>
            <a:r>
              <a:rPr lang="en-US" dirty="0"/>
              <a:t>Many scholars ignored this.</a:t>
            </a:r>
          </a:p>
          <a:p>
            <a:endParaRPr lang="en-US" dirty="0"/>
          </a:p>
        </p:txBody>
      </p:sp>
    </p:spTree>
    <p:extLst>
      <p:ext uri="{BB962C8B-B14F-4D97-AF65-F5344CB8AC3E}">
        <p14:creationId xmlns:p14="http://schemas.microsoft.com/office/powerpoint/2010/main" val="42287563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20BE0-1ABA-663A-FB31-60DE55D8E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07500-3C89-699C-EE54-1FFC7F3C01C2}"/>
              </a:ext>
            </a:extLst>
          </p:cNvPr>
          <p:cNvSpPr>
            <a:spLocks noGrp="1"/>
          </p:cNvSpPr>
          <p:nvPr>
            <p:ph type="title"/>
          </p:nvPr>
        </p:nvSpPr>
        <p:spPr/>
        <p:txBody>
          <a:bodyPr/>
          <a:lstStyle/>
          <a:p>
            <a:r>
              <a:rPr lang="en-US" dirty="0"/>
              <a:t>The Return of Aristotle</a:t>
            </a:r>
          </a:p>
        </p:txBody>
      </p:sp>
      <p:sp>
        <p:nvSpPr>
          <p:cNvPr id="3" name="Content Placeholder 2">
            <a:extLst>
              <a:ext uri="{FF2B5EF4-FFF2-40B4-BE49-F238E27FC236}">
                <a16:creationId xmlns:a16="http://schemas.microsoft.com/office/drawing/2014/main" id="{C3B84D35-75A7-4D02-005D-9D6D63FE01B3}"/>
              </a:ext>
            </a:extLst>
          </p:cNvPr>
          <p:cNvSpPr>
            <a:spLocks noGrp="1"/>
          </p:cNvSpPr>
          <p:nvPr>
            <p:ph idx="1"/>
          </p:nvPr>
        </p:nvSpPr>
        <p:spPr/>
        <p:txBody>
          <a:bodyPr/>
          <a:lstStyle/>
          <a:p>
            <a:r>
              <a:rPr lang="en-US" dirty="0"/>
              <a:t>Later Translations</a:t>
            </a:r>
          </a:p>
          <a:p>
            <a:pPr lvl="1"/>
            <a:r>
              <a:rPr lang="en-US" dirty="0"/>
              <a:t>Scholars translated Aristotle’s work from the original Greek, removing pantheistic distortions.</a:t>
            </a:r>
          </a:p>
          <a:p>
            <a:pPr lvl="1"/>
            <a:r>
              <a:rPr lang="en-US" dirty="0"/>
              <a:t>1254: </a:t>
            </a:r>
            <a:r>
              <a:rPr lang="en-US" i="1" dirty="0"/>
              <a:t>Physics</a:t>
            </a:r>
            <a:r>
              <a:rPr lang="en-US" dirty="0"/>
              <a:t> and </a:t>
            </a:r>
            <a:r>
              <a:rPr lang="en-US" i="1" dirty="0"/>
              <a:t>Metaphysics</a:t>
            </a:r>
            <a:r>
              <a:rPr lang="en-US" dirty="0"/>
              <a:t> were part of the curriculum of the University of Paris.</a:t>
            </a:r>
          </a:p>
          <a:p>
            <a:pPr lvl="1"/>
            <a:r>
              <a:rPr lang="en-US" dirty="0"/>
              <a:t>Scholars began using Aristotle’s terminology such as essence &amp; existence, necessity &amp; contingency, and his theory of abstraction.</a:t>
            </a:r>
          </a:p>
          <a:p>
            <a:pPr lvl="1"/>
            <a:r>
              <a:rPr lang="en-US" dirty="0"/>
              <a:t>What should the Christian world do with the non-Christian philosophical systems that arose from Greece, Islam, and Judaism? </a:t>
            </a:r>
          </a:p>
          <a:p>
            <a:endParaRPr lang="en-US" dirty="0"/>
          </a:p>
        </p:txBody>
      </p:sp>
    </p:spTree>
    <p:extLst>
      <p:ext uri="{BB962C8B-B14F-4D97-AF65-F5344CB8AC3E}">
        <p14:creationId xmlns:p14="http://schemas.microsoft.com/office/powerpoint/2010/main" val="6102331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5536734" y="609600"/>
            <a:ext cx="4924002" cy="1320800"/>
          </a:xfrm>
        </p:spPr>
        <p:txBody>
          <a:bodyPr>
            <a:normAutofit fontScale="90000"/>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Background</a:t>
            </a:r>
          </a:p>
        </p:txBody>
      </p:sp>
      <p:sp>
        <p:nvSpPr>
          <p:cNvPr id="32770" name="Content Placeholder 2"/>
          <p:cNvSpPr>
            <a:spLocks noGrp="1"/>
          </p:cNvSpPr>
          <p:nvPr>
            <p:ph idx="1"/>
          </p:nvPr>
        </p:nvSpPr>
        <p:spPr>
          <a:xfrm>
            <a:off x="5394960" y="1890841"/>
            <a:ext cx="6467325" cy="3880773"/>
          </a:xfrm>
        </p:spPr>
        <p:txBody>
          <a:bodyPr>
            <a:noAutofit/>
          </a:bodyPr>
          <a:lstStyle/>
          <a:p>
            <a:pPr eaLnBrk="1" hangingPunct="1">
              <a:lnSpc>
                <a:spcPct val="120000"/>
              </a:lnSpc>
              <a:spcBef>
                <a:spcPts val="0"/>
              </a:spcBef>
            </a:pPr>
            <a:r>
              <a:rPr lang="en-US" sz="1400" dirty="0">
                <a:latin typeface="Calibri" pitchFamily="34" charset="0"/>
                <a:cs typeface="Calibri" pitchFamily="34" charset="0"/>
              </a:rPr>
              <a:t>Background (1224-1274)</a:t>
            </a:r>
          </a:p>
          <a:p>
            <a:pPr lvl="1" eaLnBrk="1" hangingPunct="1">
              <a:lnSpc>
                <a:spcPct val="120000"/>
              </a:lnSpc>
              <a:spcBef>
                <a:spcPts val="0"/>
              </a:spcBef>
            </a:pPr>
            <a:r>
              <a:rPr lang="en-US" sz="1400" dirty="0">
                <a:latin typeface="Calibri" pitchFamily="34" charset="0"/>
                <a:cs typeface="Calibri" pitchFamily="34" charset="0"/>
              </a:rPr>
              <a:t>Early Life</a:t>
            </a:r>
          </a:p>
          <a:p>
            <a:pPr lvl="2">
              <a:lnSpc>
                <a:spcPct val="120000"/>
              </a:lnSpc>
              <a:spcBef>
                <a:spcPts val="0"/>
              </a:spcBef>
            </a:pPr>
            <a:r>
              <a:rPr lang="en-US" sz="1400" dirty="0">
                <a:latin typeface="Calibri" pitchFamily="34" charset="0"/>
                <a:cs typeface="Calibri" pitchFamily="34" charset="0"/>
              </a:rPr>
              <a:t>Son of the count of Aquino</a:t>
            </a:r>
          </a:p>
          <a:p>
            <a:pPr lvl="2">
              <a:lnSpc>
                <a:spcPct val="120000"/>
              </a:lnSpc>
              <a:spcBef>
                <a:spcPts val="0"/>
              </a:spcBef>
            </a:pPr>
            <a:r>
              <a:rPr lang="en-US" sz="1400" dirty="0">
                <a:latin typeface="Calibri" pitchFamily="34" charset="0"/>
                <a:cs typeface="Calibri" pitchFamily="34" charset="0"/>
              </a:rPr>
              <a:t>Imprisoned in a tower</a:t>
            </a:r>
          </a:p>
          <a:p>
            <a:pPr lvl="2">
              <a:lnSpc>
                <a:spcPct val="120000"/>
              </a:lnSpc>
              <a:spcBef>
                <a:spcPts val="0"/>
              </a:spcBef>
            </a:pPr>
            <a:r>
              <a:rPr lang="en-US" sz="1400" dirty="0">
                <a:latin typeface="Calibri" pitchFamily="34" charset="0"/>
                <a:cs typeface="Calibri" pitchFamily="34" charset="0"/>
              </a:rPr>
              <a:t>At 14 he enrolled in University of Naples and joined the Dominican Order in 1244.</a:t>
            </a:r>
          </a:p>
          <a:p>
            <a:pPr lvl="3">
              <a:lnSpc>
                <a:spcPct val="120000"/>
              </a:lnSpc>
              <a:spcBef>
                <a:spcPts val="0"/>
              </a:spcBef>
            </a:pPr>
            <a:r>
              <a:rPr lang="en-US" dirty="0">
                <a:latin typeface="Calibri" pitchFamily="34" charset="0"/>
                <a:cs typeface="Calibri" pitchFamily="34" charset="0"/>
              </a:rPr>
              <a:t>Humble and poor preachers and scholars.</a:t>
            </a:r>
          </a:p>
          <a:p>
            <a:pPr lvl="2">
              <a:lnSpc>
                <a:spcPct val="120000"/>
              </a:lnSpc>
              <a:spcBef>
                <a:spcPts val="0"/>
              </a:spcBef>
            </a:pPr>
            <a:r>
              <a:rPr lang="en-US" sz="1400" dirty="0">
                <a:latin typeface="Calibri" pitchFamily="34" charset="0"/>
                <a:cs typeface="Calibri" pitchFamily="34" charset="0"/>
              </a:rPr>
              <a:t>Influenced by the Dominican theologian Albert the Great</a:t>
            </a:r>
          </a:p>
          <a:p>
            <a:pPr lvl="2">
              <a:lnSpc>
                <a:spcPct val="120000"/>
              </a:lnSpc>
              <a:spcBef>
                <a:spcPts val="0"/>
              </a:spcBef>
            </a:pPr>
            <a:r>
              <a:rPr lang="en-US" sz="1400" dirty="0">
                <a:latin typeface="Calibri" pitchFamily="34" charset="0"/>
                <a:cs typeface="Calibri" pitchFamily="34" charset="0"/>
              </a:rPr>
              <a:t>Appointed by the Pope as a theological adviser for communications with the Eastern Orthodox Church</a:t>
            </a:r>
          </a:p>
          <a:p>
            <a:pPr lvl="2">
              <a:lnSpc>
                <a:spcPct val="120000"/>
              </a:lnSpc>
              <a:spcBef>
                <a:spcPts val="0"/>
              </a:spcBef>
            </a:pPr>
            <a:r>
              <a:rPr lang="en-US" sz="1400" dirty="0">
                <a:latin typeface="Calibri" pitchFamily="34" charset="0"/>
                <a:cs typeface="Calibri" pitchFamily="34" charset="0"/>
              </a:rPr>
              <a:t>A few months before he died, he had a mystic experience that caused him to stop writing.</a:t>
            </a:r>
          </a:p>
          <a:p>
            <a:pPr lvl="3">
              <a:lnSpc>
                <a:spcPct val="120000"/>
              </a:lnSpc>
              <a:spcBef>
                <a:spcPts val="0"/>
              </a:spcBef>
            </a:pPr>
            <a:r>
              <a:rPr lang="en-US" dirty="0">
                <a:latin typeface="Calibri" pitchFamily="34" charset="0"/>
                <a:cs typeface="Calibri" pitchFamily="34" charset="0"/>
              </a:rPr>
              <a:t>“I can write no more, I have seen things which make all my writings like straw.”</a:t>
            </a:r>
          </a:p>
          <a:p>
            <a:pPr lvl="2">
              <a:lnSpc>
                <a:spcPct val="120000"/>
              </a:lnSpc>
              <a:spcBef>
                <a:spcPts val="0"/>
              </a:spcBef>
            </a:pPr>
            <a:r>
              <a:rPr lang="en-US" sz="1400" dirty="0">
                <a:latin typeface="Calibri" pitchFamily="34" charset="0"/>
                <a:cs typeface="Calibri" pitchFamily="34" charset="0"/>
              </a:rPr>
              <a:t>Died in 1274 in-route to the Council of Lyons</a:t>
            </a:r>
          </a:p>
          <a:p>
            <a:pPr lvl="2">
              <a:lnSpc>
                <a:spcPct val="120000"/>
              </a:lnSpc>
              <a:spcBef>
                <a:spcPts val="0"/>
              </a:spcBef>
            </a:pPr>
            <a:r>
              <a:rPr lang="en-US" sz="1400" dirty="0">
                <a:latin typeface="Calibri" pitchFamily="34" charset="0"/>
                <a:cs typeface="Calibri" pitchFamily="34" charset="0"/>
              </a:rPr>
              <a:t>Canonized in 1323</a:t>
            </a:r>
          </a:p>
          <a:p>
            <a:pPr lvl="2">
              <a:lnSpc>
                <a:spcPct val="120000"/>
              </a:lnSpc>
              <a:spcBef>
                <a:spcPts val="0"/>
              </a:spcBef>
            </a:pPr>
            <a:r>
              <a:rPr lang="en-US" sz="1400" dirty="0">
                <a:latin typeface="Calibri" pitchFamily="34" charset="0"/>
                <a:cs typeface="Calibri" pitchFamily="34" charset="0"/>
              </a:rPr>
              <a:t>1879 Pope Leo XIII recommended his philosophy as a model for Catholic thought.</a:t>
            </a:r>
          </a:p>
        </p:txBody>
      </p:sp>
      <p:pic>
        <p:nvPicPr>
          <p:cNvPr id="3" name="Picture 2" descr="A close up of a person&#10;&#10;Description automatically generated">
            <a:extLst>
              <a:ext uri="{FF2B5EF4-FFF2-40B4-BE49-F238E27FC236}">
                <a16:creationId xmlns:a16="http://schemas.microsoft.com/office/drawing/2014/main" id="{6B14F282-63D6-483B-89A2-C8F992E0228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222" r="5471"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96F2643C-34FC-454C-93EC-A63D1BDC054E}"/>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hemolinist.wordpress.com/2012/03/23/ius-naturale-the-foundations-of-modern-human-rights-discourse-in-the-natural-legalism-of-thomas-aquinas-part-i/">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99DD1-BB90-6B03-AC7C-C02F2AB774DA}"/>
            </a:ext>
          </a:extLst>
        </p:cNvPr>
        <p:cNvGrpSpPr/>
        <p:nvPr/>
      </p:nvGrpSpPr>
      <p:grpSpPr>
        <a:xfrm>
          <a:off x="0" y="0"/>
          <a:ext cx="0" cy="0"/>
          <a:chOff x="0" y="0"/>
          <a:chExt cx="0" cy="0"/>
        </a:xfrm>
      </p:grpSpPr>
      <p:sp>
        <p:nvSpPr>
          <p:cNvPr id="32769" name="Title 1">
            <a:extLst>
              <a:ext uri="{FF2B5EF4-FFF2-40B4-BE49-F238E27FC236}">
                <a16:creationId xmlns:a16="http://schemas.microsoft.com/office/drawing/2014/main" id="{21E70608-F21E-5079-A24A-E8D52AB47DE0}"/>
              </a:ext>
            </a:extLst>
          </p:cNvPr>
          <p:cNvSpPr>
            <a:spLocks noGrp="1"/>
          </p:cNvSpPr>
          <p:nvPr>
            <p:ph type="title"/>
          </p:nvPr>
        </p:nvSpPr>
        <p:spPr>
          <a:xfrm>
            <a:off x="5536734" y="609600"/>
            <a:ext cx="5664666" cy="1320800"/>
          </a:xfrm>
        </p:spPr>
        <p:txBody>
          <a:bodyPr>
            <a:normAutofit fontScale="90000"/>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Background</a:t>
            </a:r>
          </a:p>
        </p:txBody>
      </p:sp>
      <p:sp>
        <p:nvSpPr>
          <p:cNvPr id="32770" name="Content Placeholder 2">
            <a:extLst>
              <a:ext uri="{FF2B5EF4-FFF2-40B4-BE49-F238E27FC236}">
                <a16:creationId xmlns:a16="http://schemas.microsoft.com/office/drawing/2014/main" id="{9B97BDA7-5B0F-28C1-B610-77995D9EB2C0}"/>
              </a:ext>
            </a:extLst>
          </p:cNvPr>
          <p:cNvSpPr>
            <a:spLocks noGrp="1"/>
          </p:cNvSpPr>
          <p:nvPr>
            <p:ph idx="1"/>
          </p:nvPr>
        </p:nvSpPr>
        <p:spPr>
          <a:xfrm>
            <a:off x="5394960" y="1890841"/>
            <a:ext cx="6467325" cy="3880773"/>
          </a:xfrm>
        </p:spPr>
        <p:txBody>
          <a:bodyPr>
            <a:noAutofit/>
          </a:bodyPr>
          <a:lstStyle/>
          <a:p>
            <a:pPr lvl="1" eaLnBrk="1" hangingPunct="1">
              <a:lnSpc>
                <a:spcPct val="120000"/>
              </a:lnSpc>
              <a:spcBef>
                <a:spcPts val="0"/>
              </a:spcBef>
            </a:pPr>
            <a:r>
              <a:rPr lang="en-US" sz="1400" dirty="0">
                <a:latin typeface="Calibri" pitchFamily="34" charset="0"/>
                <a:cs typeface="Calibri" pitchFamily="34" charset="0"/>
              </a:rPr>
              <a:t>The Ox</a:t>
            </a:r>
          </a:p>
          <a:p>
            <a:pPr lvl="2">
              <a:lnSpc>
                <a:spcPct val="120000"/>
              </a:lnSpc>
              <a:spcBef>
                <a:spcPts val="0"/>
              </a:spcBef>
            </a:pPr>
            <a:r>
              <a:rPr lang="en-US" sz="1400" dirty="0">
                <a:latin typeface="Calibri" pitchFamily="34" charset="0"/>
                <a:cs typeface="Calibri" pitchFamily="34" charset="0"/>
              </a:rPr>
              <a:t>He was large and rotund, but gentle.</a:t>
            </a:r>
          </a:p>
          <a:p>
            <a:pPr lvl="2">
              <a:lnSpc>
                <a:spcPct val="120000"/>
              </a:lnSpc>
              <a:spcBef>
                <a:spcPts val="0"/>
              </a:spcBef>
            </a:pPr>
            <a:r>
              <a:rPr lang="en-US" sz="1400" dirty="0">
                <a:latin typeface="Calibri" pitchFamily="34" charset="0"/>
                <a:cs typeface="Calibri" pitchFamily="34" charset="0"/>
              </a:rPr>
              <a:t>He was nicknamed “the dumb ox” because he was quiet in class and did not engage in the active discussions.</a:t>
            </a:r>
          </a:p>
          <a:p>
            <a:pPr lvl="2">
              <a:lnSpc>
                <a:spcPct val="120000"/>
              </a:lnSpc>
              <a:spcBef>
                <a:spcPts val="0"/>
              </a:spcBef>
            </a:pPr>
            <a:r>
              <a:rPr lang="en-US" sz="1400" dirty="0">
                <a:latin typeface="Calibri" pitchFamily="34" charset="0"/>
                <a:cs typeface="Calibri" pitchFamily="34" charset="0"/>
              </a:rPr>
              <a:t>The flying Cow</a:t>
            </a:r>
          </a:p>
          <a:p>
            <a:pPr lvl="1" eaLnBrk="1" hangingPunct="1">
              <a:lnSpc>
                <a:spcPct val="120000"/>
              </a:lnSpc>
              <a:spcBef>
                <a:spcPts val="0"/>
              </a:spcBef>
            </a:pPr>
            <a:r>
              <a:rPr lang="en-US" sz="1400" dirty="0">
                <a:latin typeface="Calibri" pitchFamily="34" charset="0"/>
                <a:cs typeface="Calibri" pitchFamily="34" charset="0"/>
              </a:rPr>
              <a:t>Works</a:t>
            </a:r>
          </a:p>
          <a:p>
            <a:pPr lvl="2">
              <a:lnSpc>
                <a:spcPct val="120000"/>
              </a:lnSpc>
              <a:spcBef>
                <a:spcPts val="0"/>
              </a:spcBef>
            </a:pPr>
            <a:r>
              <a:rPr lang="en-US" sz="1400" dirty="0">
                <a:latin typeface="Calibri" pitchFamily="34" charset="0"/>
                <a:cs typeface="Calibri" pitchFamily="34" charset="0"/>
              </a:rPr>
              <a:t>25 Volumes</a:t>
            </a:r>
          </a:p>
          <a:p>
            <a:pPr lvl="3">
              <a:lnSpc>
                <a:spcPct val="120000"/>
              </a:lnSpc>
              <a:spcBef>
                <a:spcPts val="0"/>
              </a:spcBef>
            </a:pPr>
            <a:r>
              <a:rPr lang="en-US" sz="1200" dirty="0">
                <a:latin typeface="Calibri" pitchFamily="34" charset="0"/>
                <a:cs typeface="Calibri" pitchFamily="34" charset="0"/>
              </a:rPr>
              <a:t>Devotional works, sermons, lectures, and philosophy.</a:t>
            </a:r>
          </a:p>
          <a:p>
            <a:pPr lvl="3">
              <a:lnSpc>
                <a:spcPct val="120000"/>
              </a:lnSpc>
              <a:spcBef>
                <a:spcPts val="0"/>
              </a:spcBef>
            </a:pPr>
            <a:r>
              <a:rPr lang="en-US" sz="1200" dirty="0">
                <a:latin typeface="Calibri" pitchFamily="34" charset="0"/>
                <a:cs typeface="Calibri" pitchFamily="34" charset="0"/>
              </a:rPr>
              <a:t>Commentaries on Aristotle, Boethius, and Pseudo-Dionysius.</a:t>
            </a:r>
          </a:p>
          <a:p>
            <a:pPr lvl="3">
              <a:lnSpc>
                <a:spcPct val="120000"/>
              </a:lnSpc>
              <a:spcBef>
                <a:spcPts val="0"/>
              </a:spcBef>
            </a:pPr>
            <a:r>
              <a:rPr lang="en-US" sz="1200" dirty="0">
                <a:latin typeface="Calibri" pitchFamily="34" charset="0"/>
                <a:cs typeface="Calibri" pitchFamily="34" charset="0"/>
              </a:rPr>
              <a:t>The Summa Theologica is his major work and is longer than Aristotle’s works.</a:t>
            </a:r>
          </a:p>
        </p:txBody>
      </p:sp>
      <p:pic>
        <p:nvPicPr>
          <p:cNvPr id="3" name="Picture 2" descr="A close up of a person&#10;&#10;Description automatically generated">
            <a:extLst>
              <a:ext uri="{FF2B5EF4-FFF2-40B4-BE49-F238E27FC236}">
                <a16:creationId xmlns:a16="http://schemas.microsoft.com/office/drawing/2014/main" id="{E32AD5E6-EFF3-FD23-9137-184BABC2131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222" r="5471"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8DE14471-7431-3DEB-EDCA-755AF086D56D}"/>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hemolinist.wordpress.com/2012/03/23/ius-naturale-the-foundations-of-modern-human-rights-discourse-in-the-natural-legalism-of-thomas-aquinas-part-i/">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7238107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849562" y="609600"/>
            <a:ext cx="6424440" cy="1320800"/>
          </a:xfrm>
        </p:spPr>
        <p:txBody>
          <a:bodyPr>
            <a:normAutofit fontScale="90000"/>
          </a:bodyPr>
          <a:lstStyle/>
          <a:p>
            <a:pPr eaLnBrk="1" hangingPunct="1"/>
            <a:r>
              <a:rPr lang="en-US" dirty="0">
                <a:latin typeface="Calibri" pitchFamily="34" charset="0"/>
                <a:cs typeface="Calibri" pitchFamily="34" charset="0"/>
              </a:rPr>
              <a:t>St. Thomas Aquinas: Background</a:t>
            </a:r>
          </a:p>
        </p:txBody>
      </p:sp>
      <p:pic>
        <p:nvPicPr>
          <p:cNvPr id="3" name="Picture 2" descr="A picture containing looking, sitting, man, old&#10;&#10;Description automatically generated">
            <a:extLst>
              <a:ext uri="{FF2B5EF4-FFF2-40B4-BE49-F238E27FC236}">
                <a16:creationId xmlns:a16="http://schemas.microsoft.com/office/drawing/2014/main" id="{BEB35061-800A-412B-82D1-AF5D703329C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914" r="17670" b="909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3794" name="Content Placeholder 2"/>
          <p:cNvSpPr>
            <a:spLocks noGrp="1"/>
          </p:cNvSpPr>
          <p:nvPr>
            <p:ph idx="1"/>
          </p:nvPr>
        </p:nvSpPr>
        <p:spPr>
          <a:xfrm>
            <a:off x="2849562" y="2160589"/>
            <a:ext cx="6424440" cy="3880773"/>
          </a:xfrm>
        </p:spPr>
        <p:txBody>
          <a:bodyPr>
            <a:normAutofit fontScale="85000" lnSpcReduction="10000"/>
          </a:bodyPr>
          <a:lstStyle/>
          <a:p>
            <a:pPr eaLnBrk="1" hangingPunct="1"/>
            <a:r>
              <a:rPr lang="en-US" dirty="0">
                <a:latin typeface="Calibri" pitchFamily="34" charset="0"/>
                <a:cs typeface="Calibri" pitchFamily="34" charset="0"/>
              </a:rPr>
              <a:t>Aristotle &amp; Aquinas</a:t>
            </a:r>
          </a:p>
          <a:p>
            <a:pPr lvl="1" eaLnBrk="1" hangingPunct="1"/>
            <a:r>
              <a:rPr lang="en-US" dirty="0">
                <a:latin typeface="Calibri" pitchFamily="34" charset="0"/>
                <a:cs typeface="Calibri" pitchFamily="34" charset="0"/>
              </a:rPr>
              <a:t>Complete Works</a:t>
            </a:r>
          </a:p>
          <a:p>
            <a:pPr lvl="2"/>
            <a:r>
              <a:rPr lang="en-US" dirty="0">
                <a:latin typeface="Calibri" pitchFamily="34" charset="0"/>
                <a:cs typeface="Calibri" pitchFamily="34" charset="0"/>
              </a:rPr>
              <a:t>12</a:t>
            </a:r>
            <a:r>
              <a:rPr lang="en-US" baseline="30000" dirty="0">
                <a:latin typeface="Calibri" pitchFamily="34" charset="0"/>
                <a:cs typeface="Calibri" pitchFamily="34" charset="0"/>
              </a:rPr>
              <a:t>th</a:t>
            </a:r>
            <a:r>
              <a:rPr lang="en-US" dirty="0">
                <a:latin typeface="Calibri" pitchFamily="34" charset="0"/>
                <a:cs typeface="Calibri" pitchFamily="34" charset="0"/>
              </a:rPr>
              <a:t>-13</a:t>
            </a:r>
            <a:r>
              <a:rPr lang="en-US" baseline="30000" dirty="0">
                <a:latin typeface="Calibri" pitchFamily="34" charset="0"/>
                <a:cs typeface="Calibri" pitchFamily="34" charset="0"/>
              </a:rPr>
              <a:t>th</a:t>
            </a:r>
            <a:r>
              <a:rPr lang="en-US" dirty="0">
                <a:latin typeface="Calibri" pitchFamily="34" charset="0"/>
                <a:cs typeface="Calibri" pitchFamily="34" charset="0"/>
              </a:rPr>
              <a:t> Century: the complete works of Aristotle became available in Europe.</a:t>
            </a:r>
          </a:p>
          <a:p>
            <a:pPr lvl="2"/>
            <a:r>
              <a:rPr lang="en-US" dirty="0">
                <a:latin typeface="Calibri" pitchFamily="34" charset="0"/>
                <a:cs typeface="Calibri" pitchFamily="34" charset="0"/>
              </a:rPr>
              <a:t>Aristotle’s works presented a systematic and developed philosophy.</a:t>
            </a:r>
          </a:p>
          <a:p>
            <a:pPr lvl="1" eaLnBrk="1" hangingPunct="1"/>
            <a:r>
              <a:rPr lang="en-US" dirty="0">
                <a:latin typeface="Calibri" pitchFamily="34" charset="0"/>
                <a:cs typeface="Calibri" pitchFamily="34" charset="0"/>
              </a:rPr>
              <a:t>Conflict</a:t>
            </a:r>
          </a:p>
          <a:p>
            <a:pPr lvl="2"/>
            <a:r>
              <a:rPr lang="en-US" dirty="0">
                <a:latin typeface="Calibri" pitchFamily="34" charset="0"/>
                <a:cs typeface="Calibri" pitchFamily="34" charset="0"/>
              </a:rPr>
              <a:t>Aristotle: the world is eternal and uncreated.</a:t>
            </a:r>
          </a:p>
          <a:p>
            <a:pPr lvl="2"/>
            <a:r>
              <a:rPr lang="en-US" dirty="0">
                <a:latin typeface="Calibri" pitchFamily="34" charset="0"/>
                <a:cs typeface="Calibri" pitchFamily="34" charset="0"/>
              </a:rPr>
              <a:t>Apparently did not accept personal immortality.</a:t>
            </a:r>
          </a:p>
          <a:p>
            <a:pPr lvl="2"/>
            <a:r>
              <a:rPr lang="en-US" dirty="0">
                <a:latin typeface="Calibri" pitchFamily="34" charset="0"/>
                <a:cs typeface="Calibri" pitchFamily="34" charset="0"/>
              </a:rPr>
              <a:t>Christian thinkers influenced by Ibn Rushd’s commentaries tended to alter their theology to match their philosophy, which worried church authorities.</a:t>
            </a:r>
          </a:p>
          <a:p>
            <a:pPr lvl="2"/>
            <a:r>
              <a:rPr lang="en-US" dirty="0">
                <a:latin typeface="Calibri" pitchFamily="34" charset="0"/>
                <a:cs typeface="Calibri" pitchFamily="34" charset="0"/>
              </a:rPr>
              <a:t>Neo-Platonism was the dominant philosophy for Christians for a long time, making Aristotle’s empirical and naturalistic tendencies threatening.</a:t>
            </a:r>
          </a:p>
        </p:txBody>
      </p:sp>
      <p:sp>
        <p:nvSpPr>
          <p:cNvPr id="4" name="TextBox 3">
            <a:extLst>
              <a:ext uri="{FF2B5EF4-FFF2-40B4-BE49-F238E27FC236}">
                <a16:creationId xmlns:a16="http://schemas.microsoft.com/office/drawing/2014/main" id="{1E9DF13D-0AFE-48B8-A856-1CED5F7712D6}"/>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Aristot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4256325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3799" name="Rectangle 3379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3793" name="Title 1"/>
          <p:cNvSpPr>
            <a:spLocks noGrp="1"/>
          </p:cNvSpPr>
          <p:nvPr>
            <p:ph type="title"/>
          </p:nvPr>
        </p:nvSpPr>
        <p:spPr>
          <a:xfrm>
            <a:off x="5411931" y="452718"/>
            <a:ext cx="4638903" cy="1400530"/>
          </a:xfrm>
        </p:spPr>
        <p:txBody>
          <a:bodyPr>
            <a:normAutofit/>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Background</a:t>
            </a:r>
          </a:p>
        </p:txBody>
      </p:sp>
      <p:sp>
        <p:nvSpPr>
          <p:cNvPr id="3380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picture containing looking, sitting, man, old&#10;&#10;Description automatically generated">
            <a:extLst>
              <a:ext uri="{FF2B5EF4-FFF2-40B4-BE49-F238E27FC236}">
                <a16:creationId xmlns:a16="http://schemas.microsoft.com/office/drawing/2014/main" id="{BEB35061-800A-412B-82D1-AF5D703329C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32" r="157"/>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33803" name="Rectangle 3380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794" name="Content Placeholder 2"/>
          <p:cNvSpPr>
            <a:spLocks noGrp="1"/>
          </p:cNvSpPr>
          <p:nvPr>
            <p:ph idx="1"/>
          </p:nvPr>
        </p:nvSpPr>
        <p:spPr>
          <a:xfrm>
            <a:off x="5410950" y="2052918"/>
            <a:ext cx="6407670" cy="4195481"/>
          </a:xfrm>
        </p:spPr>
        <p:txBody>
          <a:bodyPr>
            <a:normAutofit/>
          </a:bodyPr>
          <a:lstStyle/>
          <a:p>
            <a:pPr lvl="1">
              <a:spcBef>
                <a:spcPts val="0"/>
              </a:spcBef>
            </a:pPr>
            <a:r>
              <a:rPr lang="en-US" dirty="0">
                <a:latin typeface="Calibri" pitchFamily="34" charset="0"/>
                <a:cs typeface="Calibri" pitchFamily="34" charset="0"/>
              </a:rPr>
              <a:t>Aquinas’ View</a:t>
            </a:r>
          </a:p>
          <a:p>
            <a:pPr lvl="2">
              <a:spcBef>
                <a:spcPts val="0"/>
              </a:spcBef>
            </a:pPr>
            <a:r>
              <a:rPr lang="en-US" dirty="0">
                <a:latin typeface="Calibri" pitchFamily="34" charset="0"/>
                <a:cs typeface="Calibri" pitchFamily="34" charset="0"/>
              </a:rPr>
              <a:t>Aristotle’s view could be adopted without heresy.</a:t>
            </a:r>
          </a:p>
          <a:p>
            <a:pPr lvl="2">
              <a:spcBef>
                <a:spcPts val="0"/>
              </a:spcBef>
            </a:pPr>
            <a:r>
              <a:rPr lang="en-US" dirty="0">
                <a:latin typeface="Calibri" pitchFamily="34" charset="0"/>
                <a:cs typeface="Calibri" pitchFamily="34" charset="0"/>
              </a:rPr>
              <a:t>Regarded Aristotle as a rich intellectual behavior.</a:t>
            </a:r>
          </a:p>
          <a:p>
            <a:pPr lvl="2">
              <a:spcBef>
                <a:spcPts val="0"/>
              </a:spcBef>
            </a:pPr>
            <a:r>
              <a:rPr lang="en-US" dirty="0">
                <a:latin typeface="Calibri" pitchFamily="34" charset="0"/>
                <a:cs typeface="Calibri" pitchFamily="34" charset="0"/>
              </a:rPr>
              <a:t>“The Philosopher.”</a:t>
            </a:r>
          </a:p>
          <a:p>
            <a:pPr lvl="2">
              <a:spcBef>
                <a:spcPts val="0"/>
              </a:spcBef>
            </a:pPr>
            <a:r>
              <a:rPr lang="en-US" dirty="0">
                <a:latin typeface="Calibri" pitchFamily="34" charset="0"/>
                <a:cs typeface="Calibri" pitchFamily="34" charset="0"/>
              </a:rPr>
              <a:t>Aquinas was willing to criticize Aristotle, seeing him as pagan lacking divine revelation.</a:t>
            </a:r>
          </a:p>
          <a:p>
            <a:pPr lvl="1">
              <a:spcBef>
                <a:spcPts val="0"/>
              </a:spcBef>
            </a:pPr>
            <a:r>
              <a:rPr lang="en-US" dirty="0">
                <a:latin typeface="Calibri" pitchFamily="34" charset="0"/>
                <a:cs typeface="Calibri" pitchFamily="34" charset="0"/>
              </a:rPr>
              <a:t>Shift from Plato to Aristotle</a:t>
            </a:r>
          </a:p>
          <a:p>
            <a:pPr lvl="2">
              <a:spcBef>
                <a:spcPts val="0"/>
              </a:spcBef>
            </a:pPr>
            <a:r>
              <a:rPr lang="en-US" dirty="0">
                <a:latin typeface="Calibri" pitchFamily="34" charset="0"/>
                <a:cs typeface="Calibri" pitchFamily="34" charset="0"/>
              </a:rPr>
              <a:t>Platonic notions of the eternal &amp; other worldliness out of sync with changes of the 13th century.</a:t>
            </a:r>
          </a:p>
          <a:p>
            <a:pPr lvl="2">
              <a:spcBef>
                <a:spcPts val="0"/>
              </a:spcBef>
            </a:pPr>
            <a:r>
              <a:rPr lang="en-US" dirty="0">
                <a:latin typeface="Calibri" pitchFamily="34" charset="0"/>
                <a:cs typeface="Calibri" pitchFamily="34" charset="0"/>
              </a:rPr>
              <a:t>The challenge was to retain the transcendent nature of God and the afterlife while reconciling this with the concern with the here and now.</a:t>
            </a:r>
          </a:p>
          <a:p>
            <a:pPr lvl="2">
              <a:spcBef>
                <a:spcPts val="0"/>
              </a:spcBef>
            </a:pPr>
            <a:r>
              <a:rPr lang="en-US" dirty="0">
                <a:latin typeface="Calibri" pitchFamily="34" charset="0"/>
                <a:cs typeface="Calibri" pitchFamily="34" charset="0"/>
              </a:rPr>
              <a:t>Aquinas thought utilizing Aristotle enabled reconciliation that was theologically correct and philosophically rigorous.</a:t>
            </a:r>
          </a:p>
          <a:p>
            <a:pPr lvl="2">
              <a:spcBef>
                <a:spcPts val="0"/>
              </a:spcBef>
            </a:pPr>
            <a:endParaRPr lang="en-US" dirty="0">
              <a:latin typeface="Calibri" pitchFamily="34" charset="0"/>
              <a:cs typeface="Calibri" pitchFamily="34" charset="0"/>
            </a:endParaRPr>
          </a:p>
          <a:p>
            <a:pPr lvl="2"/>
            <a:endParaRPr lang="en-US" dirty="0">
              <a:latin typeface="Calibri" pitchFamily="34" charset="0"/>
              <a:cs typeface="Calibri" pitchFamily="34" charset="0"/>
            </a:endParaRPr>
          </a:p>
        </p:txBody>
      </p:sp>
      <p:sp>
        <p:nvSpPr>
          <p:cNvPr id="4" name="TextBox 3">
            <a:extLst>
              <a:ext uri="{FF2B5EF4-FFF2-40B4-BE49-F238E27FC236}">
                <a16:creationId xmlns:a16="http://schemas.microsoft.com/office/drawing/2014/main" id="{1E9DF13D-0AFE-48B8-A856-1CED5F7712D6}"/>
              </a:ext>
            </a:extLst>
          </p:cNvPr>
          <p:cNvSpPr txBox="1"/>
          <p:nvPr/>
        </p:nvSpPr>
        <p:spPr>
          <a:xfrm>
            <a:off x="9511458" y="6657945"/>
            <a:ext cx="26805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n.wikipedia.org/wiki/Aristot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5536734" y="609600"/>
            <a:ext cx="4622250" cy="1320800"/>
          </a:xfrm>
        </p:spPr>
        <p:txBody>
          <a:bodyPr>
            <a:normAutofit fontScale="90000"/>
          </a:bodyPr>
          <a:lstStyle/>
          <a:p>
            <a:pPr eaLnBrk="1" hangingPunct="1"/>
            <a:r>
              <a:rPr lang="en-US" dirty="0">
                <a:latin typeface="Calibri" pitchFamily="34" charset="0"/>
                <a:cs typeface="Calibri" pitchFamily="34" charset="0"/>
              </a:rPr>
              <a:t>St. Thomas Aquinas: Background</a:t>
            </a:r>
          </a:p>
        </p:txBody>
      </p:sp>
      <p:sp>
        <p:nvSpPr>
          <p:cNvPr id="34818" name="Content Placeholder 2"/>
          <p:cNvSpPr>
            <a:spLocks noGrp="1"/>
          </p:cNvSpPr>
          <p:nvPr>
            <p:ph idx="1"/>
          </p:nvPr>
        </p:nvSpPr>
        <p:spPr>
          <a:xfrm>
            <a:off x="5209563" y="2160589"/>
            <a:ext cx="6618201" cy="3880773"/>
          </a:xfrm>
        </p:spPr>
        <p:txBody>
          <a:bodyPr>
            <a:normAutofit/>
          </a:bodyPr>
          <a:lstStyle/>
          <a:p>
            <a:pPr eaLnBrk="1" hangingPunct="1"/>
            <a:r>
              <a:rPr lang="en-US" dirty="0">
                <a:latin typeface="Calibri" pitchFamily="34" charset="0"/>
                <a:cs typeface="Calibri" pitchFamily="34" charset="0"/>
              </a:rPr>
              <a:t>Faith &amp; Reason</a:t>
            </a:r>
          </a:p>
          <a:p>
            <a:pPr lvl="1" eaLnBrk="1" hangingPunct="1"/>
            <a:r>
              <a:rPr lang="en-US" dirty="0">
                <a:latin typeface="Calibri" pitchFamily="34" charset="0"/>
                <a:cs typeface="Calibri" pitchFamily="34" charset="0"/>
              </a:rPr>
              <a:t>Reconciliation: Augustine</a:t>
            </a:r>
          </a:p>
          <a:p>
            <a:pPr lvl="2"/>
            <a:r>
              <a:rPr lang="en-US" dirty="0">
                <a:latin typeface="Calibri" pitchFamily="34" charset="0"/>
                <a:cs typeface="Calibri" pitchFamily="34" charset="0"/>
              </a:rPr>
              <a:t>Task: reconcile two sources of knowledge.</a:t>
            </a:r>
          </a:p>
          <a:p>
            <a:pPr lvl="2"/>
            <a:r>
              <a:rPr lang="en-US" dirty="0">
                <a:latin typeface="Calibri" pitchFamily="34" charset="0"/>
                <a:cs typeface="Calibri" pitchFamily="34" charset="0"/>
              </a:rPr>
              <a:t>Augustine: sin has damaged reason.</a:t>
            </a:r>
          </a:p>
          <a:p>
            <a:pPr lvl="2"/>
            <a:r>
              <a:rPr lang="en-US" dirty="0">
                <a:latin typeface="Calibri" pitchFamily="34" charset="0"/>
                <a:cs typeface="Calibri" pitchFamily="34" charset="0"/>
              </a:rPr>
              <a:t>The mind must be repaired by grace before reason can function properly.</a:t>
            </a:r>
          </a:p>
          <a:p>
            <a:pPr lvl="2"/>
            <a:r>
              <a:rPr lang="en-US" dirty="0">
                <a:latin typeface="Calibri" pitchFamily="34" charset="0"/>
                <a:cs typeface="Calibri" pitchFamily="34" charset="0"/>
              </a:rPr>
              <a:t>Faith is necessary condition for philosophical understanding.</a:t>
            </a:r>
          </a:p>
          <a:p>
            <a:pPr lvl="2"/>
            <a:r>
              <a:rPr lang="en-US" dirty="0">
                <a:latin typeface="Calibri" pitchFamily="34" charset="0"/>
                <a:cs typeface="Calibri" pitchFamily="34" charset="0"/>
              </a:rPr>
              <a:t> Philosophy is subservient to religion.</a:t>
            </a:r>
          </a:p>
        </p:txBody>
      </p:sp>
      <p:pic>
        <p:nvPicPr>
          <p:cNvPr id="3" name="Picture 2" descr="A person wearing a costume&#10;&#10;Description automatically generated">
            <a:extLst>
              <a:ext uri="{FF2B5EF4-FFF2-40B4-BE49-F238E27FC236}">
                <a16:creationId xmlns:a16="http://schemas.microsoft.com/office/drawing/2014/main" id="{DB7C4D17-7EFE-4F99-BFBE-8B03260BCD1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782" r="2321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36A9D269-1C5B-4D0D-A5AC-D9DF9DB27B79}"/>
              </a:ext>
            </a:extLst>
          </p:cNvPr>
          <p:cNvSpPr txBox="1"/>
          <p:nvPr/>
        </p:nvSpPr>
        <p:spPr>
          <a:xfrm>
            <a:off x="9684583" y="6657945"/>
            <a:ext cx="25074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Augustine_of_Hipp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4823" name="Rectangle 3482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4817" name="Title 1"/>
          <p:cNvSpPr>
            <a:spLocks noGrp="1"/>
          </p:cNvSpPr>
          <p:nvPr>
            <p:ph type="title"/>
          </p:nvPr>
        </p:nvSpPr>
        <p:spPr>
          <a:xfrm>
            <a:off x="5411931" y="452718"/>
            <a:ext cx="4638903" cy="1400530"/>
          </a:xfrm>
        </p:spPr>
        <p:txBody>
          <a:bodyPr>
            <a:normAutofit/>
          </a:bodyPr>
          <a:lstStyle/>
          <a:p>
            <a:pPr eaLnBrk="1" hangingPunct="1"/>
            <a:r>
              <a:rPr lang="en-US" dirty="0">
                <a:latin typeface="Calibri" pitchFamily="34" charset="0"/>
                <a:cs typeface="Calibri" pitchFamily="34" charset="0"/>
              </a:rPr>
              <a:t>St. Thomas Aquinas: Background</a:t>
            </a:r>
          </a:p>
        </p:txBody>
      </p:sp>
      <p:sp>
        <p:nvSpPr>
          <p:cNvPr id="3482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a:extLst>
              <a:ext uri="{FF2B5EF4-FFF2-40B4-BE49-F238E27FC236}">
                <a16:creationId xmlns:a16="http://schemas.microsoft.com/office/drawing/2014/main" id="{DB7C4D17-7EFE-4F99-BFBE-8B03260BCD1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 b="16223"/>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34827" name="Rectangle 3482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18" name="Content Placeholder 2"/>
          <p:cNvSpPr>
            <a:spLocks noGrp="1"/>
          </p:cNvSpPr>
          <p:nvPr>
            <p:ph idx="1"/>
          </p:nvPr>
        </p:nvSpPr>
        <p:spPr>
          <a:xfrm>
            <a:off x="5337798" y="1843443"/>
            <a:ext cx="6582930" cy="4561839"/>
          </a:xfrm>
        </p:spPr>
        <p:txBody>
          <a:bodyPr>
            <a:normAutofit/>
          </a:bodyPr>
          <a:lstStyle/>
          <a:p>
            <a:pPr lvl="1">
              <a:lnSpc>
                <a:spcPct val="90000"/>
              </a:lnSpc>
            </a:pPr>
            <a:r>
              <a:rPr lang="en-US" sz="1600" dirty="0">
                <a:latin typeface="Calibri" pitchFamily="34" charset="0"/>
                <a:cs typeface="Calibri" pitchFamily="34" charset="0"/>
              </a:rPr>
              <a:t>Reconciliation: Aquinas</a:t>
            </a:r>
          </a:p>
          <a:p>
            <a:pPr lvl="2">
              <a:lnSpc>
                <a:spcPct val="90000"/>
              </a:lnSpc>
            </a:pPr>
            <a:r>
              <a:rPr lang="en-US" dirty="0">
                <a:latin typeface="Calibri" pitchFamily="34" charset="0"/>
                <a:cs typeface="Calibri" pitchFamily="34" charset="0"/>
              </a:rPr>
              <a:t>Sin did not cripple our rational capabilities but affected our moral life.</a:t>
            </a:r>
          </a:p>
          <a:p>
            <a:pPr lvl="2">
              <a:lnSpc>
                <a:spcPct val="90000"/>
              </a:lnSpc>
            </a:pPr>
            <a:r>
              <a:rPr lang="en-US" dirty="0">
                <a:latin typeface="Calibri" pitchFamily="34" charset="0"/>
                <a:cs typeface="Calibri" pitchFamily="34" charset="0"/>
              </a:rPr>
              <a:t>Reason can be an autonomous source of knowledge.</a:t>
            </a:r>
          </a:p>
          <a:p>
            <a:pPr lvl="2">
              <a:lnSpc>
                <a:spcPct val="90000"/>
              </a:lnSpc>
            </a:pPr>
            <a:r>
              <a:rPr lang="en-US" dirty="0">
                <a:latin typeface="Calibri" pitchFamily="34" charset="0"/>
                <a:cs typeface="Calibri" pitchFamily="34" charset="0"/>
              </a:rPr>
              <a:t>Distinguishes philosophy from theology, giving each its due.</a:t>
            </a:r>
          </a:p>
          <a:p>
            <a:pPr lvl="2">
              <a:lnSpc>
                <a:spcPct val="90000"/>
              </a:lnSpc>
            </a:pPr>
            <a:r>
              <a:rPr lang="en-US" dirty="0">
                <a:latin typeface="Calibri" pitchFamily="34" charset="0"/>
                <a:cs typeface="Calibri" pitchFamily="34" charset="0"/>
              </a:rPr>
              <a:t>Two sources of knowledge:</a:t>
            </a:r>
          </a:p>
          <a:p>
            <a:pPr lvl="3">
              <a:lnSpc>
                <a:spcPct val="90000"/>
              </a:lnSpc>
            </a:pPr>
            <a:r>
              <a:rPr lang="en-US" sz="1600" dirty="0">
                <a:latin typeface="Calibri" pitchFamily="34" charset="0"/>
                <a:cs typeface="Calibri" pitchFamily="34" charset="0"/>
              </a:rPr>
              <a:t>Theology yields knowledge via faith and revelation.</a:t>
            </a:r>
          </a:p>
          <a:p>
            <a:pPr lvl="3">
              <a:lnSpc>
                <a:spcPct val="90000"/>
              </a:lnSpc>
            </a:pPr>
            <a:r>
              <a:rPr lang="en-US" sz="1600" dirty="0">
                <a:latin typeface="Calibri" pitchFamily="34" charset="0"/>
                <a:cs typeface="Calibri" pitchFamily="34" charset="0"/>
              </a:rPr>
              <a:t>Philosophy yields knowledge via human reason and experience.</a:t>
            </a:r>
          </a:p>
          <a:p>
            <a:pPr lvl="2">
              <a:lnSpc>
                <a:spcPct val="90000"/>
              </a:lnSpc>
            </a:pPr>
            <a:r>
              <a:rPr lang="en-US" dirty="0">
                <a:latin typeface="Calibri" pitchFamily="34" charset="0"/>
                <a:cs typeface="Calibri" pitchFamily="34" charset="0"/>
              </a:rPr>
              <a:t>Theology begins with God and proceeds towards knowledge of the natural world.</a:t>
            </a:r>
          </a:p>
          <a:p>
            <a:pPr lvl="2">
              <a:lnSpc>
                <a:spcPct val="90000"/>
              </a:lnSpc>
            </a:pPr>
            <a:r>
              <a:rPr lang="en-US" dirty="0">
                <a:latin typeface="Calibri" pitchFamily="34" charset="0"/>
                <a:cs typeface="Calibri" pitchFamily="34" charset="0"/>
              </a:rPr>
              <a:t>Philosophy begins with empirical evidence of the natural world and proceeds, via reason, to God.</a:t>
            </a:r>
          </a:p>
          <a:p>
            <a:pPr lvl="2">
              <a:lnSpc>
                <a:spcPct val="90000"/>
              </a:lnSpc>
            </a:pPr>
            <a:r>
              <a:rPr lang="en-US" dirty="0">
                <a:latin typeface="Calibri" pitchFamily="34" charset="0"/>
                <a:cs typeface="Calibri" pitchFamily="34" charset="0"/>
              </a:rPr>
              <a:t>There are three types of truth and two kinds of theology.</a:t>
            </a:r>
          </a:p>
        </p:txBody>
      </p:sp>
    </p:spTree>
    <p:extLst>
      <p:ext uri="{BB962C8B-B14F-4D97-AF65-F5344CB8AC3E}">
        <p14:creationId xmlns:p14="http://schemas.microsoft.com/office/powerpoint/2010/main" val="6437431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617BBFFC-2BB0-4E0E-9AEC-944CEA752ED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389"/>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5841" name="Title 1"/>
          <p:cNvSpPr>
            <a:spLocks noGrp="1"/>
          </p:cNvSpPr>
          <p:nvPr>
            <p:ph type="title"/>
          </p:nvPr>
        </p:nvSpPr>
        <p:spPr>
          <a:xfrm>
            <a:off x="479213" y="645160"/>
            <a:ext cx="4661747" cy="1320800"/>
          </a:xfrm>
        </p:spPr>
        <p:txBody>
          <a:bodyPr>
            <a:normAutofit fontScale="90000"/>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Background</a:t>
            </a:r>
          </a:p>
        </p:txBody>
      </p:sp>
      <p:sp>
        <p:nvSpPr>
          <p:cNvPr id="35842" name="Content Placeholder 2"/>
          <p:cNvSpPr>
            <a:spLocks noGrp="1"/>
          </p:cNvSpPr>
          <p:nvPr>
            <p:ph idx="1"/>
          </p:nvPr>
        </p:nvSpPr>
        <p:spPr>
          <a:xfrm>
            <a:off x="677334" y="2160589"/>
            <a:ext cx="3851122" cy="3880773"/>
          </a:xfrm>
        </p:spPr>
        <p:txBody>
          <a:bodyPr>
            <a:normAutofit lnSpcReduction="10000"/>
          </a:bodyPr>
          <a:lstStyle/>
          <a:p>
            <a:pPr lvl="1" eaLnBrk="1" hangingPunct="1">
              <a:lnSpc>
                <a:spcPct val="90000"/>
              </a:lnSpc>
            </a:pPr>
            <a:r>
              <a:rPr lang="en-US" sz="1500">
                <a:latin typeface="Calibri" pitchFamily="34" charset="0"/>
                <a:cs typeface="Calibri" pitchFamily="34" charset="0"/>
              </a:rPr>
              <a:t>Truth: Christian teachings that a matter of faith</a:t>
            </a:r>
          </a:p>
          <a:p>
            <a:pPr lvl="2">
              <a:lnSpc>
                <a:spcPct val="90000"/>
              </a:lnSpc>
            </a:pPr>
            <a:r>
              <a:rPr lang="en-US" sz="1500">
                <a:latin typeface="Calibri" pitchFamily="34" charset="0"/>
                <a:cs typeface="Calibri" pitchFamily="34" charset="0"/>
              </a:rPr>
              <a:t>Known via revelation</a:t>
            </a:r>
          </a:p>
          <a:p>
            <a:pPr lvl="2">
              <a:lnSpc>
                <a:spcPct val="90000"/>
              </a:lnSpc>
            </a:pPr>
            <a:r>
              <a:rPr lang="en-US" sz="1500">
                <a:latin typeface="Calibri" pitchFamily="34" charset="0"/>
                <a:cs typeface="Calibri" pitchFamily="34" charset="0"/>
              </a:rPr>
              <a:t>Beyond reason, not contrary to reason</a:t>
            </a:r>
          </a:p>
          <a:p>
            <a:pPr lvl="2">
              <a:lnSpc>
                <a:spcPct val="90000"/>
              </a:lnSpc>
            </a:pPr>
            <a:r>
              <a:rPr lang="en-US" sz="1500">
                <a:latin typeface="Calibri" pitchFamily="34" charset="0"/>
                <a:cs typeface="Calibri" pitchFamily="34" charset="0"/>
              </a:rPr>
              <a:t>Objections and problems </a:t>
            </a:r>
          </a:p>
          <a:p>
            <a:pPr lvl="2">
              <a:lnSpc>
                <a:spcPct val="90000"/>
              </a:lnSpc>
            </a:pPr>
            <a:r>
              <a:rPr lang="en-US" sz="1500">
                <a:latin typeface="Calibri" pitchFamily="34" charset="0"/>
                <a:cs typeface="Calibri" pitchFamily="34" charset="0"/>
              </a:rPr>
              <a:t>Cannot be proven/disproven by reason</a:t>
            </a:r>
          </a:p>
          <a:p>
            <a:pPr lvl="2">
              <a:lnSpc>
                <a:spcPct val="90000"/>
              </a:lnSpc>
            </a:pPr>
            <a:r>
              <a:rPr lang="en-US" sz="1500">
                <a:latin typeface="Calibri" pitchFamily="34" charset="0"/>
                <a:cs typeface="Calibri" pitchFamily="34" charset="0"/>
              </a:rPr>
              <a:t>Examples: trinity, incarnation, original sin, etc.</a:t>
            </a:r>
          </a:p>
          <a:p>
            <a:pPr lvl="1" eaLnBrk="1" hangingPunct="1">
              <a:lnSpc>
                <a:spcPct val="90000"/>
              </a:lnSpc>
            </a:pPr>
            <a:r>
              <a:rPr lang="en-US" sz="1500">
                <a:latin typeface="Calibri" pitchFamily="34" charset="0"/>
                <a:cs typeface="Calibri" pitchFamily="34" charset="0"/>
              </a:rPr>
              <a:t>Truth: Empirical Knowledge &amp; Self-Evident Philosophical Principles</a:t>
            </a:r>
          </a:p>
          <a:p>
            <a:pPr lvl="2">
              <a:lnSpc>
                <a:spcPct val="90000"/>
              </a:lnSpc>
            </a:pPr>
            <a:r>
              <a:rPr lang="en-US" sz="1500">
                <a:latin typeface="Calibri" pitchFamily="34" charset="0"/>
                <a:cs typeface="Calibri" pitchFamily="34" charset="0"/>
              </a:rPr>
              <a:t>Not known via revelation</a:t>
            </a:r>
          </a:p>
          <a:p>
            <a:pPr lvl="2">
              <a:lnSpc>
                <a:spcPct val="90000"/>
              </a:lnSpc>
            </a:pPr>
            <a:r>
              <a:rPr lang="en-US" sz="1500">
                <a:latin typeface="Calibri" pitchFamily="34" charset="0"/>
                <a:cs typeface="Calibri" pitchFamily="34" charset="0"/>
              </a:rPr>
              <a:t>Examples: Aristotle’s logic, biological functions of heart</a:t>
            </a:r>
          </a:p>
          <a:p>
            <a:pPr lvl="2">
              <a:lnSpc>
                <a:spcPct val="90000"/>
              </a:lnSpc>
            </a:pPr>
            <a:endParaRPr lang="en-US" sz="1500">
              <a:latin typeface="Calibri" pitchFamily="34" charset="0"/>
              <a:cs typeface="Calibri" pitchFamily="34" charset="0"/>
            </a:endParaRPr>
          </a:p>
        </p:txBody>
      </p:sp>
      <p:sp>
        <p:nvSpPr>
          <p:cNvPr id="4" name="TextBox 3">
            <a:extLst>
              <a:ext uri="{FF2B5EF4-FFF2-40B4-BE49-F238E27FC236}">
                <a16:creationId xmlns:a16="http://schemas.microsoft.com/office/drawing/2014/main" id="{C23551FE-1244-45D2-A4B0-8D656E3BB739}"/>
              </a:ext>
            </a:extLst>
          </p:cNvPr>
          <p:cNvSpPr txBox="1"/>
          <p:nvPr/>
        </p:nvSpPr>
        <p:spPr>
          <a:xfrm>
            <a:off x="9521076" y="6657945"/>
            <a:ext cx="26709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inkslingerette.wordpress.com/category/rhetoric/">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7100257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9" name="Rectangle 3584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585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35841" name="Title 1"/>
          <p:cNvSpPr>
            <a:spLocks noGrp="1"/>
          </p:cNvSpPr>
          <p:nvPr>
            <p:ph type="title"/>
          </p:nvPr>
        </p:nvSpPr>
        <p:spPr>
          <a:xfrm>
            <a:off x="648930" y="629267"/>
            <a:ext cx="9252154" cy="1016654"/>
          </a:xfrm>
        </p:spPr>
        <p:txBody>
          <a:bodyPr>
            <a:normAutofit/>
          </a:bodyPr>
          <a:lstStyle/>
          <a:p>
            <a:pPr eaLnBrk="1" hangingPunct="1"/>
            <a:r>
              <a:rPr lang="en-US" dirty="0">
                <a:solidFill>
                  <a:srgbClr val="EBEBEB"/>
                </a:solidFill>
                <a:latin typeface="Calibri" pitchFamily="34" charset="0"/>
                <a:cs typeface="Calibri" pitchFamily="34" charset="0"/>
              </a:rPr>
              <a:t>St. Thomas Aquinas: Background</a:t>
            </a:r>
          </a:p>
        </p:txBody>
      </p:sp>
      <p:sp>
        <p:nvSpPr>
          <p:cNvPr id="35853" name="Rectangle 3585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5" name="Freeform: Shape 3585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a:p>
        </p:txBody>
      </p:sp>
      <p:graphicFrame>
        <p:nvGraphicFramePr>
          <p:cNvPr id="35844" name="Content Placeholder 2">
            <a:extLst>
              <a:ext uri="{FF2B5EF4-FFF2-40B4-BE49-F238E27FC236}">
                <a16:creationId xmlns:a16="http://schemas.microsoft.com/office/drawing/2014/main" id="{C0D1D26E-9CA5-4D61-86A0-F09589775F81}"/>
              </a:ext>
            </a:extLst>
          </p:cNvPr>
          <p:cNvGraphicFramePr>
            <a:graphicFrameLocks noGrp="1"/>
          </p:cNvGraphicFramePr>
          <p:nvPr>
            <p:ph idx="1"/>
            <p:extLst>
              <p:ext uri="{D42A27DB-BD31-4B8C-83A1-F6EECF244321}">
                <p14:modId xmlns:p14="http://schemas.microsoft.com/office/powerpoint/2010/main" val="4067236225"/>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35BC3-4155-B410-0955-FA876E7B0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0A6F1-1683-2EAC-783C-590BC1853815}"/>
              </a:ext>
            </a:extLst>
          </p:cNvPr>
          <p:cNvSpPr>
            <a:spLocks noGrp="1"/>
          </p:cNvSpPr>
          <p:nvPr>
            <p:ph type="title"/>
          </p:nvPr>
        </p:nvSpPr>
        <p:spPr/>
        <p:txBody>
          <a:bodyPr/>
          <a:lstStyle/>
          <a:p>
            <a:r>
              <a:rPr lang="en-US" dirty="0"/>
              <a:t>The Early Middle Ages: Philosophy</a:t>
            </a:r>
          </a:p>
        </p:txBody>
      </p:sp>
      <p:sp>
        <p:nvSpPr>
          <p:cNvPr id="3" name="Content Placeholder 2">
            <a:extLst>
              <a:ext uri="{FF2B5EF4-FFF2-40B4-BE49-F238E27FC236}">
                <a16:creationId xmlns:a16="http://schemas.microsoft.com/office/drawing/2014/main" id="{8F91202A-9671-4586-BD37-9E360196D029}"/>
              </a:ext>
            </a:extLst>
          </p:cNvPr>
          <p:cNvSpPr>
            <a:spLocks noGrp="1"/>
          </p:cNvSpPr>
          <p:nvPr>
            <p:ph idx="1"/>
          </p:nvPr>
        </p:nvSpPr>
        <p:spPr/>
        <p:txBody>
          <a:bodyPr/>
          <a:lstStyle/>
          <a:p>
            <a:r>
              <a:rPr lang="en-US" dirty="0"/>
              <a:t>Formative Period: 11</a:t>
            </a:r>
            <a:r>
              <a:rPr lang="en-US" baseline="30000" dirty="0"/>
              <a:t>th</a:t>
            </a:r>
            <a:r>
              <a:rPr lang="en-US" dirty="0"/>
              <a:t>-12</a:t>
            </a:r>
            <a:r>
              <a:rPr lang="en-US" baseline="30000" dirty="0"/>
              <a:t>th</a:t>
            </a:r>
            <a:r>
              <a:rPr lang="en-US" dirty="0"/>
              <a:t> centuries.</a:t>
            </a:r>
          </a:p>
          <a:p>
            <a:pPr lvl="1"/>
            <a:r>
              <a:rPr lang="en-US" dirty="0"/>
              <a:t>Philosophy is revitalized </a:t>
            </a:r>
          </a:p>
          <a:p>
            <a:pPr lvl="2"/>
            <a:r>
              <a:rPr lang="en-US" dirty="0"/>
              <a:t>St. Anselm</a:t>
            </a:r>
          </a:p>
          <a:p>
            <a:pPr lvl="2"/>
            <a:r>
              <a:rPr lang="en-US" dirty="0"/>
              <a:t>Peter Abelard.</a:t>
            </a:r>
          </a:p>
          <a:p>
            <a:r>
              <a:rPr lang="en-US" dirty="0"/>
              <a:t>Culmination of Medieval Philosophy: 13</a:t>
            </a:r>
            <a:r>
              <a:rPr lang="en-US" baseline="30000" dirty="0"/>
              <a:t>th</a:t>
            </a:r>
            <a:r>
              <a:rPr lang="en-US" dirty="0"/>
              <a:t> century.</a:t>
            </a:r>
          </a:p>
          <a:p>
            <a:pPr lvl="1"/>
            <a:r>
              <a:rPr lang="en-US" dirty="0"/>
              <a:t>Works of Aristotle rediscovered in the West.</a:t>
            </a:r>
          </a:p>
          <a:p>
            <a:pPr lvl="1"/>
            <a:r>
              <a:rPr lang="en-US" dirty="0"/>
              <a:t>Saint Thomas Aquinas.</a:t>
            </a:r>
          </a:p>
          <a:p>
            <a:r>
              <a:rPr lang="en-US" dirty="0"/>
              <a:t>Decline of Medieval Thought: 14</a:t>
            </a:r>
            <a:r>
              <a:rPr lang="en-US" baseline="30000" dirty="0"/>
              <a:t>th</a:t>
            </a:r>
            <a:r>
              <a:rPr lang="en-US" dirty="0"/>
              <a:t> century.</a:t>
            </a:r>
          </a:p>
          <a:p>
            <a:pPr lvl="1"/>
            <a:r>
              <a:rPr lang="en-US" dirty="0"/>
              <a:t>John Duns Scotus</a:t>
            </a:r>
          </a:p>
          <a:p>
            <a:pPr lvl="1"/>
            <a:r>
              <a:rPr lang="en-US" dirty="0"/>
              <a:t> William of Ockham.</a:t>
            </a:r>
          </a:p>
          <a:p>
            <a:endParaRPr lang="en-US" dirty="0"/>
          </a:p>
        </p:txBody>
      </p:sp>
    </p:spTree>
    <p:extLst>
      <p:ext uri="{BB962C8B-B14F-4D97-AF65-F5344CB8AC3E}">
        <p14:creationId xmlns:p14="http://schemas.microsoft.com/office/powerpoint/2010/main" val="3380557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60E5-2BCF-1DC1-A0FC-69A8182896BA}"/>
              </a:ext>
            </a:extLst>
          </p:cNvPr>
          <p:cNvSpPr>
            <a:spLocks noGrp="1"/>
          </p:cNvSpPr>
          <p:nvPr>
            <p:ph type="title"/>
          </p:nvPr>
        </p:nvSpPr>
        <p:spPr/>
        <p:txBody>
          <a:bodyPr/>
          <a:lstStyle/>
          <a:p>
            <a:r>
              <a:rPr lang="en-US" dirty="0">
                <a:solidFill>
                  <a:srgbClr val="EBEBEB"/>
                </a:solidFill>
                <a:latin typeface="Calibri" pitchFamily="34" charset="0"/>
                <a:cs typeface="Calibri" pitchFamily="34" charset="0"/>
              </a:rPr>
              <a:t>St. Thomas Aquinas: Background</a:t>
            </a:r>
            <a:endParaRPr lang="en-US" dirty="0"/>
          </a:p>
        </p:txBody>
      </p:sp>
      <p:sp>
        <p:nvSpPr>
          <p:cNvPr id="3" name="Content Placeholder 2">
            <a:extLst>
              <a:ext uri="{FF2B5EF4-FFF2-40B4-BE49-F238E27FC236}">
                <a16:creationId xmlns:a16="http://schemas.microsoft.com/office/drawing/2014/main" id="{99205918-E071-80C7-3202-699E5149876C}"/>
              </a:ext>
            </a:extLst>
          </p:cNvPr>
          <p:cNvSpPr>
            <a:spLocks noGrp="1"/>
          </p:cNvSpPr>
          <p:nvPr>
            <p:ph idx="1"/>
          </p:nvPr>
        </p:nvSpPr>
        <p:spPr/>
        <p:txBody>
          <a:bodyPr/>
          <a:lstStyle/>
          <a:p>
            <a:pPr lvl="1"/>
            <a:r>
              <a:rPr lang="en-US" dirty="0"/>
              <a:t>Where the two theologies overlap, there can be no conflict since they both reveal truths originating in God. </a:t>
            </a:r>
          </a:p>
          <a:p>
            <a:pPr lvl="1"/>
            <a:r>
              <a:rPr lang="en-US" dirty="0"/>
              <a:t>Human interpretations and judgments of either can come into conflict.	</a:t>
            </a:r>
          </a:p>
          <a:p>
            <a:pPr lvl="2"/>
            <a:r>
              <a:rPr lang="en-US" dirty="0"/>
              <a:t>True theology only conflicts with false philosophy.</a:t>
            </a:r>
          </a:p>
          <a:p>
            <a:pPr lvl="2"/>
            <a:r>
              <a:rPr lang="en-US" dirty="0"/>
              <a:t>True philosophy only conflicts with false theology.</a:t>
            </a:r>
          </a:p>
          <a:p>
            <a:endParaRPr lang="en-US" dirty="0"/>
          </a:p>
        </p:txBody>
      </p:sp>
    </p:spTree>
    <p:extLst>
      <p:ext uri="{BB962C8B-B14F-4D97-AF65-F5344CB8AC3E}">
        <p14:creationId xmlns:p14="http://schemas.microsoft.com/office/powerpoint/2010/main" val="1962533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163E4-D411-29B9-40BF-DEAD87E1F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2FBDE-47B9-2287-1CEC-EFD4801B818D}"/>
              </a:ext>
            </a:extLst>
          </p:cNvPr>
          <p:cNvSpPr>
            <a:spLocks noGrp="1"/>
          </p:cNvSpPr>
          <p:nvPr>
            <p:ph type="title"/>
          </p:nvPr>
        </p:nvSpPr>
        <p:spPr/>
        <p:txBody>
          <a:bodyPr/>
          <a:lstStyle/>
          <a:p>
            <a:r>
              <a:rPr lang="en-US" dirty="0">
                <a:solidFill>
                  <a:srgbClr val="EBEBEB"/>
                </a:solidFill>
                <a:latin typeface="Calibri" pitchFamily="34" charset="0"/>
                <a:cs typeface="Calibri" pitchFamily="34" charset="0"/>
              </a:rPr>
              <a:t>St. Thomas Aquinas: Background</a:t>
            </a:r>
            <a:endParaRPr lang="en-US" dirty="0"/>
          </a:p>
        </p:txBody>
      </p:sp>
      <p:sp>
        <p:nvSpPr>
          <p:cNvPr id="3" name="Content Placeholder 2">
            <a:extLst>
              <a:ext uri="{FF2B5EF4-FFF2-40B4-BE49-F238E27FC236}">
                <a16:creationId xmlns:a16="http://schemas.microsoft.com/office/drawing/2014/main" id="{1767F9E6-4DE2-DA9D-691B-684B1969E392}"/>
              </a:ext>
            </a:extLst>
          </p:cNvPr>
          <p:cNvSpPr>
            <a:spLocks noGrp="1"/>
          </p:cNvSpPr>
          <p:nvPr>
            <p:ph idx="1"/>
          </p:nvPr>
        </p:nvSpPr>
        <p:spPr/>
        <p:txBody>
          <a:bodyPr>
            <a:normAutofit/>
          </a:bodyPr>
          <a:lstStyle/>
          <a:p>
            <a:r>
              <a:rPr lang="en-US" dirty="0"/>
              <a:t>Method</a:t>
            </a:r>
          </a:p>
          <a:p>
            <a:pPr lvl="1"/>
            <a:r>
              <a:rPr lang="en-US" dirty="0"/>
              <a:t>Main work: the </a:t>
            </a:r>
            <a:r>
              <a:rPr lang="en-US" i="1" dirty="0"/>
              <a:t>Summa Theologica</a:t>
            </a:r>
            <a:endParaRPr lang="en-US" dirty="0"/>
          </a:p>
          <a:p>
            <a:pPr lvl="1"/>
            <a:r>
              <a:rPr lang="en-US" dirty="0"/>
              <a:t>Utilizes the dialectic method developed by Abelard.</a:t>
            </a:r>
          </a:p>
          <a:p>
            <a:pPr lvl="1"/>
            <a:r>
              <a:rPr lang="en-US" dirty="0"/>
              <a:t>Method involves five steps.</a:t>
            </a:r>
          </a:p>
          <a:p>
            <a:pPr lvl="1"/>
            <a:r>
              <a:rPr lang="en-US" dirty="0"/>
              <a:t>Attempted to exhaustively and definitively address major issues.</a:t>
            </a:r>
          </a:p>
          <a:p>
            <a:pPr lvl="2"/>
            <a:r>
              <a:rPr lang="en-US" dirty="0"/>
              <a:t>The Greek ancients, the Church Fathers, theologians, as well as Muslim and Jewish philosophers. </a:t>
            </a:r>
          </a:p>
          <a:p>
            <a:pPr lvl="1"/>
            <a:r>
              <a:rPr lang="en-US" dirty="0"/>
              <a:t>A “cathedral of reason” that uses Aristotelian logic to lead the reader to God.</a:t>
            </a:r>
          </a:p>
          <a:p>
            <a:endParaRPr lang="en-US" dirty="0"/>
          </a:p>
        </p:txBody>
      </p:sp>
    </p:spTree>
    <p:extLst>
      <p:ext uri="{BB962C8B-B14F-4D97-AF65-F5344CB8AC3E}">
        <p14:creationId xmlns:p14="http://schemas.microsoft.com/office/powerpoint/2010/main" val="11649175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1536-987C-97FF-86A5-AD6416B2F5C1}"/>
              </a:ext>
            </a:extLst>
          </p:cNvPr>
          <p:cNvSpPr>
            <a:spLocks noGrp="1"/>
          </p:cNvSpPr>
          <p:nvPr>
            <p:ph type="title"/>
          </p:nvPr>
        </p:nvSpPr>
        <p:spPr/>
        <p:txBody>
          <a:bodyPr/>
          <a:lstStyle/>
          <a:p>
            <a:r>
              <a:rPr lang="en-US" dirty="0">
                <a:solidFill>
                  <a:srgbClr val="EBEBEB"/>
                </a:solidFill>
                <a:latin typeface="Calibri" pitchFamily="34" charset="0"/>
                <a:cs typeface="Calibri" pitchFamily="34" charset="0"/>
              </a:rPr>
              <a:t>St. Thomas Aquinas: Background </a:t>
            </a:r>
            <a:endParaRPr lang="en-US" dirty="0"/>
          </a:p>
        </p:txBody>
      </p:sp>
      <p:sp>
        <p:nvSpPr>
          <p:cNvPr id="3" name="Content Placeholder 2">
            <a:extLst>
              <a:ext uri="{FF2B5EF4-FFF2-40B4-BE49-F238E27FC236}">
                <a16:creationId xmlns:a16="http://schemas.microsoft.com/office/drawing/2014/main" id="{FBCB710A-7E05-033D-F181-B5FF707B717F}"/>
              </a:ext>
            </a:extLst>
          </p:cNvPr>
          <p:cNvSpPr>
            <a:spLocks noGrp="1"/>
          </p:cNvSpPr>
          <p:nvPr>
            <p:ph idx="1"/>
          </p:nvPr>
        </p:nvSpPr>
        <p:spPr/>
        <p:txBody>
          <a:bodyPr/>
          <a:lstStyle/>
          <a:p>
            <a:r>
              <a:rPr lang="en-US" dirty="0"/>
              <a:t>Five Steps</a:t>
            </a:r>
          </a:p>
          <a:p>
            <a:pPr lvl="1"/>
            <a:r>
              <a:rPr lang="en-US" dirty="0"/>
              <a:t>Step #1: Statement of the issue.</a:t>
            </a:r>
          </a:p>
          <a:p>
            <a:pPr lvl="1"/>
            <a:r>
              <a:rPr lang="en-US" dirty="0"/>
              <a:t>Step #2: A strong and fair presentation of objections: </a:t>
            </a:r>
          </a:p>
          <a:p>
            <a:pPr lvl="2"/>
            <a:r>
              <a:rPr lang="en-US" dirty="0"/>
              <a:t>Standard positions he regards as incorrect but for which a supporting authority can be cited.</a:t>
            </a:r>
          </a:p>
          <a:p>
            <a:pPr lvl="1"/>
            <a:r>
              <a:rPr lang="en-US" dirty="0"/>
              <a:t>Step #3: “On the contrary…”: Answers are provided that </a:t>
            </a:r>
          </a:p>
          <a:p>
            <a:pPr lvl="2"/>
            <a:r>
              <a:rPr lang="en-US" dirty="0"/>
              <a:t>He regards as correct </a:t>
            </a:r>
          </a:p>
          <a:p>
            <a:pPr lvl="2"/>
            <a:r>
              <a:rPr lang="en-US" dirty="0"/>
              <a:t>Are backed by authorities such as scripture or a noted theologian.</a:t>
            </a:r>
          </a:p>
          <a:p>
            <a:pPr lvl="1"/>
            <a:r>
              <a:rPr lang="en-US" dirty="0"/>
              <a:t>Step #4: “I answer that…”: He develops and defends his own position.</a:t>
            </a:r>
          </a:p>
          <a:p>
            <a:pPr lvl="1"/>
            <a:r>
              <a:rPr lang="en-US" dirty="0"/>
              <a:t>Step #5: A presentation of detailed replies to the initial objections.</a:t>
            </a:r>
          </a:p>
          <a:p>
            <a:endParaRPr lang="en-US" dirty="0"/>
          </a:p>
        </p:txBody>
      </p:sp>
    </p:spTree>
    <p:extLst>
      <p:ext uri="{BB962C8B-B14F-4D97-AF65-F5344CB8AC3E}">
        <p14:creationId xmlns:p14="http://schemas.microsoft.com/office/powerpoint/2010/main" val="23065214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6865" name="Title 1"/>
          <p:cNvSpPr>
            <a:spLocks noGrp="1"/>
          </p:cNvSpPr>
          <p:nvPr>
            <p:ph type="title"/>
          </p:nvPr>
        </p:nvSpPr>
        <p:spPr>
          <a:xfrm>
            <a:off x="5282381" y="629266"/>
            <a:ext cx="6120187" cy="1641986"/>
          </a:xfrm>
        </p:spPr>
        <p:txBody>
          <a:bodyPr>
            <a:normAutofit fontScale="90000"/>
          </a:bodyPr>
          <a:lstStyle/>
          <a:p>
            <a:pPr eaLnBrk="1" hangingPunct="1"/>
            <a:r>
              <a:rPr lang="en-US" dirty="0">
                <a:latin typeface="Calibri" pitchFamily="34" charset="0"/>
                <a:cs typeface="Calibri" pitchFamily="34" charset="0"/>
              </a:rPr>
              <a:t>St. Thomas Aquinas: Epistemology &amp; Metaphysics</a:t>
            </a:r>
          </a:p>
        </p:txBody>
      </p:sp>
      <p:pic>
        <p:nvPicPr>
          <p:cNvPr id="3" name="Picture 2" descr="Black texture">
            <a:extLst>
              <a:ext uri="{FF2B5EF4-FFF2-40B4-BE49-F238E27FC236}">
                <a16:creationId xmlns:a16="http://schemas.microsoft.com/office/drawing/2014/main" id="{C4B8056F-4411-4A92-AF94-D2428169D313}"/>
              </a:ext>
            </a:extLst>
          </p:cNvPr>
          <p:cNvPicPr>
            <a:picLocks noChangeAspect="1"/>
          </p:cNvPicPr>
          <p:nvPr/>
        </p:nvPicPr>
        <p:blipFill rotWithShape="1">
          <a:blip r:embed="rId4">
            <a:extLst>
              <a:ext uri="{28A0092B-C50C-407E-A947-70E740481C1C}">
                <a14:useLocalDpi xmlns:a14="http://schemas.microsoft.com/office/drawing/2010/main" val="0"/>
              </a:ext>
            </a:extLst>
          </a:blip>
          <a:srcRect l="29940" r="24950" b="-1"/>
          <a:stretch>
            <a:fillRect/>
          </a:stretch>
        </p:blipFill>
        <p:spPr>
          <a:xfrm>
            <a:off x="-1" y="10"/>
            <a:ext cx="4634680" cy="6857990"/>
          </a:xfrm>
          <a:prstGeom prst="rect">
            <a:avLst/>
          </a:prstGeom>
        </p:spPr>
      </p:pic>
      <p:sp>
        <p:nvSpPr>
          <p:cNvPr id="45059" name="Content Placeholder 2"/>
          <p:cNvSpPr>
            <a:spLocks noGrp="1"/>
          </p:cNvSpPr>
          <p:nvPr>
            <p:ph idx="1"/>
          </p:nvPr>
        </p:nvSpPr>
        <p:spPr>
          <a:xfrm>
            <a:off x="5282381" y="2438400"/>
            <a:ext cx="4767471" cy="3809999"/>
          </a:xfrm>
        </p:spPr>
        <p:txBody>
          <a:bodyPr>
            <a:normAutofit fontScale="92500" lnSpcReduction="10000"/>
          </a:bodyPr>
          <a:lstStyle/>
          <a:p>
            <a:r>
              <a:rPr lang="en-US" dirty="0"/>
              <a:t>Aristotle’s Influence</a:t>
            </a:r>
          </a:p>
          <a:p>
            <a:pPr lvl="1"/>
            <a:r>
              <a:rPr lang="en-US" dirty="0"/>
              <a:t>Citing Aristotle, he claims the mind is blank state prior to experience.</a:t>
            </a:r>
          </a:p>
          <a:p>
            <a:pPr lvl="1"/>
            <a:r>
              <a:rPr lang="en-US" dirty="0"/>
              <a:t>Rejects innate knowledge</a:t>
            </a:r>
          </a:p>
          <a:p>
            <a:pPr lvl="2"/>
            <a:r>
              <a:rPr lang="en-US" dirty="0"/>
              <a:t>Even that of God.</a:t>
            </a:r>
          </a:p>
          <a:p>
            <a:pPr lvl="1"/>
            <a:r>
              <a:rPr lang="en-US" dirty="0"/>
              <a:t>The senses provide reason with content.</a:t>
            </a:r>
          </a:p>
          <a:p>
            <a:pPr lvl="1"/>
            <a:r>
              <a:rPr lang="en-US" dirty="0"/>
              <a:t>The operation of the intellect originates in what the senses apprehend but </a:t>
            </a:r>
          </a:p>
          <a:p>
            <a:pPr lvl="2"/>
            <a:r>
              <a:rPr lang="en-US" dirty="0"/>
              <a:t>“The intellect knows many things which the senses cannot perceive.”</a:t>
            </a:r>
          </a:p>
          <a:p>
            <a:pPr lvl="1" eaLnBrk="1" hangingPunct="1">
              <a:defRPr/>
            </a:pPr>
            <a:endParaRPr lang="en-US" dirty="0">
              <a:latin typeface="Calibri" pitchFamily="34" charset="0"/>
              <a:cs typeface="Calibri"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ircuit&#10;&#10;Description automatically generated">
            <a:extLst>
              <a:ext uri="{FF2B5EF4-FFF2-40B4-BE49-F238E27FC236}">
                <a16:creationId xmlns:a16="http://schemas.microsoft.com/office/drawing/2014/main" id="{68C718AE-793D-4834-98AD-B3F34D3DFDB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649" r="4243"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6865" name="Title 1"/>
          <p:cNvSpPr>
            <a:spLocks noGrp="1"/>
          </p:cNvSpPr>
          <p:nvPr>
            <p:ph type="title"/>
          </p:nvPr>
        </p:nvSpPr>
        <p:spPr>
          <a:xfrm>
            <a:off x="677333" y="609600"/>
            <a:ext cx="6441271" cy="1320800"/>
          </a:xfrm>
        </p:spPr>
        <p:txBody>
          <a:bodyPr>
            <a:normAutofit fontScale="90000"/>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Epistemology &amp; Metaphysics</a:t>
            </a:r>
          </a:p>
        </p:txBody>
      </p:sp>
      <p:sp>
        <p:nvSpPr>
          <p:cNvPr id="45059" name="Content Placeholder 2"/>
          <p:cNvSpPr>
            <a:spLocks noGrp="1"/>
          </p:cNvSpPr>
          <p:nvPr>
            <p:ph idx="1"/>
          </p:nvPr>
        </p:nvSpPr>
        <p:spPr>
          <a:xfrm>
            <a:off x="677334" y="2160589"/>
            <a:ext cx="5418666" cy="3880773"/>
          </a:xfrm>
        </p:spPr>
        <p:txBody>
          <a:bodyPr>
            <a:normAutofit fontScale="77500" lnSpcReduction="20000"/>
          </a:bodyPr>
          <a:lstStyle/>
          <a:p>
            <a:r>
              <a:rPr lang="en-US" dirty="0"/>
              <a:t>The Intellect</a:t>
            </a:r>
          </a:p>
          <a:p>
            <a:pPr lvl="1"/>
            <a:r>
              <a:rPr lang="en-US" dirty="0"/>
              <a:t>Passive and active.</a:t>
            </a:r>
          </a:p>
          <a:p>
            <a:pPr lvl="1"/>
            <a:r>
              <a:rPr lang="en-US" dirty="0"/>
              <a:t>Passive operation: it receives “raw data” from sensory experience.</a:t>
            </a:r>
          </a:p>
          <a:p>
            <a:pPr lvl="1"/>
            <a:r>
              <a:rPr lang="en-US" dirty="0"/>
              <a:t>Because God created the objects of experience, they are intelligible and contain universals.</a:t>
            </a:r>
          </a:p>
          <a:p>
            <a:pPr lvl="1"/>
            <a:r>
              <a:rPr lang="en-US" dirty="0"/>
              <a:t>The active aspect of the intellect processes the particular sensory experience and recognizes the universals.</a:t>
            </a:r>
          </a:p>
          <a:p>
            <a:pPr lvl="2"/>
            <a:r>
              <a:rPr lang="en-US" dirty="0"/>
              <a:t>The senses give the intellect X things and it abstracts the universal X from the particular X things.</a:t>
            </a:r>
          </a:p>
          <a:p>
            <a:pPr lvl="1"/>
            <a:r>
              <a:rPr lang="en-US" dirty="0"/>
              <a:t>The mind is initially without content, but by nature it has the potential to receive the universals/forms.</a:t>
            </a:r>
          </a:p>
          <a:p>
            <a:pPr lvl="1"/>
            <a:r>
              <a:rPr lang="en-US" dirty="0"/>
              <a:t>This is a natural process that does not require divine illumination.</a:t>
            </a:r>
          </a:p>
          <a:p>
            <a:pPr lvl="1"/>
            <a:r>
              <a:rPr lang="en-US" dirty="0"/>
              <a:t>Contrasts with Augustine’s view.</a:t>
            </a:r>
          </a:p>
          <a:p>
            <a:pPr lvl="1" eaLnBrk="1" hangingPunct="1">
              <a:defRPr/>
            </a:pPr>
            <a:endParaRPr lang="en-US" dirty="0">
              <a:latin typeface="Calibri" pitchFamily="34" charset="0"/>
              <a:cs typeface="Calibri" pitchFamily="34" charset="0"/>
            </a:endParaRPr>
          </a:p>
        </p:txBody>
      </p:sp>
      <p:sp>
        <p:nvSpPr>
          <p:cNvPr id="4" name="TextBox 3">
            <a:extLst>
              <a:ext uri="{FF2B5EF4-FFF2-40B4-BE49-F238E27FC236}">
                <a16:creationId xmlns:a16="http://schemas.microsoft.com/office/drawing/2014/main" id="{2CF90495-96A0-4D99-87B1-5B2FE6EA4EBC}"/>
              </a:ext>
            </a:extLst>
          </p:cNvPr>
          <p:cNvSpPr txBox="1"/>
          <p:nvPr/>
        </p:nvSpPr>
        <p:spPr>
          <a:xfrm>
            <a:off x="9521077" y="6657945"/>
            <a:ext cx="267092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hefuturesagency.com/2015/11/27/2-great-podcasts-on-artificial-intelligenc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3753682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17CB-88B3-0180-D1E3-E0FD748AABEE}"/>
              </a:ext>
            </a:extLst>
          </p:cNvPr>
          <p:cNvSpPr>
            <a:spLocks noGrp="1"/>
          </p:cNvSpPr>
          <p:nvPr>
            <p:ph type="title"/>
          </p:nvPr>
        </p:nvSpPr>
        <p:spPr/>
        <p:txBody>
          <a:bodyPr/>
          <a:lstStyle/>
          <a:p>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Epistemology &amp; Metaphysics</a:t>
            </a:r>
            <a:endParaRPr lang="en-US" dirty="0"/>
          </a:p>
        </p:txBody>
      </p:sp>
      <p:sp>
        <p:nvSpPr>
          <p:cNvPr id="3" name="Content Placeholder 2">
            <a:extLst>
              <a:ext uri="{FF2B5EF4-FFF2-40B4-BE49-F238E27FC236}">
                <a16:creationId xmlns:a16="http://schemas.microsoft.com/office/drawing/2014/main" id="{693DD803-3FE4-F6C4-1777-4D456CED14CD}"/>
              </a:ext>
            </a:extLst>
          </p:cNvPr>
          <p:cNvSpPr>
            <a:spLocks noGrp="1"/>
          </p:cNvSpPr>
          <p:nvPr>
            <p:ph idx="1"/>
          </p:nvPr>
        </p:nvSpPr>
        <p:spPr/>
        <p:txBody>
          <a:bodyPr>
            <a:normAutofit/>
          </a:bodyPr>
          <a:lstStyle/>
          <a:p>
            <a:r>
              <a:rPr lang="en-US" dirty="0"/>
              <a:t>Moderate Realism</a:t>
            </a:r>
          </a:p>
          <a:p>
            <a:pPr lvl="1"/>
            <a:r>
              <a:rPr lang="en-US" dirty="0"/>
              <a:t>Rejected 	the independent existence of universals apart from particulars.</a:t>
            </a:r>
          </a:p>
          <a:p>
            <a:pPr lvl="1"/>
            <a:r>
              <a:rPr lang="en-US" dirty="0"/>
              <a:t>His ontology included only particulars which “contain” universals.</a:t>
            </a:r>
          </a:p>
          <a:p>
            <a:pPr lvl="1"/>
            <a:r>
              <a:rPr lang="en-US" dirty="0"/>
              <a:t> Universals are not mere mental entities.</a:t>
            </a:r>
          </a:p>
          <a:p>
            <a:pPr lvl="1"/>
            <a:r>
              <a:rPr lang="en-US" dirty="0"/>
              <a:t>When the mind abstracts universals from particulars it is abstracting from real qualities in the world and not creating arbitrary categories.</a:t>
            </a:r>
          </a:p>
          <a:p>
            <a:r>
              <a:rPr lang="en-US" dirty="0"/>
              <a:t>Universals</a:t>
            </a:r>
          </a:p>
          <a:p>
            <a:pPr lvl="1"/>
            <a:r>
              <a:rPr lang="en-US" dirty="0"/>
              <a:t>Exist eternally as ideas in God’s mind.</a:t>
            </a:r>
          </a:p>
          <a:p>
            <a:pPr lvl="1"/>
            <a:r>
              <a:rPr lang="en-US" dirty="0"/>
              <a:t>When God created the world, universals existed as the form of individual substances.</a:t>
            </a:r>
          </a:p>
          <a:p>
            <a:pPr lvl="1"/>
            <a:r>
              <a:rPr lang="en-US" dirty="0"/>
              <a:t>By abstraction, universals come to exist in the minds of rational beings.</a:t>
            </a:r>
          </a:p>
          <a:p>
            <a:endParaRPr lang="en-US" dirty="0"/>
          </a:p>
        </p:txBody>
      </p:sp>
    </p:spTree>
    <p:extLst>
      <p:ext uri="{BB962C8B-B14F-4D97-AF65-F5344CB8AC3E}">
        <p14:creationId xmlns:p14="http://schemas.microsoft.com/office/powerpoint/2010/main" val="29397254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2299-5F44-7DC4-C576-0621A557F2B0}"/>
              </a:ext>
            </a:extLst>
          </p:cNvPr>
          <p:cNvSpPr>
            <a:spLocks noGrp="1"/>
          </p:cNvSpPr>
          <p:nvPr>
            <p:ph type="title"/>
          </p:nvPr>
        </p:nvSpPr>
        <p:spPr/>
        <p:txBody>
          <a:bodyPr/>
          <a:lstStyle/>
          <a:p>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Epistemology &amp; Metaphysics</a:t>
            </a:r>
            <a:endParaRPr lang="en-US" dirty="0"/>
          </a:p>
        </p:txBody>
      </p:sp>
      <p:sp>
        <p:nvSpPr>
          <p:cNvPr id="3" name="Content Placeholder 2">
            <a:extLst>
              <a:ext uri="{FF2B5EF4-FFF2-40B4-BE49-F238E27FC236}">
                <a16:creationId xmlns:a16="http://schemas.microsoft.com/office/drawing/2014/main" id="{9EB6EE8F-2CFC-1CB0-A4D3-6D285C12B0DB}"/>
              </a:ext>
            </a:extLst>
          </p:cNvPr>
          <p:cNvSpPr>
            <a:spLocks noGrp="1"/>
          </p:cNvSpPr>
          <p:nvPr>
            <p:ph idx="1"/>
          </p:nvPr>
        </p:nvSpPr>
        <p:spPr/>
        <p:txBody>
          <a:bodyPr/>
          <a:lstStyle/>
          <a:p>
            <a:r>
              <a:rPr lang="en-US" dirty="0"/>
              <a:t>Knowledge</a:t>
            </a:r>
          </a:p>
          <a:p>
            <a:r>
              <a:rPr lang="en-US" dirty="0"/>
              <a:t>	Derived from the senses:</a:t>
            </a:r>
          </a:p>
          <a:p>
            <a:pPr lvl="1"/>
            <a:r>
              <a:rPr lang="en-US" dirty="0"/>
              <a:t>All concepts of philosophy</a:t>
            </a:r>
          </a:p>
          <a:p>
            <a:pPr lvl="1"/>
            <a:r>
              <a:rPr lang="en-US" dirty="0"/>
              <a:t>All that is known of God</a:t>
            </a:r>
          </a:p>
          <a:p>
            <a:pPr lvl="1"/>
            <a:r>
              <a:rPr lang="en-US" dirty="0"/>
              <a:t>All knowledge of values.</a:t>
            </a:r>
          </a:p>
          <a:p>
            <a:pPr lvl="1"/>
            <a:r>
              <a:rPr lang="en-US" dirty="0"/>
              <a:t>All knowledge is inferential and indirect.</a:t>
            </a:r>
          </a:p>
          <a:p>
            <a:endParaRPr lang="en-US" dirty="0"/>
          </a:p>
        </p:txBody>
      </p:sp>
    </p:spTree>
    <p:extLst>
      <p:ext uri="{BB962C8B-B14F-4D97-AF65-F5344CB8AC3E}">
        <p14:creationId xmlns:p14="http://schemas.microsoft.com/office/powerpoint/2010/main" val="4827721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A6E13-EEDF-1E4C-AC99-A881EB7391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D7445F-0140-BC2B-E2A2-FAAA0864F261}"/>
              </a:ext>
            </a:extLst>
          </p:cNvPr>
          <p:cNvSpPr>
            <a:spLocks noGrp="1"/>
          </p:cNvSpPr>
          <p:nvPr>
            <p:ph type="title"/>
          </p:nvPr>
        </p:nvSpPr>
        <p:spPr/>
        <p:txBody>
          <a:bodyPr/>
          <a:lstStyle/>
          <a:p>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Epistemology &amp; Metaphysics</a:t>
            </a:r>
            <a:endParaRPr lang="en-US" dirty="0"/>
          </a:p>
        </p:txBody>
      </p:sp>
      <p:sp>
        <p:nvSpPr>
          <p:cNvPr id="3" name="Content Placeholder 2">
            <a:extLst>
              <a:ext uri="{FF2B5EF4-FFF2-40B4-BE49-F238E27FC236}">
                <a16:creationId xmlns:a16="http://schemas.microsoft.com/office/drawing/2014/main" id="{626F51A9-F8D8-0DF6-D392-EE194566ADA5}"/>
              </a:ext>
            </a:extLst>
          </p:cNvPr>
          <p:cNvSpPr>
            <a:spLocks noGrp="1"/>
          </p:cNvSpPr>
          <p:nvPr>
            <p:ph idx="1"/>
          </p:nvPr>
        </p:nvSpPr>
        <p:spPr/>
        <p:txBody>
          <a:bodyPr>
            <a:normAutofit fontScale="70000" lnSpcReduction="20000"/>
          </a:bodyPr>
          <a:lstStyle/>
          <a:p>
            <a:r>
              <a:rPr lang="en-US" dirty="0"/>
              <a:t>Individuals</a:t>
            </a:r>
          </a:p>
          <a:p>
            <a:pPr lvl="1"/>
            <a:r>
              <a:rPr lang="en-US" dirty="0"/>
              <a:t>Like Aristotle, he holds that the natural world consists of individual substances.</a:t>
            </a:r>
          </a:p>
          <a:p>
            <a:pPr lvl="1"/>
            <a:r>
              <a:rPr lang="en-US" dirty="0"/>
              <a:t> Each particular X has a substantial form: </a:t>
            </a:r>
          </a:p>
          <a:p>
            <a:pPr lvl="2"/>
            <a:r>
              <a:rPr lang="en-US" dirty="0"/>
              <a:t>The universal component of the particular which is shared by all </a:t>
            </a:r>
            <a:r>
              <a:rPr lang="en-US" dirty="0" err="1"/>
              <a:t>Xs</a:t>
            </a:r>
            <a:r>
              <a:rPr lang="en-US" dirty="0"/>
              <a:t>.</a:t>
            </a:r>
          </a:p>
          <a:p>
            <a:pPr lvl="1"/>
            <a:r>
              <a:rPr lang="en-US" dirty="0"/>
              <a:t>Each particular is also composed of matter.</a:t>
            </a:r>
          </a:p>
          <a:p>
            <a:r>
              <a:rPr lang="en-US" dirty="0"/>
              <a:t>The problem of continuity through change. </a:t>
            </a:r>
          </a:p>
          <a:p>
            <a:pPr lvl="1"/>
            <a:r>
              <a:rPr lang="en-US" dirty="0"/>
              <a:t>The problem: Since one thing can change into another, what accounts for the continuity?</a:t>
            </a:r>
          </a:p>
          <a:p>
            <a:pPr lvl="1"/>
            <a:r>
              <a:rPr lang="en-US" dirty="0"/>
              <a:t>If there is continuity, there must be a fundamental type of matter persisting through substantial changes.</a:t>
            </a:r>
          </a:p>
          <a:p>
            <a:pPr lvl="1"/>
            <a:r>
              <a:rPr lang="en-US" dirty="0"/>
              <a:t>If X changes to Y, there must be something that was potentially X and Y.</a:t>
            </a:r>
          </a:p>
          <a:p>
            <a:pPr lvl="2"/>
            <a:r>
              <a:rPr lang="en-US" dirty="0"/>
              <a:t>“prime matter.”</a:t>
            </a:r>
          </a:p>
          <a:p>
            <a:pPr lvl="1"/>
            <a:r>
              <a:rPr lang="en-US" dirty="0"/>
              <a:t>Prime matter </a:t>
            </a:r>
          </a:p>
          <a:p>
            <a:pPr lvl="2"/>
            <a:r>
              <a:rPr lang="en-US" dirty="0"/>
              <a:t>Lacks form </a:t>
            </a:r>
          </a:p>
          <a:p>
            <a:pPr lvl="2"/>
            <a:r>
              <a:rPr lang="en-US" dirty="0"/>
              <a:t>Has no qualities of its own beyond being pure potentiality-the potential to take on any form.</a:t>
            </a:r>
          </a:p>
          <a:p>
            <a:pPr lvl="1"/>
            <a:r>
              <a:rPr lang="en-US" dirty="0"/>
              <a:t>Prime matter is a bare particular.</a:t>
            </a:r>
          </a:p>
        </p:txBody>
      </p:sp>
    </p:spTree>
    <p:extLst>
      <p:ext uri="{BB962C8B-B14F-4D97-AF65-F5344CB8AC3E}">
        <p14:creationId xmlns:p14="http://schemas.microsoft.com/office/powerpoint/2010/main" val="40678393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0AE4-47DE-E5D9-D831-F53B4F2C5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E020D-D996-9728-1C1E-BCDF5A0CC71F}"/>
              </a:ext>
            </a:extLst>
          </p:cNvPr>
          <p:cNvSpPr>
            <a:spLocks noGrp="1"/>
          </p:cNvSpPr>
          <p:nvPr>
            <p:ph type="title"/>
          </p:nvPr>
        </p:nvSpPr>
        <p:spPr/>
        <p:txBody>
          <a:bodyPr/>
          <a:lstStyle/>
          <a:p>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Epistemology &amp; Metaphysics</a:t>
            </a:r>
            <a:endParaRPr lang="en-US" dirty="0"/>
          </a:p>
        </p:txBody>
      </p:sp>
      <p:sp>
        <p:nvSpPr>
          <p:cNvPr id="3" name="Content Placeholder 2">
            <a:extLst>
              <a:ext uri="{FF2B5EF4-FFF2-40B4-BE49-F238E27FC236}">
                <a16:creationId xmlns:a16="http://schemas.microsoft.com/office/drawing/2014/main" id="{AF695123-3226-8492-A76A-5DC9A971AA27}"/>
              </a:ext>
            </a:extLst>
          </p:cNvPr>
          <p:cNvSpPr>
            <a:spLocks noGrp="1"/>
          </p:cNvSpPr>
          <p:nvPr>
            <p:ph idx="1"/>
          </p:nvPr>
        </p:nvSpPr>
        <p:spPr/>
        <p:txBody>
          <a:bodyPr>
            <a:normAutofit/>
          </a:bodyPr>
          <a:lstStyle/>
          <a:p>
            <a:r>
              <a:rPr lang="en-US" dirty="0"/>
              <a:t>The problem of individuation</a:t>
            </a:r>
          </a:p>
          <a:p>
            <a:pPr lvl="1"/>
            <a:r>
              <a:rPr lang="en-US" dirty="0"/>
              <a:t>The problem: how can two </a:t>
            </a:r>
            <a:r>
              <a:rPr lang="en-US" dirty="0" err="1"/>
              <a:t>Xs</a:t>
            </a:r>
            <a:r>
              <a:rPr lang="en-US" dirty="0"/>
              <a:t> that have identical qualities be two, distinct </a:t>
            </a:r>
            <a:r>
              <a:rPr lang="en-US" dirty="0" err="1"/>
              <a:t>Xs</a:t>
            </a:r>
            <a:r>
              <a:rPr lang="en-US" dirty="0"/>
              <a:t>?</a:t>
            </a:r>
          </a:p>
          <a:p>
            <a:pPr lvl="1"/>
            <a:r>
              <a:rPr lang="en-US" dirty="0"/>
              <a:t>Prime matter solves this problem: two </a:t>
            </a:r>
            <a:r>
              <a:rPr lang="en-US" dirty="0" err="1"/>
              <a:t>Xs</a:t>
            </a:r>
            <a:r>
              <a:rPr lang="en-US" dirty="0"/>
              <a:t> with the same qualities are different because they consist of different matter.</a:t>
            </a:r>
          </a:p>
          <a:p>
            <a:pPr lvl="1"/>
            <a:r>
              <a:rPr lang="en-US" dirty="0"/>
              <a:t>Prime matter will never be encountered without a form and forms will never be encountered apart from matter.</a:t>
            </a:r>
          </a:p>
        </p:txBody>
      </p:sp>
    </p:spTree>
    <p:extLst>
      <p:ext uri="{BB962C8B-B14F-4D97-AF65-F5344CB8AC3E}">
        <p14:creationId xmlns:p14="http://schemas.microsoft.com/office/powerpoint/2010/main" val="42382699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r&#10;&#10;Description automatically generated">
            <a:extLst>
              <a:ext uri="{FF2B5EF4-FFF2-40B4-BE49-F238E27FC236}">
                <a16:creationId xmlns:a16="http://schemas.microsoft.com/office/drawing/2014/main" id="{DBA75EA7-82BF-4449-9B07-F2AF04762A15}"/>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717" r="-2" b="671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7889" name="Title 1"/>
          <p:cNvSpPr>
            <a:spLocks noGrp="1"/>
          </p:cNvSpPr>
          <p:nvPr>
            <p:ph type="title"/>
          </p:nvPr>
        </p:nvSpPr>
        <p:spPr>
          <a:xfrm>
            <a:off x="677333" y="609600"/>
            <a:ext cx="4941655" cy="1320800"/>
          </a:xfrm>
        </p:spPr>
        <p:txBody>
          <a:bodyPr>
            <a:normAutofit fontScale="90000"/>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Metaphysics</a:t>
            </a:r>
          </a:p>
        </p:txBody>
      </p:sp>
      <p:sp>
        <p:nvSpPr>
          <p:cNvPr id="37890" name="Content Placeholder 2"/>
          <p:cNvSpPr>
            <a:spLocks noGrp="1"/>
          </p:cNvSpPr>
          <p:nvPr>
            <p:ph idx="1"/>
          </p:nvPr>
        </p:nvSpPr>
        <p:spPr>
          <a:xfrm>
            <a:off x="677334" y="2160589"/>
            <a:ext cx="3851122" cy="3880773"/>
          </a:xfrm>
        </p:spPr>
        <p:txBody>
          <a:bodyPr>
            <a:normAutofit fontScale="62500" lnSpcReduction="20000"/>
          </a:bodyPr>
          <a:lstStyle/>
          <a:p>
            <a:r>
              <a:rPr lang="en-US" dirty="0">
                <a:latin typeface="Calibri" pitchFamily="34" charset="0"/>
                <a:cs typeface="Calibri" pitchFamily="34" charset="0"/>
              </a:rPr>
              <a:t>Hierarchy</a:t>
            </a:r>
          </a:p>
          <a:p>
            <a:pPr lvl="1"/>
            <a:r>
              <a:rPr lang="en-US" dirty="0"/>
              <a:t>Actuality and Potentiality</a:t>
            </a:r>
          </a:p>
          <a:p>
            <a:pPr lvl="1"/>
            <a:r>
              <a:rPr lang="en-US" dirty="0"/>
              <a:t> Prime matter is pure potential</a:t>
            </a:r>
          </a:p>
          <a:p>
            <a:pPr lvl="2"/>
            <a:r>
              <a:rPr lang="en-US" dirty="0"/>
              <a:t>it can take on any form.</a:t>
            </a:r>
          </a:p>
          <a:p>
            <a:pPr lvl="1"/>
            <a:r>
              <a:rPr lang="en-US" dirty="0"/>
              <a:t>Forms are actuality</a:t>
            </a:r>
          </a:p>
          <a:p>
            <a:pPr lvl="2"/>
            <a:r>
              <a:rPr lang="en-US" dirty="0"/>
              <a:t>Make matter into particular things.</a:t>
            </a:r>
          </a:p>
          <a:p>
            <a:pPr lvl="1"/>
            <a:r>
              <a:rPr lang="en-US" dirty="0"/>
              <a:t>God is perfect </a:t>
            </a:r>
          </a:p>
          <a:p>
            <a:pPr lvl="2"/>
            <a:r>
              <a:rPr lang="en-US" dirty="0"/>
              <a:t>He is pure actuality</a:t>
            </a:r>
          </a:p>
          <a:p>
            <a:pPr lvl="2"/>
            <a:r>
              <a:rPr lang="en-US" dirty="0"/>
              <a:t>Imperfection: having unactualized potential that is not actualized.</a:t>
            </a:r>
          </a:p>
          <a:p>
            <a:pPr lvl="1"/>
            <a:r>
              <a:rPr lang="en-US" dirty="0"/>
              <a:t>God cannot change</a:t>
            </a:r>
          </a:p>
          <a:p>
            <a:pPr lvl="1"/>
            <a:r>
              <a:rPr lang="en-US" dirty="0"/>
              <a:t>The created universe is dynamic because all created beings are between pure potentiality and complete actuality.</a:t>
            </a:r>
          </a:p>
          <a:p>
            <a:pPr lvl="1"/>
            <a:r>
              <a:rPr lang="en-US" dirty="0"/>
              <a:t>Each created being has a natural tendency towards fulfilling its potential, imitating God.</a:t>
            </a:r>
          </a:p>
          <a:p>
            <a:pPr lvl="1" eaLnBrk="1" hangingPunct="1"/>
            <a:endParaRPr lang="en-US" dirty="0">
              <a:latin typeface="Calibri" pitchFamily="34" charset="0"/>
              <a:cs typeface="Calibri" pitchFamily="34" charset="0"/>
            </a:endParaRPr>
          </a:p>
        </p:txBody>
      </p:sp>
      <p:sp>
        <p:nvSpPr>
          <p:cNvPr id="4" name="TextBox 3">
            <a:extLst>
              <a:ext uri="{FF2B5EF4-FFF2-40B4-BE49-F238E27FC236}">
                <a16:creationId xmlns:a16="http://schemas.microsoft.com/office/drawing/2014/main" id="{C97A756C-1102-4024-88E5-983690C5F94A}"/>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matttullos.com/far-beyond-imagina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99441-2769-2EF5-4B5B-525166ABF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F879-8FEA-BBA0-9B61-8904CE6DF534}"/>
              </a:ext>
            </a:extLst>
          </p:cNvPr>
          <p:cNvSpPr>
            <a:spLocks noGrp="1"/>
          </p:cNvSpPr>
          <p:nvPr>
            <p:ph type="title"/>
          </p:nvPr>
        </p:nvSpPr>
        <p:spPr/>
        <p:txBody>
          <a:bodyPr/>
          <a:lstStyle/>
          <a:p>
            <a:r>
              <a:rPr lang="en-US" dirty="0"/>
              <a:t>The Early Middle Ages: Philosophy</a:t>
            </a:r>
          </a:p>
        </p:txBody>
      </p:sp>
      <p:sp>
        <p:nvSpPr>
          <p:cNvPr id="3" name="Content Placeholder 2">
            <a:extLst>
              <a:ext uri="{FF2B5EF4-FFF2-40B4-BE49-F238E27FC236}">
                <a16:creationId xmlns:a16="http://schemas.microsoft.com/office/drawing/2014/main" id="{BB324B0B-1DEA-E6DD-2781-77BBAB2267BC}"/>
              </a:ext>
            </a:extLst>
          </p:cNvPr>
          <p:cNvSpPr>
            <a:spLocks noGrp="1"/>
          </p:cNvSpPr>
          <p:nvPr>
            <p:ph idx="1"/>
          </p:nvPr>
        </p:nvSpPr>
        <p:spPr/>
        <p:txBody>
          <a:bodyPr/>
          <a:lstStyle/>
          <a:p>
            <a:r>
              <a:rPr lang="en-US" dirty="0"/>
              <a:t>Works</a:t>
            </a:r>
          </a:p>
          <a:p>
            <a:pPr lvl="1"/>
            <a:r>
              <a:rPr lang="en-US" dirty="0"/>
              <a:t>Greek works rarely translated into Latin during the Roman era because most scholars could read Greek.</a:t>
            </a:r>
          </a:p>
          <a:p>
            <a:pPr lvl="1"/>
            <a:r>
              <a:rPr lang="en-US" dirty="0"/>
              <a:t>410:  St. Jerome translated the bible from Greek into Latin</a:t>
            </a:r>
          </a:p>
          <a:p>
            <a:pPr lvl="2"/>
            <a:r>
              <a:rPr lang="en-US" dirty="0"/>
              <a:t>Reducing Christian interest in Greek.</a:t>
            </a:r>
          </a:p>
          <a:p>
            <a:pPr lvl="1"/>
            <a:r>
              <a:rPr lang="en-US" dirty="0"/>
              <a:t>Education, reading and writing declined.</a:t>
            </a:r>
          </a:p>
          <a:p>
            <a:endParaRPr lang="en-US" dirty="0"/>
          </a:p>
        </p:txBody>
      </p:sp>
    </p:spTree>
    <p:extLst>
      <p:ext uri="{BB962C8B-B14F-4D97-AF65-F5344CB8AC3E}">
        <p14:creationId xmlns:p14="http://schemas.microsoft.com/office/powerpoint/2010/main" val="24353331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5536734" y="609600"/>
            <a:ext cx="4521666" cy="1320800"/>
          </a:xfrm>
        </p:spPr>
        <p:txBody>
          <a:bodyPr>
            <a:normAutofit fontScale="90000"/>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Metaphysics</a:t>
            </a:r>
          </a:p>
        </p:txBody>
      </p:sp>
      <p:sp>
        <p:nvSpPr>
          <p:cNvPr id="37890" name="Content Placeholder 2"/>
          <p:cNvSpPr>
            <a:spLocks noGrp="1"/>
          </p:cNvSpPr>
          <p:nvPr>
            <p:ph idx="1"/>
          </p:nvPr>
        </p:nvSpPr>
        <p:spPr>
          <a:xfrm>
            <a:off x="5209563" y="2160589"/>
            <a:ext cx="6398745" cy="3880773"/>
          </a:xfrm>
        </p:spPr>
        <p:txBody>
          <a:bodyPr>
            <a:normAutofit fontScale="77500" lnSpcReduction="20000"/>
          </a:bodyPr>
          <a:lstStyle/>
          <a:p>
            <a:r>
              <a:rPr lang="en-US" dirty="0"/>
              <a:t>The Great Chain of Being</a:t>
            </a:r>
          </a:p>
          <a:p>
            <a:pPr lvl="1"/>
            <a:r>
              <a:rPr lang="en-US" dirty="0"/>
              <a:t>The universe is a hierarchy ranging from the lowest inorganic substances to God.</a:t>
            </a:r>
          </a:p>
          <a:p>
            <a:pPr lvl="1"/>
            <a:r>
              <a:rPr lang="en-US" dirty="0"/>
              <a:t>The variety exists because God created the universe to express his fullness.</a:t>
            </a:r>
          </a:p>
          <a:p>
            <a:pPr lvl="1"/>
            <a:r>
              <a:rPr lang="en-US" dirty="0"/>
              <a:t>Proves the existence of angels</a:t>
            </a:r>
          </a:p>
          <a:p>
            <a:pPr lvl="2"/>
            <a:r>
              <a:rPr lang="en-US" dirty="0"/>
              <a:t>Like God in being purely spiritual</a:t>
            </a:r>
          </a:p>
          <a:p>
            <a:pPr lvl="2"/>
            <a:r>
              <a:rPr lang="en-US" dirty="0"/>
              <a:t> Like humans in having unrealized potentiality.</a:t>
            </a:r>
          </a:p>
          <a:p>
            <a:pPr lvl="1"/>
            <a:r>
              <a:rPr lang="en-US" dirty="0"/>
              <a:t>This world is orderly and intelligible, and hence can be known.</a:t>
            </a:r>
          </a:p>
          <a:p>
            <a:pPr lvl="1"/>
            <a:r>
              <a:rPr lang="en-US" dirty="0"/>
              <a:t>This world has a purpose because each created being aims at fulfilling its essence.</a:t>
            </a:r>
          </a:p>
          <a:p>
            <a:pPr lvl="1"/>
            <a:r>
              <a:rPr lang="en-US" dirty="0"/>
              <a:t>Objective value judgments are grounded by this hierarchy</a:t>
            </a:r>
          </a:p>
          <a:p>
            <a:pPr lvl="2"/>
            <a:r>
              <a:rPr lang="en-US" dirty="0"/>
              <a:t>Beings are greater or lesser depending on their proximity to God.</a:t>
            </a:r>
          </a:p>
          <a:p>
            <a:pPr lvl="1"/>
            <a:r>
              <a:rPr lang="en-US" dirty="0"/>
              <a:t>Thus, humans have greater worth than animals.</a:t>
            </a:r>
          </a:p>
          <a:p>
            <a:pPr lvl="1" eaLnBrk="1" hangingPunct="1"/>
            <a:endParaRPr lang="en-US" dirty="0">
              <a:latin typeface="Calibri" pitchFamily="34" charset="0"/>
              <a:cs typeface="Calibri" pitchFamily="34" charset="0"/>
            </a:endParaRPr>
          </a:p>
        </p:txBody>
      </p:sp>
      <p:pic>
        <p:nvPicPr>
          <p:cNvPr id="3" name="Picture 2" descr="A group of people sitting on the ground&#10;&#10;Description automatically generated">
            <a:extLst>
              <a:ext uri="{FF2B5EF4-FFF2-40B4-BE49-F238E27FC236}">
                <a16:creationId xmlns:a16="http://schemas.microsoft.com/office/drawing/2014/main" id="{8D1B0B4E-4A73-41BE-8899-B293C7541A6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677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4DD075BF-864F-4F2E-BF4E-87DADBA25111}"/>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Guardian_ange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8461119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5536734" y="609600"/>
            <a:ext cx="4297638" cy="1320800"/>
          </a:xfrm>
        </p:spPr>
        <p:txBody>
          <a:bodyPr>
            <a:normAutofit fontScale="90000"/>
          </a:bodyPr>
          <a:lstStyle/>
          <a:p>
            <a:pPr eaLnBrk="1" hangingPunct="1"/>
            <a:r>
              <a:rPr lang="en-US" dirty="0">
                <a:latin typeface="Calibri" pitchFamily="34" charset="0"/>
                <a:cs typeface="Calibri" pitchFamily="34" charset="0"/>
              </a:rPr>
              <a:t>St. Thomas Aquinas:</a:t>
            </a:r>
            <a:br>
              <a:rPr lang="en-US" dirty="0">
                <a:latin typeface="Calibri" pitchFamily="34" charset="0"/>
                <a:cs typeface="Calibri" pitchFamily="34" charset="0"/>
              </a:rPr>
            </a:br>
            <a:r>
              <a:rPr lang="en-US" dirty="0">
                <a:latin typeface="Calibri" pitchFamily="34" charset="0"/>
                <a:cs typeface="Calibri" pitchFamily="34" charset="0"/>
              </a:rPr>
              <a:t>Metaphysics</a:t>
            </a:r>
          </a:p>
        </p:txBody>
      </p:sp>
      <p:sp>
        <p:nvSpPr>
          <p:cNvPr id="38914" name="Content Placeholder 2"/>
          <p:cNvSpPr>
            <a:spLocks noGrp="1"/>
          </p:cNvSpPr>
          <p:nvPr>
            <p:ph idx="1"/>
          </p:nvPr>
        </p:nvSpPr>
        <p:spPr>
          <a:xfrm>
            <a:off x="5209563" y="2160589"/>
            <a:ext cx="4064439" cy="3880773"/>
          </a:xfrm>
        </p:spPr>
        <p:txBody>
          <a:bodyPr>
            <a:normAutofit fontScale="55000" lnSpcReduction="20000"/>
          </a:bodyPr>
          <a:lstStyle/>
          <a:p>
            <a:r>
              <a:rPr lang="en-US" dirty="0"/>
              <a:t>Metaphysics: Existence and Essence</a:t>
            </a:r>
          </a:p>
          <a:p>
            <a:pPr lvl="1"/>
            <a:r>
              <a:rPr lang="en-US" dirty="0"/>
              <a:t>Essence is what makes a thing what it is.</a:t>
            </a:r>
          </a:p>
          <a:p>
            <a:pPr lvl="1"/>
            <a:r>
              <a:rPr lang="en-US" dirty="0"/>
              <a:t>Essence is distinct from the fact that something exists, at least in the case of created beings.</a:t>
            </a:r>
          </a:p>
          <a:p>
            <a:r>
              <a:rPr lang="en-US" dirty="0"/>
              <a:t>God </a:t>
            </a:r>
          </a:p>
          <a:p>
            <a:pPr lvl="1"/>
            <a:r>
              <a:rPr lang="en-US" dirty="0"/>
              <a:t>God’s essence entails that He exists.</a:t>
            </a:r>
          </a:p>
          <a:p>
            <a:pPr lvl="1"/>
            <a:r>
              <a:rPr lang="en-US" dirty="0"/>
              <a:t>God is a being such that no greater being can be conceived.</a:t>
            </a:r>
          </a:p>
          <a:p>
            <a:pPr lvl="1"/>
            <a:r>
              <a:rPr lang="en-US" dirty="0"/>
              <a:t>His nature is such that He exists necessarily.</a:t>
            </a:r>
          </a:p>
          <a:p>
            <a:pPr lvl="1"/>
            <a:r>
              <a:rPr lang="en-US" dirty="0"/>
              <a:t>Aquinas rejects this argument because although we understand “God” we do not directly grasp His essence.</a:t>
            </a:r>
          </a:p>
          <a:p>
            <a:pPr lvl="1"/>
            <a:r>
              <a:rPr lang="en-US" dirty="0"/>
              <a:t>If we could, we would know his essence contains existence.</a:t>
            </a:r>
          </a:p>
          <a:p>
            <a:pPr lvl="1"/>
            <a:r>
              <a:rPr lang="en-US" dirty="0"/>
              <a:t>Since we lack this knowledge, we cannot argue from His essence to his existence.</a:t>
            </a:r>
          </a:p>
          <a:p>
            <a:pPr lvl="1"/>
            <a:r>
              <a:rPr lang="en-US" dirty="0"/>
              <a:t>Given his epistemology, arguments for God’s existence must begin with empirical experience.</a:t>
            </a:r>
          </a:p>
          <a:p>
            <a:pPr lvl="1" eaLnBrk="1" hangingPunct="1"/>
            <a:endParaRPr lang="en-US" dirty="0">
              <a:latin typeface="Calibri" pitchFamily="34" charset="0"/>
              <a:cs typeface="Calibri" pitchFamily="34" charset="0"/>
            </a:endParaRPr>
          </a:p>
        </p:txBody>
      </p:sp>
      <p:pic>
        <p:nvPicPr>
          <p:cNvPr id="3" name="Picture 2" descr="A star in the dark&#10;&#10;Description automatically generated">
            <a:extLst>
              <a:ext uri="{FF2B5EF4-FFF2-40B4-BE49-F238E27FC236}">
                <a16:creationId xmlns:a16="http://schemas.microsoft.com/office/drawing/2014/main" id="{514E32AC-76BC-4921-B733-DB64F67B963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195" r="17871"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55758C2A-8CCE-4390-84CC-429F031C9881}"/>
              </a:ext>
            </a:extLst>
          </p:cNvPr>
          <p:cNvSpPr txBox="1"/>
          <p:nvPr/>
        </p:nvSpPr>
        <p:spPr>
          <a:xfrm>
            <a:off x="9505047" y="6657945"/>
            <a:ext cx="26869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1001bestwp.blogspot.com/2014/01/amazing-space-wallpapers-hd.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5536734" y="609600"/>
            <a:ext cx="4283922" cy="1320800"/>
          </a:xfrm>
        </p:spPr>
        <p:txBody>
          <a:bodyPr>
            <a:normAutofit fontScale="90000"/>
          </a:bodyPr>
          <a:lstStyle/>
          <a:p>
            <a:pPr eaLnBrk="1" hangingPunct="1">
              <a:lnSpc>
                <a:spcPct val="90000"/>
              </a:lnSpc>
            </a:pPr>
            <a:r>
              <a:rPr lang="en-US" dirty="0">
                <a:latin typeface="Calibri" pitchFamily="34" charset="0"/>
                <a:cs typeface="Calibri" pitchFamily="34" charset="0"/>
              </a:rPr>
              <a:t>St. Thomas Aquinas: Five Ways</a:t>
            </a:r>
          </a:p>
        </p:txBody>
      </p:sp>
      <p:sp>
        <p:nvSpPr>
          <p:cNvPr id="45059" name="Content Placeholder 2"/>
          <p:cNvSpPr>
            <a:spLocks noGrp="1"/>
          </p:cNvSpPr>
          <p:nvPr>
            <p:ph idx="1"/>
          </p:nvPr>
        </p:nvSpPr>
        <p:spPr>
          <a:xfrm>
            <a:off x="5209563" y="2160589"/>
            <a:ext cx="4064439" cy="3880773"/>
          </a:xfrm>
        </p:spPr>
        <p:txBody>
          <a:bodyPr>
            <a:normAutofit lnSpcReduction="10000"/>
          </a:bodyPr>
          <a:lstStyle/>
          <a:p>
            <a:pPr eaLnBrk="1" hangingPunct="1">
              <a:defRPr/>
            </a:pPr>
            <a:r>
              <a:rPr lang="en-US">
                <a:latin typeface="Calibri" pitchFamily="34" charset="0"/>
                <a:cs typeface="Calibri" pitchFamily="34" charset="0"/>
              </a:rPr>
              <a:t>Introduction</a:t>
            </a:r>
          </a:p>
          <a:p>
            <a:pPr marL="868363" lvl="1">
              <a:defRPr/>
            </a:pPr>
            <a:r>
              <a:rPr lang="en-US">
                <a:latin typeface="Calibri" pitchFamily="34" charset="0"/>
                <a:cs typeface="Calibri" pitchFamily="34" charset="0"/>
              </a:rPr>
              <a:t>Introduction</a:t>
            </a:r>
          </a:p>
          <a:p>
            <a:pPr lvl="2">
              <a:defRPr/>
            </a:pPr>
            <a:r>
              <a:rPr lang="en-US">
                <a:latin typeface="Calibri" pitchFamily="34" charset="0"/>
                <a:cs typeface="Calibri" pitchFamily="34" charset="0"/>
              </a:rPr>
              <a:t>Aristotle</a:t>
            </a:r>
          </a:p>
          <a:p>
            <a:pPr marL="868363" lvl="1">
              <a:defRPr/>
            </a:pPr>
            <a:r>
              <a:rPr lang="en-US">
                <a:latin typeface="Calibri" pitchFamily="34" charset="0"/>
                <a:cs typeface="Calibri" pitchFamily="34" charset="0"/>
              </a:rPr>
              <a:t>General Form</a:t>
            </a:r>
          </a:p>
          <a:p>
            <a:pPr lvl="2">
              <a:defRPr/>
            </a:pPr>
            <a:r>
              <a:rPr lang="en-US">
                <a:latin typeface="Calibri" pitchFamily="34" charset="0"/>
                <a:cs typeface="Calibri" pitchFamily="34" charset="0"/>
              </a:rPr>
              <a:t>Premise 1: If the world has X, then God exists.</a:t>
            </a:r>
          </a:p>
          <a:p>
            <a:pPr lvl="2">
              <a:defRPr/>
            </a:pPr>
            <a:r>
              <a:rPr lang="en-US">
                <a:latin typeface="Calibri" pitchFamily="34" charset="0"/>
                <a:cs typeface="Calibri" pitchFamily="34" charset="0"/>
              </a:rPr>
              <a:t>Premise 2: The world has X.</a:t>
            </a:r>
          </a:p>
          <a:p>
            <a:pPr lvl="2">
              <a:defRPr/>
            </a:pPr>
            <a:r>
              <a:rPr lang="en-US">
                <a:latin typeface="Calibri" pitchFamily="34" charset="0"/>
                <a:cs typeface="Calibri" pitchFamily="34" charset="0"/>
              </a:rPr>
              <a:t>Conclusion: God exists.</a:t>
            </a:r>
          </a:p>
          <a:p>
            <a:pPr marL="868363" lvl="1">
              <a:defRPr/>
            </a:pPr>
            <a:r>
              <a:rPr lang="en-US">
                <a:latin typeface="Calibri" pitchFamily="34" charset="0"/>
                <a:cs typeface="Calibri" pitchFamily="34" charset="0"/>
              </a:rPr>
              <a:t>Cosmological argument</a:t>
            </a:r>
          </a:p>
          <a:p>
            <a:pPr lvl="2">
              <a:defRPr/>
            </a:pPr>
            <a:r>
              <a:rPr lang="en-US">
                <a:latin typeface="Calibri" pitchFamily="34" charset="0"/>
                <a:cs typeface="Calibri" pitchFamily="34" charset="0"/>
              </a:rPr>
              <a:t>Assumption: infinite regress of causes is not possible</a:t>
            </a:r>
          </a:p>
          <a:p>
            <a:pPr lvl="1" eaLnBrk="1" hangingPunct="1">
              <a:defRPr/>
            </a:pPr>
            <a:endParaRPr lang="en-US">
              <a:latin typeface="Calibri" pitchFamily="34" charset="0"/>
              <a:cs typeface="Calibri" pitchFamily="34" charset="0"/>
            </a:endParaRPr>
          </a:p>
        </p:txBody>
      </p:sp>
      <p:pic>
        <p:nvPicPr>
          <p:cNvPr id="3" name="Picture 2" descr="A picture containing star, water, sky, blue&#10;&#10;Description automatically generated">
            <a:extLst>
              <a:ext uri="{FF2B5EF4-FFF2-40B4-BE49-F238E27FC236}">
                <a16:creationId xmlns:a16="http://schemas.microsoft.com/office/drawing/2014/main" id="{D637B0C0-5E99-4B40-9B29-30CD63C86C1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494" r="1533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907B4212-3143-4A89-B999-F25B62362629}"/>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eccatarnas.com/tag/richard-tarna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5536734" y="609600"/>
            <a:ext cx="4498806"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0962" name="Content Placeholder 2"/>
          <p:cNvSpPr>
            <a:spLocks noGrp="1"/>
          </p:cNvSpPr>
          <p:nvPr>
            <p:ph idx="1"/>
          </p:nvPr>
        </p:nvSpPr>
        <p:spPr>
          <a:xfrm>
            <a:off x="5209563" y="2160589"/>
            <a:ext cx="4064439" cy="3880773"/>
          </a:xfrm>
        </p:spPr>
        <p:txBody>
          <a:bodyPr>
            <a:normAutofit/>
          </a:bodyPr>
          <a:lstStyle/>
          <a:p>
            <a:pPr eaLnBrk="1" hangingPunct="1"/>
            <a:r>
              <a:rPr lang="en-US">
                <a:latin typeface="Calibri" pitchFamily="34" charset="0"/>
                <a:cs typeface="Calibri" pitchFamily="34" charset="0"/>
              </a:rPr>
              <a:t>The First Way (the Way of Motion)</a:t>
            </a:r>
          </a:p>
          <a:p>
            <a:pPr marL="868363" lvl="1"/>
            <a:r>
              <a:rPr lang="en-US">
                <a:latin typeface="Calibri" pitchFamily="34" charset="0"/>
                <a:cs typeface="Calibri" pitchFamily="34" charset="0"/>
              </a:rPr>
              <a:t>Some things are in motion</a:t>
            </a:r>
          </a:p>
          <a:p>
            <a:pPr marL="868363" lvl="1"/>
            <a:r>
              <a:rPr lang="en-US">
                <a:latin typeface="Calibri" pitchFamily="34" charset="0"/>
                <a:cs typeface="Calibri" pitchFamily="34" charset="0"/>
              </a:rPr>
              <a:t>Whatever is moved is moved by another</a:t>
            </a:r>
          </a:p>
          <a:p>
            <a:pPr marL="868363" lvl="1"/>
            <a:r>
              <a:rPr lang="en-US">
                <a:latin typeface="Calibri" pitchFamily="34" charset="0"/>
                <a:cs typeface="Calibri" pitchFamily="34" charset="0"/>
              </a:rPr>
              <a:t>Potentiality</a:t>
            </a:r>
          </a:p>
          <a:p>
            <a:pPr marL="868363" lvl="1"/>
            <a:r>
              <a:rPr lang="en-US">
                <a:latin typeface="Calibri" pitchFamily="34" charset="0"/>
                <a:cs typeface="Calibri" pitchFamily="34" charset="0"/>
              </a:rPr>
              <a:t>A thing moves</a:t>
            </a:r>
          </a:p>
          <a:p>
            <a:pPr marL="868363" lvl="1"/>
            <a:r>
              <a:rPr lang="en-US">
                <a:latin typeface="Calibri" pitchFamily="34" charset="0"/>
                <a:cs typeface="Calibri" pitchFamily="34" charset="0"/>
              </a:rPr>
              <a:t>Reduction from potentiality to actuality</a:t>
            </a:r>
          </a:p>
          <a:p>
            <a:pPr lvl="2"/>
            <a:r>
              <a:rPr lang="en-US">
                <a:latin typeface="Calibri" pitchFamily="34" charset="0"/>
                <a:cs typeface="Calibri" pitchFamily="34" charset="0"/>
              </a:rPr>
              <a:t>Fire</a:t>
            </a:r>
          </a:p>
          <a:p>
            <a:pPr marL="868363" lvl="1"/>
            <a:endParaRPr lang="en-US">
              <a:latin typeface="Calibri" pitchFamily="34" charset="0"/>
              <a:cs typeface="Calibri" pitchFamily="34" charset="0"/>
            </a:endParaRPr>
          </a:p>
        </p:txBody>
      </p:sp>
      <p:pic>
        <p:nvPicPr>
          <p:cNvPr id="10" name="Picture 9" descr="A picture containing nature, fire&#10;&#10;Description automatically generated">
            <a:extLst>
              <a:ext uri="{FF2B5EF4-FFF2-40B4-BE49-F238E27FC236}">
                <a16:creationId xmlns:a16="http://schemas.microsoft.com/office/drawing/2014/main" id="{13A0EFD7-55CB-47F2-A378-5B550205BC4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538" r="546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TextBox 10">
            <a:extLst>
              <a:ext uri="{FF2B5EF4-FFF2-40B4-BE49-F238E27FC236}">
                <a16:creationId xmlns:a16="http://schemas.microsoft.com/office/drawing/2014/main" id="{C257551A-F774-493C-9E98-74048A4C42F3}"/>
              </a:ext>
            </a:extLst>
          </p:cNvPr>
          <p:cNvSpPr txBox="1"/>
          <p:nvPr/>
        </p:nvSpPr>
        <p:spPr>
          <a:xfrm>
            <a:off x="9505047" y="6657945"/>
            <a:ext cx="26869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epitemnein-epitomic.blogspot.com/2012/01/abiding-fire-of-refinemen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15" name="Graphic 14" descr="Bowling Pin">
            <a:extLst>
              <a:ext uri="{FF2B5EF4-FFF2-40B4-BE49-F238E27FC236}">
                <a16:creationId xmlns:a16="http://schemas.microsoft.com/office/drawing/2014/main" id="{0C1C9B46-D947-41FE-A080-85CF3C016C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90229" y="5486401"/>
            <a:ext cx="914400" cy="914400"/>
          </a:xfrm>
          <a:prstGeom prst="rect">
            <a:avLst/>
          </a:prstGeom>
        </p:spPr>
      </p:pic>
      <p:pic>
        <p:nvPicPr>
          <p:cNvPr id="16" name="Graphic 15" descr="Harvey Balls 100%">
            <a:extLst>
              <a:ext uri="{FF2B5EF4-FFF2-40B4-BE49-F238E27FC236}">
                <a16:creationId xmlns:a16="http://schemas.microsoft.com/office/drawing/2014/main" id="{56D5E94A-F322-495E-BE5F-39D7A4CB7A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2363" y="5486401"/>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3.33333E-6 L 0.46315 3.33333E-6 " pathEditMode="relative" rAng="0" ptsTypes="AA">
                                      <p:cBhvr>
                                        <p:cTn id="6" dur="2000" fill="hold"/>
                                        <p:tgtEl>
                                          <p:spTgt spid="16"/>
                                        </p:tgtEl>
                                        <p:attrNameLst>
                                          <p:attrName>ppt_x</p:attrName>
                                          <p:attrName>ppt_y</p:attrName>
                                        </p:attrNameLst>
                                      </p:cBhvr>
                                      <p:rCtr x="231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5536734" y="609600"/>
            <a:ext cx="4384506"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0962" name="Content Placeholder 2"/>
          <p:cNvSpPr>
            <a:spLocks noGrp="1"/>
          </p:cNvSpPr>
          <p:nvPr>
            <p:ph idx="1"/>
          </p:nvPr>
        </p:nvSpPr>
        <p:spPr>
          <a:xfrm>
            <a:off x="5209563" y="2160589"/>
            <a:ext cx="4064439" cy="3880773"/>
          </a:xfrm>
        </p:spPr>
        <p:txBody>
          <a:bodyPr>
            <a:normAutofit/>
          </a:bodyPr>
          <a:lstStyle/>
          <a:p>
            <a:pPr eaLnBrk="1" hangingPunct="1"/>
            <a:r>
              <a:rPr lang="en-US">
                <a:latin typeface="Calibri" pitchFamily="34" charset="0"/>
                <a:cs typeface="Calibri" pitchFamily="34" charset="0"/>
              </a:rPr>
              <a:t>The First Way (the Way of Motion)</a:t>
            </a:r>
          </a:p>
          <a:p>
            <a:pPr marL="868363" lvl="1"/>
            <a:r>
              <a:rPr lang="en-US">
                <a:latin typeface="Calibri" pitchFamily="34" charset="0"/>
                <a:cs typeface="Calibri" pitchFamily="34" charset="0"/>
              </a:rPr>
              <a:t>Actuality &amp; potentiality in different respects</a:t>
            </a:r>
          </a:p>
          <a:p>
            <a:pPr lvl="2"/>
            <a:r>
              <a:rPr lang="en-US">
                <a:latin typeface="Calibri" pitchFamily="34" charset="0"/>
                <a:cs typeface="Calibri" pitchFamily="34" charset="0"/>
              </a:rPr>
              <a:t>Hot</a:t>
            </a:r>
          </a:p>
          <a:p>
            <a:pPr lvl="2"/>
            <a:r>
              <a:rPr lang="en-US">
                <a:latin typeface="Calibri" pitchFamily="34" charset="0"/>
                <a:cs typeface="Calibri" pitchFamily="34" charset="0"/>
              </a:rPr>
              <a:t>Cold</a:t>
            </a:r>
          </a:p>
          <a:p>
            <a:pPr marL="868363" lvl="1"/>
            <a:r>
              <a:rPr lang="en-US">
                <a:latin typeface="Calibri" pitchFamily="34" charset="0"/>
                <a:cs typeface="Calibri" pitchFamily="34" charset="0"/>
              </a:rPr>
              <a:t>Impossible to be both moved and mover.</a:t>
            </a:r>
          </a:p>
          <a:p>
            <a:pPr marL="868363" lvl="1"/>
            <a:r>
              <a:rPr lang="en-US">
                <a:latin typeface="Calibri" pitchFamily="34" charset="0"/>
                <a:cs typeface="Calibri" pitchFamily="34" charset="0"/>
              </a:rPr>
              <a:t>Whatever is moved is moved by another</a:t>
            </a:r>
          </a:p>
          <a:p>
            <a:pPr marL="868363" lvl="1"/>
            <a:r>
              <a:rPr lang="en-US">
                <a:latin typeface="Calibri" pitchFamily="34" charset="0"/>
                <a:cs typeface="Calibri" pitchFamily="34" charset="0"/>
              </a:rPr>
              <a:t>Moved by another</a:t>
            </a:r>
          </a:p>
          <a:p>
            <a:pPr marL="868363" lvl="1"/>
            <a:endParaRPr lang="en-US">
              <a:latin typeface="Calibri" pitchFamily="34" charset="0"/>
              <a:cs typeface="Calibri" pitchFamily="34" charset="0"/>
            </a:endParaRPr>
          </a:p>
        </p:txBody>
      </p:sp>
      <p:pic>
        <p:nvPicPr>
          <p:cNvPr id="6" name="Picture 5" descr="A picture containing dark, sitting, light, sunset&#10;&#10;Description automatically generated">
            <a:extLst>
              <a:ext uri="{FF2B5EF4-FFF2-40B4-BE49-F238E27FC236}">
                <a16:creationId xmlns:a16="http://schemas.microsoft.com/office/drawing/2014/main" id="{451AC94A-48DA-4F17-BDD6-D704E2A125D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885" r="11838"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TextBox 6">
            <a:extLst>
              <a:ext uri="{FF2B5EF4-FFF2-40B4-BE49-F238E27FC236}">
                <a16:creationId xmlns:a16="http://schemas.microsoft.com/office/drawing/2014/main" id="{B5865760-28E6-425A-82F6-0520868B8E6E}"/>
              </a:ext>
            </a:extLst>
          </p:cNvPr>
          <p:cNvSpPr txBox="1"/>
          <p:nvPr/>
        </p:nvSpPr>
        <p:spPr>
          <a:xfrm>
            <a:off x="9795190" y="6657945"/>
            <a:ext cx="23968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3amireh.deviantart.com/art/Fire-and-Ice-20531153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1515231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997309" y="609600"/>
            <a:ext cx="4276692" cy="1320800"/>
          </a:xfrm>
        </p:spPr>
        <p:txBody>
          <a:bodyPr anchor="ctr">
            <a:normAutofit fontScale="90000"/>
          </a:bodyPr>
          <a:lstStyle/>
          <a:p>
            <a:pPr eaLnBrk="1" hangingPunct="1"/>
            <a:r>
              <a:rPr lang="en-US">
                <a:latin typeface="Calibri" pitchFamily="34" charset="0"/>
                <a:cs typeface="Calibri" pitchFamily="34" charset="0"/>
              </a:rPr>
              <a:t>St. Thomas Aquinas: Five Ways</a:t>
            </a:r>
          </a:p>
        </p:txBody>
      </p:sp>
      <p:pic>
        <p:nvPicPr>
          <p:cNvPr id="6" name="Picture 5" descr="A picture containing indoor, sitting, woman, table&#10;&#10;Description automatically generated">
            <a:extLst>
              <a:ext uri="{FF2B5EF4-FFF2-40B4-BE49-F238E27FC236}">
                <a16:creationId xmlns:a16="http://schemas.microsoft.com/office/drawing/2014/main" id="{802238B7-FB3D-40DA-9860-6B50923BAD6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3155" y="804672"/>
            <a:ext cx="3763351" cy="5085609"/>
          </a:xfrm>
          <a:prstGeom prst="rect">
            <a:avLst/>
          </a:prstGeom>
        </p:spPr>
      </p:pic>
      <p:sp>
        <p:nvSpPr>
          <p:cNvPr id="41986" name="Content Placeholder 2"/>
          <p:cNvSpPr>
            <a:spLocks noGrp="1"/>
          </p:cNvSpPr>
          <p:nvPr>
            <p:ph idx="1"/>
          </p:nvPr>
        </p:nvSpPr>
        <p:spPr>
          <a:xfrm>
            <a:off x="4985823" y="2160589"/>
            <a:ext cx="4285176" cy="3768573"/>
          </a:xfrm>
        </p:spPr>
        <p:txBody>
          <a:bodyPr>
            <a:normAutofit/>
          </a:bodyPr>
          <a:lstStyle/>
          <a:p>
            <a:pPr marL="868363" lvl="1"/>
            <a:r>
              <a:rPr lang="en-US">
                <a:latin typeface="Calibri" pitchFamily="34" charset="0"/>
                <a:cs typeface="Calibri" pitchFamily="34" charset="0"/>
              </a:rPr>
              <a:t>This cannot go on to infinity</a:t>
            </a:r>
          </a:p>
          <a:p>
            <a:pPr lvl="2"/>
            <a:r>
              <a:rPr lang="en-US">
                <a:latin typeface="Calibri" pitchFamily="34" charset="0"/>
                <a:cs typeface="Calibri" pitchFamily="34" charset="0"/>
              </a:rPr>
              <a:t>No first mover</a:t>
            </a:r>
          </a:p>
          <a:p>
            <a:pPr lvl="2"/>
            <a:r>
              <a:rPr lang="en-US">
                <a:latin typeface="Calibri" pitchFamily="34" charset="0"/>
                <a:cs typeface="Calibri" pitchFamily="34" charset="0"/>
              </a:rPr>
              <a:t>No other mover</a:t>
            </a:r>
          </a:p>
          <a:p>
            <a:pPr lvl="2"/>
            <a:r>
              <a:rPr lang="en-US">
                <a:latin typeface="Calibri" pitchFamily="34" charset="0"/>
                <a:cs typeface="Calibri" pitchFamily="34" charset="0"/>
              </a:rPr>
              <a:t>Moved by first mover</a:t>
            </a:r>
          </a:p>
          <a:p>
            <a:pPr lvl="3"/>
            <a:r>
              <a:rPr lang="en-US">
                <a:latin typeface="Calibri" pitchFamily="34" charset="0"/>
                <a:cs typeface="Calibri" pitchFamily="34" charset="0"/>
              </a:rPr>
              <a:t>Staff</a:t>
            </a:r>
          </a:p>
          <a:p>
            <a:pPr marL="868363" lvl="1"/>
            <a:r>
              <a:rPr lang="en-US">
                <a:latin typeface="Calibri" pitchFamily="34" charset="0"/>
                <a:cs typeface="Calibri" pitchFamily="34" charset="0"/>
              </a:rPr>
              <a:t>First mover</a:t>
            </a:r>
          </a:p>
          <a:p>
            <a:pPr marL="868363" lvl="1"/>
            <a:r>
              <a:rPr lang="en-US">
                <a:latin typeface="Calibri" pitchFamily="34" charset="0"/>
                <a:cs typeface="Calibri" pitchFamily="34" charset="0"/>
              </a:rPr>
              <a:t>This everyone understands to be God</a:t>
            </a:r>
          </a:p>
          <a:p>
            <a:pPr marL="868363" lvl="1"/>
            <a:endParaRPr lang="en-US">
              <a:latin typeface="Calibri" pitchFamily="34" charset="0"/>
              <a:cs typeface="Calibri" pitchFamily="34" charset="0"/>
            </a:endParaRPr>
          </a:p>
          <a:p>
            <a:pPr marL="868363" lvl="1"/>
            <a:endParaRPr lang="en-US">
              <a:latin typeface="Calibri" pitchFamily="34" charset="0"/>
              <a:cs typeface="Calibri" pitchFamily="34" charset="0"/>
            </a:endParaRPr>
          </a:p>
        </p:txBody>
      </p:sp>
      <p:sp>
        <p:nvSpPr>
          <p:cNvPr id="7" name="TextBox 6">
            <a:extLst>
              <a:ext uri="{FF2B5EF4-FFF2-40B4-BE49-F238E27FC236}">
                <a16:creationId xmlns:a16="http://schemas.microsoft.com/office/drawing/2014/main" id="{B842E578-D8C4-4E03-B52C-8441AF9ECA1C}"/>
              </a:ext>
            </a:extLst>
          </p:cNvPr>
          <p:cNvSpPr txBox="1"/>
          <p:nvPr/>
        </p:nvSpPr>
        <p:spPr>
          <a:xfrm>
            <a:off x="2075426" y="5690226"/>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pngall.com/wizard-p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ol, brush, animal, fireworks&#10;&#10;Description automatically generated">
            <a:extLst>
              <a:ext uri="{FF2B5EF4-FFF2-40B4-BE49-F238E27FC236}">
                <a16:creationId xmlns:a16="http://schemas.microsoft.com/office/drawing/2014/main" id="{E3899753-9515-43FD-9BE6-F7C35046A92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828" r="397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3009" name="Title 1"/>
          <p:cNvSpPr>
            <a:spLocks noGrp="1"/>
          </p:cNvSpPr>
          <p:nvPr>
            <p:ph type="title"/>
          </p:nvPr>
        </p:nvSpPr>
        <p:spPr>
          <a:xfrm>
            <a:off x="677333" y="609600"/>
            <a:ext cx="4809067"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3010" name="Content Placeholder 2"/>
          <p:cNvSpPr>
            <a:spLocks noGrp="1"/>
          </p:cNvSpPr>
          <p:nvPr>
            <p:ph idx="1"/>
          </p:nvPr>
        </p:nvSpPr>
        <p:spPr>
          <a:xfrm>
            <a:off x="677334" y="2160589"/>
            <a:ext cx="3851122" cy="3880773"/>
          </a:xfrm>
        </p:spPr>
        <p:txBody>
          <a:bodyPr>
            <a:normAutofit/>
          </a:bodyPr>
          <a:lstStyle/>
          <a:p>
            <a:pPr eaLnBrk="1" hangingPunct="1"/>
            <a:r>
              <a:rPr lang="en-US">
                <a:latin typeface="Calibri" pitchFamily="34" charset="0"/>
                <a:cs typeface="Calibri" pitchFamily="34" charset="0"/>
              </a:rPr>
              <a:t>The Second Way ( Efficient Cause)</a:t>
            </a:r>
          </a:p>
          <a:p>
            <a:pPr marL="868363" lvl="1"/>
            <a:r>
              <a:rPr lang="en-US">
                <a:latin typeface="Calibri" pitchFamily="34" charset="0"/>
                <a:cs typeface="Calibri" pitchFamily="34" charset="0"/>
              </a:rPr>
              <a:t>Order of efficient causes</a:t>
            </a:r>
          </a:p>
          <a:p>
            <a:pPr marL="868363" lvl="1"/>
            <a:r>
              <a:rPr lang="en-US">
                <a:latin typeface="Calibri" pitchFamily="34" charset="0"/>
                <a:cs typeface="Calibri" pitchFamily="34" charset="0"/>
              </a:rPr>
              <a:t>Nothing can be the efficient cause of itself</a:t>
            </a:r>
          </a:p>
          <a:p>
            <a:pPr marL="868363" lvl="1"/>
            <a:r>
              <a:rPr lang="en-US">
                <a:latin typeface="Calibri" pitchFamily="34" charset="0"/>
                <a:cs typeface="Calibri" pitchFamily="34" charset="0"/>
              </a:rPr>
              <a:t>Not possible to go on to infinity</a:t>
            </a:r>
          </a:p>
          <a:p>
            <a:pPr marL="868363" lvl="1"/>
            <a:r>
              <a:rPr lang="en-US">
                <a:latin typeface="Calibri" pitchFamily="34" charset="0"/>
                <a:cs typeface="Calibri" pitchFamily="34" charset="0"/>
              </a:rPr>
              <a:t>Efficient causes following an order</a:t>
            </a:r>
          </a:p>
          <a:p>
            <a:pPr lvl="2"/>
            <a:r>
              <a:rPr lang="en-US">
                <a:latin typeface="Calibri" pitchFamily="34" charset="0"/>
                <a:cs typeface="Calibri" pitchFamily="34" charset="0"/>
              </a:rPr>
              <a:t>First</a:t>
            </a:r>
          </a:p>
          <a:p>
            <a:pPr lvl="2"/>
            <a:r>
              <a:rPr lang="en-US">
                <a:latin typeface="Calibri" pitchFamily="34" charset="0"/>
                <a:cs typeface="Calibri" pitchFamily="34" charset="0"/>
              </a:rPr>
              <a:t>Intermediate</a:t>
            </a:r>
          </a:p>
          <a:p>
            <a:pPr marL="868363" lvl="1"/>
            <a:endParaRPr lang="en-US">
              <a:latin typeface="Calibri" pitchFamily="34" charset="0"/>
              <a:cs typeface="Calibri" pitchFamily="34" charset="0"/>
            </a:endParaRPr>
          </a:p>
        </p:txBody>
      </p:sp>
      <p:sp>
        <p:nvSpPr>
          <p:cNvPr id="10" name="TextBox 9">
            <a:extLst>
              <a:ext uri="{FF2B5EF4-FFF2-40B4-BE49-F238E27FC236}">
                <a16:creationId xmlns:a16="http://schemas.microsoft.com/office/drawing/2014/main" id="{53EA61B1-5E82-4587-8073-1D6EE6AE38C6}"/>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godinallthings.com/2012/03/14/catholic-mass-time-trave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a:latin typeface="Calibri" pitchFamily="34" charset="0"/>
                <a:cs typeface="Calibri" pitchFamily="34" charset="0"/>
              </a:rPr>
              <a:t>St. Thomas Aquinas: Five Ways</a:t>
            </a:r>
          </a:p>
        </p:txBody>
      </p:sp>
      <p:sp>
        <p:nvSpPr>
          <p:cNvPr id="43010" name="Content Placeholder 2"/>
          <p:cNvSpPr>
            <a:spLocks noGrp="1"/>
          </p:cNvSpPr>
          <p:nvPr>
            <p:ph idx="1"/>
          </p:nvPr>
        </p:nvSpPr>
        <p:spPr>
          <a:xfrm>
            <a:off x="1828800" y="1524000"/>
            <a:ext cx="8504238" cy="4572000"/>
          </a:xfrm>
        </p:spPr>
        <p:txBody>
          <a:bodyPr>
            <a:normAutofit/>
          </a:bodyPr>
          <a:lstStyle/>
          <a:p>
            <a:pPr eaLnBrk="1" hangingPunct="1">
              <a:lnSpc>
                <a:spcPct val="80000"/>
              </a:lnSpc>
            </a:pPr>
            <a:r>
              <a:rPr lang="en-US" sz="2600" dirty="0">
                <a:latin typeface="Calibri" pitchFamily="34" charset="0"/>
                <a:cs typeface="Calibri" pitchFamily="34" charset="0"/>
              </a:rPr>
              <a:t>The Second Way ( Efficient Cause)</a:t>
            </a:r>
          </a:p>
          <a:p>
            <a:pPr marL="868363" lvl="1">
              <a:lnSpc>
                <a:spcPct val="80000"/>
              </a:lnSpc>
            </a:pPr>
            <a:r>
              <a:rPr lang="en-US" sz="2100" dirty="0">
                <a:latin typeface="Calibri" pitchFamily="34" charset="0"/>
                <a:cs typeface="Calibri" pitchFamily="34" charset="0"/>
              </a:rPr>
              <a:t>Take away the cause</a:t>
            </a:r>
          </a:p>
          <a:p>
            <a:pPr marL="868363" lvl="1">
              <a:lnSpc>
                <a:spcPct val="80000"/>
              </a:lnSpc>
            </a:pPr>
            <a:r>
              <a:rPr lang="en-US" sz="2100" dirty="0">
                <a:latin typeface="Calibri" pitchFamily="34" charset="0"/>
                <a:cs typeface="Calibri" pitchFamily="34" charset="0"/>
              </a:rPr>
              <a:t>If no first cause, then neither intermediate nor ultimate</a:t>
            </a:r>
          </a:p>
          <a:p>
            <a:pPr marL="868363" lvl="1">
              <a:lnSpc>
                <a:spcPct val="80000"/>
              </a:lnSpc>
            </a:pPr>
            <a:r>
              <a:rPr lang="en-US" sz="2100" dirty="0">
                <a:latin typeface="Calibri" pitchFamily="34" charset="0"/>
                <a:cs typeface="Calibri" pitchFamily="34" charset="0"/>
              </a:rPr>
              <a:t>If it is possible to go on to infinity</a:t>
            </a:r>
          </a:p>
          <a:p>
            <a:pPr lvl="2">
              <a:lnSpc>
                <a:spcPct val="80000"/>
              </a:lnSpc>
            </a:pPr>
            <a:r>
              <a:rPr lang="en-US" sz="1900" dirty="0">
                <a:latin typeface="Calibri" pitchFamily="34" charset="0"/>
                <a:cs typeface="Calibri" pitchFamily="34" charset="0"/>
              </a:rPr>
              <a:t>No first efficient cause</a:t>
            </a:r>
          </a:p>
          <a:p>
            <a:pPr lvl="2">
              <a:lnSpc>
                <a:spcPct val="80000"/>
              </a:lnSpc>
            </a:pPr>
            <a:r>
              <a:rPr lang="en-US" sz="1900" dirty="0">
                <a:latin typeface="Calibri" pitchFamily="34" charset="0"/>
                <a:cs typeface="Calibri" pitchFamily="34" charset="0"/>
              </a:rPr>
              <a:t>No ultimate effect</a:t>
            </a:r>
          </a:p>
          <a:p>
            <a:pPr lvl="2">
              <a:lnSpc>
                <a:spcPct val="80000"/>
              </a:lnSpc>
            </a:pPr>
            <a:r>
              <a:rPr lang="en-US" sz="1900" dirty="0">
                <a:latin typeface="Calibri" pitchFamily="34" charset="0"/>
                <a:cs typeface="Calibri" pitchFamily="34" charset="0"/>
              </a:rPr>
              <a:t>No immediate efficient causes</a:t>
            </a:r>
          </a:p>
          <a:p>
            <a:pPr lvl="2">
              <a:lnSpc>
                <a:spcPct val="80000"/>
              </a:lnSpc>
            </a:pPr>
            <a:r>
              <a:rPr lang="en-US" sz="1900" dirty="0">
                <a:latin typeface="Calibri" pitchFamily="34" charset="0"/>
                <a:cs typeface="Calibri" pitchFamily="34" charset="0"/>
              </a:rPr>
              <a:t>Plainly false</a:t>
            </a:r>
          </a:p>
          <a:p>
            <a:pPr marL="868363" lvl="1">
              <a:lnSpc>
                <a:spcPct val="80000"/>
              </a:lnSpc>
            </a:pPr>
            <a:r>
              <a:rPr lang="en-US" sz="2100" dirty="0">
                <a:latin typeface="Calibri" pitchFamily="34" charset="0"/>
                <a:cs typeface="Calibri" pitchFamily="34" charset="0"/>
              </a:rPr>
              <a:t>First efficient cause to which everyone gives the name God.</a:t>
            </a:r>
          </a:p>
          <a:p>
            <a:pPr marL="868363" lvl="1">
              <a:lnSpc>
                <a:spcPct val="80000"/>
              </a:lnSpc>
            </a:pPr>
            <a:endParaRPr lang="en-US" sz="1900" dirty="0">
              <a:latin typeface="Calibri" pitchFamily="34" charset="0"/>
              <a:cs typeface="Calibri" pitchFamily="34" charset="0"/>
            </a:endParaRPr>
          </a:p>
        </p:txBody>
      </p:sp>
      <p:pic>
        <p:nvPicPr>
          <p:cNvPr id="5" name="Graphic 4" descr="Woman">
            <a:extLst>
              <a:ext uri="{FF2B5EF4-FFF2-40B4-BE49-F238E27FC236}">
                <a16:creationId xmlns:a16="http://schemas.microsoft.com/office/drawing/2014/main" id="{A574AC17-79D9-4D8C-81B1-4AF9AF1878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3850" y="5349240"/>
            <a:ext cx="914400" cy="914400"/>
          </a:xfrm>
          <a:prstGeom prst="rect">
            <a:avLst/>
          </a:prstGeom>
        </p:spPr>
      </p:pic>
      <p:pic>
        <p:nvPicPr>
          <p:cNvPr id="7" name="Graphic 6" descr="Man">
            <a:extLst>
              <a:ext uri="{FF2B5EF4-FFF2-40B4-BE49-F238E27FC236}">
                <a16:creationId xmlns:a16="http://schemas.microsoft.com/office/drawing/2014/main" id="{90CBA8D7-AD42-4EC7-81BC-B23109282E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1316" y="5349240"/>
            <a:ext cx="914400" cy="914400"/>
          </a:xfrm>
          <a:prstGeom prst="rect">
            <a:avLst/>
          </a:prstGeom>
        </p:spPr>
      </p:pic>
      <p:pic>
        <p:nvPicPr>
          <p:cNvPr id="12" name="Graphic 11" descr="Woman">
            <a:extLst>
              <a:ext uri="{FF2B5EF4-FFF2-40B4-BE49-F238E27FC236}">
                <a16:creationId xmlns:a16="http://schemas.microsoft.com/office/drawing/2014/main" id="{3879C523-593C-4F72-A103-551852993C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4600" y="5349240"/>
            <a:ext cx="914400" cy="914400"/>
          </a:xfrm>
          <a:prstGeom prst="rect">
            <a:avLst/>
          </a:prstGeom>
        </p:spPr>
      </p:pic>
      <p:pic>
        <p:nvPicPr>
          <p:cNvPr id="13" name="Graphic 12" descr="Woman">
            <a:extLst>
              <a:ext uri="{FF2B5EF4-FFF2-40B4-BE49-F238E27FC236}">
                <a16:creationId xmlns:a16="http://schemas.microsoft.com/office/drawing/2014/main" id="{22C6E01B-23B4-4CE2-AE98-38228298A6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4238" y="5349240"/>
            <a:ext cx="914400" cy="914400"/>
          </a:xfrm>
          <a:prstGeom prst="rect">
            <a:avLst/>
          </a:prstGeom>
        </p:spPr>
      </p:pic>
      <p:pic>
        <p:nvPicPr>
          <p:cNvPr id="14" name="Graphic 13" descr="Man">
            <a:extLst>
              <a:ext uri="{FF2B5EF4-FFF2-40B4-BE49-F238E27FC236}">
                <a16:creationId xmlns:a16="http://schemas.microsoft.com/office/drawing/2014/main" id="{8937034A-FBA1-40C1-9C16-F7F5632F8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2947" y="5334000"/>
            <a:ext cx="914400" cy="914400"/>
          </a:xfrm>
          <a:prstGeom prst="rect">
            <a:avLst/>
          </a:prstGeom>
        </p:spPr>
      </p:pic>
      <p:pic>
        <p:nvPicPr>
          <p:cNvPr id="15" name="Graphic 14" descr="Woman">
            <a:extLst>
              <a:ext uri="{FF2B5EF4-FFF2-40B4-BE49-F238E27FC236}">
                <a16:creationId xmlns:a16="http://schemas.microsoft.com/office/drawing/2014/main" id="{A20EFCBB-DB34-401A-ABD8-CED3AA7DBA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8638" y="5349240"/>
            <a:ext cx="914400" cy="914400"/>
          </a:xfrm>
          <a:prstGeom prst="rect">
            <a:avLst/>
          </a:prstGeom>
        </p:spPr>
      </p:pic>
      <p:pic>
        <p:nvPicPr>
          <p:cNvPr id="16" name="Graphic 15" descr="Man">
            <a:extLst>
              <a:ext uri="{FF2B5EF4-FFF2-40B4-BE49-F238E27FC236}">
                <a16:creationId xmlns:a16="http://schemas.microsoft.com/office/drawing/2014/main" id="{424686D4-2452-4773-820B-EB57B7993C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6104" y="5349240"/>
            <a:ext cx="914400" cy="914400"/>
          </a:xfrm>
          <a:prstGeom prst="rect">
            <a:avLst/>
          </a:prstGeom>
        </p:spPr>
      </p:pic>
    </p:spTree>
    <p:extLst>
      <p:ext uri="{BB962C8B-B14F-4D97-AF65-F5344CB8AC3E}">
        <p14:creationId xmlns:p14="http://schemas.microsoft.com/office/powerpoint/2010/main" val="312081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F768D-32FA-4890-BF6B-FFE47EFDF4C0}"/>
              </a:ext>
            </a:extLst>
          </p:cNvPr>
          <p:cNvSpPr>
            <a:spLocks noGrp="1"/>
          </p:cNvSpPr>
          <p:nvPr>
            <p:ph type="title"/>
          </p:nvPr>
        </p:nvSpPr>
        <p:spPr>
          <a:xfrm>
            <a:off x="5536734" y="609600"/>
            <a:ext cx="4411938" cy="1320800"/>
          </a:xfrm>
        </p:spPr>
        <p:txBody>
          <a:bodyPr>
            <a:normAutofit fontScale="90000"/>
          </a:bodyPr>
          <a:lstStyle/>
          <a:p>
            <a:r>
              <a:rPr lang="en-US" dirty="0">
                <a:latin typeface="Calibri" pitchFamily="34" charset="0"/>
                <a:cs typeface="Calibri" pitchFamily="34" charset="0"/>
              </a:rPr>
              <a:t>St. Thomas Aquinas: Five Ways</a:t>
            </a:r>
            <a:endParaRPr lang="en-US" dirty="0"/>
          </a:p>
        </p:txBody>
      </p:sp>
      <p:sp>
        <p:nvSpPr>
          <p:cNvPr id="3" name="Content Placeholder 2">
            <a:extLst>
              <a:ext uri="{FF2B5EF4-FFF2-40B4-BE49-F238E27FC236}">
                <a16:creationId xmlns:a16="http://schemas.microsoft.com/office/drawing/2014/main" id="{ED1E1CB8-3533-445B-8229-C1BD61938446}"/>
              </a:ext>
            </a:extLst>
          </p:cNvPr>
          <p:cNvSpPr>
            <a:spLocks noGrp="1"/>
          </p:cNvSpPr>
          <p:nvPr>
            <p:ph idx="1"/>
          </p:nvPr>
        </p:nvSpPr>
        <p:spPr>
          <a:xfrm>
            <a:off x="5209563" y="2160589"/>
            <a:ext cx="4064439" cy="3880773"/>
          </a:xfrm>
        </p:spPr>
        <p:txBody>
          <a:bodyPr>
            <a:normAutofit/>
          </a:bodyPr>
          <a:lstStyle/>
          <a:p>
            <a:r>
              <a:rPr lang="en-US" dirty="0"/>
              <a:t>Philosophical Concepts</a:t>
            </a:r>
          </a:p>
          <a:p>
            <a:pPr lvl="1"/>
            <a:r>
              <a:rPr lang="en-US" dirty="0"/>
              <a:t>Possible: What can be but need not be.</a:t>
            </a:r>
          </a:p>
          <a:p>
            <a:pPr lvl="1"/>
            <a:r>
              <a:rPr lang="en-US" dirty="0"/>
              <a:t>Necessary: What must be; cannot not be. </a:t>
            </a:r>
          </a:p>
          <a:p>
            <a:pPr lvl="1"/>
            <a:r>
              <a:rPr lang="en-US" dirty="0"/>
              <a:t>Actual : What is. </a:t>
            </a:r>
          </a:p>
        </p:txBody>
      </p:sp>
      <p:pic>
        <p:nvPicPr>
          <p:cNvPr id="5" name="Picture 4" descr="A picture containing bottle, table, water, sitting&#10;&#10;Description automatically generated">
            <a:extLst>
              <a:ext uri="{FF2B5EF4-FFF2-40B4-BE49-F238E27FC236}">
                <a16:creationId xmlns:a16="http://schemas.microsoft.com/office/drawing/2014/main" id="{8FBE23B3-13C3-43C4-9987-2916290F641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827" r="2224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6" name="TextBox 5">
            <a:extLst>
              <a:ext uri="{FF2B5EF4-FFF2-40B4-BE49-F238E27FC236}">
                <a16:creationId xmlns:a16="http://schemas.microsoft.com/office/drawing/2014/main" id="{AB61DEFF-D1D1-45B6-8535-2489F9CDFC01}"/>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iki.kaloscomics.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2708064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4035">
            <a:extLst>
              <a:ext uri="{FF2B5EF4-FFF2-40B4-BE49-F238E27FC236}">
                <a16:creationId xmlns:a16="http://schemas.microsoft.com/office/drawing/2014/main" id="{BE8F905C-93CB-418E-85D3-AF6873800092}"/>
              </a:ext>
            </a:extLst>
          </p:cNvPr>
          <p:cNvPicPr>
            <a:picLocks noChangeAspect="1"/>
          </p:cNvPicPr>
          <p:nvPr/>
        </p:nvPicPr>
        <p:blipFill rotWithShape="1">
          <a:blip r:embed="rId3"/>
          <a:srcRect l="8385" r="14506"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4033" name="Title 1"/>
          <p:cNvSpPr>
            <a:spLocks noGrp="1"/>
          </p:cNvSpPr>
          <p:nvPr>
            <p:ph type="title"/>
          </p:nvPr>
        </p:nvSpPr>
        <p:spPr>
          <a:xfrm>
            <a:off x="677333" y="609600"/>
            <a:ext cx="4580467"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4034" name="Content Placeholder 2"/>
          <p:cNvSpPr>
            <a:spLocks noGrp="1"/>
          </p:cNvSpPr>
          <p:nvPr>
            <p:ph idx="1"/>
          </p:nvPr>
        </p:nvSpPr>
        <p:spPr>
          <a:xfrm>
            <a:off x="677334" y="2160589"/>
            <a:ext cx="3851122" cy="3880773"/>
          </a:xfrm>
        </p:spPr>
        <p:txBody>
          <a:bodyPr>
            <a:normAutofit fontScale="92500" lnSpcReduction="10000"/>
          </a:bodyPr>
          <a:lstStyle/>
          <a:p>
            <a:pPr eaLnBrk="1" hangingPunct="1"/>
            <a:r>
              <a:rPr lang="en-US" sz="1700">
                <a:latin typeface="Calibri" pitchFamily="34" charset="0"/>
                <a:cs typeface="Calibri" pitchFamily="34" charset="0"/>
              </a:rPr>
              <a:t>The Third Way (Possibility &amp; Necessity)</a:t>
            </a:r>
          </a:p>
          <a:p>
            <a:pPr marL="868363" lvl="1"/>
            <a:r>
              <a:rPr lang="en-US" sz="1700">
                <a:latin typeface="Calibri" pitchFamily="34" charset="0"/>
                <a:cs typeface="Calibri" pitchFamily="34" charset="0"/>
              </a:rPr>
              <a:t>Possible to be and not to be</a:t>
            </a:r>
          </a:p>
          <a:p>
            <a:pPr marL="868363" lvl="1"/>
            <a:r>
              <a:rPr lang="en-US" sz="1700">
                <a:latin typeface="Calibri" pitchFamily="34" charset="0"/>
                <a:cs typeface="Calibri" pitchFamily="34" charset="0"/>
              </a:rPr>
              <a:t>Impossible for these to always exist</a:t>
            </a:r>
          </a:p>
          <a:p>
            <a:pPr marL="868363" lvl="1"/>
            <a:r>
              <a:rPr lang="en-US" sz="1700">
                <a:latin typeface="Calibri" pitchFamily="34" charset="0"/>
                <a:cs typeface="Calibri" pitchFamily="34" charset="0"/>
              </a:rPr>
              <a:t>One time there was nothing</a:t>
            </a:r>
          </a:p>
          <a:p>
            <a:pPr marL="868363" lvl="1"/>
            <a:r>
              <a:rPr lang="en-US" sz="1700">
                <a:latin typeface="Calibri" pitchFamily="34" charset="0"/>
                <a:cs typeface="Calibri" pitchFamily="34" charset="0"/>
              </a:rPr>
              <a:t>Nothing would exist now</a:t>
            </a:r>
          </a:p>
          <a:p>
            <a:pPr marL="868363" lvl="1"/>
            <a:r>
              <a:rPr lang="en-US" sz="1700">
                <a:latin typeface="Calibri" pitchFamily="34" charset="0"/>
                <a:cs typeface="Calibri" pitchFamily="34" charset="0"/>
              </a:rPr>
              <a:t>Impossible for anything to have begun to exist</a:t>
            </a:r>
          </a:p>
          <a:p>
            <a:pPr marL="868363" lvl="1"/>
            <a:r>
              <a:rPr lang="en-US" sz="1700">
                <a:latin typeface="Calibri" pitchFamily="34" charset="0"/>
                <a:cs typeface="Calibri" pitchFamily="34" charset="0"/>
              </a:rPr>
              <a:t>Thus now nothing would be in existence</a:t>
            </a:r>
          </a:p>
          <a:p>
            <a:pPr marL="868363" lvl="1"/>
            <a:r>
              <a:rPr lang="en-US" sz="1700">
                <a:latin typeface="Calibri" pitchFamily="34" charset="0"/>
                <a:cs typeface="Calibri" pitchFamily="34" charset="0"/>
              </a:rPr>
              <a:t>There must exist something whose existence is necessary</a:t>
            </a:r>
          </a:p>
          <a:p>
            <a:pPr lvl="2"/>
            <a:endParaRPr lang="en-US" sz="1700">
              <a:latin typeface="Calibri" pitchFamily="34" charset="0"/>
              <a:cs typeface="Calibri" pitchFamily="34" charset="0"/>
            </a:endParaRPr>
          </a:p>
          <a:p>
            <a:pPr marL="868363" lvl="1"/>
            <a:endParaRPr lang="en-US" sz="1700">
              <a:latin typeface="Calibri" pitchFamily="34" charset="0"/>
              <a:cs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BED8F-9C61-8116-B627-E7EFFA27D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CB3B5-F27D-E11C-200E-A539DF3F3ECB}"/>
              </a:ext>
            </a:extLst>
          </p:cNvPr>
          <p:cNvSpPr>
            <a:spLocks noGrp="1"/>
          </p:cNvSpPr>
          <p:nvPr>
            <p:ph type="title"/>
          </p:nvPr>
        </p:nvSpPr>
        <p:spPr/>
        <p:txBody>
          <a:bodyPr/>
          <a:lstStyle/>
          <a:p>
            <a:r>
              <a:rPr lang="en-US" dirty="0"/>
              <a:t>The Early Middle Ages: Philosophy</a:t>
            </a:r>
          </a:p>
        </p:txBody>
      </p:sp>
      <p:sp>
        <p:nvSpPr>
          <p:cNvPr id="3" name="Content Placeholder 2">
            <a:extLst>
              <a:ext uri="{FF2B5EF4-FFF2-40B4-BE49-F238E27FC236}">
                <a16:creationId xmlns:a16="http://schemas.microsoft.com/office/drawing/2014/main" id="{1B95E43E-E85A-CF6E-F36F-D600E7D89527}"/>
              </a:ext>
            </a:extLst>
          </p:cNvPr>
          <p:cNvSpPr>
            <a:spLocks noGrp="1"/>
          </p:cNvSpPr>
          <p:nvPr>
            <p:ph idx="1"/>
          </p:nvPr>
        </p:nvSpPr>
        <p:spPr/>
        <p:txBody>
          <a:bodyPr/>
          <a:lstStyle/>
          <a:p>
            <a:r>
              <a:rPr lang="en-US" dirty="0"/>
              <a:t>Few works of classic philosophy available to scholars</a:t>
            </a:r>
          </a:p>
          <a:p>
            <a:pPr lvl="1"/>
            <a:r>
              <a:rPr lang="en-US" dirty="0"/>
              <a:t>Plato’s Timaeus</a:t>
            </a:r>
          </a:p>
          <a:p>
            <a:pPr lvl="1"/>
            <a:r>
              <a:rPr lang="en-US" dirty="0"/>
              <a:t> Parts of Aristotle’s Logic</a:t>
            </a:r>
          </a:p>
          <a:p>
            <a:pPr lvl="1"/>
            <a:r>
              <a:rPr lang="en-US" dirty="0"/>
              <a:t>An introduction Aristotle's Categories by Porphyry.</a:t>
            </a:r>
          </a:p>
          <a:p>
            <a:pPr lvl="1"/>
            <a:r>
              <a:rPr lang="en-US" dirty="0"/>
              <a:t>A few of Cicero’s dialogues.</a:t>
            </a:r>
          </a:p>
          <a:p>
            <a:pPr lvl="1"/>
            <a:r>
              <a:rPr lang="en-US" dirty="0"/>
              <a:t>Essays by Seneca.</a:t>
            </a:r>
          </a:p>
          <a:p>
            <a:pPr lvl="1"/>
            <a:r>
              <a:rPr lang="en-US" dirty="0"/>
              <a:t> Lucretius’s poetic presentation of the Epicurean’s atomism.</a:t>
            </a:r>
          </a:p>
          <a:p>
            <a:endParaRPr lang="en-US" dirty="0"/>
          </a:p>
        </p:txBody>
      </p:sp>
    </p:spTree>
    <p:extLst>
      <p:ext uri="{BB962C8B-B14F-4D97-AF65-F5344CB8AC3E}">
        <p14:creationId xmlns:p14="http://schemas.microsoft.com/office/powerpoint/2010/main" val="31531262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677334" y="609599"/>
            <a:ext cx="4598754" cy="5545667"/>
          </a:xfrm>
        </p:spPr>
        <p:txBody>
          <a:bodyPr anchor="ctr">
            <a:normAutofit/>
          </a:bodyPr>
          <a:lstStyle/>
          <a:p>
            <a:pPr eaLnBrk="1" hangingPunct="1"/>
            <a:r>
              <a:rPr lang="en-US" dirty="0">
                <a:solidFill>
                  <a:schemeClr val="tx1">
                    <a:lumMod val="85000"/>
                    <a:lumOff val="15000"/>
                  </a:schemeClr>
                </a:solidFill>
                <a:latin typeface="Calibri" pitchFamily="34" charset="0"/>
                <a:cs typeface="Calibri" pitchFamily="34" charset="0"/>
              </a:rPr>
              <a:t>St. Thomas Aquinas: Five Ways</a:t>
            </a:r>
          </a:p>
        </p:txBody>
      </p:sp>
      <p:sp>
        <p:nvSpPr>
          <p:cNvPr id="44034" name="Content Placeholder 2"/>
          <p:cNvSpPr>
            <a:spLocks noGrp="1"/>
          </p:cNvSpPr>
          <p:nvPr>
            <p:ph idx="1"/>
          </p:nvPr>
        </p:nvSpPr>
        <p:spPr>
          <a:xfrm>
            <a:off x="6116084" y="609600"/>
            <a:ext cx="5511296" cy="5545667"/>
          </a:xfrm>
        </p:spPr>
        <p:txBody>
          <a:bodyPr anchor="ctr">
            <a:normAutofit/>
          </a:bodyPr>
          <a:lstStyle/>
          <a:p>
            <a:pPr eaLnBrk="1" hangingPunct="1"/>
            <a:r>
              <a:rPr lang="en-US">
                <a:solidFill>
                  <a:srgbClr val="FFFFFF"/>
                </a:solidFill>
                <a:latin typeface="Calibri" pitchFamily="34" charset="0"/>
                <a:cs typeface="Calibri" pitchFamily="34" charset="0"/>
              </a:rPr>
              <a:t>The Third Way (Possibility &amp; Necessity)</a:t>
            </a:r>
          </a:p>
          <a:p>
            <a:pPr marL="868363" lvl="1"/>
            <a:r>
              <a:rPr lang="en-US">
                <a:solidFill>
                  <a:srgbClr val="FFFFFF"/>
                </a:solidFill>
                <a:latin typeface="Calibri" pitchFamily="34" charset="0"/>
                <a:cs typeface="Calibri" pitchFamily="34" charset="0"/>
              </a:rPr>
              <a:t>Every necessary thing either has its necessity cause by another or not</a:t>
            </a:r>
          </a:p>
          <a:p>
            <a:pPr marL="868363" lvl="1"/>
            <a:r>
              <a:rPr lang="en-US">
                <a:solidFill>
                  <a:srgbClr val="FFFFFF"/>
                </a:solidFill>
                <a:latin typeface="Calibri" pitchFamily="34" charset="0"/>
                <a:cs typeface="Calibri" pitchFamily="34" charset="0"/>
              </a:rPr>
              <a:t>Impossible to go on to infinity</a:t>
            </a:r>
          </a:p>
          <a:p>
            <a:pPr lvl="2"/>
            <a:r>
              <a:rPr lang="en-US">
                <a:solidFill>
                  <a:srgbClr val="FFFFFF"/>
                </a:solidFill>
                <a:latin typeface="Calibri" pitchFamily="34" charset="0"/>
                <a:cs typeface="Calibri" pitchFamily="34" charset="0"/>
              </a:rPr>
              <a:t>As per efficient causes</a:t>
            </a:r>
          </a:p>
          <a:p>
            <a:pPr marL="868363" lvl="1"/>
            <a:r>
              <a:rPr lang="en-US">
                <a:solidFill>
                  <a:srgbClr val="FFFFFF"/>
                </a:solidFill>
                <a:latin typeface="Calibri" pitchFamily="34" charset="0"/>
                <a:cs typeface="Calibri" pitchFamily="34" charset="0"/>
              </a:rPr>
              <a:t>Therefore we must admit the existence of a being</a:t>
            </a:r>
          </a:p>
          <a:p>
            <a:pPr lvl="2"/>
            <a:r>
              <a:rPr lang="en-US">
                <a:solidFill>
                  <a:srgbClr val="FFFFFF"/>
                </a:solidFill>
                <a:latin typeface="Calibri" pitchFamily="34" charset="0"/>
                <a:cs typeface="Calibri" pitchFamily="34" charset="0"/>
              </a:rPr>
              <a:t>Having of itself its own necessity</a:t>
            </a:r>
          </a:p>
          <a:p>
            <a:pPr lvl="2"/>
            <a:r>
              <a:rPr lang="en-US">
                <a:solidFill>
                  <a:srgbClr val="FFFFFF"/>
                </a:solidFill>
                <a:latin typeface="Calibri" pitchFamily="34" charset="0"/>
                <a:cs typeface="Calibri" pitchFamily="34" charset="0"/>
              </a:rPr>
              <a:t>Not receiving it from another</a:t>
            </a:r>
          </a:p>
          <a:p>
            <a:pPr lvl="2"/>
            <a:r>
              <a:rPr lang="en-US">
                <a:solidFill>
                  <a:srgbClr val="FFFFFF"/>
                </a:solidFill>
                <a:latin typeface="Calibri" pitchFamily="34" charset="0"/>
                <a:cs typeface="Calibri" pitchFamily="34" charset="0"/>
              </a:rPr>
              <a:t>Causing necessity in others </a:t>
            </a:r>
          </a:p>
          <a:p>
            <a:pPr marL="868363" lvl="1"/>
            <a:r>
              <a:rPr lang="en-US">
                <a:solidFill>
                  <a:srgbClr val="FFFFFF"/>
                </a:solidFill>
                <a:latin typeface="Calibri" pitchFamily="34" charset="0"/>
                <a:cs typeface="Calibri" pitchFamily="34" charset="0"/>
              </a:rPr>
              <a:t>This all men speak of as God</a:t>
            </a:r>
          </a:p>
          <a:p>
            <a:pPr lvl="2"/>
            <a:endParaRPr lang="en-US">
              <a:solidFill>
                <a:srgbClr val="FFFFFF"/>
              </a:solidFill>
              <a:latin typeface="Calibri" pitchFamily="34" charset="0"/>
              <a:cs typeface="Calibri" pitchFamily="34" charset="0"/>
            </a:endParaRPr>
          </a:p>
          <a:p>
            <a:pPr marL="868363" lvl="1"/>
            <a:endParaRPr lang="en-US">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35313171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tar filled sky&#10;&#10;Description automatically generated">
            <a:extLst>
              <a:ext uri="{FF2B5EF4-FFF2-40B4-BE49-F238E27FC236}">
                <a16:creationId xmlns:a16="http://schemas.microsoft.com/office/drawing/2014/main" id="{B9F4EEA7-59BE-4540-8DEC-52A49478F3DA}"/>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023" r="4168"/>
          <a:stretch/>
        </p:blipFill>
        <p:spPr>
          <a:xfrm>
            <a:off x="4296867" y="5"/>
            <a:ext cx="4831627" cy="4520011"/>
          </a:xfrm>
          <a:custGeom>
            <a:avLst/>
            <a:gdLst/>
            <a:ahLst/>
            <a:cxnLst/>
            <a:rect l="l" t="t" r="r" b="b"/>
            <a:pathLst>
              <a:path w="4831627" h="4520011">
                <a:moveTo>
                  <a:pt x="0" y="0"/>
                </a:moveTo>
                <a:lnTo>
                  <a:pt x="4831627" y="0"/>
                </a:lnTo>
                <a:lnTo>
                  <a:pt x="1416677" y="4520011"/>
                </a:lnTo>
                <a:close/>
              </a:path>
            </a:pathLst>
          </a:custGeom>
        </p:spPr>
      </p:pic>
      <p:pic>
        <p:nvPicPr>
          <p:cNvPr id="5" name="Picture 4" descr="A picture containing object&#10;&#10;Description automatically generated">
            <a:extLst>
              <a:ext uri="{FF2B5EF4-FFF2-40B4-BE49-F238E27FC236}">
                <a16:creationId xmlns:a16="http://schemas.microsoft.com/office/drawing/2014/main" id="{8055CFB7-A635-4AC2-A800-24FE796B083B}"/>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155" r="14622" b="-2"/>
          <a:stretch/>
        </p:blipFill>
        <p:spPr>
          <a:xfrm>
            <a:off x="4041994" y="-4"/>
            <a:ext cx="8139373"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45057" name="Title 1"/>
          <p:cNvSpPr>
            <a:spLocks noGrp="1"/>
          </p:cNvSpPr>
          <p:nvPr>
            <p:ph type="title"/>
          </p:nvPr>
        </p:nvSpPr>
        <p:spPr>
          <a:xfrm>
            <a:off x="677334" y="1176489"/>
            <a:ext cx="3749061" cy="1508469"/>
          </a:xfrm>
        </p:spPr>
        <p:txBody>
          <a:bodyPr anchor="ctr">
            <a:normAutofit/>
          </a:bodyPr>
          <a:lstStyle/>
          <a:p>
            <a:pPr eaLnBrk="1" hangingPunct="1"/>
            <a:r>
              <a:rPr lang="en-US" sz="3200">
                <a:latin typeface="Calibri" pitchFamily="34" charset="0"/>
                <a:cs typeface="Calibri" pitchFamily="34" charset="0"/>
              </a:rPr>
              <a:t>St. Thomas Aquinas: Five Ways</a:t>
            </a:r>
          </a:p>
        </p:txBody>
      </p:sp>
      <p:sp>
        <p:nvSpPr>
          <p:cNvPr id="45058" name="Content Placeholder 2"/>
          <p:cNvSpPr>
            <a:spLocks noGrp="1"/>
          </p:cNvSpPr>
          <p:nvPr>
            <p:ph idx="1"/>
          </p:nvPr>
        </p:nvSpPr>
        <p:spPr>
          <a:xfrm>
            <a:off x="426174" y="2438401"/>
            <a:ext cx="4064554" cy="4038600"/>
          </a:xfrm>
        </p:spPr>
        <p:txBody>
          <a:bodyPr>
            <a:normAutofit fontScale="47500" lnSpcReduction="20000"/>
          </a:bodyPr>
          <a:lstStyle/>
          <a:p>
            <a:pPr eaLnBrk="1" hangingPunct="1">
              <a:lnSpc>
                <a:spcPct val="90000"/>
              </a:lnSpc>
            </a:pPr>
            <a:r>
              <a:rPr lang="en-US" sz="3400" dirty="0">
                <a:latin typeface="Calibri" pitchFamily="34" charset="0"/>
                <a:cs typeface="Calibri" pitchFamily="34" charset="0"/>
              </a:rPr>
              <a:t>The Fourth Way (Gradation)</a:t>
            </a:r>
          </a:p>
          <a:p>
            <a:pPr marL="868363" lvl="1">
              <a:lnSpc>
                <a:spcPct val="90000"/>
              </a:lnSpc>
            </a:pPr>
            <a:r>
              <a:rPr lang="en-US" sz="3400" dirty="0">
                <a:latin typeface="Calibri" pitchFamily="34" charset="0"/>
                <a:cs typeface="Calibri" pitchFamily="34" charset="0"/>
              </a:rPr>
              <a:t>Among beings are some more and some less</a:t>
            </a:r>
          </a:p>
          <a:p>
            <a:pPr marL="868363" lvl="1">
              <a:lnSpc>
                <a:spcPct val="90000"/>
              </a:lnSpc>
            </a:pPr>
            <a:r>
              <a:rPr lang="en-US" sz="3400" dirty="0">
                <a:latin typeface="Calibri" pitchFamily="34" charset="0"/>
                <a:cs typeface="Calibri" pitchFamily="34" charset="0"/>
              </a:rPr>
              <a:t>More or less are predicated by resemblance to a maximum</a:t>
            </a:r>
          </a:p>
          <a:p>
            <a:pPr marL="868363" lvl="1">
              <a:lnSpc>
                <a:spcPct val="90000"/>
              </a:lnSpc>
            </a:pPr>
            <a:r>
              <a:rPr lang="en-US" sz="3400" dirty="0">
                <a:latin typeface="Calibri" pitchFamily="34" charset="0"/>
                <a:cs typeface="Calibri" pitchFamily="34" charset="0"/>
              </a:rPr>
              <a:t>There is something truest, best, noblest</a:t>
            </a:r>
          </a:p>
          <a:p>
            <a:pPr marL="868363" lvl="1">
              <a:lnSpc>
                <a:spcPct val="90000"/>
              </a:lnSpc>
            </a:pPr>
            <a:r>
              <a:rPr lang="en-US" sz="3400" dirty="0">
                <a:latin typeface="Calibri" pitchFamily="34" charset="0"/>
                <a:cs typeface="Calibri" pitchFamily="34" charset="0"/>
              </a:rPr>
              <a:t>There is something most in being</a:t>
            </a:r>
          </a:p>
          <a:p>
            <a:pPr marL="868363" lvl="1">
              <a:lnSpc>
                <a:spcPct val="90000"/>
              </a:lnSpc>
            </a:pPr>
            <a:r>
              <a:rPr lang="en-US" sz="3400" dirty="0">
                <a:latin typeface="Calibri" pitchFamily="34" charset="0"/>
                <a:cs typeface="Calibri" pitchFamily="34" charset="0"/>
              </a:rPr>
              <a:t>The maximum in any genus is the cause of all in that genus</a:t>
            </a:r>
          </a:p>
          <a:p>
            <a:pPr lvl="2">
              <a:lnSpc>
                <a:spcPct val="90000"/>
              </a:lnSpc>
            </a:pPr>
            <a:r>
              <a:rPr lang="en-US" sz="3400" dirty="0">
                <a:latin typeface="Calibri" pitchFamily="34" charset="0"/>
                <a:cs typeface="Calibri" pitchFamily="34" charset="0"/>
              </a:rPr>
              <a:t>Fire</a:t>
            </a:r>
          </a:p>
          <a:p>
            <a:pPr marL="868363" lvl="1">
              <a:lnSpc>
                <a:spcPct val="90000"/>
              </a:lnSpc>
            </a:pPr>
            <a:r>
              <a:rPr lang="en-US" sz="3400" dirty="0">
                <a:latin typeface="Calibri" pitchFamily="34" charset="0"/>
                <a:cs typeface="Calibri" pitchFamily="34" charset="0"/>
              </a:rPr>
              <a:t>There must be something which is the cause of being, goodness, perfection</a:t>
            </a:r>
          </a:p>
          <a:p>
            <a:pPr marL="868363" lvl="1">
              <a:lnSpc>
                <a:spcPct val="90000"/>
              </a:lnSpc>
            </a:pPr>
            <a:r>
              <a:rPr lang="en-US" sz="3400" dirty="0">
                <a:latin typeface="Calibri" pitchFamily="34" charset="0"/>
                <a:cs typeface="Calibri" pitchFamily="34" charset="0"/>
              </a:rPr>
              <a:t>This being we call God</a:t>
            </a:r>
          </a:p>
          <a:p>
            <a:pPr lvl="2">
              <a:lnSpc>
                <a:spcPct val="90000"/>
              </a:lnSpc>
            </a:pPr>
            <a:endParaRPr lang="en-US" sz="1100" dirty="0">
              <a:latin typeface="Calibri" pitchFamily="34" charset="0"/>
              <a:cs typeface="Calibri" pitchFamily="34" charset="0"/>
            </a:endParaRPr>
          </a:p>
          <a:p>
            <a:pPr marL="868363" lvl="1">
              <a:lnSpc>
                <a:spcPct val="90000"/>
              </a:lnSpc>
            </a:pPr>
            <a:endParaRPr lang="en-US" sz="1100" dirty="0">
              <a:latin typeface="Calibri" pitchFamily="34" charset="0"/>
              <a:cs typeface="Calibri" pitchFamily="34" charset="0"/>
            </a:endParaRPr>
          </a:p>
        </p:txBody>
      </p:sp>
      <p:sp>
        <p:nvSpPr>
          <p:cNvPr id="8" name="TextBox 7">
            <a:extLst>
              <a:ext uri="{FF2B5EF4-FFF2-40B4-BE49-F238E27FC236}">
                <a16:creationId xmlns:a16="http://schemas.microsoft.com/office/drawing/2014/main" id="{17AD57B2-080F-4F88-ABFE-BFD676686396}"/>
              </a:ext>
            </a:extLst>
          </p:cNvPr>
          <p:cNvSpPr txBox="1"/>
          <p:nvPr/>
        </p:nvSpPr>
        <p:spPr>
          <a:xfrm>
            <a:off x="9650920" y="6657945"/>
            <a:ext cx="254108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uturism.com/death-from-the-skies-how-our-solar-system-will-di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5536734" y="609600"/>
            <a:ext cx="4626822"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6082" name="Content Placeholder 2"/>
          <p:cNvSpPr>
            <a:spLocks noGrp="1"/>
          </p:cNvSpPr>
          <p:nvPr>
            <p:ph idx="1"/>
          </p:nvPr>
        </p:nvSpPr>
        <p:spPr>
          <a:xfrm>
            <a:off x="5209563" y="2160589"/>
            <a:ext cx="4064439" cy="3880773"/>
          </a:xfrm>
        </p:spPr>
        <p:txBody>
          <a:bodyPr>
            <a:normAutofit/>
          </a:bodyPr>
          <a:lstStyle/>
          <a:p>
            <a:pPr eaLnBrk="1" hangingPunct="1"/>
            <a:r>
              <a:rPr lang="en-US">
                <a:latin typeface="Calibri" pitchFamily="34" charset="0"/>
                <a:cs typeface="Calibri" pitchFamily="34" charset="0"/>
              </a:rPr>
              <a:t>The Fifth Way (Governance of the World)</a:t>
            </a:r>
          </a:p>
          <a:p>
            <a:pPr marL="868363" lvl="1"/>
            <a:r>
              <a:rPr lang="en-US">
                <a:latin typeface="Calibri" pitchFamily="34" charset="0"/>
                <a:cs typeface="Calibri" pitchFamily="34" charset="0"/>
              </a:rPr>
              <a:t>Things that act from knowledge act for an end</a:t>
            </a:r>
          </a:p>
          <a:p>
            <a:pPr marL="868363" lvl="1"/>
            <a:r>
              <a:rPr lang="en-US">
                <a:latin typeface="Calibri" pitchFamily="34" charset="0"/>
                <a:cs typeface="Calibri" pitchFamily="34" charset="0"/>
              </a:rPr>
              <a:t>Evident from acting in the same way</a:t>
            </a:r>
          </a:p>
          <a:p>
            <a:pPr marL="868363" lvl="1"/>
            <a:r>
              <a:rPr lang="en-US">
                <a:latin typeface="Calibri" pitchFamily="34" charset="0"/>
                <a:cs typeface="Calibri" pitchFamily="34" charset="0"/>
              </a:rPr>
              <a:t>Whatever lacks knowledge must be directed</a:t>
            </a:r>
          </a:p>
          <a:p>
            <a:pPr marL="868363" lvl="1"/>
            <a:r>
              <a:rPr lang="en-US">
                <a:latin typeface="Calibri" pitchFamily="34" charset="0"/>
                <a:cs typeface="Calibri" pitchFamily="34" charset="0"/>
              </a:rPr>
              <a:t>Therefore some intelligent being directs all-natural things</a:t>
            </a:r>
          </a:p>
          <a:p>
            <a:pPr marL="868363" lvl="1"/>
            <a:r>
              <a:rPr lang="en-US">
                <a:latin typeface="Calibri" pitchFamily="34" charset="0"/>
                <a:cs typeface="Calibri" pitchFamily="34" charset="0"/>
              </a:rPr>
              <a:t>This being we call God</a:t>
            </a:r>
          </a:p>
          <a:p>
            <a:pPr lvl="2"/>
            <a:endParaRPr lang="en-US">
              <a:latin typeface="Calibri" pitchFamily="34" charset="0"/>
              <a:cs typeface="Calibri" pitchFamily="34" charset="0"/>
            </a:endParaRPr>
          </a:p>
          <a:p>
            <a:pPr marL="868363" lvl="1"/>
            <a:endParaRPr lang="en-US">
              <a:latin typeface="Calibri" pitchFamily="34" charset="0"/>
              <a:cs typeface="Calibri" pitchFamily="34" charset="0"/>
            </a:endParaRPr>
          </a:p>
        </p:txBody>
      </p:sp>
      <p:pic>
        <p:nvPicPr>
          <p:cNvPr id="3" name="Picture 2" descr="A hand holding a video game remote control&#10;&#10;Description automatically generated">
            <a:extLst>
              <a:ext uri="{FF2B5EF4-FFF2-40B4-BE49-F238E27FC236}">
                <a16:creationId xmlns:a16="http://schemas.microsoft.com/office/drawing/2014/main" id="{074BC852-D070-4D68-86B7-4A90B8D0DCC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4808" r="2681"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7102E5B5-BBF3-4984-8375-F131E25BFFB8}"/>
              </a:ext>
            </a:extLst>
          </p:cNvPr>
          <p:cNvSpPr txBox="1"/>
          <p:nvPr/>
        </p:nvSpPr>
        <p:spPr>
          <a:xfrm>
            <a:off x="9649317" y="6657945"/>
            <a:ext cx="254268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campbellpropertymanagement.com/blog/2015/08/03/cable-pass-through-cos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treet sign on a pole&#10;&#10;Description automatically generated">
            <a:extLst>
              <a:ext uri="{FF2B5EF4-FFF2-40B4-BE49-F238E27FC236}">
                <a16:creationId xmlns:a16="http://schemas.microsoft.com/office/drawing/2014/main" id="{8F5FF067-B741-4B4A-894F-4BD8936F9B8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528" r="965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7105" name="Title 1"/>
          <p:cNvSpPr>
            <a:spLocks noGrp="1"/>
          </p:cNvSpPr>
          <p:nvPr>
            <p:ph type="title"/>
          </p:nvPr>
        </p:nvSpPr>
        <p:spPr>
          <a:xfrm>
            <a:off x="677333" y="609600"/>
            <a:ext cx="4873075"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7106" name="Content Placeholder 2"/>
          <p:cNvSpPr>
            <a:spLocks noGrp="1"/>
          </p:cNvSpPr>
          <p:nvPr>
            <p:ph idx="1"/>
          </p:nvPr>
        </p:nvSpPr>
        <p:spPr>
          <a:xfrm>
            <a:off x="677334" y="2160589"/>
            <a:ext cx="3851122" cy="3880773"/>
          </a:xfrm>
        </p:spPr>
        <p:txBody>
          <a:bodyPr>
            <a:normAutofit/>
          </a:bodyPr>
          <a:lstStyle/>
          <a:p>
            <a:pPr eaLnBrk="1" hangingPunct="1"/>
            <a:r>
              <a:rPr lang="en-US" dirty="0">
                <a:latin typeface="Calibri" pitchFamily="34" charset="0"/>
                <a:cs typeface="Calibri" pitchFamily="34" charset="0"/>
              </a:rPr>
              <a:t>Common Mistakes in Interpreting the 5 Ways</a:t>
            </a:r>
          </a:p>
          <a:p>
            <a:pPr marL="868363" lvl="1"/>
            <a:r>
              <a:rPr lang="en-US" sz="2000" dirty="0">
                <a:latin typeface="Calibri" pitchFamily="34" charset="0"/>
                <a:cs typeface="Calibri" pitchFamily="34" charset="0"/>
              </a:rPr>
              <a:t>Everything must have a cause</a:t>
            </a:r>
          </a:p>
          <a:p>
            <a:pPr lvl="2"/>
            <a:r>
              <a:rPr lang="en-US" sz="1800" dirty="0">
                <a:latin typeface="Calibri" pitchFamily="34" charset="0"/>
                <a:cs typeface="Calibri" pitchFamily="34" charset="0"/>
              </a:rPr>
              <a:t>Does not assume this</a:t>
            </a:r>
          </a:p>
          <a:p>
            <a:pPr lvl="2"/>
            <a:r>
              <a:rPr lang="en-US" sz="1800" dirty="0">
                <a:latin typeface="Calibri" pitchFamily="34" charset="0"/>
                <a:cs typeface="Calibri" pitchFamily="34" charset="0"/>
              </a:rPr>
              <a:t>What is potential must be cause by what is actual</a:t>
            </a:r>
          </a:p>
          <a:p>
            <a:pPr lvl="2"/>
            <a:r>
              <a:rPr lang="en-US" sz="1800" dirty="0">
                <a:latin typeface="Calibri" pitchFamily="34" charset="0"/>
                <a:cs typeface="Calibri" pitchFamily="34" charset="0"/>
              </a:rPr>
              <a:t>Created beings</a:t>
            </a:r>
          </a:p>
          <a:p>
            <a:pPr lvl="2"/>
            <a:endParaRPr lang="en-US" dirty="0">
              <a:latin typeface="Calibri" pitchFamily="34" charset="0"/>
              <a:cs typeface="Calibri" pitchFamily="34" charset="0"/>
            </a:endParaRPr>
          </a:p>
          <a:p>
            <a:pPr marL="868363" lvl="1"/>
            <a:endParaRPr lang="en-US" dirty="0">
              <a:latin typeface="Calibri" pitchFamily="34" charset="0"/>
              <a:cs typeface="Calibri" pitchFamily="34" charset="0"/>
            </a:endParaRPr>
          </a:p>
        </p:txBody>
      </p:sp>
      <p:sp>
        <p:nvSpPr>
          <p:cNvPr id="4" name="TextBox 3">
            <a:extLst>
              <a:ext uri="{FF2B5EF4-FFF2-40B4-BE49-F238E27FC236}">
                <a16:creationId xmlns:a16="http://schemas.microsoft.com/office/drawing/2014/main" id="{1F653F1E-F35F-41BF-8798-2454515DD55B}"/>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picpedia.org/highway-signs/c/caus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small, light, large&#10;&#10;Description automatically generated">
            <a:extLst>
              <a:ext uri="{FF2B5EF4-FFF2-40B4-BE49-F238E27FC236}">
                <a16:creationId xmlns:a16="http://schemas.microsoft.com/office/drawing/2014/main" id="{2550C15C-43DC-480E-BB75-DA5BCD32202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57" r="2114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7105" name="Title 1"/>
          <p:cNvSpPr>
            <a:spLocks noGrp="1"/>
          </p:cNvSpPr>
          <p:nvPr>
            <p:ph type="title"/>
          </p:nvPr>
        </p:nvSpPr>
        <p:spPr>
          <a:xfrm>
            <a:off x="677333" y="609600"/>
            <a:ext cx="4278715"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7106" name="Content Placeholder 2"/>
          <p:cNvSpPr>
            <a:spLocks noGrp="1"/>
          </p:cNvSpPr>
          <p:nvPr>
            <p:ph idx="1"/>
          </p:nvPr>
        </p:nvSpPr>
        <p:spPr>
          <a:xfrm>
            <a:off x="677334" y="2160589"/>
            <a:ext cx="3851122" cy="3880773"/>
          </a:xfrm>
        </p:spPr>
        <p:txBody>
          <a:bodyPr>
            <a:normAutofit/>
          </a:bodyPr>
          <a:lstStyle/>
          <a:p>
            <a:pPr eaLnBrk="1" hangingPunct="1">
              <a:lnSpc>
                <a:spcPct val="90000"/>
              </a:lnSpc>
            </a:pPr>
            <a:r>
              <a:rPr lang="en-US" sz="1300" dirty="0">
                <a:latin typeface="Calibri" pitchFamily="34" charset="0"/>
                <a:cs typeface="Calibri" pitchFamily="34" charset="0"/>
              </a:rPr>
              <a:t>Common Mistakes in Interpreting the 5 Ways</a:t>
            </a:r>
          </a:p>
          <a:p>
            <a:pPr marL="868363" lvl="1">
              <a:lnSpc>
                <a:spcPct val="90000"/>
              </a:lnSpc>
            </a:pPr>
            <a:r>
              <a:rPr lang="en-US" sz="1300" dirty="0">
                <a:latin typeface="Calibri" pitchFamily="34" charset="0"/>
                <a:cs typeface="Calibri" pitchFamily="34" charset="0"/>
              </a:rPr>
              <a:t>The world has a beginning in time</a:t>
            </a:r>
          </a:p>
          <a:p>
            <a:pPr lvl="2">
              <a:lnSpc>
                <a:spcPct val="90000"/>
              </a:lnSpc>
            </a:pPr>
            <a:r>
              <a:rPr lang="en-US" sz="1300" dirty="0">
                <a:latin typeface="Calibri" pitchFamily="34" charset="0"/>
                <a:cs typeface="Calibri" pitchFamily="34" charset="0"/>
              </a:rPr>
              <a:t>Does not attempt to prove this</a:t>
            </a:r>
          </a:p>
          <a:p>
            <a:pPr lvl="2">
              <a:lnSpc>
                <a:spcPct val="90000"/>
              </a:lnSpc>
            </a:pPr>
            <a:r>
              <a:rPr lang="en-US" sz="1300" dirty="0">
                <a:latin typeface="Calibri" pitchFamily="34" charset="0"/>
                <a:cs typeface="Calibri" pitchFamily="34" charset="0"/>
              </a:rPr>
              <a:t>Does not disprove</a:t>
            </a:r>
          </a:p>
          <a:p>
            <a:pPr lvl="2">
              <a:lnSpc>
                <a:spcPct val="90000"/>
              </a:lnSpc>
            </a:pPr>
            <a:r>
              <a:rPr lang="en-US" sz="1300" dirty="0">
                <a:latin typeface="Calibri" pitchFamily="34" charset="0"/>
                <a:cs typeface="Calibri" pitchFamily="34" charset="0"/>
              </a:rPr>
              <a:t>Aristotle’s eternal world and unmoved mover</a:t>
            </a:r>
          </a:p>
          <a:p>
            <a:pPr lvl="2">
              <a:lnSpc>
                <a:spcPct val="90000"/>
              </a:lnSpc>
            </a:pPr>
            <a:r>
              <a:rPr lang="en-US" sz="1300" dirty="0">
                <a:latin typeface="Calibri" pitchFamily="34" charset="0"/>
                <a:cs typeface="Calibri" pitchFamily="34" charset="0"/>
              </a:rPr>
              <a:t>Possibility of an eternal universe</a:t>
            </a:r>
          </a:p>
          <a:p>
            <a:pPr lvl="2">
              <a:lnSpc>
                <a:spcPct val="90000"/>
              </a:lnSpc>
            </a:pPr>
            <a:endParaRPr lang="en-US" sz="1300" dirty="0">
              <a:latin typeface="Calibri" pitchFamily="34" charset="0"/>
              <a:cs typeface="Calibri" pitchFamily="34" charset="0"/>
            </a:endParaRPr>
          </a:p>
          <a:p>
            <a:pPr marL="868363" lvl="1">
              <a:lnSpc>
                <a:spcPct val="90000"/>
              </a:lnSpc>
            </a:pPr>
            <a:endParaRPr lang="en-US" sz="1300" dirty="0">
              <a:latin typeface="Calibri" pitchFamily="34" charset="0"/>
              <a:cs typeface="Calibri" pitchFamily="34" charset="0"/>
            </a:endParaRPr>
          </a:p>
        </p:txBody>
      </p:sp>
      <p:sp>
        <p:nvSpPr>
          <p:cNvPr id="7" name="TextBox 6">
            <a:extLst>
              <a:ext uri="{FF2B5EF4-FFF2-40B4-BE49-F238E27FC236}">
                <a16:creationId xmlns:a16="http://schemas.microsoft.com/office/drawing/2014/main" id="{C69F579B-CFD4-4CCA-9920-EF3E116F3192}"/>
              </a:ext>
            </a:extLst>
          </p:cNvPr>
          <p:cNvSpPr txBox="1"/>
          <p:nvPr/>
        </p:nvSpPr>
        <p:spPr>
          <a:xfrm>
            <a:off x="9505047" y="6657945"/>
            <a:ext cx="26869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howanxious.wordpress.com/tag/time-trave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6857773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5536734" y="609600"/>
            <a:ext cx="4530810"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8130" name="Content Placeholder 2"/>
          <p:cNvSpPr>
            <a:spLocks noGrp="1"/>
          </p:cNvSpPr>
          <p:nvPr>
            <p:ph idx="1"/>
          </p:nvPr>
        </p:nvSpPr>
        <p:spPr>
          <a:xfrm>
            <a:off x="5209563" y="2160589"/>
            <a:ext cx="4064439" cy="3880773"/>
          </a:xfrm>
        </p:spPr>
        <p:txBody>
          <a:bodyPr>
            <a:normAutofit/>
          </a:bodyPr>
          <a:lstStyle/>
          <a:p>
            <a:pPr lvl="2"/>
            <a:r>
              <a:rPr lang="en-US">
                <a:latin typeface="Calibri" pitchFamily="34" charset="0"/>
                <a:cs typeface="Calibri" pitchFamily="34" charset="0"/>
              </a:rPr>
              <a:t>First cause</a:t>
            </a:r>
          </a:p>
          <a:p>
            <a:pPr lvl="3"/>
            <a:r>
              <a:rPr lang="en-US">
                <a:latin typeface="Calibri" pitchFamily="34" charset="0"/>
                <a:cs typeface="Calibri" pitchFamily="34" charset="0"/>
              </a:rPr>
              <a:t>Eternal flame</a:t>
            </a:r>
          </a:p>
          <a:p>
            <a:pPr lvl="2"/>
            <a:r>
              <a:rPr lang="en-US">
                <a:latin typeface="Calibri" pitchFamily="34" charset="0"/>
                <a:cs typeface="Calibri" pitchFamily="34" charset="0"/>
              </a:rPr>
              <a:t>God as a continuously sustaining cause</a:t>
            </a:r>
          </a:p>
          <a:p>
            <a:pPr lvl="2"/>
            <a:r>
              <a:rPr lang="en-US">
                <a:latin typeface="Calibri" pitchFamily="34" charset="0"/>
                <a:cs typeface="Calibri" pitchFamily="34" charset="0"/>
              </a:rPr>
              <a:t>Not possible to prove an eternal world</a:t>
            </a:r>
          </a:p>
          <a:p>
            <a:pPr lvl="2"/>
            <a:r>
              <a:rPr lang="en-US">
                <a:latin typeface="Calibri" pitchFamily="34" charset="0"/>
                <a:cs typeface="Calibri" pitchFamily="34" charset="0"/>
              </a:rPr>
              <a:t>St. Bonaventure</a:t>
            </a:r>
          </a:p>
          <a:p>
            <a:pPr lvl="2"/>
            <a:r>
              <a:rPr lang="en-US">
                <a:latin typeface="Calibri" pitchFamily="34" charset="0"/>
                <a:cs typeface="Calibri" pitchFamily="34" charset="0"/>
              </a:rPr>
              <a:t>Beginning in time</a:t>
            </a:r>
          </a:p>
          <a:p>
            <a:pPr lvl="2"/>
            <a:r>
              <a:rPr lang="en-US">
                <a:latin typeface="Calibri" pitchFamily="34" charset="0"/>
                <a:cs typeface="Calibri" pitchFamily="34" charset="0"/>
              </a:rPr>
              <a:t>Revelation, not proof</a:t>
            </a:r>
          </a:p>
          <a:p>
            <a:pPr lvl="2"/>
            <a:endParaRPr lang="en-US">
              <a:latin typeface="Calibri" pitchFamily="34" charset="0"/>
              <a:cs typeface="Calibri" pitchFamily="34" charset="0"/>
            </a:endParaRPr>
          </a:p>
          <a:p>
            <a:pPr marL="868363" lvl="1"/>
            <a:endParaRPr lang="en-US">
              <a:latin typeface="Calibri" pitchFamily="34" charset="0"/>
              <a:cs typeface="Calibri" pitchFamily="34" charset="0"/>
            </a:endParaRPr>
          </a:p>
        </p:txBody>
      </p:sp>
      <p:pic>
        <p:nvPicPr>
          <p:cNvPr id="3" name="Picture 2" descr="A picture containing star&#10;&#10;Description automatically generated">
            <a:extLst>
              <a:ext uri="{FF2B5EF4-FFF2-40B4-BE49-F238E27FC236}">
                <a16:creationId xmlns:a16="http://schemas.microsoft.com/office/drawing/2014/main" id="{57E2351B-E638-407E-94F2-398C826A20C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773" r="20653"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 name="TextBox 3">
            <a:extLst>
              <a:ext uri="{FF2B5EF4-FFF2-40B4-BE49-F238E27FC236}">
                <a16:creationId xmlns:a16="http://schemas.microsoft.com/office/drawing/2014/main" id="{708D1AA4-B21E-4B0C-BA02-8134F8BA996D}"/>
              </a:ext>
            </a:extLst>
          </p:cNvPr>
          <p:cNvSpPr txBox="1"/>
          <p:nvPr/>
        </p:nvSpPr>
        <p:spPr>
          <a:xfrm>
            <a:off x="9665347" y="6657945"/>
            <a:ext cx="252665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codegolf.stackexchange.com/questions/40069/hungry-image-snake-hole-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5" name="Rectangle 48134">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8129" name="Title 1"/>
          <p:cNvSpPr>
            <a:spLocks noGrp="1"/>
          </p:cNvSpPr>
          <p:nvPr>
            <p:ph type="title"/>
          </p:nvPr>
        </p:nvSpPr>
        <p:spPr>
          <a:xfrm>
            <a:off x="648930" y="629266"/>
            <a:ext cx="5616217" cy="1622321"/>
          </a:xfrm>
        </p:spPr>
        <p:txBody>
          <a:bodyPr>
            <a:normAutofit/>
          </a:bodyPr>
          <a:lstStyle/>
          <a:p>
            <a:r>
              <a:rPr lang="en-US" dirty="0">
                <a:solidFill>
                  <a:srgbClr val="EBEBEB"/>
                </a:solidFill>
                <a:latin typeface="Calibri" pitchFamily="34" charset="0"/>
                <a:cs typeface="Calibri" pitchFamily="34" charset="0"/>
              </a:rPr>
              <a:t>St. Thomas Aquinas: Five Ways</a:t>
            </a:r>
          </a:p>
        </p:txBody>
      </p:sp>
      <p:sp>
        <p:nvSpPr>
          <p:cNvPr id="48137"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48139" name="Freeform: Shape 48138">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pic>
        <p:nvPicPr>
          <p:cNvPr id="6" name="Graphic 5" descr="Badge 5">
            <a:extLst>
              <a:ext uri="{FF2B5EF4-FFF2-40B4-BE49-F238E27FC236}">
                <a16:creationId xmlns:a16="http://schemas.microsoft.com/office/drawing/2014/main" id="{C9D168DC-4314-4E4F-8E2D-B5250B4CC3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3742" y="1438929"/>
            <a:ext cx="3980139" cy="3980139"/>
          </a:xfrm>
          <a:prstGeom prst="rect">
            <a:avLst/>
          </a:prstGeom>
          <a:effectLst/>
        </p:spPr>
      </p:pic>
      <p:sp>
        <p:nvSpPr>
          <p:cNvPr id="48141" name="Rectangle 48140">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130" name="Content Placeholder 2"/>
          <p:cNvSpPr>
            <a:spLocks noGrp="1"/>
          </p:cNvSpPr>
          <p:nvPr>
            <p:ph idx="1"/>
          </p:nvPr>
        </p:nvSpPr>
        <p:spPr>
          <a:xfrm>
            <a:off x="648931" y="2438400"/>
            <a:ext cx="5616216" cy="3785419"/>
          </a:xfrm>
        </p:spPr>
        <p:txBody>
          <a:bodyPr>
            <a:normAutofit/>
          </a:bodyPr>
          <a:lstStyle/>
          <a:p>
            <a:pPr eaLnBrk="1" hangingPunct="1"/>
            <a:r>
              <a:rPr lang="en-US">
                <a:solidFill>
                  <a:srgbClr val="FFFFFF"/>
                </a:solidFill>
                <a:latin typeface="Calibri" pitchFamily="34" charset="0"/>
                <a:cs typeface="Calibri" pitchFamily="34" charset="0"/>
              </a:rPr>
              <a:t>Common Criticisms</a:t>
            </a:r>
          </a:p>
          <a:p>
            <a:pPr marL="868363" lvl="1"/>
            <a:r>
              <a:rPr lang="en-US">
                <a:solidFill>
                  <a:srgbClr val="FFFFFF"/>
                </a:solidFill>
                <a:latin typeface="Calibri" pitchFamily="34" charset="0"/>
                <a:cs typeface="Calibri" pitchFamily="34" charset="0"/>
              </a:rPr>
              <a:t>Five beings</a:t>
            </a:r>
          </a:p>
          <a:p>
            <a:pPr lvl="2"/>
            <a:r>
              <a:rPr lang="en-US">
                <a:solidFill>
                  <a:srgbClr val="FFFFFF"/>
                </a:solidFill>
                <a:latin typeface="Calibri" pitchFamily="34" charset="0"/>
                <a:cs typeface="Calibri" pitchFamily="34" charset="0"/>
              </a:rPr>
              <a:t>Five different beings</a:t>
            </a:r>
          </a:p>
          <a:p>
            <a:pPr lvl="2"/>
            <a:r>
              <a:rPr lang="en-US">
                <a:solidFill>
                  <a:srgbClr val="FFFFFF"/>
                </a:solidFill>
                <a:latin typeface="Calibri" pitchFamily="34" charset="0"/>
                <a:cs typeface="Calibri" pitchFamily="34" charset="0"/>
              </a:rPr>
              <a:t>Being distinguished by qualities</a:t>
            </a:r>
          </a:p>
          <a:p>
            <a:pPr lvl="2"/>
            <a:r>
              <a:rPr lang="en-US">
                <a:solidFill>
                  <a:srgbClr val="FFFFFF"/>
                </a:solidFill>
                <a:latin typeface="Calibri" pitchFamily="34" charset="0"/>
                <a:cs typeface="Calibri" pitchFamily="34" charset="0"/>
              </a:rPr>
              <a:t>Perfect and unlimited being</a:t>
            </a:r>
          </a:p>
          <a:p>
            <a:pPr lvl="2"/>
            <a:r>
              <a:rPr lang="en-US">
                <a:solidFill>
                  <a:srgbClr val="FFFFFF"/>
                </a:solidFill>
                <a:latin typeface="Calibri" pitchFamily="34" charset="0"/>
                <a:cs typeface="Calibri" pitchFamily="34" charset="0"/>
              </a:rPr>
              <a:t>Two perfect beings would be identical</a:t>
            </a:r>
          </a:p>
          <a:p>
            <a:pPr lvl="2"/>
            <a:r>
              <a:rPr lang="en-US">
                <a:solidFill>
                  <a:srgbClr val="FFFFFF"/>
                </a:solidFill>
                <a:latin typeface="Calibri" pitchFamily="34" charset="0"/>
                <a:cs typeface="Calibri" pitchFamily="34" charset="0"/>
              </a:rPr>
              <a:t>Cannot be two unlimited beings</a:t>
            </a:r>
          </a:p>
          <a:p>
            <a:pPr lvl="2"/>
            <a:endParaRPr lang="en-US">
              <a:solidFill>
                <a:srgbClr val="FFFFFF"/>
              </a:solidFill>
              <a:latin typeface="Calibri" pitchFamily="34" charset="0"/>
              <a:cs typeface="Calibri" pitchFamily="34" charset="0"/>
            </a:endParaRPr>
          </a:p>
          <a:p>
            <a:pPr marL="868363" lvl="1"/>
            <a:endParaRPr lang="en-US">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767720497"/>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n the wall&#10;&#10;Description automatically generated">
            <a:extLst>
              <a:ext uri="{FF2B5EF4-FFF2-40B4-BE49-F238E27FC236}">
                <a16:creationId xmlns:a16="http://schemas.microsoft.com/office/drawing/2014/main" id="{9ABB33E3-7BC5-4C7E-B050-194FBEEA3CA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786" r="16835"/>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8129" name="Title 1"/>
          <p:cNvSpPr>
            <a:spLocks noGrp="1"/>
          </p:cNvSpPr>
          <p:nvPr>
            <p:ph type="title"/>
          </p:nvPr>
        </p:nvSpPr>
        <p:spPr>
          <a:xfrm>
            <a:off x="677333" y="609600"/>
            <a:ext cx="4565227" cy="1320800"/>
          </a:xfrm>
        </p:spPr>
        <p:txBody>
          <a:bodyPr>
            <a:normAutofit fontScale="90000"/>
          </a:bodyPr>
          <a:lstStyle/>
          <a:p>
            <a:pPr eaLnBrk="1" hangingPunct="1"/>
            <a:r>
              <a:rPr lang="en-US" dirty="0">
                <a:latin typeface="Calibri" pitchFamily="34" charset="0"/>
                <a:cs typeface="Calibri" pitchFamily="34" charset="0"/>
              </a:rPr>
              <a:t>St. Thomas Aquinas: Five Ways</a:t>
            </a:r>
          </a:p>
        </p:txBody>
      </p:sp>
      <p:sp>
        <p:nvSpPr>
          <p:cNvPr id="48130" name="Content Placeholder 2"/>
          <p:cNvSpPr>
            <a:spLocks noGrp="1"/>
          </p:cNvSpPr>
          <p:nvPr>
            <p:ph idx="1"/>
          </p:nvPr>
        </p:nvSpPr>
        <p:spPr>
          <a:xfrm>
            <a:off x="677334" y="2160589"/>
            <a:ext cx="3851122" cy="3880773"/>
          </a:xfrm>
        </p:spPr>
        <p:txBody>
          <a:bodyPr>
            <a:normAutofit/>
          </a:bodyPr>
          <a:lstStyle/>
          <a:p>
            <a:pPr eaLnBrk="1" hangingPunct="1"/>
            <a:r>
              <a:rPr lang="en-US">
                <a:latin typeface="Calibri" pitchFamily="34" charset="0"/>
                <a:cs typeface="Calibri" pitchFamily="34" charset="0"/>
              </a:rPr>
              <a:t>Common Criticisms</a:t>
            </a:r>
          </a:p>
          <a:p>
            <a:pPr marL="868363" lvl="1"/>
            <a:r>
              <a:rPr lang="en-US">
                <a:latin typeface="Calibri" pitchFamily="34" charset="0"/>
                <a:cs typeface="Calibri" pitchFamily="34" charset="0"/>
              </a:rPr>
              <a:t>“And this everyone understands to be God”</a:t>
            </a:r>
          </a:p>
          <a:p>
            <a:pPr lvl="2"/>
            <a:r>
              <a:rPr lang="en-US">
                <a:latin typeface="Calibri" pitchFamily="34" charset="0"/>
                <a:cs typeface="Calibri" pitchFamily="34" charset="0"/>
              </a:rPr>
              <a:t>Different from the personal God</a:t>
            </a:r>
          </a:p>
          <a:p>
            <a:pPr lvl="2"/>
            <a:r>
              <a:rPr lang="en-US">
                <a:latin typeface="Calibri" pitchFamily="34" charset="0"/>
                <a:cs typeface="Calibri" pitchFamily="34" charset="0"/>
              </a:rPr>
              <a:t>Not a complete view of God</a:t>
            </a:r>
          </a:p>
          <a:p>
            <a:pPr lvl="2"/>
            <a:r>
              <a:rPr lang="en-US">
                <a:latin typeface="Calibri" pitchFamily="34" charset="0"/>
                <a:cs typeface="Calibri" pitchFamily="34" charset="0"/>
              </a:rPr>
              <a:t>Important qualities</a:t>
            </a:r>
          </a:p>
          <a:p>
            <a:pPr lvl="2"/>
            <a:r>
              <a:rPr lang="en-US">
                <a:latin typeface="Calibri" pitchFamily="34" charset="0"/>
                <a:cs typeface="Calibri" pitchFamily="34" charset="0"/>
              </a:rPr>
              <a:t>Way of gradation</a:t>
            </a:r>
          </a:p>
          <a:p>
            <a:pPr lvl="2"/>
            <a:endParaRPr lang="en-US">
              <a:latin typeface="Calibri" pitchFamily="34" charset="0"/>
              <a:cs typeface="Calibri" pitchFamily="34" charset="0"/>
            </a:endParaRPr>
          </a:p>
          <a:p>
            <a:pPr marL="868363" lvl="1"/>
            <a:endParaRPr lang="en-US">
              <a:latin typeface="Calibri" pitchFamily="34" charset="0"/>
              <a:cs typeface="Calibri" pitchFamily="34" charset="0"/>
            </a:endParaRPr>
          </a:p>
        </p:txBody>
      </p:sp>
      <p:sp>
        <p:nvSpPr>
          <p:cNvPr id="4" name="TextBox 3">
            <a:extLst>
              <a:ext uri="{FF2B5EF4-FFF2-40B4-BE49-F238E27FC236}">
                <a16:creationId xmlns:a16="http://schemas.microsoft.com/office/drawing/2014/main" id="{5A701EA8-8780-419F-8F1E-2401A29446FB}"/>
              </a:ext>
            </a:extLst>
          </p:cNvPr>
          <p:cNvSpPr txBox="1"/>
          <p:nvPr/>
        </p:nvSpPr>
        <p:spPr>
          <a:xfrm>
            <a:off x="9665346" y="6657945"/>
            <a:ext cx="252665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en.wikiversity.org/wiki/God/Nils/God_and_Enlightenmen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3880865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FC1A-77AC-8B5E-903E-9877D7F01EA0}"/>
              </a:ext>
            </a:extLst>
          </p:cNvPr>
          <p:cNvSpPr>
            <a:spLocks noGrp="1"/>
          </p:cNvSpPr>
          <p:nvPr>
            <p:ph type="title"/>
          </p:nvPr>
        </p:nvSpPr>
        <p:spPr/>
        <p:txBody>
          <a:bodyPr/>
          <a:lstStyle/>
          <a:p>
            <a:r>
              <a:rPr lang="en-US" dirty="0">
                <a:latin typeface="Calibri" pitchFamily="34" charset="0"/>
                <a:cs typeface="Calibri" pitchFamily="34" charset="0"/>
              </a:rPr>
              <a:t>St. Thomas Aquinas: Religious Language</a:t>
            </a:r>
            <a:endParaRPr lang="en-US" dirty="0"/>
          </a:p>
        </p:txBody>
      </p:sp>
      <p:sp>
        <p:nvSpPr>
          <p:cNvPr id="3" name="Content Placeholder 2">
            <a:extLst>
              <a:ext uri="{FF2B5EF4-FFF2-40B4-BE49-F238E27FC236}">
                <a16:creationId xmlns:a16="http://schemas.microsoft.com/office/drawing/2014/main" id="{BDA6AC00-F09D-1A71-FC9F-AADC86F4970D}"/>
              </a:ext>
            </a:extLst>
          </p:cNvPr>
          <p:cNvSpPr>
            <a:spLocks noGrp="1"/>
          </p:cNvSpPr>
          <p:nvPr>
            <p:ph idx="1"/>
          </p:nvPr>
        </p:nvSpPr>
        <p:spPr/>
        <p:txBody>
          <a:bodyPr/>
          <a:lstStyle/>
          <a:p>
            <a:r>
              <a:rPr lang="en-US" dirty="0"/>
              <a:t>Problem</a:t>
            </a:r>
          </a:p>
          <a:p>
            <a:pPr lvl="1"/>
            <a:r>
              <a:rPr lang="en-US" dirty="0"/>
              <a:t>How can finite and imperfect beings communicate about a perfect and infinite being?</a:t>
            </a:r>
          </a:p>
          <a:p>
            <a:pPr lvl="1"/>
            <a:r>
              <a:rPr lang="en-US" dirty="0"/>
              <a:t>To say a finite person is X and to say God is X implies God and the person are both X in the same way</a:t>
            </a:r>
          </a:p>
          <a:p>
            <a:pPr lvl="2"/>
            <a:r>
              <a:rPr lang="en-US" dirty="0"/>
              <a:t>But God’s qualities cannot be equated with the qualities of finite, imperfect beings.</a:t>
            </a:r>
          </a:p>
          <a:p>
            <a:pPr lvl="1"/>
            <a:r>
              <a:rPr lang="en-US" dirty="0"/>
              <a:t>One approach is using terms equivocally</a:t>
            </a:r>
          </a:p>
          <a:p>
            <a:pPr lvl="2"/>
            <a:r>
              <a:rPr lang="en-US" dirty="0"/>
              <a:t>X means one thing for finite, imperfect beings</a:t>
            </a:r>
          </a:p>
          <a:p>
            <a:pPr lvl="2"/>
            <a:r>
              <a:rPr lang="en-US" dirty="0"/>
              <a:t>Another for God.</a:t>
            </a:r>
          </a:p>
          <a:p>
            <a:endParaRPr lang="en-US" dirty="0"/>
          </a:p>
        </p:txBody>
      </p:sp>
    </p:spTree>
    <p:extLst>
      <p:ext uri="{BB962C8B-B14F-4D97-AF65-F5344CB8AC3E}">
        <p14:creationId xmlns:p14="http://schemas.microsoft.com/office/powerpoint/2010/main" val="35463239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19768-121E-3286-00B4-6AEA978DA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187D1-741E-F885-B034-21A700499EEC}"/>
              </a:ext>
            </a:extLst>
          </p:cNvPr>
          <p:cNvSpPr>
            <a:spLocks noGrp="1"/>
          </p:cNvSpPr>
          <p:nvPr>
            <p:ph type="title"/>
          </p:nvPr>
        </p:nvSpPr>
        <p:spPr/>
        <p:txBody>
          <a:bodyPr/>
          <a:lstStyle/>
          <a:p>
            <a:r>
              <a:rPr lang="en-US" dirty="0">
                <a:latin typeface="Calibri" pitchFamily="34" charset="0"/>
                <a:cs typeface="Calibri" pitchFamily="34" charset="0"/>
              </a:rPr>
              <a:t>St. Thomas Aquinas: Religious Language</a:t>
            </a:r>
            <a:endParaRPr lang="en-US" dirty="0"/>
          </a:p>
        </p:txBody>
      </p:sp>
      <p:sp>
        <p:nvSpPr>
          <p:cNvPr id="3" name="Content Placeholder 2">
            <a:extLst>
              <a:ext uri="{FF2B5EF4-FFF2-40B4-BE49-F238E27FC236}">
                <a16:creationId xmlns:a16="http://schemas.microsoft.com/office/drawing/2014/main" id="{EB0A36BE-D132-AEEB-38B5-E298BA1A4C67}"/>
              </a:ext>
            </a:extLst>
          </p:cNvPr>
          <p:cNvSpPr>
            <a:spLocks noGrp="1"/>
          </p:cNvSpPr>
          <p:nvPr>
            <p:ph idx="1"/>
          </p:nvPr>
        </p:nvSpPr>
        <p:spPr/>
        <p:txBody>
          <a:bodyPr/>
          <a:lstStyle/>
          <a:p>
            <a:r>
              <a:rPr lang="en-US" dirty="0"/>
              <a:t>Aquinas’s View</a:t>
            </a:r>
          </a:p>
          <a:p>
            <a:pPr lvl="1"/>
            <a:r>
              <a:rPr lang="en-US" dirty="0"/>
              <a:t>All knowledge comes from experience</a:t>
            </a:r>
          </a:p>
          <a:p>
            <a:pPr lvl="2"/>
            <a:r>
              <a:rPr lang="en-US" dirty="0"/>
              <a:t>The meanings of all terms must be grounded in experience.</a:t>
            </a:r>
          </a:p>
          <a:p>
            <a:pPr lvl="1"/>
            <a:r>
              <a:rPr lang="en-US" dirty="0"/>
              <a:t>We lack direct experience of God</a:t>
            </a:r>
          </a:p>
          <a:p>
            <a:pPr lvl="2"/>
            <a:r>
              <a:rPr lang="en-US" dirty="0"/>
              <a:t>So we cannot use terms that apply to God alone.</a:t>
            </a:r>
          </a:p>
          <a:p>
            <a:pPr lvl="1"/>
            <a:r>
              <a:rPr lang="en-US" dirty="0"/>
              <a:t>As humans are created in the image of God, there is some degree of similarity.</a:t>
            </a:r>
          </a:p>
        </p:txBody>
      </p:sp>
    </p:spTree>
    <p:extLst>
      <p:ext uri="{BB962C8B-B14F-4D97-AF65-F5344CB8AC3E}">
        <p14:creationId xmlns:p14="http://schemas.microsoft.com/office/powerpoint/2010/main" val="1680965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21F87D74-E9B8-6473-C46D-CD943B82E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E85EDD-847A-C362-6F57-D2D1BF4B3518}"/>
              </a:ext>
            </a:extLst>
          </p:cNvPr>
          <p:cNvSpPr>
            <a:spLocks noGrp="1"/>
          </p:cNvSpPr>
          <p:nvPr>
            <p:ph type="title"/>
          </p:nvPr>
        </p:nvSpPr>
        <p:spPr>
          <a:xfrm>
            <a:off x="5282381" y="629266"/>
            <a:ext cx="4767471" cy="1641986"/>
          </a:xfrm>
        </p:spPr>
        <p:txBody>
          <a:bodyPr>
            <a:normAutofit/>
          </a:bodyPr>
          <a:lstStyle/>
          <a:p>
            <a:r>
              <a:rPr lang="en-US" dirty="0"/>
              <a:t>The Early Middle Ages: Boethius</a:t>
            </a:r>
          </a:p>
        </p:txBody>
      </p:sp>
      <p:pic>
        <p:nvPicPr>
          <p:cNvPr id="6146" name="Picture 2" descr="undefined">
            <a:extLst>
              <a:ext uri="{FF2B5EF4-FFF2-40B4-BE49-F238E27FC236}">
                <a16:creationId xmlns:a16="http://schemas.microsoft.com/office/drawing/2014/main" id="{2842099C-1607-01EE-76D5-FB3B7D7C5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480"/>
          <a:stretch>
            <a:fillRect/>
          </a:stretch>
        </p:blipFill>
        <p:spPr bwMode="auto">
          <a:xfrm>
            <a:off x="-1" y="10"/>
            <a:ext cx="46346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3A9AFBB-D91A-A426-0F37-73D79006A3D6}"/>
              </a:ext>
            </a:extLst>
          </p:cNvPr>
          <p:cNvSpPr>
            <a:spLocks noGrp="1"/>
          </p:cNvSpPr>
          <p:nvPr>
            <p:ph idx="1"/>
          </p:nvPr>
        </p:nvSpPr>
        <p:spPr>
          <a:xfrm>
            <a:off x="5282381" y="2438400"/>
            <a:ext cx="4767471" cy="3809999"/>
          </a:xfrm>
        </p:spPr>
        <p:txBody>
          <a:bodyPr>
            <a:normAutofit/>
          </a:bodyPr>
          <a:lstStyle/>
          <a:p>
            <a:r>
              <a:rPr lang="en-US" dirty="0"/>
              <a:t>Boethius (480-524/525)</a:t>
            </a:r>
          </a:p>
          <a:p>
            <a:pPr lvl="1"/>
            <a:r>
              <a:rPr lang="en-US" dirty="0"/>
              <a:t>The last Roman and first Medieval scholastic.</a:t>
            </a:r>
          </a:p>
          <a:p>
            <a:pPr lvl="1"/>
            <a:r>
              <a:rPr lang="en-US" dirty="0"/>
              <a:t>Raised as a Christian by a prominent Roman family.</a:t>
            </a:r>
          </a:p>
          <a:p>
            <a:pPr lvl="1"/>
            <a:r>
              <a:rPr lang="en-US" dirty="0"/>
              <a:t> Educated in Athens and learned Greek language and philosophy.</a:t>
            </a:r>
          </a:p>
          <a:p>
            <a:pPr lvl="1"/>
            <a:r>
              <a:rPr lang="en-US" dirty="0"/>
              <a:t>Held a high office</a:t>
            </a:r>
          </a:p>
          <a:p>
            <a:pPr lvl="1"/>
            <a:r>
              <a:rPr lang="en-US" dirty="0"/>
              <a:t>Received numerous honors </a:t>
            </a:r>
          </a:p>
          <a:p>
            <a:pPr lvl="1"/>
            <a:r>
              <a:rPr lang="en-US" dirty="0"/>
              <a:t>Executed for high treason.</a:t>
            </a:r>
          </a:p>
          <a:p>
            <a:endParaRPr lang="en-US" dirty="0"/>
          </a:p>
        </p:txBody>
      </p:sp>
    </p:spTree>
    <p:extLst>
      <p:ext uri="{BB962C8B-B14F-4D97-AF65-F5344CB8AC3E}">
        <p14:creationId xmlns:p14="http://schemas.microsoft.com/office/powerpoint/2010/main" val="26351219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BC30-78CB-3F36-17D4-B1FD5CD55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28F43-5B68-143A-D6FF-E2263C5F24E9}"/>
              </a:ext>
            </a:extLst>
          </p:cNvPr>
          <p:cNvSpPr>
            <a:spLocks noGrp="1"/>
          </p:cNvSpPr>
          <p:nvPr>
            <p:ph type="title"/>
          </p:nvPr>
        </p:nvSpPr>
        <p:spPr/>
        <p:txBody>
          <a:bodyPr/>
          <a:lstStyle/>
          <a:p>
            <a:r>
              <a:rPr lang="en-US" dirty="0">
                <a:latin typeface="Calibri" pitchFamily="34" charset="0"/>
                <a:cs typeface="Calibri" pitchFamily="34" charset="0"/>
              </a:rPr>
              <a:t>St. Thomas Aquinas: Religious Language</a:t>
            </a:r>
            <a:endParaRPr lang="en-US" dirty="0"/>
          </a:p>
        </p:txBody>
      </p:sp>
      <p:sp>
        <p:nvSpPr>
          <p:cNvPr id="3" name="Content Placeholder 2">
            <a:extLst>
              <a:ext uri="{FF2B5EF4-FFF2-40B4-BE49-F238E27FC236}">
                <a16:creationId xmlns:a16="http://schemas.microsoft.com/office/drawing/2014/main" id="{3CBDF375-9FB2-7E97-526A-704ED4B5BC7B}"/>
              </a:ext>
            </a:extLst>
          </p:cNvPr>
          <p:cNvSpPr>
            <a:spLocks noGrp="1"/>
          </p:cNvSpPr>
          <p:nvPr>
            <p:ph idx="1"/>
          </p:nvPr>
        </p:nvSpPr>
        <p:spPr/>
        <p:txBody>
          <a:bodyPr>
            <a:normAutofit fontScale="85000" lnSpcReduction="20000"/>
          </a:bodyPr>
          <a:lstStyle/>
          <a:p>
            <a:r>
              <a:rPr lang="en-US" dirty="0"/>
              <a:t>Aquinas’s Negative Solution</a:t>
            </a:r>
          </a:p>
          <a:p>
            <a:pPr lvl="1"/>
            <a:r>
              <a:rPr lang="en-US" dirty="0"/>
              <a:t>God can be spoken of by negating properties possessed by finite and imperfect beings.</a:t>
            </a:r>
          </a:p>
          <a:p>
            <a:pPr lvl="1"/>
            <a:r>
              <a:rPr lang="en-US" dirty="0"/>
              <a:t>Examples: </a:t>
            </a:r>
          </a:p>
          <a:p>
            <a:pPr lvl="2"/>
            <a:r>
              <a:rPr lang="en-US" dirty="0"/>
              <a:t>God is immutable (changeless)</a:t>
            </a:r>
          </a:p>
          <a:p>
            <a:pPr lvl="2"/>
            <a:r>
              <a:rPr lang="en-US" dirty="0"/>
              <a:t>Eternal (not limited by time)</a:t>
            </a:r>
          </a:p>
          <a:p>
            <a:pPr lvl="2"/>
            <a:r>
              <a:rPr lang="en-US" dirty="0"/>
              <a:t> Perfect (lacking in defect)</a:t>
            </a:r>
          </a:p>
          <a:p>
            <a:pPr lvl="1"/>
            <a:r>
              <a:rPr lang="en-US" dirty="0"/>
              <a:t>Not sufficient to define something in terms of what it is not, to adequately speak of God we must be able to say what He is.</a:t>
            </a:r>
          </a:p>
          <a:p>
            <a:r>
              <a:rPr lang="en-US" dirty="0"/>
              <a:t>Aquinas’s Positive Solution</a:t>
            </a:r>
          </a:p>
          <a:p>
            <a:pPr lvl="1"/>
            <a:r>
              <a:rPr lang="en-US" dirty="0"/>
              <a:t>Uses the method of analogy, assuming humans are like God.</a:t>
            </a:r>
          </a:p>
          <a:p>
            <a:pPr lvl="1"/>
            <a:r>
              <a:rPr lang="en-US" dirty="0"/>
              <a:t>One begins with something that one directly knows and then uses an analogy to extend this to God.</a:t>
            </a:r>
          </a:p>
          <a:p>
            <a:pPr lvl="1"/>
            <a:r>
              <a:rPr lang="en-US" dirty="0"/>
              <a:t>Example:  by knowing a wise person, one can extend knowledge of wisdom to an understanding of God’s wisdom.</a:t>
            </a:r>
          </a:p>
        </p:txBody>
      </p:sp>
    </p:spTree>
    <p:extLst>
      <p:ext uri="{BB962C8B-B14F-4D97-AF65-F5344CB8AC3E}">
        <p14:creationId xmlns:p14="http://schemas.microsoft.com/office/powerpoint/2010/main" val="39537271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58667" cy="1137104"/>
          </a:xfrm>
        </p:spPr>
        <p:txBody>
          <a:bodyPr anchor="b">
            <a:normAutofit fontScale="90000"/>
          </a:bodyPr>
          <a:lstStyle/>
          <a:p>
            <a:pPr>
              <a:defRPr/>
            </a:pPr>
            <a:r>
              <a:rPr lang="en-US" sz="4400" dirty="0">
                <a:solidFill>
                  <a:schemeClr val="tx1">
                    <a:lumMod val="95000"/>
                  </a:schemeClr>
                </a:solidFill>
              </a:rPr>
              <a:t>St. Thomas Aquinas: Moral Philosophy</a:t>
            </a:r>
          </a:p>
        </p:txBody>
      </p:sp>
      <p:sp>
        <p:nvSpPr>
          <p:cNvPr id="9219" name="Content Placeholder 2"/>
          <p:cNvSpPr>
            <a:spLocks noGrp="1"/>
          </p:cNvSpPr>
          <p:nvPr>
            <p:ph idx="1"/>
          </p:nvPr>
        </p:nvSpPr>
        <p:spPr>
          <a:xfrm>
            <a:off x="838200" y="1825625"/>
            <a:ext cx="7958667" cy="4351338"/>
          </a:xfrm>
        </p:spPr>
        <p:txBody>
          <a:bodyPr>
            <a:normAutofit/>
          </a:bodyPr>
          <a:lstStyle/>
          <a:p>
            <a:r>
              <a:rPr lang="en-US" sz="2400" dirty="0">
                <a:solidFill>
                  <a:schemeClr val="tx1">
                    <a:lumMod val="95000"/>
                  </a:schemeClr>
                </a:solidFill>
              </a:rPr>
              <a:t>Teleological Ethics</a:t>
            </a:r>
          </a:p>
          <a:p>
            <a:pPr lvl="1"/>
            <a:r>
              <a:rPr lang="en-US" dirty="0">
                <a:solidFill>
                  <a:schemeClr val="tx1">
                    <a:lumMod val="95000"/>
                  </a:schemeClr>
                </a:solidFill>
              </a:rPr>
              <a:t>Nicomachean Ethics</a:t>
            </a:r>
          </a:p>
          <a:p>
            <a:pPr lvl="2"/>
            <a:r>
              <a:rPr lang="en-US" dirty="0">
                <a:solidFill>
                  <a:schemeClr val="tx1">
                    <a:lumMod val="95000"/>
                  </a:schemeClr>
                </a:solidFill>
              </a:rPr>
              <a:t>Christian modification</a:t>
            </a:r>
          </a:p>
          <a:p>
            <a:pPr lvl="2"/>
            <a:r>
              <a:rPr lang="en-US" dirty="0">
                <a:solidFill>
                  <a:schemeClr val="tx1">
                    <a:lumMod val="95000"/>
                  </a:schemeClr>
                </a:solidFill>
              </a:rPr>
              <a:t>Each event occurs because of an end towards which it directed.</a:t>
            </a:r>
          </a:p>
          <a:p>
            <a:pPr lvl="2"/>
            <a:r>
              <a:rPr lang="en-US" dirty="0">
                <a:solidFill>
                  <a:schemeClr val="tx1">
                    <a:lumMod val="95000"/>
                  </a:schemeClr>
                </a:solidFill>
              </a:rPr>
              <a:t>Humans have ends and inclinations and are the only earthly beings that can consciously chose to act towards them.</a:t>
            </a:r>
          </a:p>
          <a:p>
            <a:pPr lvl="2"/>
            <a:r>
              <a:rPr lang="en-US" dirty="0">
                <a:solidFill>
                  <a:schemeClr val="tx1">
                    <a:lumMod val="95000"/>
                  </a:schemeClr>
                </a:solidFill>
              </a:rPr>
              <a:t>Ethics: determining which ends are worthy of human pursuit.</a:t>
            </a:r>
          </a:p>
          <a:p>
            <a:pPr lvl="2"/>
            <a:r>
              <a:rPr lang="en-US" dirty="0">
                <a:solidFill>
                  <a:schemeClr val="tx1">
                    <a:lumMod val="95000"/>
                  </a:schemeClr>
                </a:solidFill>
              </a:rPr>
              <a:t>Actions</a:t>
            </a:r>
          </a:p>
          <a:p>
            <a:pPr lvl="2"/>
            <a:r>
              <a:rPr lang="en-US" dirty="0">
                <a:solidFill>
                  <a:schemeClr val="tx1">
                    <a:lumMod val="95000"/>
                  </a:schemeClr>
                </a:solidFill>
              </a:rPr>
              <a:t>All actions are good or bad</a:t>
            </a:r>
          </a:p>
          <a:p>
            <a:pPr lvl="2"/>
            <a:r>
              <a:rPr lang="en-US" dirty="0">
                <a:solidFill>
                  <a:schemeClr val="tx1">
                    <a:lumMod val="95000"/>
                  </a:schemeClr>
                </a:solidFill>
              </a:rPr>
              <a:t>Choice</a:t>
            </a:r>
          </a:p>
          <a:p>
            <a:pPr lvl="2"/>
            <a:r>
              <a:rPr lang="en-US" dirty="0">
                <a:solidFill>
                  <a:schemeClr val="tx1">
                    <a:lumMod val="95000"/>
                  </a:schemeClr>
                </a:solidFill>
              </a:rPr>
              <a:t>Intellectualism </a:t>
            </a:r>
          </a:p>
          <a:p>
            <a:pPr lvl="1">
              <a:buFont typeface="Arial" charset="0"/>
              <a:buNone/>
            </a:pPr>
            <a:endParaRPr lang="en-US" dirty="0">
              <a:solidFill>
                <a:schemeClr val="tx1">
                  <a:lumMod val="95000"/>
                </a:schemeClr>
              </a:solidFill>
            </a:endParaRPr>
          </a:p>
        </p:txBody>
      </p:sp>
    </p:spTree>
    <p:extLst>
      <p:ext uri="{BB962C8B-B14F-4D97-AF65-F5344CB8AC3E}">
        <p14:creationId xmlns:p14="http://schemas.microsoft.com/office/powerpoint/2010/main" val="28686472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5316E-DB60-09CB-FAF9-70757A618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9B605-56AC-7C8A-036F-D31AACC1DCFE}"/>
              </a:ext>
            </a:extLst>
          </p:cNvPr>
          <p:cNvSpPr>
            <a:spLocks noGrp="1"/>
          </p:cNvSpPr>
          <p:nvPr>
            <p:ph type="title"/>
          </p:nvPr>
        </p:nvSpPr>
        <p:spPr>
          <a:xfrm>
            <a:off x="838200" y="365125"/>
            <a:ext cx="7958667" cy="1137104"/>
          </a:xfrm>
        </p:spPr>
        <p:txBody>
          <a:bodyPr anchor="b">
            <a:normAutofit fontScale="90000"/>
          </a:bodyPr>
          <a:lstStyle/>
          <a:p>
            <a:pPr>
              <a:defRPr/>
            </a:pPr>
            <a:r>
              <a:rPr lang="en-US" sz="4400" dirty="0">
                <a:solidFill>
                  <a:schemeClr val="tx1">
                    <a:lumMod val="95000"/>
                  </a:schemeClr>
                </a:solidFill>
              </a:rPr>
              <a:t>St. Thomas Aquinas: Moral Philosophy</a:t>
            </a:r>
          </a:p>
        </p:txBody>
      </p:sp>
      <p:sp>
        <p:nvSpPr>
          <p:cNvPr id="9219" name="Content Placeholder 2">
            <a:extLst>
              <a:ext uri="{FF2B5EF4-FFF2-40B4-BE49-F238E27FC236}">
                <a16:creationId xmlns:a16="http://schemas.microsoft.com/office/drawing/2014/main" id="{213D278B-47B9-409E-D135-0DE70623EB30}"/>
              </a:ext>
            </a:extLst>
          </p:cNvPr>
          <p:cNvSpPr>
            <a:spLocks noGrp="1"/>
          </p:cNvSpPr>
          <p:nvPr>
            <p:ph idx="1"/>
          </p:nvPr>
        </p:nvSpPr>
        <p:spPr>
          <a:xfrm>
            <a:off x="838200" y="1825625"/>
            <a:ext cx="7958667" cy="4351338"/>
          </a:xfrm>
        </p:spPr>
        <p:txBody>
          <a:bodyPr>
            <a:normAutofit/>
          </a:bodyPr>
          <a:lstStyle/>
          <a:p>
            <a:r>
              <a:rPr lang="en-US" sz="2400" dirty="0">
                <a:solidFill>
                  <a:schemeClr val="tx1">
                    <a:lumMod val="95000"/>
                  </a:schemeClr>
                </a:solidFill>
              </a:rPr>
              <a:t>Teleological Ethics</a:t>
            </a:r>
          </a:p>
          <a:p>
            <a:pPr lvl="1"/>
            <a:r>
              <a:rPr lang="en-US" dirty="0">
                <a:solidFill>
                  <a:schemeClr val="tx1">
                    <a:lumMod val="95000"/>
                  </a:schemeClr>
                </a:solidFill>
              </a:rPr>
              <a:t>Nicomachean Ethics</a:t>
            </a:r>
          </a:p>
          <a:p>
            <a:pPr lvl="2"/>
            <a:r>
              <a:rPr lang="en-US" dirty="0">
                <a:solidFill>
                  <a:schemeClr val="tx1">
                    <a:lumMod val="95000"/>
                  </a:schemeClr>
                </a:solidFill>
              </a:rPr>
              <a:t>Christian modification</a:t>
            </a:r>
          </a:p>
          <a:p>
            <a:pPr lvl="2"/>
            <a:r>
              <a:rPr lang="en-US" dirty="0">
                <a:solidFill>
                  <a:schemeClr val="tx1">
                    <a:lumMod val="95000"/>
                  </a:schemeClr>
                </a:solidFill>
              </a:rPr>
              <a:t>Each event occurs because of an end towards which it directed.</a:t>
            </a:r>
          </a:p>
          <a:p>
            <a:pPr lvl="2"/>
            <a:r>
              <a:rPr lang="en-US" dirty="0">
                <a:solidFill>
                  <a:schemeClr val="tx1">
                    <a:lumMod val="95000"/>
                  </a:schemeClr>
                </a:solidFill>
              </a:rPr>
              <a:t>Humans have ends and inclinations and are the only earthly beings that can consciously chose to act towards them.</a:t>
            </a:r>
          </a:p>
          <a:p>
            <a:pPr lvl="2"/>
            <a:r>
              <a:rPr lang="en-US" dirty="0">
                <a:solidFill>
                  <a:schemeClr val="tx1">
                    <a:lumMod val="95000"/>
                  </a:schemeClr>
                </a:solidFill>
              </a:rPr>
              <a:t>Ethics: determining which ends are worthy of human pursuit.</a:t>
            </a:r>
          </a:p>
          <a:p>
            <a:pPr lvl="2"/>
            <a:r>
              <a:rPr lang="en-US" dirty="0">
                <a:solidFill>
                  <a:schemeClr val="tx1">
                    <a:lumMod val="95000"/>
                  </a:schemeClr>
                </a:solidFill>
              </a:rPr>
              <a:t>The moral good is a fulfillment of the natural end of humans.</a:t>
            </a:r>
          </a:p>
          <a:p>
            <a:pPr lvl="2"/>
            <a:r>
              <a:rPr lang="en-US" dirty="0">
                <a:solidFill>
                  <a:schemeClr val="tx1">
                    <a:lumMod val="95000"/>
                  </a:schemeClr>
                </a:solidFill>
              </a:rPr>
              <a:t>Evil is a lack.</a:t>
            </a:r>
          </a:p>
          <a:p>
            <a:pPr lvl="1">
              <a:buFont typeface="Arial" charset="0"/>
              <a:buNone/>
            </a:pPr>
            <a:endParaRPr lang="en-US" dirty="0">
              <a:solidFill>
                <a:schemeClr val="tx1">
                  <a:lumMod val="95000"/>
                </a:schemeClr>
              </a:solidFill>
            </a:endParaRPr>
          </a:p>
        </p:txBody>
      </p:sp>
    </p:spTree>
    <p:extLst>
      <p:ext uri="{BB962C8B-B14F-4D97-AF65-F5344CB8AC3E}">
        <p14:creationId xmlns:p14="http://schemas.microsoft.com/office/powerpoint/2010/main" val="21905223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DABF-EFC7-F483-C6CA-1C16AEC88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EF238-D7B7-D016-6AC9-384E10790155}"/>
              </a:ext>
            </a:extLst>
          </p:cNvPr>
          <p:cNvSpPr>
            <a:spLocks noGrp="1"/>
          </p:cNvSpPr>
          <p:nvPr>
            <p:ph type="title"/>
          </p:nvPr>
        </p:nvSpPr>
        <p:spPr>
          <a:xfrm>
            <a:off x="838200" y="365125"/>
            <a:ext cx="7958667" cy="1137104"/>
          </a:xfrm>
        </p:spPr>
        <p:txBody>
          <a:bodyPr anchor="b">
            <a:normAutofit fontScale="90000"/>
          </a:bodyPr>
          <a:lstStyle/>
          <a:p>
            <a:pPr>
              <a:defRPr/>
            </a:pPr>
            <a:r>
              <a:rPr lang="en-US" sz="4400" dirty="0">
                <a:solidFill>
                  <a:schemeClr val="tx1">
                    <a:lumMod val="95000"/>
                  </a:schemeClr>
                </a:solidFill>
              </a:rPr>
              <a:t>St. Thomas Aquinas: Moral Philosophy</a:t>
            </a:r>
          </a:p>
        </p:txBody>
      </p:sp>
      <p:sp>
        <p:nvSpPr>
          <p:cNvPr id="9219" name="Content Placeholder 2">
            <a:extLst>
              <a:ext uri="{FF2B5EF4-FFF2-40B4-BE49-F238E27FC236}">
                <a16:creationId xmlns:a16="http://schemas.microsoft.com/office/drawing/2014/main" id="{4A00589F-8C1B-762A-C719-63C913B9B5AD}"/>
              </a:ext>
            </a:extLst>
          </p:cNvPr>
          <p:cNvSpPr>
            <a:spLocks noGrp="1"/>
          </p:cNvSpPr>
          <p:nvPr>
            <p:ph idx="1"/>
          </p:nvPr>
        </p:nvSpPr>
        <p:spPr>
          <a:xfrm>
            <a:off x="838200" y="1825625"/>
            <a:ext cx="7958667" cy="4351338"/>
          </a:xfrm>
        </p:spPr>
        <p:txBody>
          <a:bodyPr>
            <a:normAutofit/>
          </a:bodyPr>
          <a:lstStyle/>
          <a:p>
            <a:r>
              <a:rPr lang="en-US" sz="2400" dirty="0">
                <a:solidFill>
                  <a:schemeClr val="tx1">
                    <a:lumMod val="95000"/>
                  </a:schemeClr>
                </a:solidFill>
              </a:rPr>
              <a:t>Teleological Ethics</a:t>
            </a:r>
          </a:p>
          <a:p>
            <a:pPr lvl="1"/>
            <a:r>
              <a:rPr lang="en-US" dirty="0">
                <a:solidFill>
                  <a:schemeClr val="tx1">
                    <a:lumMod val="95000"/>
                  </a:schemeClr>
                </a:solidFill>
              </a:rPr>
              <a:t>Nicomachean Ethics</a:t>
            </a:r>
          </a:p>
          <a:p>
            <a:pPr lvl="2"/>
            <a:r>
              <a:rPr lang="en-US" dirty="0">
                <a:solidFill>
                  <a:schemeClr val="tx1">
                    <a:lumMod val="95000"/>
                  </a:schemeClr>
                </a:solidFill>
              </a:rPr>
              <a:t>Christian modification</a:t>
            </a:r>
          </a:p>
          <a:p>
            <a:pPr lvl="2"/>
            <a:r>
              <a:rPr lang="en-US" dirty="0">
                <a:solidFill>
                  <a:schemeClr val="tx1">
                    <a:lumMod val="95000"/>
                  </a:schemeClr>
                </a:solidFill>
              </a:rPr>
              <a:t>Each event occurs because of an end towards which it directed.</a:t>
            </a:r>
          </a:p>
          <a:p>
            <a:pPr lvl="2"/>
            <a:r>
              <a:rPr lang="en-US" dirty="0">
                <a:solidFill>
                  <a:schemeClr val="tx1">
                    <a:lumMod val="95000"/>
                  </a:schemeClr>
                </a:solidFill>
              </a:rPr>
              <a:t>Humans have ends and inclinations and are the only earthly beings that can consciously chose to act towards them.</a:t>
            </a:r>
          </a:p>
          <a:p>
            <a:pPr lvl="2"/>
            <a:r>
              <a:rPr lang="en-US" dirty="0">
                <a:solidFill>
                  <a:schemeClr val="tx1">
                    <a:lumMod val="95000"/>
                  </a:schemeClr>
                </a:solidFill>
              </a:rPr>
              <a:t>Ethics: determining which ends are worthy of human pursuit.</a:t>
            </a:r>
          </a:p>
          <a:p>
            <a:pPr lvl="2"/>
            <a:r>
              <a:rPr lang="en-US" dirty="0">
                <a:solidFill>
                  <a:schemeClr val="tx1">
                    <a:lumMod val="95000"/>
                  </a:schemeClr>
                </a:solidFill>
              </a:rPr>
              <a:t>The moral good is a fulfillment of the natural end of humans.</a:t>
            </a:r>
          </a:p>
          <a:p>
            <a:pPr lvl="2"/>
            <a:r>
              <a:rPr lang="en-US" dirty="0">
                <a:solidFill>
                  <a:schemeClr val="tx1">
                    <a:lumMod val="95000"/>
                  </a:schemeClr>
                </a:solidFill>
              </a:rPr>
              <a:t>Evil is a lack.</a:t>
            </a:r>
          </a:p>
          <a:p>
            <a:pPr lvl="1">
              <a:buFont typeface="Arial" charset="0"/>
              <a:buNone/>
            </a:pPr>
            <a:endParaRPr lang="en-US" dirty="0">
              <a:solidFill>
                <a:schemeClr val="tx1">
                  <a:lumMod val="95000"/>
                </a:schemeClr>
              </a:solidFill>
            </a:endParaRPr>
          </a:p>
        </p:txBody>
      </p:sp>
    </p:spTree>
    <p:extLst>
      <p:ext uri="{BB962C8B-B14F-4D97-AF65-F5344CB8AC3E}">
        <p14:creationId xmlns:p14="http://schemas.microsoft.com/office/powerpoint/2010/main" val="28229517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91D06-9900-C202-0413-E0AE52523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23EFE-009B-BC0F-9167-E20EF6A9166B}"/>
              </a:ext>
            </a:extLst>
          </p:cNvPr>
          <p:cNvSpPr>
            <a:spLocks noGrp="1"/>
          </p:cNvSpPr>
          <p:nvPr>
            <p:ph type="title"/>
          </p:nvPr>
        </p:nvSpPr>
        <p:spPr>
          <a:xfrm>
            <a:off x="838200" y="365125"/>
            <a:ext cx="7958667" cy="1137104"/>
          </a:xfrm>
        </p:spPr>
        <p:txBody>
          <a:bodyPr anchor="b">
            <a:normAutofit fontScale="90000"/>
          </a:bodyPr>
          <a:lstStyle/>
          <a:p>
            <a:pPr>
              <a:defRPr/>
            </a:pPr>
            <a:r>
              <a:rPr lang="en-US" sz="4400" dirty="0">
                <a:solidFill>
                  <a:schemeClr val="tx1">
                    <a:lumMod val="95000"/>
                  </a:schemeClr>
                </a:solidFill>
              </a:rPr>
              <a:t>St. Thomas Aquinas: Moral Philosophy</a:t>
            </a:r>
          </a:p>
        </p:txBody>
      </p:sp>
      <p:sp>
        <p:nvSpPr>
          <p:cNvPr id="9219" name="Content Placeholder 2">
            <a:extLst>
              <a:ext uri="{FF2B5EF4-FFF2-40B4-BE49-F238E27FC236}">
                <a16:creationId xmlns:a16="http://schemas.microsoft.com/office/drawing/2014/main" id="{A2D574CD-165B-E7B9-8E32-1D96AA6459AD}"/>
              </a:ext>
            </a:extLst>
          </p:cNvPr>
          <p:cNvSpPr>
            <a:spLocks noGrp="1"/>
          </p:cNvSpPr>
          <p:nvPr>
            <p:ph idx="1"/>
          </p:nvPr>
        </p:nvSpPr>
        <p:spPr>
          <a:xfrm>
            <a:off x="838200" y="1825625"/>
            <a:ext cx="7958667" cy="4351338"/>
          </a:xfrm>
        </p:spPr>
        <p:txBody>
          <a:bodyPr>
            <a:normAutofit/>
          </a:bodyPr>
          <a:lstStyle/>
          <a:p>
            <a:r>
              <a:rPr lang="en-US" dirty="0"/>
              <a:t>Actions</a:t>
            </a:r>
          </a:p>
          <a:p>
            <a:pPr lvl="1"/>
            <a:r>
              <a:rPr lang="en-US" dirty="0"/>
              <a:t>All genuine actions are good or bad</a:t>
            </a:r>
          </a:p>
          <a:p>
            <a:pPr lvl="2"/>
            <a:r>
              <a:rPr lang="en-US" dirty="0"/>
              <a:t>There are no morally neutral actions.</a:t>
            </a:r>
          </a:p>
          <a:p>
            <a:pPr lvl="1"/>
            <a:r>
              <a:rPr lang="en-US" dirty="0"/>
              <a:t>All chosen actions always seek an end that will be either good or bad.</a:t>
            </a:r>
          </a:p>
          <a:p>
            <a:pPr lvl="1"/>
            <a:r>
              <a:rPr lang="en-US" dirty="0"/>
              <a:t>The intellect is primary in ethics: </a:t>
            </a:r>
          </a:p>
          <a:p>
            <a:pPr lvl="2"/>
            <a:r>
              <a:rPr lang="en-US" dirty="0"/>
              <a:t>Only chosen, deliberate actions have moral qualities. </a:t>
            </a:r>
          </a:p>
          <a:p>
            <a:pPr lvl="1"/>
            <a:r>
              <a:rPr lang="en-US" dirty="0"/>
              <a:t>The will desires what is good </a:t>
            </a:r>
          </a:p>
          <a:p>
            <a:pPr lvl="2"/>
            <a:r>
              <a:rPr lang="en-US" dirty="0"/>
              <a:t>Reason is needed to determine what is good and the means for achieving it.</a:t>
            </a:r>
          </a:p>
          <a:p>
            <a:pPr lvl="1">
              <a:buFont typeface="Arial" charset="0"/>
              <a:buNone/>
            </a:pPr>
            <a:endParaRPr lang="en-US" dirty="0">
              <a:solidFill>
                <a:schemeClr val="tx1">
                  <a:lumMod val="95000"/>
                </a:schemeClr>
              </a:solidFill>
            </a:endParaRPr>
          </a:p>
        </p:txBody>
      </p:sp>
    </p:spTree>
    <p:extLst>
      <p:ext uri="{BB962C8B-B14F-4D97-AF65-F5344CB8AC3E}">
        <p14:creationId xmlns:p14="http://schemas.microsoft.com/office/powerpoint/2010/main" val="37602096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628" y="365125"/>
            <a:ext cx="6651171" cy="1325563"/>
          </a:xfrm>
        </p:spPr>
        <p:txBody>
          <a:bodyPr>
            <a:normAutofit fontScale="90000"/>
          </a:bodyPr>
          <a:lstStyle/>
          <a:p>
            <a:pPr>
              <a:defRPr/>
            </a:pPr>
            <a:r>
              <a:rPr lang="en-US" dirty="0"/>
              <a:t>St. Thomas Aquinas: Moral Philosophy</a:t>
            </a:r>
          </a:p>
        </p:txBody>
      </p:sp>
      <p:sp>
        <p:nvSpPr>
          <p:cNvPr id="9219" name="Content Placeholder 2"/>
          <p:cNvSpPr>
            <a:spLocks noGrp="1"/>
          </p:cNvSpPr>
          <p:nvPr>
            <p:ph idx="1"/>
          </p:nvPr>
        </p:nvSpPr>
        <p:spPr>
          <a:xfrm>
            <a:off x="4983480" y="1825625"/>
            <a:ext cx="6487886" cy="4351338"/>
          </a:xfrm>
        </p:spPr>
        <p:txBody>
          <a:bodyPr>
            <a:normAutofit/>
          </a:bodyPr>
          <a:lstStyle/>
          <a:p>
            <a:r>
              <a:rPr lang="en-US" dirty="0"/>
              <a:t>Humans Actions vs. Acts of Humans</a:t>
            </a:r>
          </a:p>
          <a:p>
            <a:pPr lvl="1"/>
            <a:r>
              <a:rPr lang="en-US" dirty="0"/>
              <a:t>Human actions: voluntary, consciously willed</a:t>
            </a:r>
          </a:p>
          <a:p>
            <a:pPr lvl="2"/>
            <a:r>
              <a:rPr lang="en-US" dirty="0"/>
              <a:t>Are good or bad</a:t>
            </a:r>
          </a:p>
          <a:p>
            <a:pPr lvl="1"/>
            <a:r>
              <a:rPr lang="en-US" dirty="0"/>
              <a:t>Acts of humans: unconscious or involuntary</a:t>
            </a:r>
          </a:p>
          <a:p>
            <a:pPr lvl="2"/>
            <a:r>
              <a:rPr lang="en-US" dirty="0"/>
              <a:t>Morally neutral</a:t>
            </a:r>
          </a:p>
          <a:p>
            <a:r>
              <a:rPr lang="en-US" dirty="0"/>
              <a:t>Factors of Moral Assessment</a:t>
            </a:r>
          </a:p>
          <a:p>
            <a:pPr lvl="1"/>
            <a:r>
              <a:rPr lang="en-US" dirty="0"/>
              <a:t>The object of the action.</a:t>
            </a:r>
          </a:p>
          <a:p>
            <a:pPr lvl="1"/>
            <a:r>
              <a:rPr lang="en-US" dirty="0"/>
              <a:t>The circumstances of the action.</a:t>
            </a:r>
          </a:p>
          <a:p>
            <a:pPr lvl="1"/>
            <a:r>
              <a:rPr lang="en-US" dirty="0"/>
              <a:t>The end of the action.</a:t>
            </a:r>
          </a:p>
          <a:p>
            <a:pPr lvl="1"/>
            <a:r>
              <a:rPr lang="en-US" dirty="0"/>
              <a:t>Alms example</a:t>
            </a:r>
          </a:p>
          <a:p>
            <a:pPr lvl="1">
              <a:buFont typeface="Arial" charset="0"/>
              <a:buNone/>
            </a:pPr>
            <a:endParaRPr lang="en-US" dirty="0"/>
          </a:p>
        </p:txBody>
      </p:sp>
      <p:pic>
        <p:nvPicPr>
          <p:cNvPr id="9" name="Picture 8" descr="A picture containing text, book&#10;&#10;Description automatically generated">
            <a:extLst>
              <a:ext uri="{FF2B5EF4-FFF2-40B4-BE49-F238E27FC236}">
                <a16:creationId xmlns:a16="http://schemas.microsoft.com/office/drawing/2014/main" id="{A11B4E86-54E6-4118-A6CE-CB94EF23582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903" r="17362" b="-2"/>
          <a:stretch/>
        </p:blipFill>
        <p:spPr>
          <a:xfrm>
            <a:off x="20" y="10"/>
            <a:ext cx="4343380" cy="6857990"/>
          </a:xfrm>
          <a:prstGeom prst="rect">
            <a:avLst/>
          </a:prstGeom>
        </p:spPr>
      </p:pic>
      <p:sp>
        <p:nvSpPr>
          <p:cNvPr id="10" name="TextBox 9">
            <a:extLst>
              <a:ext uri="{FF2B5EF4-FFF2-40B4-BE49-F238E27FC236}">
                <a16:creationId xmlns:a16="http://schemas.microsoft.com/office/drawing/2014/main" id="{E1199B87-1EE0-4AD5-A543-8A85723B62BA}"/>
              </a:ext>
            </a:extLst>
          </p:cNvPr>
          <p:cNvSpPr txBox="1"/>
          <p:nvPr/>
        </p:nvSpPr>
        <p:spPr>
          <a:xfrm>
            <a:off x="1975444" y="6657945"/>
            <a:ext cx="236795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no.wikipedia.org/wiki/Almiss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5084774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light, traffic&#10;&#10;Description automatically generated">
            <a:extLst>
              <a:ext uri="{FF2B5EF4-FFF2-40B4-BE49-F238E27FC236}">
                <a16:creationId xmlns:a16="http://schemas.microsoft.com/office/drawing/2014/main" id="{53FD3EFB-4E0A-40B9-8846-03932BC1133F}"/>
              </a:ext>
            </a:extLst>
          </p:cNvPr>
          <p:cNvPicPr>
            <a:picLocks noChangeAspect="1"/>
          </p:cNvPicPr>
          <p:nvPr/>
        </p:nvPicPr>
        <p:blipFill rotWithShape="1">
          <a:blip r:embed="rId3" cstate="print">
            <a:alphaModFix amt="12000"/>
            <a:graysc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436" r="22303" b="1"/>
          <a:stretch/>
        </p:blipFill>
        <p:spPr>
          <a:xfrm>
            <a:off x="20" y="1"/>
            <a:ext cx="12191980" cy="5938683"/>
          </a:xfrm>
          <a:prstGeom prst="rect">
            <a:avLst/>
          </a:prstGeom>
          <a:effectLst>
            <a:reflection blurRad="38100" stA="55000" endPos="15000" dir="5400000" sy="-100000" algn="bl" rotWithShape="0"/>
          </a:effectLst>
        </p:spPr>
      </p:pic>
      <p:sp>
        <p:nvSpPr>
          <p:cNvPr id="2" name="Title 1"/>
          <p:cNvSpPr>
            <a:spLocks noGrp="1"/>
          </p:cNvSpPr>
          <p:nvPr>
            <p:ph type="title"/>
          </p:nvPr>
        </p:nvSpPr>
        <p:spPr>
          <a:xfrm>
            <a:off x="838200" y="365125"/>
            <a:ext cx="10515600" cy="1325563"/>
          </a:xfrm>
        </p:spPr>
        <p:txBody>
          <a:bodyPr>
            <a:normAutofit/>
          </a:bodyPr>
          <a:lstStyle/>
          <a:p>
            <a:pPr>
              <a:defRPr/>
            </a:pPr>
            <a:r>
              <a:rPr lang="en-US" dirty="0"/>
              <a:t>St. Thomas Aquinas: Moral Philosophy</a:t>
            </a:r>
          </a:p>
        </p:txBody>
      </p:sp>
      <p:sp>
        <p:nvSpPr>
          <p:cNvPr id="9219" name="Content Placeholder 2"/>
          <p:cNvSpPr>
            <a:spLocks noGrp="1"/>
          </p:cNvSpPr>
          <p:nvPr>
            <p:ph idx="1"/>
          </p:nvPr>
        </p:nvSpPr>
        <p:spPr>
          <a:xfrm>
            <a:off x="1120000" y="1825625"/>
            <a:ext cx="10233800" cy="4351338"/>
          </a:xfrm>
        </p:spPr>
        <p:txBody>
          <a:bodyPr>
            <a:normAutofit fontScale="92500" lnSpcReduction="20000"/>
          </a:bodyPr>
          <a:lstStyle/>
          <a:p>
            <a:r>
              <a:rPr lang="en-US" dirty="0"/>
              <a:t>Christian Modification</a:t>
            </a:r>
          </a:p>
          <a:p>
            <a:pPr lvl="1"/>
            <a:r>
              <a:rPr lang="en-US" dirty="0"/>
              <a:t>Aristotle: </a:t>
            </a:r>
          </a:p>
          <a:p>
            <a:pPr lvl="2"/>
            <a:r>
              <a:rPr lang="en-US" dirty="0"/>
              <a:t>Humans have a special role as rational beings</a:t>
            </a:r>
          </a:p>
          <a:p>
            <a:pPr lvl="2"/>
            <a:r>
              <a:rPr lang="en-US" dirty="0"/>
              <a:t>God does not play any role in his theory.</a:t>
            </a:r>
          </a:p>
          <a:p>
            <a:pPr lvl="1"/>
            <a:r>
              <a:rPr lang="en-US" dirty="0"/>
              <a:t>Aristotle: a natural ethical theory built on achieving imperfect and temporal happiness on earth.</a:t>
            </a:r>
          </a:p>
          <a:p>
            <a:pPr lvl="1"/>
            <a:r>
              <a:rPr lang="en-US" dirty="0"/>
              <a:t>Humans long for the perfect good, which is not to be found in the imperfect realm of the natural world.</a:t>
            </a:r>
          </a:p>
          <a:p>
            <a:pPr lvl="1"/>
            <a:r>
              <a:rPr lang="en-US" dirty="0"/>
              <a:t>Aquinas: nature doesn’t provide a means of satisfying one’s spiritual nature.</a:t>
            </a:r>
          </a:p>
          <a:p>
            <a:pPr lvl="1"/>
            <a:r>
              <a:rPr lang="en-US" dirty="0"/>
              <a:t>The supreme good can only be found in God.</a:t>
            </a:r>
          </a:p>
          <a:p>
            <a:pPr lvl="1"/>
            <a:r>
              <a:rPr lang="en-US" dirty="0"/>
              <a:t>This supreme good is not acquired by merely having intellectual knowledge of God but by acquaintance with God.</a:t>
            </a:r>
          </a:p>
          <a:p>
            <a:pPr lvl="1"/>
            <a:r>
              <a:rPr lang="en-US" dirty="0"/>
              <a:t>Acquaintance is not possible in life, so our natural desire for ultimate happiness indicates there must be an afterlife.</a:t>
            </a:r>
          </a:p>
          <a:p>
            <a:pPr lvl="1"/>
            <a:endParaRPr lang="en-US" dirty="0"/>
          </a:p>
        </p:txBody>
      </p:sp>
    </p:spTree>
    <p:extLst>
      <p:ext uri="{BB962C8B-B14F-4D97-AF65-F5344CB8AC3E}">
        <p14:creationId xmlns:p14="http://schemas.microsoft.com/office/powerpoint/2010/main" val="6899646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 Thomas Aquinas: Moral Philosophy</a:t>
            </a:r>
            <a:endParaRPr lang="en-US" dirty="0">
              <a:solidFill>
                <a:schemeClr val="accent1">
                  <a:lumMod val="75000"/>
                </a:schemeClr>
              </a:solidFill>
            </a:endParaRPr>
          </a:p>
        </p:txBody>
      </p:sp>
      <p:sp>
        <p:nvSpPr>
          <p:cNvPr id="10243" name="Content Placeholder 2"/>
          <p:cNvSpPr>
            <a:spLocks noGrp="1"/>
          </p:cNvSpPr>
          <p:nvPr>
            <p:ph idx="1"/>
          </p:nvPr>
        </p:nvSpPr>
        <p:spPr/>
        <p:txBody>
          <a:bodyPr>
            <a:normAutofit fontScale="77500" lnSpcReduction="20000"/>
          </a:bodyPr>
          <a:lstStyle/>
          <a:p>
            <a:r>
              <a:rPr lang="en-US" dirty="0"/>
              <a:t>Natural Law</a:t>
            </a:r>
          </a:p>
          <a:p>
            <a:pPr lvl="1"/>
            <a:r>
              <a:rPr lang="en-US" dirty="0"/>
              <a:t>Since humans were created by God to live a certain way, reflection on human nature reveals guidelines for actualizing human potentialities.</a:t>
            </a:r>
          </a:p>
          <a:p>
            <a:pPr lvl="1"/>
            <a:r>
              <a:rPr lang="en-US" dirty="0"/>
              <a:t>As human nature remains the same across cultures and time, the rules of the natural law are universal and self-evident.</a:t>
            </a:r>
          </a:p>
          <a:p>
            <a:pPr lvl="1"/>
            <a:r>
              <a:rPr lang="en-US" dirty="0"/>
              <a:t>What is good is what is in accord with reason</a:t>
            </a:r>
          </a:p>
          <a:p>
            <a:pPr lvl="2"/>
            <a:r>
              <a:rPr lang="en-US" dirty="0"/>
              <a:t>This is conformity to the natural law.</a:t>
            </a:r>
          </a:p>
          <a:p>
            <a:pPr lvl="1"/>
            <a:r>
              <a:rPr lang="en-US" dirty="0"/>
              <a:t>By reflecting on human nature and natural inclinations, he could infer moral principles.</a:t>
            </a:r>
          </a:p>
          <a:p>
            <a:r>
              <a:rPr lang="en-US" dirty="0"/>
              <a:t>Natural Morality</a:t>
            </a:r>
          </a:p>
          <a:p>
            <a:pPr lvl="1"/>
            <a:r>
              <a:rPr lang="en-US" dirty="0"/>
              <a:t>All creatures naturally tend to preserve their own life</a:t>
            </a:r>
          </a:p>
          <a:p>
            <a:pPr lvl="2"/>
            <a:r>
              <a:rPr lang="en-US" dirty="0"/>
              <a:t>Murder and suicide is wrong because “life is to be preserved.”</a:t>
            </a:r>
          </a:p>
          <a:p>
            <a:pPr lvl="1"/>
            <a:r>
              <a:rPr lang="en-US" dirty="0"/>
              <a:t>All animals seek to preserve their species and protect their children.</a:t>
            </a:r>
          </a:p>
          <a:p>
            <a:pPr lvl="2"/>
            <a:r>
              <a:rPr lang="en-US" dirty="0"/>
              <a:t>For humans this includes helping the young develop their full potential.</a:t>
            </a:r>
          </a:p>
          <a:p>
            <a:pPr lvl="1"/>
            <a:r>
              <a:rPr lang="en-US" dirty="0"/>
              <a:t>Being above animals, humans are inclined to fully develop their rational, human potential.</a:t>
            </a:r>
          </a:p>
          <a:p>
            <a:pPr lvl="2"/>
            <a:r>
              <a:rPr lang="en-US" dirty="0"/>
              <a:t>This leads to the duty to seek truth and to follow the rules needed to live in society.</a:t>
            </a:r>
          </a:p>
          <a:p>
            <a:pPr lvl="1"/>
            <a:endParaRPr 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A288-2C0E-0DAC-29B2-35CFD5FB3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3CA20-13A9-87C3-27B9-20B7D58BE03E}"/>
              </a:ext>
            </a:extLst>
          </p:cNvPr>
          <p:cNvSpPr>
            <a:spLocks noGrp="1"/>
          </p:cNvSpPr>
          <p:nvPr>
            <p:ph type="title"/>
          </p:nvPr>
        </p:nvSpPr>
        <p:spPr/>
        <p:txBody>
          <a:bodyPr/>
          <a:lstStyle/>
          <a:p>
            <a:pPr>
              <a:defRPr/>
            </a:pPr>
            <a:r>
              <a:rPr lang="en-US" dirty="0"/>
              <a:t>St. Thomas Aquinas: Moral Philosophy</a:t>
            </a:r>
            <a:endParaRPr lang="en-US" dirty="0">
              <a:solidFill>
                <a:schemeClr val="accent1">
                  <a:lumMod val="75000"/>
                </a:schemeClr>
              </a:solidFill>
            </a:endParaRPr>
          </a:p>
        </p:txBody>
      </p:sp>
      <p:sp>
        <p:nvSpPr>
          <p:cNvPr id="10243" name="Content Placeholder 2">
            <a:extLst>
              <a:ext uri="{FF2B5EF4-FFF2-40B4-BE49-F238E27FC236}">
                <a16:creationId xmlns:a16="http://schemas.microsoft.com/office/drawing/2014/main" id="{299C3F3D-033D-7955-9318-0495EF9F7913}"/>
              </a:ext>
            </a:extLst>
          </p:cNvPr>
          <p:cNvSpPr>
            <a:spLocks noGrp="1"/>
          </p:cNvSpPr>
          <p:nvPr>
            <p:ph idx="1"/>
          </p:nvPr>
        </p:nvSpPr>
        <p:spPr/>
        <p:txBody>
          <a:bodyPr>
            <a:normAutofit/>
          </a:bodyPr>
          <a:lstStyle/>
          <a:p>
            <a:r>
              <a:rPr lang="en-US" dirty="0"/>
              <a:t>Disagreement</a:t>
            </a:r>
          </a:p>
          <a:p>
            <a:pPr lvl="1"/>
            <a:r>
              <a:rPr lang="en-US" dirty="0"/>
              <a:t>Natural law is universal and self evident, disagreements arise because some are blinded by passions, bad habits, and ignorance.</a:t>
            </a:r>
          </a:p>
          <a:p>
            <a:pPr lvl="1"/>
            <a:r>
              <a:rPr lang="en-US" dirty="0"/>
              <a:t>People do not see the natural law because of limits and defects.</a:t>
            </a:r>
          </a:p>
          <a:p>
            <a:pPr lvl="1"/>
            <a:r>
              <a:rPr lang="en-US" dirty="0"/>
              <a:t>Conscience: the rational activity of applying moral knowledge to specific cases.</a:t>
            </a:r>
          </a:p>
          <a:p>
            <a:pPr lvl="1"/>
            <a:r>
              <a:rPr lang="en-US" dirty="0"/>
              <a:t>“Every will at variance with reason, whether right or erring, is always evil.”</a:t>
            </a:r>
          </a:p>
          <a:p>
            <a:pPr lvl="1"/>
            <a:r>
              <a:rPr lang="en-US" dirty="0"/>
              <a:t>People are obligated to follow their informed conscience as well as possible.</a:t>
            </a:r>
          </a:p>
          <a:p>
            <a:pPr lvl="1"/>
            <a:r>
              <a:rPr lang="en-US" dirty="0"/>
              <a:t>If one is mistaken, one is still judged by how well they followed the moral light as they saw it.</a:t>
            </a:r>
          </a:p>
          <a:p>
            <a:pPr lvl="1"/>
            <a:endParaRPr lang="en-US" dirty="0"/>
          </a:p>
        </p:txBody>
      </p:sp>
    </p:spTree>
    <p:extLst>
      <p:ext uri="{BB962C8B-B14F-4D97-AF65-F5344CB8AC3E}">
        <p14:creationId xmlns:p14="http://schemas.microsoft.com/office/powerpoint/2010/main" val="35312929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St. Thomas Aquinas: Moral Philosophy</a:t>
            </a:r>
            <a:endParaRPr lang="en-US" dirty="0">
              <a:solidFill>
                <a:schemeClr val="accent1">
                  <a:lumMod val="75000"/>
                </a:schemeClr>
              </a:solidFill>
            </a:endParaRPr>
          </a:p>
        </p:txBody>
      </p:sp>
      <p:sp>
        <p:nvSpPr>
          <p:cNvPr id="10243" name="Content Placeholder 2"/>
          <p:cNvSpPr>
            <a:spLocks noGrp="1"/>
          </p:cNvSpPr>
          <p:nvPr>
            <p:ph idx="1"/>
          </p:nvPr>
        </p:nvSpPr>
        <p:spPr/>
        <p:txBody>
          <a:bodyPr/>
          <a:lstStyle/>
          <a:p>
            <a:r>
              <a:rPr lang="en-US" dirty="0"/>
              <a:t>The Four Laws</a:t>
            </a:r>
          </a:p>
          <a:p>
            <a:pPr lvl="1"/>
            <a:r>
              <a:rPr lang="en-US" dirty="0"/>
              <a:t>Metaphysics</a:t>
            </a:r>
          </a:p>
          <a:p>
            <a:pPr lvl="2"/>
            <a:r>
              <a:rPr lang="en-US" dirty="0"/>
              <a:t>Moral law is an expression of God’s eternal law</a:t>
            </a:r>
          </a:p>
          <a:p>
            <a:pPr lvl="2"/>
            <a:r>
              <a:rPr lang="en-US" dirty="0"/>
              <a:t>Not arbitrary </a:t>
            </a:r>
          </a:p>
          <a:p>
            <a:pPr lvl="3"/>
            <a:r>
              <a:rPr lang="en-US" dirty="0"/>
              <a:t>Result of His reason which is grounded in His nature.</a:t>
            </a:r>
          </a:p>
          <a:p>
            <a:pPr lvl="1"/>
            <a:r>
              <a:rPr lang="en-US" dirty="0"/>
              <a:t>Eternal Law</a:t>
            </a:r>
          </a:p>
          <a:p>
            <a:pPr lvl="2"/>
            <a:r>
              <a:rPr lang="en-US" dirty="0"/>
              <a:t>Rational order established by God</a:t>
            </a:r>
          </a:p>
          <a:p>
            <a:pPr lvl="2"/>
            <a:r>
              <a:rPr lang="en-US" dirty="0"/>
              <a:t>All things follow this law</a:t>
            </a:r>
          </a:p>
          <a:p>
            <a:pPr lvl="2"/>
            <a:r>
              <a:rPr lang="en-US" dirty="0"/>
              <a:t>Non-rational beings simply obey</a:t>
            </a:r>
          </a:p>
          <a:p>
            <a:pPr lvl="2"/>
            <a:r>
              <a:rPr lang="en-US" dirty="0"/>
              <a:t>Humans can disobey the moral aspects of the law</a:t>
            </a:r>
          </a:p>
          <a:p>
            <a:pPr lvl="1"/>
            <a:endParaRPr lang="en-US" dirty="0"/>
          </a:p>
        </p:txBody>
      </p:sp>
    </p:spTree>
    <p:extLst>
      <p:ext uri="{BB962C8B-B14F-4D97-AF65-F5344CB8AC3E}">
        <p14:creationId xmlns:p14="http://schemas.microsoft.com/office/powerpoint/2010/main" val="155662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A9065-8339-D97A-64F6-BF26CBAE38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68470-2833-EE27-DF06-F74E030BAD6D}"/>
              </a:ext>
            </a:extLst>
          </p:cNvPr>
          <p:cNvSpPr>
            <a:spLocks noGrp="1"/>
          </p:cNvSpPr>
          <p:nvPr>
            <p:ph type="title"/>
          </p:nvPr>
        </p:nvSpPr>
        <p:spPr/>
        <p:txBody>
          <a:bodyPr/>
          <a:lstStyle/>
          <a:p>
            <a:r>
              <a:rPr lang="en-US" dirty="0"/>
              <a:t>The Early Middle Ages: Boethius</a:t>
            </a:r>
          </a:p>
        </p:txBody>
      </p:sp>
      <p:sp>
        <p:nvSpPr>
          <p:cNvPr id="3" name="Content Placeholder 2">
            <a:extLst>
              <a:ext uri="{FF2B5EF4-FFF2-40B4-BE49-F238E27FC236}">
                <a16:creationId xmlns:a16="http://schemas.microsoft.com/office/drawing/2014/main" id="{DFD829F6-52CB-C274-EEC8-9E9E5C32D61C}"/>
              </a:ext>
            </a:extLst>
          </p:cNvPr>
          <p:cNvSpPr>
            <a:spLocks noGrp="1"/>
          </p:cNvSpPr>
          <p:nvPr>
            <p:ph idx="1"/>
          </p:nvPr>
        </p:nvSpPr>
        <p:spPr/>
        <p:txBody>
          <a:bodyPr/>
          <a:lstStyle/>
          <a:p>
            <a:r>
              <a:rPr lang="en-US" dirty="0"/>
              <a:t>Works</a:t>
            </a:r>
          </a:p>
          <a:p>
            <a:pPr lvl="1"/>
            <a:r>
              <a:rPr lang="en-US" dirty="0"/>
              <a:t>Translate Plato’s and Aristotle’s works into Latin and harmonize them.</a:t>
            </a:r>
          </a:p>
          <a:p>
            <a:pPr lvl="1"/>
            <a:r>
              <a:rPr lang="en-US" dirty="0"/>
              <a:t>Translated and commented on </a:t>
            </a:r>
          </a:p>
          <a:p>
            <a:pPr lvl="2"/>
            <a:r>
              <a:rPr lang="en-US" dirty="0"/>
              <a:t>Aristotle’s logic</a:t>
            </a:r>
          </a:p>
          <a:p>
            <a:pPr lvl="2"/>
            <a:r>
              <a:rPr lang="en-US" dirty="0"/>
              <a:t>Porphyry’s introduction to Aristotle’s </a:t>
            </a:r>
            <a:r>
              <a:rPr lang="en-US" i="1" dirty="0"/>
              <a:t>Categories</a:t>
            </a:r>
            <a:r>
              <a:rPr lang="en-US" dirty="0"/>
              <a:t>.</a:t>
            </a:r>
          </a:p>
          <a:p>
            <a:pPr lvl="1"/>
            <a:r>
              <a:rPr lang="en-US" dirty="0"/>
              <a:t>Wrote works on logic and five theological treatises.</a:t>
            </a:r>
          </a:p>
          <a:p>
            <a:endParaRPr lang="en-US" dirty="0"/>
          </a:p>
        </p:txBody>
      </p:sp>
    </p:spTree>
    <p:extLst>
      <p:ext uri="{BB962C8B-B14F-4D97-AF65-F5344CB8AC3E}">
        <p14:creationId xmlns:p14="http://schemas.microsoft.com/office/powerpoint/2010/main" val="41762841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248" name="Rectangle 1024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11931" y="452718"/>
            <a:ext cx="5359701" cy="1400530"/>
          </a:xfrm>
        </p:spPr>
        <p:txBody>
          <a:bodyPr>
            <a:normAutofit/>
          </a:bodyPr>
          <a:lstStyle/>
          <a:p>
            <a:pPr>
              <a:defRPr/>
            </a:pPr>
            <a:r>
              <a:rPr lang="en-US" dirty="0"/>
              <a:t>St. Thomas Aquinas: Moral Philosophy</a:t>
            </a:r>
          </a:p>
        </p:txBody>
      </p:sp>
      <p:sp>
        <p:nvSpPr>
          <p:cNvPr id="10250"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52C4190A-2E11-47F1-BB56-F8167645DD9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050" r="12822"/>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0252" name="Rectangle 10251">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243" name="Content Placeholder 2"/>
          <p:cNvSpPr>
            <a:spLocks noGrp="1"/>
          </p:cNvSpPr>
          <p:nvPr>
            <p:ph idx="1"/>
          </p:nvPr>
        </p:nvSpPr>
        <p:spPr>
          <a:xfrm>
            <a:off x="5410950" y="2052918"/>
            <a:ext cx="6553974" cy="4195481"/>
          </a:xfrm>
        </p:spPr>
        <p:txBody>
          <a:bodyPr>
            <a:normAutofit/>
          </a:bodyPr>
          <a:lstStyle/>
          <a:p>
            <a:pPr lvl="1">
              <a:lnSpc>
                <a:spcPct val="90000"/>
              </a:lnSpc>
            </a:pPr>
            <a:r>
              <a:rPr lang="en-US" sz="1500" dirty="0"/>
              <a:t>Natural Law</a:t>
            </a:r>
          </a:p>
          <a:p>
            <a:pPr lvl="2">
              <a:lnSpc>
                <a:spcPct val="90000"/>
              </a:lnSpc>
            </a:pPr>
            <a:r>
              <a:rPr lang="en-US" sz="1500" dirty="0"/>
              <a:t>Law available to reason that regulates human moral behavior</a:t>
            </a:r>
          </a:p>
          <a:p>
            <a:pPr lvl="2">
              <a:lnSpc>
                <a:spcPct val="90000"/>
              </a:lnSpc>
            </a:pPr>
            <a:r>
              <a:rPr lang="en-US" sz="1500" dirty="0"/>
              <a:t>Guides humans insofar as they are natural and social beings.</a:t>
            </a:r>
          </a:p>
          <a:p>
            <a:pPr lvl="2">
              <a:lnSpc>
                <a:spcPct val="90000"/>
              </a:lnSpc>
            </a:pPr>
            <a:r>
              <a:rPr lang="en-US" sz="1500" dirty="0"/>
              <a:t>Leads humans to develop the Aristotelian model of virtue by developing the classic virtues</a:t>
            </a:r>
          </a:p>
          <a:p>
            <a:pPr lvl="3">
              <a:lnSpc>
                <a:spcPct val="90000"/>
              </a:lnSpc>
            </a:pPr>
            <a:r>
              <a:rPr lang="en-US" sz="1300" dirty="0"/>
              <a:t> Temperance</a:t>
            </a:r>
          </a:p>
          <a:p>
            <a:pPr lvl="3">
              <a:lnSpc>
                <a:spcPct val="90000"/>
              </a:lnSpc>
            </a:pPr>
            <a:r>
              <a:rPr lang="en-US" sz="1300" dirty="0"/>
              <a:t>Courage</a:t>
            </a:r>
          </a:p>
          <a:p>
            <a:pPr lvl="3">
              <a:lnSpc>
                <a:spcPct val="90000"/>
              </a:lnSpc>
            </a:pPr>
            <a:r>
              <a:rPr lang="en-US" sz="1300" dirty="0"/>
              <a:t>Justice.</a:t>
            </a:r>
          </a:p>
          <a:p>
            <a:pPr lvl="1">
              <a:lnSpc>
                <a:spcPct val="90000"/>
              </a:lnSpc>
            </a:pPr>
            <a:endParaRPr lang="en-US" sz="1500" dirty="0"/>
          </a:p>
        </p:txBody>
      </p:sp>
      <p:sp>
        <p:nvSpPr>
          <p:cNvPr id="5" name="TextBox 4">
            <a:extLst>
              <a:ext uri="{FF2B5EF4-FFF2-40B4-BE49-F238E27FC236}">
                <a16:creationId xmlns:a16="http://schemas.microsoft.com/office/drawing/2014/main" id="{BFF08DEC-A39A-4C2F-8CE7-750B18AB2FF6}"/>
              </a:ext>
            </a:extLst>
          </p:cNvPr>
          <p:cNvSpPr txBox="1"/>
          <p:nvPr/>
        </p:nvSpPr>
        <p:spPr>
          <a:xfrm>
            <a:off x="9319098" y="6657945"/>
            <a:ext cx="287290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dogsinneedofspace.com/2013/04/19/our-rights-and-responsibilities-dog-law-qa-with-attorney-heidi-meinz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8451533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7655-4AC2-13C1-EA14-683B03E32CA0}"/>
              </a:ext>
            </a:extLst>
          </p:cNvPr>
          <p:cNvSpPr>
            <a:spLocks noGrp="1"/>
          </p:cNvSpPr>
          <p:nvPr>
            <p:ph type="title"/>
          </p:nvPr>
        </p:nvSpPr>
        <p:spPr/>
        <p:txBody>
          <a:bodyPr/>
          <a:lstStyle/>
          <a:p>
            <a:r>
              <a:rPr lang="en-US" dirty="0"/>
              <a:t>St. Thomas Aquinas: Moral Philosophy</a:t>
            </a:r>
          </a:p>
        </p:txBody>
      </p:sp>
      <p:sp>
        <p:nvSpPr>
          <p:cNvPr id="3" name="Content Placeholder 2">
            <a:extLst>
              <a:ext uri="{FF2B5EF4-FFF2-40B4-BE49-F238E27FC236}">
                <a16:creationId xmlns:a16="http://schemas.microsoft.com/office/drawing/2014/main" id="{A823EF10-AC06-B902-91CF-9AFE04C2FA14}"/>
              </a:ext>
            </a:extLst>
          </p:cNvPr>
          <p:cNvSpPr>
            <a:spLocks noGrp="1"/>
          </p:cNvSpPr>
          <p:nvPr>
            <p:ph idx="1"/>
          </p:nvPr>
        </p:nvSpPr>
        <p:spPr/>
        <p:txBody>
          <a:bodyPr>
            <a:normAutofit fontScale="92500" lnSpcReduction="10000"/>
          </a:bodyPr>
          <a:lstStyle/>
          <a:p>
            <a:r>
              <a:rPr lang="en-US" dirty="0"/>
              <a:t>Divine Law</a:t>
            </a:r>
          </a:p>
          <a:p>
            <a:pPr lvl="1"/>
            <a:r>
              <a:rPr lang="en-US" dirty="0"/>
              <a:t>Known by revelation.</a:t>
            </a:r>
          </a:p>
          <a:p>
            <a:pPr lvl="1"/>
            <a:r>
              <a:rPr lang="en-US" dirty="0"/>
              <a:t>Goes beyond natural law, guides humans towards eternal happiness.</a:t>
            </a:r>
          </a:p>
          <a:p>
            <a:pPr lvl="1"/>
            <a:r>
              <a:rPr lang="en-US" dirty="0"/>
              <a:t>In following this law, natural virtues are exceeded by theological virtues: </a:t>
            </a:r>
          </a:p>
          <a:p>
            <a:pPr lvl="2"/>
            <a:r>
              <a:rPr lang="en-US" dirty="0"/>
              <a:t>Faith</a:t>
            </a:r>
          </a:p>
          <a:p>
            <a:pPr lvl="2"/>
            <a:r>
              <a:rPr lang="en-US" dirty="0"/>
              <a:t>Hope</a:t>
            </a:r>
          </a:p>
          <a:p>
            <a:pPr lvl="2"/>
            <a:r>
              <a:rPr lang="en-US" dirty="0"/>
              <a:t>Love.</a:t>
            </a:r>
          </a:p>
          <a:p>
            <a:pPr lvl="1"/>
            <a:r>
              <a:rPr lang="en-US" dirty="0"/>
              <a:t>These virtues are only attained by God’s grace.</a:t>
            </a:r>
          </a:p>
          <a:p>
            <a:r>
              <a:rPr lang="en-US" dirty="0"/>
              <a:t>Human Law</a:t>
            </a:r>
          </a:p>
          <a:p>
            <a:pPr lvl="1"/>
            <a:r>
              <a:rPr lang="en-US" dirty="0"/>
              <a:t>Laws created by humans.</a:t>
            </a:r>
          </a:p>
          <a:p>
            <a:pPr lvl="1"/>
            <a:r>
              <a:rPr lang="en-US" dirty="0"/>
              <a:t>“In temporal law there is nothing just and lawful but what man has drawn from the eternal law.”</a:t>
            </a:r>
          </a:p>
          <a:p>
            <a:endParaRPr lang="en-US" dirty="0"/>
          </a:p>
        </p:txBody>
      </p:sp>
    </p:spTree>
    <p:extLst>
      <p:ext uri="{BB962C8B-B14F-4D97-AF65-F5344CB8AC3E}">
        <p14:creationId xmlns:p14="http://schemas.microsoft.com/office/powerpoint/2010/main" val="2576814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E4F-5B01-664E-907A-7CF997587557}"/>
              </a:ext>
            </a:extLst>
          </p:cNvPr>
          <p:cNvSpPr>
            <a:spLocks noGrp="1"/>
          </p:cNvSpPr>
          <p:nvPr>
            <p:ph type="title"/>
          </p:nvPr>
        </p:nvSpPr>
        <p:spPr/>
        <p:txBody>
          <a:bodyPr/>
          <a:lstStyle/>
          <a:p>
            <a:r>
              <a:rPr lang="en-US" dirty="0"/>
              <a:t>St. Thomas Aquinas: Political Philosophy</a:t>
            </a:r>
          </a:p>
        </p:txBody>
      </p:sp>
      <p:sp>
        <p:nvSpPr>
          <p:cNvPr id="3" name="Content Placeholder 2">
            <a:extLst>
              <a:ext uri="{FF2B5EF4-FFF2-40B4-BE49-F238E27FC236}">
                <a16:creationId xmlns:a16="http://schemas.microsoft.com/office/drawing/2014/main" id="{B558A420-16EC-187E-C0B9-940633A318B2}"/>
              </a:ext>
            </a:extLst>
          </p:cNvPr>
          <p:cNvSpPr>
            <a:spLocks noGrp="1"/>
          </p:cNvSpPr>
          <p:nvPr>
            <p:ph idx="1"/>
          </p:nvPr>
        </p:nvSpPr>
        <p:spPr/>
        <p:txBody>
          <a:bodyPr/>
          <a:lstStyle/>
          <a:p>
            <a:r>
              <a:rPr lang="en-US" dirty="0"/>
              <a:t>Background</a:t>
            </a:r>
          </a:p>
          <a:p>
            <a:r>
              <a:rPr lang="en-US" dirty="0"/>
              <a:t>		1. Between Augustine and Aquinas there was little work done in political philosophy.</a:t>
            </a:r>
          </a:p>
          <a:p>
            <a:r>
              <a:rPr lang="en-US" dirty="0"/>
              <a:t>		2. Neo-Platonism’s dominance led thinkers to focus mainly on metaphysics and logic.</a:t>
            </a:r>
          </a:p>
          <a:p>
            <a:r>
              <a:rPr lang="en-US" dirty="0"/>
              <a:t>		3. The availability of Aristotle’s works renewed interest in political philosophy.</a:t>
            </a:r>
          </a:p>
          <a:p>
            <a:r>
              <a:rPr lang="en-US" dirty="0"/>
              <a:t>		4. Political systems were more stable and civilization flourished, making political philosophy of greater concern.</a:t>
            </a:r>
          </a:p>
          <a:p>
            <a:endParaRPr lang="en-US" dirty="0"/>
          </a:p>
        </p:txBody>
      </p:sp>
    </p:spTree>
    <p:extLst>
      <p:ext uri="{BB962C8B-B14F-4D97-AF65-F5344CB8AC3E}">
        <p14:creationId xmlns:p14="http://schemas.microsoft.com/office/powerpoint/2010/main" val="38979060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A322-6409-B521-578D-D5602CA59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C9C8A-C78F-0024-8426-4A4E92F98AB1}"/>
              </a:ext>
            </a:extLst>
          </p:cNvPr>
          <p:cNvSpPr>
            <a:spLocks noGrp="1"/>
          </p:cNvSpPr>
          <p:nvPr>
            <p:ph type="title"/>
          </p:nvPr>
        </p:nvSpPr>
        <p:spPr/>
        <p:txBody>
          <a:bodyPr/>
          <a:lstStyle/>
          <a:p>
            <a:r>
              <a:rPr lang="en-US" dirty="0"/>
              <a:t>St. Thomas Aquinas: Political Philosophy</a:t>
            </a:r>
          </a:p>
        </p:txBody>
      </p:sp>
      <p:sp>
        <p:nvSpPr>
          <p:cNvPr id="3" name="Content Placeholder 2">
            <a:extLst>
              <a:ext uri="{FF2B5EF4-FFF2-40B4-BE49-F238E27FC236}">
                <a16:creationId xmlns:a16="http://schemas.microsoft.com/office/drawing/2014/main" id="{A9D5BE15-FFF5-56DD-DA79-786ABEF3CFF8}"/>
              </a:ext>
            </a:extLst>
          </p:cNvPr>
          <p:cNvSpPr>
            <a:spLocks noGrp="1"/>
          </p:cNvSpPr>
          <p:nvPr>
            <p:ph idx="1"/>
          </p:nvPr>
        </p:nvSpPr>
        <p:spPr/>
        <p:txBody>
          <a:bodyPr>
            <a:normAutofit fontScale="92500" lnSpcReduction="20000"/>
          </a:bodyPr>
          <a:lstStyle/>
          <a:p>
            <a:r>
              <a:rPr lang="en-US" dirty="0"/>
              <a:t>B. Law</a:t>
            </a:r>
          </a:p>
          <a:p>
            <a:r>
              <a:rPr lang="en-US" dirty="0"/>
              <a:t>		1. His focus is on the nature of political laws.</a:t>
            </a:r>
          </a:p>
          <a:p>
            <a:r>
              <a:rPr lang="en-US" dirty="0"/>
              <a:t>		2. Law: “an ordinance of reason for the common good, promulgated by him who has care of the community.”</a:t>
            </a:r>
          </a:p>
          <a:p>
            <a:r>
              <a:rPr lang="en-US" dirty="0"/>
              <a:t>		3. Some laws aim at enforcing and elaborating the natural laws and should be the same everywhere.</a:t>
            </a:r>
          </a:p>
          <a:p>
            <a:r>
              <a:rPr lang="en-US" dirty="0"/>
              <a:t>		4. Other laws are created to fill in details left open by the natural law.</a:t>
            </a:r>
          </a:p>
          <a:p>
            <a:r>
              <a:rPr lang="en-US" dirty="0"/>
              <a:t>		5. All human laws draw their validity from the natural law.</a:t>
            </a:r>
          </a:p>
          <a:p>
            <a:r>
              <a:rPr lang="en-US" dirty="0"/>
              <a:t>		6. A human law that violates the natural law is not a genuine law and does not command obedience.</a:t>
            </a:r>
          </a:p>
          <a:p>
            <a:r>
              <a:rPr lang="en-US" dirty="0"/>
              <a:t>7. In some cases it is the lesser evil to obey an invalid law, while in other cases civil disobedience against an invalid law is necessary.</a:t>
            </a:r>
          </a:p>
          <a:p>
            <a:endParaRPr lang="en-US" dirty="0"/>
          </a:p>
        </p:txBody>
      </p:sp>
    </p:spTree>
    <p:extLst>
      <p:ext uri="{BB962C8B-B14F-4D97-AF65-F5344CB8AC3E}">
        <p14:creationId xmlns:p14="http://schemas.microsoft.com/office/powerpoint/2010/main" val="23744389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CC63-DBBB-D6B7-50AD-CF1113C48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A0369A-2415-E0AD-D108-AE15042D7FE0}"/>
              </a:ext>
            </a:extLst>
          </p:cNvPr>
          <p:cNvSpPr>
            <a:spLocks noGrp="1"/>
          </p:cNvSpPr>
          <p:nvPr>
            <p:ph type="title"/>
          </p:nvPr>
        </p:nvSpPr>
        <p:spPr/>
        <p:txBody>
          <a:bodyPr/>
          <a:lstStyle/>
          <a:p>
            <a:r>
              <a:rPr lang="en-US" dirty="0"/>
              <a:t>St. Thomas Aquinas: Political Philosophy</a:t>
            </a:r>
          </a:p>
        </p:txBody>
      </p:sp>
      <p:sp>
        <p:nvSpPr>
          <p:cNvPr id="3" name="Content Placeholder 2">
            <a:extLst>
              <a:ext uri="{FF2B5EF4-FFF2-40B4-BE49-F238E27FC236}">
                <a16:creationId xmlns:a16="http://schemas.microsoft.com/office/drawing/2014/main" id="{5FDD4741-1C1A-2711-C5C2-342F671D1D32}"/>
              </a:ext>
            </a:extLst>
          </p:cNvPr>
          <p:cNvSpPr>
            <a:spLocks noGrp="1"/>
          </p:cNvSpPr>
          <p:nvPr>
            <p:ph idx="1"/>
          </p:nvPr>
        </p:nvSpPr>
        <p:spPr/>
        <p:txBody>
          <a:bodyPr>
            <a:normAutofit/>
          </a:bodyPr>
          <a:lstStyle/>
          <a:p>
            <a:r>
              <a:rPr lang="en-US" dirty="0"/>
              <a:t>C. Extent of the Law</a:t>
            </a:r>
          </a:p>
          <a:p>
            <a:r>
              <a:rPr lang="en-US" dirty="0"/>
              <a:t>		1. Attempts to make all immorality illegal would fail because human nature would make this impossible.</a:t>
            </a:r>
          </a:p>
          <a:p>
            <a:r>
              <a:rPr lang="en-US" dirty="0"/>
              <a:t>		2. Law should be concerned mainly with major evils, such as those that inflict harm and undermine an ordered society.</a:t>
            </a:r>
          </a:p>
          <a:p>
            <a:r>
              <a:rPr lang="en-US" dirty="0"/>
              <a:t>		3. Human laws should thus focus on justice as it relates to relations between people.</a:t>
            </a:r>
          </a:p>
          <a:p>
            <a:r>
              <a:rPr lang="en-US" dirty="0"/>
              <a:t>		4. Human laws should not regulate the spiritual community and private morality.</a:t>
            </a:r>
          </a:p>
        </p:txBody>
      </p:sp>
    </p:spTree>
    <p:extLst>
      <p:ext uri="{BB962C8B-B14F-4D97-AF65-F5344CB8AC3E}">
        <p14:creationId xmlns:p14="http://schemas.microsoft.com/office/powerpoint/2010/main" val="406606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76903-F497-DAA2-37C9-40DEC2A96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15349-32C4-774D-694E-2E3FC86C05F1}"/>
              </a:ext>
            </a:extLst>
          </p:cNvPr>
          <p:cNvSpPr>
            <a:spLocks noGrp="1"/>
          </p:cNvSpPr>
          <p:nvPr>
            <p:ph type="title"/>
          </p:nvPr>
        </p:nvSpPr>
        <p:spPr/>
        <p:txBody>
          <a:bodyPr/>
          <a:lstStyle/>
          <a:p>
            <a:r>
              <a:rPr lang="en-US" dirty="0"/>
              <a:t>St. Thomas Aquinas: Political Philosophy</a:t>
            </a:r>
          </a:p>
        </p:txBody>
      </p:sp>
      <p:sp>
        <p:nvSpPr>
          <p:cNvPr id="3" name="Content Placeholder 2">
            <a:extLst>
              <a:ext uri="{FF2B5EF4-FFF2-40B4-BE49-F238E27FC236}">
                <a16:creationId xmlns:a16="http://schemas.microsoft.com/office/drawing/2014/main" id="{ADAC0DBF-F491-74A6-D377-DCD5E3317307}"/>
              </a:ext>
            </a:extLst>
          </p:cNvPr>
          <p:cNvSpPr>
            <a:spLocks noGrp="1"/>
          </p:cNvSpPr>
          <p:nvPr>
            <p:ph idx="1"/>
          </p:nvPr>
        </p:nvSpPr>
        <p:spPr/>
        <p:txBody>
          <a:bodyPr>
            <a:normAutofit lnSpcReduction="10000"/>
          </a:bodyPr>
          <a:lstStyle/>
          <a:p>
            <a:r>
              <a:rPr lang="en-US" dirty="0"/>
              <a:t>D. Civil Law</a:t>
            </a:r>
          </a:p>
          <a:p>
            <a:r>
              <a:rPr lang="en-US" dirty="0"/>
              <a:t>		1. Civil society is natural and does not require any justification.</a:t>
            </a:r>
          </a:p>
          <a:p>
            <a:r>
              <a:rPr lang="en-US" dirty="0"/>
              <a:t>		2. His view matches that of the Greeks but disagrees with Augustine who regarded society as a necessary evil.</a:t>
            </a:r>
          </a:p>
          <a:p>
            <a:r>
              <a:rPr lang="en-US" dirty="0"/>
              <a:t>		3. His view also disagrees with the common view in the Enlightenment, namely that society is artificial.</a:t>
            </a:r>
          </a:p>
          <a:p>
            <a:r>
              <a:rPr lang="en-US" dirty="0"/>
              <a:t>		4. “In the state of innocence humans would have led a social life.”</a:t>
            </a:r>
          </a:p>
          <a:p>
            <a:r>
              <a:rPr lang="en-US" dirty="0"/>
              <a:t>5. Any society requires some sort of governance and someone to look out for the common good, so human nature makes government a necessity.</a:t>
            </a:r>
          </a:p>
          <a:p>
            <a:r>
              <a:rPr lang="en-US" dirty="0"/>
              <a:t>6. Any specific government or leader does need to be justified.</a:t>
            </a:r>
          </a:p>
        </p:txBody>
      </p:sp>
    </p:spTree>
    <p:extLst>
      <p:ext uri="{BB962C8B-B14F-4D97-AF65-F5344CB8AC3E}">
        <p14:creationId xmlns:p14="http://schemas.microsoft.com/office/powerpoint/2010/main" val="113361693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39683-28AA-D72B-C39A-7606F102EC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6C2ED-7838-1B5A-6140-0122C3632823}"/>
              </a:ext>
            </a:extLst>
          </p:cNvPr>
          <p:cNvSpPr>
            <a:spLocks noGrp="1"/>
          </p:cNvSpPr>
          <p:nvPr>
            <p:ph type="title"/>
          </p:nvPr>
        </p:nvSpPr>
        <p:spPr/>
        <p:txBody>
          <a:bodyPr/>
          <a:lstStyle/>
          <a:p>
            <a:r>
              <a:rPr lang="en-US" dirty="0"/>
              <a:t>St. Thomas Aquinas: Political Philosophy</a:t>
            </a:r>
          </a:p>
        </p:txBody>
      </p:sp>
      <p:sp>
        <p:nvSpPr>
          <p:cNvPr id="3" name="Content Placeholder 2">
            <a:extLst>
              <a:ext uri="{FF2B5EF4-FFF2-40B4-BE49-F238E27FC236}">
                <a16:creationId xmlns:a16="http://schemas.microsoft.com/office/drawing/2014/main" id="{32051F2A-B227-8190-E2DA-CC47E6208190}"/>
              </a:ext>
            </a:extLst>
          </p:cNvPr>
          <p:cNvSpPr>
            <a:spLocks noGrp="1"/>
          </p:cNvSpPr>
          <p:nvPr>
            <p:ph idx="1"/>
          </p:nvPr>
        </p:nvSpPr>
        <p:spPr/>
        <p:txBody>
          <a:bodyPr>
            <a:normAutofit/>
          </a:bodyPr>
          <a:lstStyle/>
          <a:p>
            <a:r>
              <a:rPr lang="en-US" dirty="0"/>
              <a:t>E. Ideal State</a:t>
            </a:r>
          </a:p>
          <a:p>
            <a:r>
              <a:rPr lang="en-US" dirty="0"/>
              <a:t>		1. A combination of different elements.</a:t>
            </a:r>
          </a:p>
          <a:p>
            <a:r>
              <a:rPr lang="en-US" dirty="0"/>
              <a:t>		2. Has one ruler, whose power is balanced by other governing bodies, all selected by the will of the will of the people.</a:t>
            </a:r>
          </a:p>
        </p:txBody>
      </p:sp>
    </p:spTree>
    <p:extLst>
      <p:ext uri="{BB962C8B-B14F-4D97-AF65-F5344CB8AC3E}">
        <p14:creationId xmlns:p14="http://schemas.microsoft.com/office/powerpoint/2010/main" val="37555036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2B39-54CB-A58D-385B-0DAB1CEBF802}"/>
              </a:ext>
            </a:extLst>
          </p:cNvPr>
          <p:cNvSpPr>
            <a:spLocks noGrp="1"/>
          </p:cNvSpPr>
          <p:nvPr>
            <p:ph type="title"/>
          </p:nvPr>
        </p:nvSpPr>
        <p:spPr/>
        <p:txBody>
          <a:bodyPr/>
          <a:lstStyle/>
          <a:p>
            <a:r>
              <a:rPr lang="en-US" dirty="0"/>
              <a:t>Aquinas, Platonism &amp; Science</a:t>
            </a:r>
          </a:p>
        </p:txBody>
      </p:sp>
      <p:sp>
        <p:nvSpPr>
          <p:cNvPr id="3" name="Content Placeholder 2">
            <a:extLst>
              <a:ext uri="{FF2B5EF4-FFF2-40B4-BE49-F238E27FC236}">
                <a16:creationId xmlns:a16="http://schemas.microsoft.com/office/drawing/2014/main" id="{C00FB069-3437-31DA-1158-0FCEF1292DBD}"/>
              </a:ext>
            </a:extLst>
          </p:cNvPr>
          <p:cNvSpPr>
            <a:spLocks noGrp="1"/>
          </p:cNvSpPr>
          <p:nvPr>
            <p:ph idx="1"/>
          </p:nvPr>
        </p:nvSpPr>
        <p:spPr/>
        <p:txBody>
          <a:bodyPr>
            <a:normAutofit fontScale="77500" lnSpcReduction="20000"/>
          </a:bodyPr>
          <a:lstStyle/>
          <a:p>
            <a:r>
              <a:rPr lang="en-US" dirty="0"/>
              <a:t>Rejection of Platonic Dualism</a:t>
            </a:r>
          </a:p>
          <a:p>
            <a:pPr lvl="1"/>
            <a:r>
              <a:rPr lang="en-US" dirty="0"/>
              <a:t>The World.</a:t>
            </a:r>
          </a:p>
          <a:p>
            <a:pPr lvl="1"/>
            <a:r>
              <a:rPr lang="en-US" dirty="0"/>
              <a:t>Like Neo-Platonists: nature is a continuous spectrum from the lowest to the highest.</a:t>
            </a:r>
          </a:p>
          <a:p>
            <a:pPr lvl="1"/>
            <a:r>
              <a:rPr lang="en-US" dirty="0"/>
              <a:t>Rejects the Platonist view that the physical world is an inferior shadow of the true reality.</a:t>
            </a:r>
          </a:p>
          <a:p>
            <a:pPr lvl="1"/>
            <a:r>
              <a:rPr lang="en-US" dirty="0"/>
              <a:t>The physical world is linked to the spiritual because the chain of being leads down from God.</a:t>
            </a:r>
          </a:p>
          <a:p>
            <a:pPr lvl="2"/>
            <a:r>
              <a:rPr lang="en-US" dirty="0"/>
              <a:t>Supports the biblical notion that creation is good.	</a:t>
            </a:r>
          </a:p>
          <a:p>
            <a:r>
              <a:rPr lang="en-US" dirty="0"/>
              <a:t>The Body</a:t>
            </a:r>
          </a:p>
          <a:p>
            <a:pPr lvl="1"/>
            <a:r>
              <a:rPr lang="en-US" dirty="0"/>
              <a:t>In contrast to the Platonist Christianity, he did not regard the body as a prison for the soul.</a:t>
            </a:r>
          </a:p>
          <a:p>
            <a:pPr lvl="1"/>
            <a:r>
              <a:rPr lang="en-US" dirty="0"/>
              <a:t>The body is important to knowledge.</a:t>
            </a:r>
          </a:p>
          <a:p>
            <a:pPr lvl="1"/>
            <a:r>
              <a:rPr lang="en-US" dirty="0"/>
              <a:t> The body is what makes individuals unique.</a:t>
            </a:r>
          </a:p>
          <a:p>
            <a:pPr lvl="1"/>
            <a:r>
              <a:rPr lang="en-US" dirty="0"/>
              <a:t>Humans are spiritual beings with an eternal fate and natural beings.</a:t>
            </a:r>
          </a:p>
          <a:p>
            <a:r>
              <a:rPr lang="en-US" dirty="0"/>
              <a:t>Impact</a:t>
            </a:r>
          </a:p>
          <a:p>
            <a:pPr lvl="1"/>
            <a:r>
              <a:rPr lang="en-US" dirty="0"/>
              <a:t>By making the physical world important he provided a foundation for human culture in a way that Augustine did not.</a:t>
            </a:r>
          </a:p>
          <a:p>
            <a:endParaRPr lang="en-US" dirty="0"/>
          </a:p>
        </p:txBody>
      </p:sp>
    </p:spTree>
    <p:extLst>
      <p:ext uri="{BB962C8B-B14F-4D97-AF65-F5344CB8AC3E}">
        <p14:creationId xmlns:p14="http://schemas.microsoft.com/office/powerpoint/2010/main" val="1217854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6210-098C-8930-62A7-2D85BDEB8E63}"/>
              </a:ext>
            </a:extLst>
          </p:cNvPr>
          <p:cNvSpPr>
            <a:spLocks noGrp="1"/>
          </p:cNvSpPr>
          <p:nvPr>
            <p:ph type="title"/>
          </p:nvPr>
        </p:nvSpPr>
        <p:spPr/>
        <p:txBody>
          <a:bodyPr/>
          <a:lstStyle/>
          <a:p>
            <a:r>
              <a:rPr lang="en-US" dirty="0"/>
              <a:t>Aquinas, Platonism &amp; Science</a:t>
            </a:r>
          </a:p>
        </p:txBody>
      </p:sp>
      <p:sp>
        <p:nvSpPr>
          <p:cNvPr id="3" name="Content Placeholder 2">
            <a:extLst>
              <a:ext uri="{FF2B5EF4-FFF2-40B4-BE49-F238E27FC236}">
                <a16:creationId xmlns:a16="http://schemas.microsoft.com/office/drawing/2014/main" id="{DFEB6EAA-1736-8246-7C4B-4423DF2832E9}"/>
              </a:ext>
            </a:extLst>
          </p:cNvPr>
          <p:cNvSpPr>
            <a:spLocks noGrp="1"/>
          </p:cNvSpPr>
          <p:nvPr>
            <p:ph idx="1"/>
          </p:nvPr>
        </p:nvSpPr>
        <p:spPr/>
        <p:txBody>
          <a:bodyPr>
            <a:normAutofit fontScale="77500" lnSpcReduction="20000"/>
          </a:bodyPr>
          <a:lstStyle/>
          <a:p>
            <a:r>
              <a:rPr lang="en-US" dirty="0"/>
              <a:t>Science &amp; Theology</a:t>
            </a:r>
          </a:p>
          <a:p>
            <a:pPr lvl="1"/>
            <a:r>
              <a:rPr lang="en-US" dirty="0"/>
              <a:t>Problem</a:t>
            </a:r>
          </a:p>
          <a:p>
            <a:pPr lvl="2"/>
            <a:r>
              <a:rPr lang="en-US" dirty="0"/>
              <a:t>Science explains events in terms of physical causes.</a:t>
            </a:r>
          </a:p>
          <a:p>
            <a:pPr lvl="2"/>
            <a:r>
              <a:rPr lang="en-US" dirty="0"/>
              <a:t>Nature is governed by God, as per his fifth way.</a:t>
            </a:r>
          </a:p>
          <a:p>
            <a:pPr lvl="1"/>
            <a:r>
              <a:rPr lang="en-US" dirty="0"/>
              <a:t> Dual Causality</a:t>
            </a:r>
          </a:p>
          <a:p>
            <a:pPr lvl="2"/>
            <a:r>
              <a:rPr lang="en-US" dirty="0"/>
              <a:t>Uses Aristotle’s conception of different types of causes.</a:t>
            </a:r>
          </a:p>
          <a:p>
            <a:pPr lvl="1"/>
            <a:r>
              <a:rPr lang="en-US" dirty="0"/>
              <a:t> The same effect is ascribed to a natural cause and God not as if each were partial causes but as each producing the entire effect.</a:t>
            </a:r>
          </a:p>
          <a:p>
            <a:pPr lvl="1"/>
            <a:r>
              <a:rPr lang="en-US" dirty="0"/>
              <a:t>Uses the analogy to an effect ascribed to an instrument and the “principal agent.”</a:t>
            </a:r>
          </a:p>
          <a:p>
            <a:pPr lvl="1"/>
            <a:r>
              <a:rPr lang="en-US" dirty="0"/>
              <a:t>Natural events can be explained in terms of natural causes without abandoning the view that God governs the world.</a:t>
            </a:r>
          </a:p>
          <a:p>
            <a:pPr lvl="1"/>
            <a:r>
              <a:rPr lang="en-US" dirty="0"/>
              <a:t>The properties and laws of the natural world are the immediate causes of natural events</a:t>
            </a:r>
          </a:p>
          <a:p>
            <a:pPr lvl="2"/>
            <a:r>
              <a:rPr lang="en-US" dirty="0"/>
              <a:t>But God created them to implement His will.</a:t>
            </a:r>
          </a:p>
          <a:p>
            <a:pPr lvl="1"/>
            <a:r>
              <a:rPr lang="en-US" dirty="0"/>
              <a:t>This reconciliation was important for thinkers of the modern era who were Christians and scientists.</a:t>
            </a:r>
          </a:p>
          <a:p>
            <a:endParaRPr lang="en-US" dirty="0"/>
          </a:p>
        </p:txBody>
      </p:sp>
    </p:spTree>
    <p:extLst>
      <p:ext uri="{BB962C8B-B14F-4D97-AF65-F5344CB8AC3E}">
        <p14:creationId xmlns:p14="http://schemas.microsoft.com/office/powerpoint/2010/main" val="20086430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0291E-4941-F995-1B2C-45F3B3971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B82A7-62F5-E784-A3DD-A1DEEBA49B3A}"/>
              </a:ext>
            </a:extLst>
          </p:cNvPr>
          <p:cNvSpPr>
            <a:spLocks noGrp="1"/>
          </p:cNvSpPr>
          <p:nvPr>
            <p:ph type="title"/>
          </p:nvPr>
        </p:nvSpPr>
        <p:spPr/>
        <p:txBody>
          <a:bodyPr/>
          <a:lstStyle/>
          <a:p>
            <a:r>
              <a:rPr lang="en-US" dirty="0"/>
              <a:t>Aquinas, Platonism &amp; Science</a:t>
            </a:r>
          </a:p>
        </p:txBody>
      </p:sp>
      <p:sp>
        <p:nvSpPr>
          <p:cNvPr id="3" name="Content Placeholder 2">
            <a:extLst>
              <a:ext uri="{FF2B5EF4-FFF2-40B4-BE49-F238E27FC236}">
                <a16:creationId xmlns:a16="http://schemas.microsoft.com/office/drawing/2014/main" id="{7349C037-F4CF-69F4-F6E1-F3E06D764620}"/>
              </a:ext>
            </a:extLst>
          </p:cNvPr>
          <p:cNvSpPr>
            <a:spLocks noGrp="1"/>
          </p:cNvSpPr>
          <p:nvPr>
            <p:ph idx="1"/>
          </p:nvPr>
        </p:nvSpPr>
        <p:spPr/>
        <p:txBody>
          <a:bodyPr>
            <a:normAutofit/>
          </a:bodyPr>
          <a:lstStyle/>
          <a:p>
            <a:r>
              <a:rPr lang="en-US" dirty="0"/>
              <a:t>Aristotelian Science</a:t>
            </a:r>
          </a:p>
          <a:p>
            <a:pPr lvl="1"/>
            <a:r>
              <a:rPr lang="en-US" dirty="0"/>
              <a:t> Explained things in teleological terms.</a:t>
            </a:r>
          </a:p>
          <a:p>
            <a:pPr lvl="1"/>
            <a:r>
              <a:rPr lang="en-US" dirty="0"/>
              <a:t>All of nature aims at ends ordained by God.</a:t>
            </a:r>
          </a:p>
          <a:p>
            <a:pPr lvl="1"/>
            <a:r>
              <a:rPr lang="en-US" dirty="0"/>
              <a:t>Provides inadequate explanations.</a:t>
            </a:r>
          </a:p>
          <a:p>
            <a:pPr lvl="1"/>
            <a:r>
              <a:rPr lang="en-US" dirty="0"/>
              <a:t>Emphasis on essences entailed  nature is explained in terms of logical and eternal relationships rather than temporal and causal ones.</a:t>
            </a:r>
          </a:p>
          <a:p>
            <a:pPr lvl="1"/>
            <a:r>
              <a:rPr lang="en-US" dirty="0"/>
              <a:t>Development of science required moving away from determining how the purposes and ends of natural beings worked in God’s plan.</a:t>
            </a:r>
          </a:p>
        </p:txBody>
      </p:sp>
    </p:spTree>
    <p:extLst>
      <p:ext uri="{BB962C8B-B14F-4D97-AF65-F5344CB8AC3E}">
        <p14:creationId xmlns:p14="http://schemas.microsoft.com/office/powerpoint/2010/main" val="603385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89A2-D482-F77A-8707-186130A1C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9A6B6-C602-0635-7FA4-18AD6A36BEDE}"/>
              </a:ext>
            </a:extLst>
          </p:cNvPr>
          <p:cNvSpPr>
            <a:spLocks noGrp="1"/>
          </p:cNvSpPr>
          <p:nvPr>
            <p:ph type="title"/>
          </p:nvPr>
        </p:nvSpPr>
        <p:spPr/>
        <p:txBody>
          <a:bodyPr/>
          <a:lstStyle/>
          <a:p>
            <a:r>
              <a:rPr lang="en-US" dirty="0"/>
              <a:t>The Early Middle Ages: Boethius</a:t>
            </a:r>
          </a:p>
        </p:txBody>
      </p:sp>
      <p:sp>
        <p:nvSpPr>
          <p:cNvPr id="3" name="Content Placeholder 2">
            <a:extLst>
              <a:ext uri="{FF2B5EF4-FFF2-40B4-BE49-F238E27FC236}">
                <a16:creationId xmlns:a16="http://schemas.microsoft.com/office/drawing/2014/main" id="{471F67AF-F6C4-13E0-5F11-B12E85F9D52A}"/>
              </a:ext>
            </a:extLst>
          </p:cNvPr>
          <p:cNvSpPr>
            <a:spLocks noGrp="1"/>
          </p:cNvSpPr>
          <p:nvPr>
            <p:ph idx="1"/>
          </p:nvPr>
        </p:nvSpPr>
        <p:spPr/>
        <p:txBody>
          <a:bodyPr>
            <a:normAutofit fontScale="92500" lnSpcReduction="10000"/>
          </a:bodyPr>
          <a:lstStyle/>
          <a:p>
            <a:r>
              <a:rPr lang="en-US" dirty="0"/>
              <a:t> </a:t>
            </a:r>
            <a:r>
              <a:rPr lang="en-US" i="1" dirty="0"/>
              <a:t>The Consolation of Philosophy</a:t>
            </a:r>
            <a:endParaRPr lang="en-US" dirty="0"/>
          </a:p>
          <a:p>
            <a:pPr lvl="1"/>
            <a:r>
              <a:rPr lang="en-US" dirty="0"/>
              <a:t>Written in poetry and pose while in prison.</a:t>
            </a:r>
          </a:p>
          <a:p>
            <a:pPr lvl="1"/>
            <a:r>
              <a:rPr lang="en-US" dirty="0"/>
              <a:t>In the Stoic tradition: contemplating philosophy leads to peace.</a:t>
            </a:r>
          </a:p>
          <a:p>
            <a:pPr lvl="1"/>
            <a:r>
              <a:rPr lang="en-US" dirty="0"/>
              <a:t>A dialogue between Boethius and Philosophy, presented as a nurturing woman.</a:t>
            </a:r>
          </a:p>
          <a:p>
            <a:pPr lvl="1"/>
            <a:r>
              <a:rPr lang="en-US" dirty="0"/>
              <a:t>Why a just person can suffer while wicked people prosper.</a:t>
            </a:r>
          </a:p>
          <a:p>
            <a:pPr lvl="1"/>
            <a:r>
              <a:rPr lang="en-US" dirty="0"/>
              <a:t>Bases his answer on the works of Plato, Aristotle, the Stoics, Plotinus, Augustine and others.</a:t>
            </a:r>
          </a:p>
          <a:p>
            <a:pPr lvl="1"/>
            <a:r>
              <a:rPr lang="en-US" dirty="0"/>
              <a:t> Happiness cannot be achieved by external fortune.</a:t>
            </a:r>
          </a:p>
          <a:p>
            <a:pPr lvl="1"/>
            <a:r>
              <a:rPr lang="en-US" dirty="0"/>
              <a:t>The wicked seek the false goods of honor, wealth, fame, and physical pleasure and hence will not achieve happiness.</a:t>
            </a:r>
          </a:p>
          <a:p>
            <a:pPr lvl="1"/>
            <a:r>
              <a:rPr lang="en-US" dirty="0"/>
              <a:t>Happiness can only be acquired by the virtuous and it lies beyond this world.</a:t>
            </a:r>
          </a:p>
          <a:p>
            <a:endParaRPr lang="en-US" dirty="0"/>
          </a:p>
        </p:txBody>
      </p:sp>
    </p:spTree>
    <p:extLst>
      <p:ext uri="{BB962C8B-B14F-4D97-AF65-F5344CB8AC3E}">
        <p14:creationId xmlns:p14="http://schemas.microsoft.com/office/powerpoint/2010/main" val="41892551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5EF74-9A0C-C43F-C3A8-0A587876194E}"/>
              </a:ext>
            </a:extLst>
          </p:cNvPr>
          <p:cNvSpPr>
            <a:spLocks noGrp="1"/>
          </p:cNvSpPr>
          <p:nvPr>
            <p:ph type="title"/>
          </p:nvPr>
        </p:nvSpPr>
        <p:spPr>
          <a:xfrm>
            <a:off x="5411931" y="452718"/>
            <a:ext cx="4638903" cy="1400530"/>
          </a:xfrm>
        </p:spPr>
        <p:txBody>
          <a:bodyPr>
            <a:normAutofit fontScale="90000"/>
          </a:bodyPr>
          <a:lstStyle/>
          <a:p>
            <a:r>
              <a:rPr lang="en-US" dirty="0"/>
              <a:t>End of the Middle Ages: Background</a:t>
            </a:r>
          </a:p>
        </p:txBody>
      </p:sp>
      <p:sp>
        <p:nvSpPr>
          <p:cNvPr id="615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146" name="Picture 2" descr="undefined">
            <a:extLst>
              <a:ext uri="{FF2B5EF4-FFF2-40B4-BE49-F238E27FC236}">
                <a16:creationId xmlns:a16="http://schemas.microsoft.com/office/drawing/2014/main" id="{4BC36747-52A5-525C-4D1D-645E397C1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47" r="13238"/>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3FBD18B-E967-2CA0-3DDE-2C2E64904633}"/>
              </a:ext>
            </a:extLst>
          </p:cNvPr>
          <p:cNvSpPr>
            <a:spLocks noGrp="1"/>
          </p:cNvSpPr>
          <p:nvPr>
            <p:ph idx="1"/>
          </p:nvPr>
        </p:nvSpPr>
        <p:spPr>
          <a:xfrm>
            <a:off x="5410950" y="2052918"/>
            <a:ext cx="4638903" cy="4195481"/>
          </a:xfrm>
        </p:spPr>
        <p:txBody>
          <a:bodyPr>
            <a:normAutofit fontScale="70000" lnSpcReduction="20000"/>
          </a:bodyPr>
          <a:lstStyle/>
          <a:p>
            <a:r>
              <a:rPr lang="en-US" dirty="0"/>
              <a:t>Social and Political Situation</a:t>
            </a:r>
          </a:p>
          <a:p>
            <a:pPr lvl="1"/>
            <a:r>
              <a:rPr lang="en-US" dirty="0"/>
              <a:t>Problems within the church</a:t>
            </a:r>
          </a:p>
          <a:p>
            <a:pPr lvl="1"/>
            <a:r>
              <a:rPr lang="en-US" dirty="0"/>
              <a:t>The papacy declined due to tarnishing of the church by popes and cardinals.</a:t>
            </a:r>
          </a:p>
          <a:p>
            <a:r>
              <a:rPr lang="en-US" dirty="0"/>
              <a:t>Excesses in wealth and privilege of the church lead to</a:t>
            </a:r>
          </a:p>
          <a:p>
            <a:pPr lvl="1"/>
            <a:r>
              <a:rPr lang="en-US" dirty="0"/>
              <a:t>Calls for reform </a:t>
            </a:r>
          </a:p>
          <a:p>
            <a:pPr lvl="1"/>
            <a:r>
              <a:rPr lang="en-US" dirty="0"/>
              <a:t>Some turned from the Church towards individual piety.</a:t>
            </a:r>
          </a:p>
          <a:p>
            <a:r>
              <a:rPr lang="en-US" dirty="0"/>
              <a:t>Criticisms </a:t>
            </a:r>
            <a:r>
              <a:rPr lang="en-US" dirty="0" err="1"/>
              <a:t>byJohn</a:t>
            </a:r>
            <a:r>
              <a:rPr lang="en-US" dirty="0"/>
              <a:t> Wyclif in England and John Huss in Bohemia revealed the unrest leading to the Reformation.</a:t>
            </a:r>
          </a:p>
          <a:p>
            <a:r>
              <a:rPr lang="en-US" dirty="0"/>
              <a:t>The Great Schism of 1378-1415: </a:t>
            </a:r>
          </a:p>
          <a:p>
            <a:pPr lvl="1"/>
            <a:r>
              <a:rPr lang="en-US" dirty="0"/>
              <a:t>Two popes</a:t>
            </a:r>
          </a:p>
          <a:p>
            <a:pPr lvl="1"/>
            <a:r>
              <a:rPr lang="en-US" dirty="0"/>
              <a:t>A French Pope in Avignon</a:t>
            </a:r>
          </a:p>
          <a:p>
            <a:pPr lvl="1"/>
            <a:r>
              <a:rPr lang="en-US" dirty="0"/>
              <a:t>An Italian pope in Rome.</a:t>
            </a:r>
          </a:p>
          <a:p>
            <a:endParaRPr lang="en-US" dirty="0"/>
          </a:p>
        </p:txBody>
      </p:sp>
    </p:spTree>
    <p:extLst>
      <p:ext uri="{BB962C8B-B14F-4D97-AF65-F5344CB8AC3E}">
        <p14:creationId xmlns:p14="http://schemas.microsoft.com/office/powerpoint/2010/main" val="15497729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FF0C-0985-3257-3C13-E4CC3778A652}"/>
              </a:ext>
            </a:extLst>
          </p:cNvPr>
          <p:cNvSpPr>
            <a:spLocks noGrp="1"/>
          </p:cNvSpPr>
          <p:nvPr>
            <p:ph type="title"/>
          </p:nvPr>
        </p:nvSpPr>
        <p:spPr/>
        <p:txBody>
          <a:bodyPr/>
          <a:lstStyle/>
          <a:p>
            <a:r>
              <a:rPr lang="en-US" dirty="0"/>
              <a:t>End of the Middle Ages: Background</a:t>
            </a:r>
          </a:p>
        </p:txBody>
      </p:sp>
      <p:sp>
        <p:nvSpPr>
          <p:cNvPr id="3" name="Content Placeholder 2">
            <a:extLst>
              <a:ext uri="{FF2B5EF4-FFF2-40B4-BE49-F238E27FC236}">
                <a16:creationId xmlns:a16="http://schemas.microsoft.com/office/drawing/2014/main" id="{7D942F9C-7AD8-9199-F6EB-15A651C36692}"/>
              </a:ext>
            </a:extLst>
          </p:cNvPr>
          <p:cNvSpPr>
            <a:spLocks noGrp="1"/>
          </p:cNvSpPr>
          <p:nvPr>
            <p:ph idx="1"/>
          </p:nvPr>
        </p:nvSpPr>
        <p:spPr/>
        <p:txBody>
          <a:bodyPr>
            <a:normAutofit fontScale="85000" lnSpcReduction="10000"/>
          </a:bodyPr>
          <a:lstStyle/>
          <a:p>
            <a:r>
              <a:rPr lang="en-US" dirty="0"/>
              <a:t>Church and State</a:t>
            </a:r>
          </a:p>
          <a:p>
            <a:pPr lvl="1"/>
            <a:r>
              <a:rPr lang="en-US" dirty="0"/>
              <a:t>The Church thrived for centuries as an organized power amidst relatively weak states.</a:t>
            </a:r>
          </a:p>
          <a:p>
            <a:pPr lvl="1"/>
            <a:r>
              <a:rPr lang="en-US" dirty="0"/>
              <a:t>As secular states grew stronger, they became more autonomous from the Church.</a:t>
            </a:r>
          </a:p>
          <a:p>
            <a:pPr lvl="1"/>
            <a:r>
              <a:rPr lang="en-US" dirty="0"/>
              <a:t>Aristotle’s view the state is a natural entity justified on moral and rational grounds rather than receiving its authority from God weakened the theoretical underpinnings of the Church’s power.</a:t>
            </a:r>
          </a:p>
          <a:p>
            <a:r>
              <a:rPr lang="en-US" dirty="0"/>
              <a:t>States</a:t>
            </a:r>
          </a:p>
          <a:p>
            <a:pPr lvl="1"/>
            <a:r>
              <a:rPr lang="en-US" dirty="0"/>
              <a:t>The Hundred Years War between England and France contributed to nationalism.</a:t>
            </a:r>
          </a:p>
          <a:p>
            <a:pPr lvl="1"/>
            <a:r>
              <a:rPr lang="en-US" dirty="0"/>
              <a:t>Economic unrest and social upheaval were common</a:t>
            </a:r>
          </a:p>
          <a:p>
            <a:pPr lvl="2"/>
            <a:r>
              <a:rPr lang="en-US" dirty="0"/>
              <a:t>Peasant revolts of France and England.</a:t>
            </a:r>
          </a:p>
          <a:p>
            <a:pPr lvl="1"/>
            <a:r>
              <a:rPr lang="en-US" dirty="0"/>
              <a:t>Emphasis on royal sovereignty resulted in strong monarchies in France, England and Spain.</a:t>
            </a:r>
          </a:p>
          <a:p>
            <a:pPr lvl="1"/>
            <a:r>
              <a:rPr lang="en-US" dirty="0"/>
              <a:t>As state sovereignty increased, the power of the Church diminished.</a:t>
            </a:r>
          </a:p>
          <a:p>
            <a:endParaRPr lang="en-US" dirty="0"/>
          </a:p>
        </p:txBody>
      </p:sp>
    </p:spTree>
    <p:extLst>
      <p:ext uri="{BB962C8B-B14F-4D97-AF65-F5344CB8AC3E}">
        <p14:creationId xmlns:p14="http://schemas.microsoft.com/office/powerpoint/2010/main" val="14938636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44C26-B423-02D3-A61C-B4BB1A2EE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F6F5D-52CA-EE60-438B-0F970A460FB4}"/>
              </a:ext>
            </a:extLst>
          </p:cNvPr>
          <p:cNvSpPr>
            <a:spLocks noGrp="1"/>
          </p:cNvSpPr>
          <p:nvPr>
            <p:ph type="title"/>
          </p:nvPr>
        </p:nvSpPr>
        <p:spPr/>
        <p:txBody>
          <a:bodyPr/>
          <a:lstStyle/>
          <a:p>
            <a:r>
              <a:rPr lang="en-US" dirty="0"/>
              <a:t>End of the Middle Ages: Background</a:t>
            </a:r>
          </a:p>
        </p:txBody>
      </p:sp>
      <p:sp>
        <p:nvSpPr>
          <p:cNvPr id="3" name="Content Placeholder 2">
            <a:extLst>
              <a:ext uri="{FF2B5EF4-FFF2-40B4-BE49-F238E27FC236}">
                <a16:creationId xmlns:a16="http://schemas.microsoft.com/office/drawing/2014/main" id="{78CDBF0E-EF95-FC51-326B-BBD84D01D323}"/>
              </a:ext>
            </a:extLst>
          </p:cNvPr>
          <p:cNvSpPr>
            <a:spLocks noGrp="1"/>
          </p:cNvSpPr>
          <p:nvPr>
            <p:ph idx="1"/>
          </p:nvPr>
        </p:nvSpPr>
        <p:spPr/>
        <p:txBody>
          <a:bodyPr/>
          <a:lstStyle/>
          <a:p>
            <a:r>
              <a:rPr lang="en-US" dirty="0"/>
              <a:t>Three Pillars</a:t>
            </a:r>
          </a:p>
          <a:p>
            <a:r>
              <a:rPr lang="en-US" dirty="0"/>
              <a:t>Medieval life was built on three pillars</a:t>
            </a:r>
          </a:p>
          <a:p>
            <a:pPr lvl="1"/>
            <a:r>
              <a:rPr lang="en-US" dirty="0"/>
              <a:t>Hierarchy</a:t>
            </a:r>
          </a:p>
          <a:p>
            <a:pPr lvl="1"/>
            <a:r>
              <a:rPr lang="en-US" dirty="0"/>
              <a:t>Authority</a:t>
            </a:r>
          </a:p>
          <a:p>
            <a:pPr lvl="1"/>
            <a:r>
              <a:rPr lang="en-US" dirty="0"/>
              <a:t>Unity</a:t>
            </a:r>
          </a:p>
          <a:p>
            <a:r>
              <a:rPr lang="en-US" dirty="0"/>
              <a:t>	These pillars were crumbling.</a:t>
            </a:r>
          </a:p>
          <a:p>
            <a:endParaRPr lang="en-US" dirty="0"/>
          </a:p>
        </p:txBody>
      </p:sp>
    </p:spTree>
    <p:extLst>
      <p:ext uri="{BB962C8B-B14F-4D97-AF65-F5344CB8AC3E}">
        <p14:creationId xmlns:p14="http://schemas.microsoft.com/office/powerpoint/2010/main" val="9275059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4F073-FF58-2456-9223-18998F1E8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73C47-E243-15A6-913E-F37C5E435564}"/>
              </a:ext>
            </a:extLst>
          </p:cNvPr>
          <p:cNvSpPr>
            <a:spLocks noGrp="1"/>
          </p:cNvSpPr>
          <p:nvPr>
            <p:ph type="title"/>
          </p:nvPr>
        </p:nvSpPr>
        <p:spPr/>
        <p:txBody>
          <a:bodyPr/>
          <a:lstStyle/>
          <a:p>
            <a:r>
              <a:rPr lang="en-US" dirty="0"/>
              <a:t>End of the Middle Ages: Philosophy</a:t>
            </a:r>
          </a:p>
        </p:txBody>
      </p:sp>
      <p:sp>
        <p:nvSpPr>
          <p:cNvPr id="3" name="Content Placeholder 2">
            <a:extLst>
              <a:ext uri="{FF2B5EF4-FFF2-40B4-BE49-F238E27FC236}">
                <a16:creationId xmlns:a16="http://schemas.microsoft.com/office/drawing/2014/main" id="{BDE67A29-5B06-976B-ED24-D4ADD1CB913D}"/>
              </a:ext>
            </a:extLst>
          </p:cNvPr>
          <p:cNvSpPr>
            <a:spLocks noGrp="1"/>
          </p:cNvSpPr>
          <p:nvPr>
            <p:ph idx="1"/>
          </p:nvPr>
        </p:nvSpPr>
        <p:spPr/>
        <p:txBody>
          <a:bodyPr>
            <a:normAutofit fontScale="92500" lnSpcReduction="10000"/>
          </a:bodyPr>
          <a:lstStyle/>
          <a:p>
            <a:r>
              <a:rPr lang="en-US" dirty="0"/>
              <a:t>A. The move from Scholasticism</a:t>
            </a:r>
          </a:p>
          <a:p>
            <a:r>
              <a:rPr lang="en-US" dirty="0"/>
              <a:t>		1. Many influential thinkers of the 14</a:t>
            </a:r>
            <a:r>
              <a:rPr lang="en-US" baseline="30000" dirty="0"/>
              <a:t>th</a:t>
            </a:r>
            <a:r>
              <a:rPr lang="en-US" dirty="0"/>
              <a:t> century began to move away from Scholasticism.</a:t>
            </a:r>
          </a:p>
          <a:p>
            <a:r>
              <a:rPr lang="en-US" dirty="0"/>
              <a:t>		2. Their criticisms were presented from within their Christian faith.</a:t>
            </a:r>
          </a:p>
          <a:p>
            <a:r>
              <a:rPr lang="en-US" dirty="0"/>
              <a:t>		3. They were convinced that faith would be best served by freeing it from the influence of philosophy.</a:t>
            </a:r>
          </a:p>
          <a:p>
            <a:r>
              <a:rPr lang="en-US" dirty="0"/>
              <a:t>		4. These thinkers placed a significant emphasis on the omnipotence of God.</a:t>
            </a:r>
          </a:p>
          <a:p>
            <a:r>
              <a:rPr lang="en-US" dirty="0"/>
              <a:t>		5. God was regarded as being free and beyond the ken of reason.</a:t>
            </a:r>
          </a:p>
          <a:p>
            <a:r>
              <a:rPr lang="en-US" dirty="0"/>
              <a:t>6. This movement resulted in </a:t>
            </a:r>
            <a:r>
              <a:rPr lang="en-US" dirty="0" err="1"/>
              <a:t>antirationalism</a:t>
            </a:r>
            <a:r>
              <a:rPr lang="en-US" dirty="0"/>
              <a:t>, nominalism, a loss of confidence in natural theology, voluntarism, and a new method of science.</a:t>
            </a:r>
          </a:p>
          <a:p>
            <a:endParaRPr lang="en-US" dirty="0"/>
          </a:p>
        </p:txBody>
      </p:sp>
    </p:spTree>
    <p:extLst>
      <p:ext uri="{BB962C8B-B14F-4D97-AF65-F5344CB8AC3E}">
        <p14:creationId xmlns:p14="http://schemas.microsoft.com/office/powerpoint/2010/main" val="20811002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9297-130D-AE85-BE75-39524E258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3199A-5396-695F-46A2-50B415D214D9}"/>
              </a:ext>
            </a:extLst>
          </p:cNvPr>
          <p:cNvSpPr>
            <a:spLocks noGrp="1"/>
          </p:cNvSpPr>
          <p:nvPr>
            <p:ph type="title"/>
          </p:nvPr>
        </p:nvSpPr>
        <p:spPr/>
        <p:txBody>
          <a:bodyPr/>
          <a:lstStyle/>
          <a:p>
            <a:r>
              <a:rPr lang="en-US" dirty="0"/>
              <a:t>End of the Middle Ages: Background</a:t>
            </a:r>
          </a:p>
        </p:txBody>
      </p:sp>
      <p:sp>
        <p:nvSpPr>
          <p:cNvPr id="3" name="Content Placeholder 2">
            <a:extLst>
              <a:ext uri="{FF2B5EF4-FFF2-40B4-BE49-F238E27FC236}">
                <a16:creationId xmlns:a16="http://schemas.microsoft.com/office/drawing/2014/main" id="{60F2D309-F8D2-0BED-0B14-6F8F3EF90174}"/>
              </a:ext>
            </a:extLst>
          </p:cNvPr>
          <p:cNvSpPr>
            <a:spLocks noGrp="1"/>
          </p:cNvSpPr>
          <p:nvPr>
            <p:ph idx="1"/>
          </p:nvPr>
        </p:nvSpPr>
        <p:spPr/>
        <p:txBody>
          <a:bodyPr/>
          <a:lstStyle/>
          <a:p>
            <a:r>
              <a:rPr lang="en-US" dirty="0"/>
              <a:t>B. </a:t>
            </a:r>
            <a:r>
              <a:rPr lang="en-US" dirty="0" err="1"/>
              <a:t>Antirationalism</a:t>
            </a:r>
            <a:endParaRPr lang="en-US" dirty="0"/>
          </a:p>
          <a:p>
            <a:r>
              <a:rPr lang="en-US" dirty="0"/>
              <a:t>		1. Aquinas took God to be all powerful but defined this as His ability to do anything logically possible.</a:t>
            </a:r>
          </a:p>
          <a:p>
            <a:r>
              <a:rPr lang="en-US" dirty="0"/>
              <a:t>		2. His critics claimed that the realm of possibility is far larger than Aquinas imagined.</a:t>
            </a:r>
          </a:p>
          <a:p>
            <a:r>
              <a:rPr lang="en-US" dirty="0"/>
              <a:t>		3. They claimed reason is not capable of discerning how the world is or must be.</a:t>
            </a:r>
          </a:p>
          <a:p>
            <a:r>
              <a:rPr lang="en-US" dirty="0"/>
              <a:t>		4. Some became empiricists and others became mystics because of their view of the limits of reason.</a:t>
            </a:r>
          </a:p>
          <a:p>
            <a:endParaRPr lang="en-US" dirty="0"/>
          </a:p>
        </p:txBody>
      </p:sp>
    </p:spTree>
    <p:extLst>
      <p:ext uri="{BB962C8B-B14F-4D97-AF65-F5344CB8AC3E}">
        <p14:creationId xmlns:p14="http://schemas.microsoft.com/office/powerpoint/2010/main" val="3275221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4E1F0-B071-DD12-065A-E95EA64E1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D3DBA-2300-D714-768A-631FB08A2F06}"/>
              </a:ext>
            </a:extLst>
          </p:cNvPr>
          <p:cNvSpPr>
            <a:spLocks noGrp="1"/>
          </p:cNvSpPr>
          <p:nvPr>
            <p:ph type="title"/>
          </p:nvPr>
        </p:nvSpPr>
        <p:spPr/>
        <p:txBody>
          <a:bodyPr/>
          <a:lstStyle/>
          <a:p>
            <a:r>
              <a:rPr lang="en-US" dirty="0"/>
              <a:t>End of the Middle Ages: Background</a:t>
            </a:r>
          </a:p>
        </p:txBody>
      </p:sp>
      <p:sp>
        <p:nvSpPr>
          <p:cNvPr id="3" name="Content Placeholder 2">
            <a:extLst>
              <a:ext uri="{FF2B5EF4-FFF2-40B4-BE49-F238E27FC236}">
                <a16:creationId xmlns:a16="http://schemas.microsoft.com/office/drawing/2014/main" id="{0A4C6C8B-5A0F-070A-D6D3-C1225AE26F57}"/>
              </a:ext>
            </a:extLst>
          </p:cNvPr>
          <p:cNvSpPr>
            <a:spLocks noGrp="1"/>
          </p:cNvSpPr>
          <p:nvPr>
            <p:ph idx="1"/>
          </p:nvPr>
        </p:nvSpPr>
        <p:spPr/>
        <p:txBody>
          <a:bodyPr/>
          <a:lstStyle/>
          <a:p>
            <a:r>
              <a:rPr lang="en-US" dirty="0"/>
              <a:t>C. Nominalism</a:t>
            </a:r>
          </a:p>
          <a:p>
            <a:r>
              <a:rPr lang="en-US" dirty="0"/>
              <a:t>		1. Universals were looked on with suspicion.</a:t>
            </a:r>
          </a:p>
          <a:p>
            <a:r>
              <a:rPr lang="en-US" dirty="0"/>
              <a:t>		2. The reality of concrete individuals was accepted.</a:t>
            </a:r>
          </a:p>
          <a:p>
            <a:r>
              <a:rPr lang="en-US" dirty="0"/>
              <a:t>	D. Confidence in natural theology declined</a:t>
            </a:r>
          </a:p>
          <a:p>
            <a:r>
              <a:rPr lang="en-US" dirty="0"/>
              <a:t>		1. The existence of God and the immortality of the soul cannot be definitively proven via reason.</a:t>
            </a:r>
          </a:p>
          <a:p>
            <a:r>
              <a:rPr lang="en-US" dirty="0"/>
              <a:t>		2. Such matters can only be known via revelation and faith.</a:t>
            </a:r>
          </a:p>
          <a:p>
            <a:endParaRPr lang="en-US" dirty="0"/>
          </a:p>
        </p:txBody>
      </p:sp>
    </p:spTree>
    <p:extLst>
      <p:ext uri="{BB962C8B-B14F-4D97-AF65-F5344CB8AC3E}">
        <p14:creationId xmlns:p14="http://schemas.microsoft.com/office/powerpoint/2010/main" val="11177092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51A7-29D0-66DD-C009-30177A7E9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A84C7-6EC3-AB5F-F6D4-4955115129D1}"/>
              </a:ext>
            </a:extLst>
          </p:cNvPr>
          <p:cNvSpPr>
            <a:spLocks noGrp="1"/>
          </p:cNvSpPr>
          <p:nvPr>
            <p:ph type="title"/>
          </p:nvPr>
        </p:nvSpPr>
        <p:spPr/>
        <p:txBody>
          <a:bodyPr/>
          <a:lstStyle/>
          <a:p>
            <a:r>
              <a:rPr lang="en-US" dirty="0"/>
              <a:t>End of the Middle Ages: Background</a:t>
            </a:r>
          </a:p>
        </p:txBody>
      </p:sp>
      <p:sp>
        <p:nvSpPr>
          <p:cNvPr id="3" name="Content Placeholder 2">
            <a:extLst>
              <a:ext uri="{FF2B5EF4-FFF2-40B4-BE49-F238E27FC236}">
                <a16:creationId xmlns:a16="http://schemas.microsoft.com/office/drawing/2014/main" id="{2BDBDD52-FC6D-A766-EF32-BA8932207A82}"/>
              </a:ext>
            </a:extLst>
          </p:cNvPr>
          <p:cNvSpPr>
            <a:spLocks noGrp="1"/>
          </p:cNvSpPr>
          <p:nvPr>
            <p:ph idx="1"/>
          </p:nvPr>
        </p:nvSpPr>
        <p:spPr/>
        <p:txBody>
          <a:bodyPr/>
          <a:lstStyle/>
          <a:p>
            <a:r>
              <a:rPr lang="en-US" dirty="0"/>
              <a:t>E. Voluntarism</a:t>
            </a:r>
          </a:p>
          <a:p>
            <a:r>
              <a:rPr lang="en-US" dirty="0"/>
              <a:t>		1. Became the standard for ethics.</a:t>
            </a:r>
          </a:p>
          <a:p>
            <a:r>
              <a:rPr lang="en-US" dirty="0"/>
              <a:t>		2. The will has priority over the intellect.</a:t>
            </a:r>
          </a:p>
          <a:p>
            <a:r>
              <a:rPr lang="en-US" dirty="0"/>
              <a:t>		3. If God’s intellect does not restrict his will, then he is free to choose what is and is not morally good.</a:t>
            </a:r>
          </a:p>
          <a:p>
            <a:r>
              <a:rPr lang="en-US" dirty="0"/>
              <a:t>		4. Human reason cannot determine what is or is not good since God could make anything good or evil.</a:t>
            </a:r>
          </a:p>
          <a:p>
            <a:r>
              <a:rPr lang="en-US" dirty="0"/>
              <a:t>		5. Moral obligation is not based on following the directions of reason but simply obeying God without question.</a:t>
            </a:r>
          </a:p>
          <a:p>
            <a:endParaRPr lang="en-US" dirty="0"/>
          </a:p>
        </p:txBody>
      </p:sp>
    </p:spTree>
    <p:extLst>
      <p:ext uri="{BB962C8B-B14F-4D97-AF65-F5344CB8AC3E}">
        <p14:creationId xmlns:p14="http://schemas.microsoft.com/office/powerpoint/2010/main" val="24916809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E2D0-C0C2-5104-F8DB-0E97BFB4B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23592-F3CE-C2B6-4AA1-DF23A262CEE8}"/>
              </a:ext>
            </a:extLst>
          </p:cNvPr>
          <p:cNvSpPr>
            <a:spLocks noGrp="1"/>
          </p:cNvSpPr>
          <p:nvPr>
            <p:ph type="title"/>
          </p:nvPr>
        </p:nvSpPr>
        <p:spPr/>
        <p:txBody>
          <a:bodyPr/>
          <a:lstStyle/>
          <a:p>
            <a:r>
              <a:rPr lang="en-US" dirty="0"/>
              <a:t>End of the Middle Ages: Background</a:t>
            </a:r>
          </a:p>
        </p:txBody>
      </p:sp>
      <p:sp>
        <p:nvSpPr>
          <p:cNvPr id="3" name="Content Placeholder 2">
            <a:extLst>
              <a:ext uri="{FF2B5EF4-FFF2-40B4-BE49-F238E27FC236}">
                <a16:creationId xmlns:a16="http://schemas.microsoft.com/office/drawing/2014/main" id="{A8A06B5B-9E01-A9AB-6FD8-D292D499503B}"/>
              </a:ext>
            </a:extLst>
          </p:cNvPr>
          <p:cNvSpPr>
            <a:spLocks noGrp="1"/>
          </p:cNvSpPr>
          <p:nvPr>
            <p:ph idx="1"/>
          </p:nvPr>
        </p:nvSpPr>
        <p:spPr/>
        <p:txBody>
          <a:bodyPr/>
          <a:lstStyle/>
          <a:p>
            <a:r>
              <a:rPr lang="en-US" dirty="0"/>
              <a:t>F. New approach to science</a:t>
            </a:r>
          </a:p>
          <a:p>
            <a:r>
              <a:rPr lang="en-US" dirty="0"/>
              <a:t>		1. God was not guided by any forms in His creation-it resulted from his will.</a:t>
            </a:r>
          </a:p>
          <a:p>
            <a:r>
              <a:rPr lang="en-US" dirty="0"/>
              <a:t>		2. Thus, the world is contingent-there is no necessity in things.</a:t>
            </a:r>
          </a:p>
          <a:p>
            <a:r>
              <a:rPr lang="en-US" dirty="0"/>
              <a:t>		3. Metaphysical speculation cannot reveal what God decided to create.</a:t>
            </a:r>
          </a:p>
          <a:p>
            <a:r>
              <a:rPr lang="en-US" dirty="0"/>
              <a:t>		4. Only empirical observations can reveal what God has decided to create.</a:t>
            </a:r>
          </a:p>
          <a:p>
            <a:endParaRPr lang="en-US" dirty="0"/>
          </a:p>
        </p:txBody>
      </p:sp>
    </p:spTree>
    <p:extLst>
      <p:ext uri="{BB962C8B-B14F-4D97-AF65-F5344CB8AC3E}">
        <p14:creationId xmlns:p14="http://schemas.microsoft.com/office/powerpoint/2010/main" val="5011372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D6109C6C-D7C7-408F-0AD2-054E1A88071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B5D69-E2F1-F9FB-0430-D5A21C41036D}"/>
              </a:ext>
            </a:extLst>
          </p:cNvPr>
          <p:cNvSpPr>
            <a:spLocks noGrp="1"/>
          </p:cNvSpPr>
          <p:nvPr>
            <p:ph type="title"/>
          </p:nvPr>
        </p:nvSpPr>
        <p:spPr>
          <a:xfrm>
            <a:off x="5411931" y="452718"/>
            <a:ext cx="4638903" cy="1400530"/>
          </a:xfrm>
        </p:spPr>
        <p:txBody>
          <a:bodyPr>
            <a:normAutofit/>
          </a:bodyPr>
          <a:lstStyle/>
          <a:p>
            <a:r>
              <a:rPr lang="en-US" dirty="0"/>
              <a:t>John Dun Scotus: Background </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2" descr="undefined">
            <a:extLst>
              <a:ext uri="{FF2B5EF4-FFF2-40B4-BE49-F238E27FC236}">
                <a16:creationId xmlns:a16="http://schemas.microsoft.com/office/drawing/2014/main" id="{7F1D0896-763D-2252-69C1-93CE9EF1B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7951"/>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51EF747-BE2A-218D-05F6-728FB9BFC6BB}"/>
              </a:ext>
            </a:extLst>
          </p:cNvPr>
          <p:cNvSpPr>
            <a:spLocks noGrp="1"/>
          </p:cNvSpPr>
          <p:nvPr>
            <p:ph idx="1"/>
          </p:nvPr>
        </p:nvSpPr>
        <p:spPr>
          <a:xfrm>
            <a:off x="5410950" y="2052918"/>
            <a:ext cx="6435102" cy="4195481"/>
          </a:xfrm>
        </p:spPr>
        <p:txBody>
          <a:bodyPr>
            <a:normAutofit/>
          </a:bodyPr>
          <a:lstStyle/>
          <a:p>
            <a:r>
              <a:rPr lang="en-US" dirty="0"/>
              <a:t>Life</a:t>
            </a:r>
          </a:p>
          <a:p>
            <a:pPr lvl="1"/>
            <a:r>
              <a:rPr lang="en-US" dirty="0"/>
              <a:t>1266-1308</a:t>
            </a:r>
          </a:p>
          <a:p>
            <a:pPr lvl="1"/>
            <a:r>
              <a:rPr lang="en-US" dirty="0"/>
              <a:t>“Scotus” means “the </a:t>
            </a:r>
            <a:r>
              <a:rPr lang="en-US" dirty="0" err="1"/>
              <a:t>Scot.</a:t>
            </a:r>
            <a:r>
              <a:rPr lang="en-US" dirty="0"/>
              <a:t>”</a:t>
            </a:r>
          </a:p>
          <a:p>
            <a:pPr lvl="1"/>
            <a:r>
              <a:rPr lang="en-US" dirty="0"/>
              <a:t>Only those in Scotland were called “Scots.”</a:t>
            </a:r>
          </a:p>
          <a:p>
            <a:pPr lvl="2"/>
            <a:r>
              <a:rPr lang="en-US" dirty="0"/>
              <a:t> The Irish were no longer known as “Scots.”</a:t>
            </a:r>
          </a:p>
          <a:p>
            <a:pPr lvl="1"/>
            <a:r>
              <a:rPr lang="en-US" dirty="0"/>
              <a:t>In the Franciscan order.</a:t>
            </a:r>
          </a:p>
          <a:p>
            <a:pPr lvl="1"/>
            <a:r>
              <a:rPr lang="en-US" dirty="0"/>
              <a:t>Studied at Oxford and Paris.</a:t>
            </a:r>
          </a:p>
          <a:p>
            <a:pPr lvl="1"/>
            <a:r>
              <a:rPr lang="en-US" dirty="0"/>
              <a:t>Lectured and wrote at Oxford, Paris and Cologne.</a:t>
            </a:r>
          </a:p>
        </p:txBody>
      </p:sp>
    </p:spTree>
    <p:extLst>
      <p:ext uri="{BB962C8B-B14F-4D97-AF65-F5344CB8AC3E}">
        <p14:creationId xmlns:p14="http://schemas.microsoft.com/office/powerpoint/2010/main" val="28460155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4451D-17DE-1713-79DD-E8AF88C91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F906E-0C0D-1A04-5397-F06E3A21A342}"/>
              </a:ext>
            </a:extLst>
          </p:cNvPr>
          <p:cNvSpPr>
            <a:spLocks noGrp="1"/>
          </p:cNvSpPr>
          <p:nvPr>
            <p:ph type="title"/>
          </p:nvPr>
        </p:nvSpPr>
        <p:spPr/>
        <p:txBody>
          <a:bodyPr/>
          <a:lstStyle/>
          <a:p>
            <a:r>
              <a:rPr lang="en-US" dirty="0"/>
              <a:t>John Dun Scotus: Background </a:t>
            </a:r>
          </a:p>
        </p:txBody>
      </p:sp>
      <p:sp>
        <p:nvSpPr>
          <p:cNvPr id="3" name="Content Placeholder 2">
            <a:extLst>
              <a:ext uri="{FF2B5EF4-FFF2-40B4-BE49-F238E27FC236}">
                <a16:creationId xmlns:a16="http://schemas.microsoft.com/office/drawing/2014/main" id="{75ED9798-D2E1-4CCE-D1C9-2EB758F959AF}"/>
              </a:ext>
            </a:extLst>
          </p:cNvPr>
          <p:cNvSpPr>
            <a:spLocks noGrp="1"/>
          </p:cNvSpPr>
          <p:nvPr>
            <p:ph idx="1"/>
          </p:nvPr>
        </p:nvSpPr>
        <p:spPr/>
        <p:txBody>
          <a:bodyPr>
            <a:normAutofit fontScale="85000" lnSpcReduction="20000"/>
          </a:bodyPr>
          <a:lstStyle/>
          <a:p>
            <a:r>
              <a:rPr lang="en-US" dirty="0"/>
              <a:t>Works</a:t>
            </a:r>
          </a:p>
          <a:p>
            <a:pPr lvl="1"/>
            <a:r>
              <a:rPr lang="en-US" dirty="0"/>
              <a:t>Some works have been established as his</a:t>
            </a:r>
          </a:p>
          <a:p>
            <a:pPr lvl="1"/>
            <a:r>
              <a:rPr lang="en-US" dirty="0"/>
              <a:t>Others attributed to him have been shown to not be his.</a:t>
            </a:r>
          </a:p>
          <a:p>
            <a:pPr lvl="1"/>
            <a:r>
              <a:rPr lang="en-US" dirty="0"/>
              <a:t>Others are still in dispute.</a:t>
            </a:r>
          </a:p>
          <a:p>
            <a:r>
              <a:rPr lang="en-US" dirty="0"/>
              <a:t>His works are difficult to read </a:t>
            </a:r>
          </a:p>
          <a:p>
            <a:pPr lvl="1"/>
            <a:r>
              <a:rPr lang="en-US" dirty="0"/>
              <a:t>Poor writing skills</a:t>
            </a:r>
          </a:p>
          <a:p>
            <a:pPr lvl="1"/>
            <a:r>
              <a:rPr lang="en-US" dirty="0"/>
              <a:t>Challenging and subtle arguments.</a:t>
            </a:r>
          </a:p>
          <a:p>
            <a:pPr lvl="1"/>
            <a:r>
              <a:rPr lang="en-US" dirty="0"/>
              <a:t>Known as Doctor Subtilis (“The Subtle Doctor”)</a:t>
            </a:r>
          </a:p>
          <a:p>
            <a:r>
              <a:rPr lang="en-US" dirty="0" err="1"/>
              <a:t>Dunsmen</a:t>
            </a:r>
            <a:endParaRPr lang="en-US" dirty="0"/>
          </a:p>
          <a:p>
            <a:pPr lvl="1"/>
            <a:r>
              <a:rPr lang="en-US" dirty="0"/>
              <a:t>He had many followers called “</a:t>
            </a:r>
            <a:r>
              <a:rPr lang="en-US" dirty="0" err="1"/>
              <a:t>Dunsmen</a:t>
            </a:r>
            <a:r>
              <a:rPr lang="en-US" dirty="0"/>
              <a:t>” or “dunces.”</a:t>
            </a:r>
          </a:p>
          <a:p>
            <a:pPr lvl="1"/>
            <a:r>
              <a:rPr lang="en-US" dirty="0"/>
              <a:t>They and their Scholasticism were seen as barriers to intellectual enlightenment and progress by the Renaissance humanists.</a:t>
            </a:r>
          </a:p>
          <a:p>
            <a:pPr lvl="1"/>
            <a:r>
              <a:rPr lang="en-US" dirty="0"/>
              <a:t> “Dunce” means “a dull, ignorant person.”</a:t>
            </a:r>
          </a:p>
          <a:p>
            <a:endParaRPr lang="en-US" dirty="0"/>
          </a:p>
        </p:txBody>
      </p:sp>
    </p:spTree>
    <p:extLst>
      <p:ext uri="{BB962C8B-B14F-4D97-AF65-F5344CB8AC3E}">
        <p14:creationId xmlns:p14="http://schemas.microsoft.com/office/powerpoint/2010/main" val="371721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6EEB8-3B92-EC6A-AF28-A27E0732A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1322E-0604-3D60-176F-71140EA3B810}"/>
              </a:ext>
            </a:extLst>
          </p:cNvPr>
          <p:cNvSpPr>
            <a:spLocks noGrp="1"/>
          </p:cNvSpPr>
          <p:nvPr>
            <p:ph type="title"/>
          </p:nvPr>
        </p:nvSpPr>
        <p:spPr/>
        <p:txBody>
          <a:bodyPr/>
          <a:lstStyle/>
          <a:p>
            <a:r>
              <a:rPr lang="en-US" dirty="0"/>
              <a:t>The Early Middle Ages: Boethius</a:t>
            </a:r>
          </a:p>
        </p:txBody>
      </p:sp>
      <p:sp>
        <p:nvSpPr>
          <p:cNvPr id="3" name="Content Placeholder 2">
            <a:extLst>
              <a:ext uri="{FF2B5EF4-FFF2-40B4-BE49-F238E27FC236}">
                <a16:creationId xmlns:a16="http://schemas.microsoft.com/office/drawing/2014/main" id="{3A72DEF6-75C3-FF14-E92D-CBAC0131B42D}"/>
              </a:ext>
            </a:extLst>
          </p:cNvPr>
          <p:cNvSpPr>
            <a:spLocks noGrp="1"/>
          </p:cNvSpPr>
          <p:nvPr>
            <p:ph idx="1"/>
          </p:nvPr>
        </p:nvSpPr>
        <p:spPr/>
        <p:txBody>
          <a:bodyPr/>
          <a:lstStyle/>
          <a:p>
            <a:r>
              <a:rPr lang="en-US" dirty="0"/>
              <a:t>Freedom and Providence in </a:t>
            </a:r>
            <a:r>
              <a:rPr lang="en-US" i="1" dirty="0"/>
              <a:t>The Consolation of Philosophy</a:t>
            </a:r>
            <a:endParaRPr lang="en-US" dirty="0"/>
          </a:p>
          <a:p>
            <a:pPr lvl="1"/>
            <a:r>
              <a:rPr lang="en-US" dirty="0"/>
              <a:t>Attempts to resolve the conflict between human freedom and God’s foreknowledge.</a:t>
            </a:r>
          </a:p>
          <a:p>
            <a:pPr lvl="1"/>
            <a:r>
              <a:rPr lang="en-US" dirty="0"/>
              <a:t>We cannot have infallible knowledge of future free actions because they have yet to be decided.</a:t>
            </a:r>
          </a:p>
          <a:p>
            <a:pPr lvl="1"/>
            <a:r>
              <a:rPr lang="en-US" dirty="0"/>
              <a:t>God does not exist in time</a:t>
            </a:r>
          </a:p>
          <a:p>
            <a:pPr lvl="2"/>
            <a:r>
              <a:rPr lang="en-US" dirty="0"/>
              <a:t>He experiences past, present and future simultaneously.</a:t>
            </a:r>
          </a:p>
          <a:p>
            <a:pPr lvl="1"/>
            <a:r>
              <a:rPr lang="en-US" dirty="0"/>
              <a:t>Future free actions are known to God, though they are free.</a:t>
            </a:r>
          </a:p>
          <a:p>
            <a:pPr lvl="1"/>
            <a:r>
              <a:rPr lang="en-US" dirty="0"/>
              <a:t> God’s knowledge does not determine our actions.</a:t>
            </a:r>
          </a:p>
          <a:p>
            <a:endParaRPr lang="en-US" dirty="0"/>
          </a:p>
        </p:txBody>
      </p:sp>
    </p:spTree>
    <p:extLst>
      <p:ext uri="{BB962C8B-B14F-4D97-AF65-F5344CB8AC3E}">
        <p14:creationId xmlns:p14="http://schemas.microsoft.com/office/powerpoint/2010/main" val="15812898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835D-0F88-14F9-7604-605868CC3CB9}"/>
              </a:ext>
            </a:extLst>
          </p:cNvPr>
          <p:cNvSpPr>
            <a:spLocks noGrp="1"/>
          </p:cNvSpPr>
          <p:nvPr>
            <p:ph type="title"/>
          </p:nvPr>
        </p:nvSpPr>
        <p:spPr/>
        <p:txBody>
          <a:bodyPr/>
          <a:lstStyle/>
          <a:p>
            <a:r>
              <a:rPr lang="en-US" dirty="0"/>
              <a:t>John Dun Scotus: Epistemology</a:t>
            </a:r>
          </a:p>
        </p:txBody>
      </p:sp>
      <p:sp>
        <p:nvSpPr>
          <p:cNvPr id="3" name="Content Placeholder 2">
            <a:extLst>
              <a:ext uri="{FF2B5EF4-FFF2-40B4-BE49-F238E27FC236}">
                <a16:creationId xmlns:a16="http://schemas.microsoft.com/office/drawing/2014/main" id="{14E99BC8-F8D7-D7D0-A7AE-B7154AFFC961}"/>
              </a:ext>
            </a:extLst>
          </p:cNvPr>
          <p:cNvSpPr>
            <a:spLocks noGrp="1"/>
          </p:cNvSpPr>
          <p:nvPr>
            <p:ph idx="1"/>
          </p:nvPr>
        </p:nvSpPr>
        <p:spPr/>
        <p:txBody>
          <a:bodyPr>
            <a:normAutofit fontScale="92500" lnSpcReduction="20000"/>
          </a:bodyPr>
          <a:lstStyle/>
          <a:p>
            <a:r>
              <a:rPr lang="en-US" dirty="0"/>
              <a:t>Scotus and Aquinas</a:t>
            </a:r>
          </a:p>
          <a:p>
            <a:pPr lvl="1"/>
            <a:r>
              <a:rPr lang="en-US" dirty="0"/>
              <a:t>Agrees with Aquinas there can be no conflict between truths of faith and truths of reason.</a:t>
            </a:r>
          </a:p>
          <a:p>
            <a:pPr lvl="1"/>
            <a:r>
              <a:rPr lang="en-US" dirty="0"/>
              <a:t>Uses philosophical reasoning to defend his view.</a:t>
            </a:r>
          </a:p>
          <a:p>
            <a:pPr lvl="1"/>
            <a:r>
              <a:rPr lang="en-US" dirty="0"/>
              <a:t>His sphere of reason is more restricted than that of Aquinas.</a:t>
            </a:r>
          </a:p>
          <a:p>
            <a:pPr lvl="1"/>
            <a:r>
              <a:rPr lang="en-US" dirty="0"/>
              <a:t>His studies in mathematics lead him to a strict view of what counts as a proof </a:t>
            </a:r>
          </a:p>
          <a:p>
            <a:pPr lvl="2"/>
            <a:r>
              <a:rPr lang="en-US" dirty="0"/>
              <a:t>Many of Aquinas’ arguments did not meet this standard.</a:t>
            </a:r>
          </a:p>
          <a:p>
            <a:pPr lvl="1"/>
            <a:r>
              <a:rPr lang="en-US" dirty="0"/>
              <a:t>Agreed with Aquinas the Trinity is not subject to rational proof.</a:t>
            </a:r>
          </a:p>
          <a:p>
            <a:pPr lvl="1"/>
            <a:r>
              <a:rPr lang="en-US" dirty="0"/>
              <a:t>Went beyond Aquinas: only faith can yield certainty in many matters relating to:</a:t>
            </a:r>
          </a:p>
          <a:p>
            <a:pPr lvl="2"/>
            <a:r>
              <a:rPr lang="en-US" dirty="0"/>
              <a:t>God’s nature</a:t>
            </a:r>
          </a:p>
          <a:p>
            <a:pPr lvl="2"/>
            <a:r>
              <a:rPr lang="en-US" dirty="0"/>
              <a:t>Divine providence</a:t>
            </a:r>
          </a:p>
          <a:p>
            <a:pPr lvl="2"/>
            <a:r>
              <a:rPr lang="en-US" dirty="0"/>
              <a:t>Immortality of the soul.</a:t>
            </a:r>
          </a:p>
          <a:p>
            <a:endParaRPr lang="en-US" dirty="0"/>
          </a:p>
        </p:txBody>
      </p:sp>
    </p:spTree>
    <p:extLst>
      <p:ext uri="{BB962C8B-B14F-4D97-AF65-F5344CB8AC3E}">
        <p14:creationId xmlns:p14="http://schemas.microsoft.com/office/powerpoint/2010/main" val="29123385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033D5-04F4-6910-9F52-7E4278286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45501E-D390-021A-1E40-B15C3A47E74C}"/>
              </a:ext>
            </a:extLst>
          </p:cNvPr>
          <p:cNvSpPr>
            <a:spLocks noGrp="1"/>
          </p:cNvSpPr>
          <p:nvPr>
            <p:ph type="title"/>
          </p:nvPr>
        </p:nvSpPr>
        <p:spPr/>
        <p:txBody>
          <a:bodyPr/>
          <a:lstStyle/>
          <a:p>
            <a:r>
              <a:rPr lang="en-US" dirty="0"/>
              <a:t>John Dun Scotus: Epistemology</a:t>
            </a:r>
          </a:p>
        </p:txBody>
      </p:sp>
      <p:sp>
        <p:nvSpPr>
          <p:cNvPr id="3" name="Content Placeholder 2">
            <a:extLst>
              <a:ext uri="{FF2B5EF4-FFF2-40B4-BE49-F238E27FC236}">
                <a16:creationId xmlns:a16="http://schemas.microsoft.com/office/drawing/2014/main" id="{B2D19B4B-064E-8A47-8EEE-22CD31CA3FAB}"/>
              </a:ext>
            </a:extLst>
          </p:cNvPr>
          <p:cNvSpPr>
            <a:spLocks noGrp="1"/>
          </p:cNvSpPr>
          <p:nvPr>
            <p:ph idx="1"/>
          </p:nvPr>
        </p:nvSpPr>
        <p:spPr/>
        <p:txBody>
          <a:bodyPr/>
          <a:lstStyle/>
          <a:p>
            <a:r>
              <a:rPr lang="en-US" dirty="0"/>
              <a:t>Philosophy &amp; Theology</a:t>
            </a:r>
          </a:p>
          <a:p>
            <a:pPr lvl="1"/>
            <a:r>
              <a:rPr lang="en-US" dirty="0"/>
              <a:t>Are completely different fields.</a:t>
            </a:r>
          </a:p>
          <a:p>
            <a:pPr lvl="1"/>
            <a:r>
              <a:rPr lang="en-US" dirty="0"/>
              <a:t>Philosophy is a theoretical discipline.</a:t>
            </a:r>
          </a:p>
          <a:p>
            <a:pPr lvl="1"/>
            <a:r>
              <a:rPr lang="en-US" dirty="0"/>
              <a:t>The knowledge sought in theology is practical.</a:t>
            </a:r>
          </a:p>
          <a:p>
            <a:pPr lvl="1"/>
            <a:r>
              <a:rPr lang="en-US" dirty="0"/>
              <a:t>Placing such limits on reason was the first step in unraveling the Scholastic synthesis of faith and reason.</a:t>
            </a:r>
          </a:p>
          <a:p>
            <a:endParaRPr lang="en-US" dirty="0"/>
          </a:p>
        </p:txBody>
      </p:sp>
    </p:spTree>
    <p:extLst>
      <p:ext uri="{BB962C8B-B14F-4D97-AF65-F5344CB8AC3E}">
        <p14:creationId xmlns:p14="http://schemas.microsoft.com/office/powerpoint/2010/main" val="28768118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3F967-A628-CC4D-AF36-5C9B980C9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B5979-BB70-4ECD-8D1A-983F84B8E6B2}"/>
              </a:ext>
            </a:extLst>
          </p:cNvPr>
          <p:cNvSpPr>
            <a:spLocks noGrp="1"/>
          </p:cNvSpPr>
          <p:nvPr>
            <p:ph type="title"/>
          </p:nvPr>
        </p:nvSpPr>
        <p:spPr/>
        <p:txBody>
          <a:bodyPr/>
          <a:lstStyle/>
          <a:p>
            <a:r>
              <a:rPr lang="en-US" dirty="0"/>
              <a:t>John Dun Scotus: Metaphysics</a:t>
            </a:r>
          </a:p>
        </p:txBody>
      </p:sp>
      <p:sp>
        <p:nvSpPr>
          <p:cNvPr id="3" name="Content Placeholder 2">
            <a:extLst>
              <a:ext uri="{FF2B5EF4-FFF2-40B4-BE49-F238E27FC236}">
                <a16:creationId xmlns:a16="http://schemas.microsoft.com/office/drawing/2014/main" id="{E37B8F1B-ECEB-88C2-B409-F9D6147C76C1}"/>
              </a:ext>
            </a:extLst>
          </p:cNvPr>
          <p:cNvSpPr>
            <a:spLocks noGrp="1"/>
          </p:cNvSpPr>
          <p:nvPr>
            <p:ph idx="1"/>
          </p:nvPr>
        </p:nvSpPr>
        <p:spPr/>
        <p:txBody>
          <a:bodyPr/>
          <a:lstStyle/>
          <a:p>
            <a:r>
              <a:rPr lang="en-US" dirty="0"/>
              <a:t>Universals</a:t>
            </a:r>
          </a:p>
          <a:p>
            <a:pPr lvl="1"/>
            <a:r>
              <a:rPr lang="en-US" dirty="0"/>
              <a:t>Contrary to the realists, he claims that only individuals exist.</a:t>
            </a:r>
          </a:p>
          <a:p>
            <a:pPr lvl="1"/>
            <a:r>
              <a:rPr lang="en-US" dirty="0"/>
              <a:t>Contrary to nominalists, he claims universals have some objective existence.</a:t>
            </a:r>
          </a:p>
          <a:p>
            <a:pPr lvl="1"/>
            <a:r>
              <a:rPr lang="en-US" dirty="0"/>
              <a:t>Similar to Aquinas.</a:t>
            </a:r>
          </a:p>
          <a:p>
            <a:endParaRPr lang="en-US" dirty="0"/>
          </a:p>
        </p:txBody>
      </p:sp>
    </p:spTree>
    <p:extLst>
      <p:ext uri="{BB962C8B-B14F-4D97-AF65-F5344CB8AC3E}">
        <p14:creationId xmlns:p14="http://schemas.microsoft.com/office/powerpoint/2010/main" val="38692243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90999-C045-4FA8-AF31-3DCE043EF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9C57B-1D47-730A-BFB8-D8EAD85F77B2}"/>
              </a:ext>
            </a:extLst>
          </p:cNvPr>
          <p:cNvSpPr>
            <a:spLocks noGrp="1"/>
          </p:cNvSpPr>
          <p:nvPr>
            <p:ph type="title"/>
          </p:nvPr>
        </p:nvSpPr>
        <p:spPr/>
        <p:txBody>
          <a:bodyPr/>
          <a:lstStyle/>
          <a:p>
            <a:r>
              <a:rPr lang="en-US" dirty="0"/>
              <a:t>John Dun Scotus: Metaphysics</a:t>
            </a:r>
          </a:p>
        </p:txBody>
      </p:sp>
      <p:sp>
        <p:nvSpPr>
          <p:cNvPr id="3" name="Content Placeholder 2">
            <a:extLst>
              <a:ext uri="{FF2B5EF4-FFF2-40B4-BE49-F238E27FC236}">
                <a16:creationId xmlns:a16="http://schemas.microsoft.com/office/drawing/2014/main" id="{6144FD15-0767-522B-AE8A-6411425FBE8E}"/>
              </a:ext>
            </a:extLst>
          </p:cNvPr>
          <p:cNvSpPr>
            <a:spLocks noGrp="1"/>
          </p:cNvSpPr>
          <p:nvPr>
            <p:ph idx="1"/>
          </p:nvPr>
        </p:nvSpPr>
        <p:spPr/>
        <p:txBody>
          <a:bodyPr>
            <a:normAutofit fontScale="85000" lnSpcReduction="20000"/>
          </a:bodyPr>
          <a:lstStyle/>
          <a:p>
            <a:r>
              <a:rPr lang="en-US" dirty="0"/>
              <a:t>Individuals</a:t>
            </a:r>
          </a:p>
          <a:p>
            <a:pPr lvl="1"/>
            <a:r>
              <a:rPr lang="en-US" dirty="0"/>
              <a:t>Aquinas: matter served to individuate things.</a:t>
            </a:r>
          </a:p>
          <a:p>
            <a:pPr lvl="1"/>
            <a:r>
              <a:rPr lang="en-US" dirty="0"/>
              <a:t>Scotus: Since matter is indefinite potentiality, it cannot individuate concrete particulars.</a:t>
            </a:r>
          </a:p>
          <a:p>
            <a:pPr lvl="1"/>
            <a:r>
              <a:rPr lang="en-US" dirty="0"/>
              <a:t> Scotus: Since matter was so indefinite, it could not be an object of knowledge.</a:t>
            </a:r>
          </a:p>
          <a:p>
            <a:pPr lvl="1"/>
            <a:r>
              <a:rPr lang="en-US" dirty="0"/>
              <a:t>Scotus holds to Aristotle’s assumption that one can only know forms.</a:t>
            </a:r>
          </a:p>
          <a:p>
            <a:pPr lvl="1"/>
            <a:r>
              <a:rPr lang="en-US" dirty="0"/>
              <a:t>If we can know a particular, then a form must constitute it.</a:t>
            </a:r>
          </a:p>
          <a:p>
            <a:pPr lvl="1"/>
            <a:r>
              <a:rPr lang="en-US" dirty="0"/>
              <a:t>Inherent in universal nature (essence/whatness) is the individual nature (thisness).</a:t>
            </a:r>
          </a:p>
          <a:p>
            <a:pPr lvl="2"/>
            <a:r>
              <a:rPr lang="en-US" dirty="0" err="1"/>
              <a:t>Haecceitas</a:t>
            </a:r>
            <a:r>
              <a:rPr lang="en-US" dirty="0"/>
              <a:t>-Latin term for this individuating difference.</a:t>
            </a:r>
          </a:p>
          <a:p>
            <a:pPr lvl="1"/>
            <a:r>
              <a:rPr lang="en-US" dirty="0"/>
              <a:t>For an X thing, </a:t>
            </a:r>
            <a:r>
              <a:rPr lang="en-US" i="1" dirty="0"/>
              <a:t>a</a:t>
            </a:r>
            <a:r>
              <a:rPr lang="en-US" dirty="0"/>
              <a:t>, there is the universal form of X that makes all </a:t>
            </a:r>
            <a:r>
              <a:rPr lang="en-US" dirty="0" err="1"/>
              <a:t>Xs</a:t>
            </a:r>
            <a:r>
              <a:rPr lang="en-US" dirty="0"/>
              <a:t> X and there is also a form </a:t>
            </a:r>
            <a:r>
              <a:rPr lang="en-US" i="1" dirty="0"/>
              <a:t>a</a:t>
            </a:r>
            <a:r>
              <a:rPr lang="en-US" dirty="0"/>
              <a:t> that makes </a:t>
            </a:r>
            <a:r>
              <a:rPr lang="en-US" i="1" dirty="0"/>
              <a:t>a</a:t>
            </a:r>
            <a:r>
              <a:rPr lang="en-US" dirty="0"/>
              <a:t> an individual.</a:t>
            </a:r>
          </a:p>
          <a:p>
            <a:pPr lvl="1"/>
            <a:r>
              <a:rPr lang="en-US" dirty="0"/>
              <a:t>The form X does not exist apart from the form </a:t>
            </a:r>
            <a:r>
              <a:rPr lang="en-US" i="1" dirty="0"/>
              <a:t>a</a:t>
            </a:r>
            <a:r>
              <a:rPr lang="en-US" dirty="0"/>
              <a:t>, but they can be distinguished in a formal way by reason.</a:t>
            </a:r>
          </a:p>
          <a:p>
            <a:pPr lvl="1"/>
            <a:r>
              <a:rPr lang="en-US" dirty="0"/>
              <a:t>This combination of the Greek conception of universals with an emphasis on individuality was a step away from the Medieval metaphysics.</a:t>
            </a:r>
          </a:p>
          <a:p>
            <a:endParaRPr lang="en-US" dirty="0"/>
          </a:p>
        </p:txBody>
      </p:sp>
    </p:spTree>
    <p:extLst>
      <p:ext uri="{BB962C8B-B14F-4D97-AF65-F5344CB8AC3E}">
        <p14:creationId xmlns:p14="http://schemas.microsoft.com/office/powerpoint/2010/main" val="350645825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2B70D-9119-E8D9-E2B4-E09EA631C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39FB6-11E5-A954-9854-246645BD53A6}"/>
              </a:ext>
            </a:extLst>
          </p:cNvPr>
          <p:cNvSpPr>
            <a:spLocks noGrp="1"/>
          </p:cNvSpPr>
          <p:nvPr>
            <p:ph type="title"/>
          </p:nvPr>
        </p:nvSpPr>
        <p:spPr/>
        <p:txBody>
          <a:bodyPr/>
          <a:lstStyle/>
          <a:p>
            <a:r>
              <a:rPr lang="en-US" dirty="0"/>
              <a:t>John Dun Scotus: Natural Theology</a:t>
            </a:r>
          </a:p>
        </p:txBody>
      </p:sp>
      <p:sp>
        <p:nvSpPr>
          <p:cNvPr id="3" name="Content Placeholder 2">
            <a:extLst>
              <a:ext uri="{FF2B5EF4-FFF2-40B4-BE49-F238E27FC236}">
                <a16:creationId xmlns:a16="http://schemas.microsoft.com/office/drawing/2014/main" id="{D6F579F0-6832-A759-16C8-9DE50362C40C}"/>
              </a:ext>
            </a:extLst>
          </p:cNvPr>
          <p:cNvSpPr>
            <a:spLocks noGrp="1"/>
          </p:cNvSpPr>
          <p:nvPr>
            <p:ph idx="1"/>
          </p:nvPr>
        </p:nvSpPr>
        <p:spPr/>
        <p:txBody>
          <a:bodyPr>
            <a:normAutofit fontScale="77500" lnSpcReduction="20000"/>
          </a:bodyPr>
          <a:lstStyle/>
          <a:p>
            <a:r>
              <a:rPr lang="en-US" dirty="0"/>
              <a:t>Aquinas &amp; Scotus</a:t>
            </a:r>
          </a:p>
          <a:p>
            <a:pPr lvl="1"/>
            <a:r>
              <a:rPr lang="en-US" dirty="0"/>
              <a:t>Accepts Aquinas’ view that proofs must be based on empirical evidence.</a:t>
            </a:r>
          </a:p>
          <a:p>
            <a:pPr lvl="1"/>
            <a:r>
              <a:rPr lang="en-US" dirty="0"/>
              <a:t> </a:t>
            </a:r>
            <a:r>
              <a:rPr lang="en-US" dirty="0" err="1"/>
              <a:t>Quetsions</a:t>
            </a:r>
            <a:r>
              <a:rPr lang="en-US" dirty="0"/>
              <a:t> the certainty of most Thomistic proofs.</a:t>
            </a:r>
          </a:p>
          <a:p>
            <a:pPr lvl="1"/>
            <a:r>
              <a:rPr lang="en-US" dirty="0"/>
              <a:t>Example: Agrees that the Way of Motion proves the existence of a first mover, but</a:t>
            </a:r>
          </a:p>
          <a:p>
            <a:pPr lvl="2"/>
            <a:r>
              <a:rPr lang="en-US" dirty="0"/>
              <a:t>Claims any proof based in the physical world cannot go beyond that world.</a:t>
            </a:r>
          </a:p>
          <a:p>
            <a:pPr lvl="2"/>
            <a:r>
              <a:rPr lang="en-US" dirty="0"/>
              <a:t>The Way limits us to the world of motion and does not prove there is a necessary divine being who causes all other beings.</a:t>
            </a:r>
          </a:p>
          <a:p>
            <a:pPr lvl="1"/>
            <a:r>
              <a:rPr lang="en-US" dirty="0"/>
              <a:t>He reconstructs the arguments based on efficient causes and contingency.</a:t>
            </a:r>
          </a:p>
          <a:p>
            <a:r>
              <a:rPr lang="en-US" dirty="0"/>
              <a:t>Aquinas &amp; Anselm</a:t>
            </a:r>
          </a:p>
          <a:p>
            <a:pPr lvl="1"/>
            <a:r>
              <a:rPr lang="en-US" dirty="0"/>
              <a:t>Thinks Anselm’s argument is useful, but it needs a premise stating a necessary being is possible.</a:t>
            </a:r>
          </a:p>
          <a:p>
            <a:pPr lvl="1"/>
            <a:r>
              <a:rPr lang="en-US" dirty="0"/>
              <a:t>Only some “persuasive considerations” can be given as evidence for the possibility of a necessary being.</a:t>
            </a:r>
          </a:p>
          <a:p>
            <a:pPr lvl="1"/>
            <a:r>
              <a:rPr lang="en-US" dirty="0"/>
              <a:t>This makes it an empirical and probabilistic argument rather than an a priori argument.</a:t>
            </a:r>
          </a:p>
          <a:p>
            <a:pPr lvl="1"/>
            <a:r>
              <a:rPr lang="en-US" dirty="0"/>
              <a:t>He saw the theistic arguments as weaker than Aquinas and Anselm believed since they were probabilistic.</a:t>
            </a:r>
          </a:p>
          <a:p>
            <a:endParaRPr lang="en-US" dirty="0"/>
          </a:p>
        </p:txBody>
      </p:sp>
    </p:spTree>
    <p:extLst>
      <p:ext uri="{BB962C8B-B14F-4D97-AF65-F5344CB8AC3E}">
        <p14:creationId xmlns:p14="http://schemas.microsoft.com/office/powerpoint/2010/main" val="40099711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1E71A-5BCD-5900-66D6-23247B960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ABD07A-5E43-677E-8C2D-943B46F53354}"/>
              </a:ext>
            </a:extLst>
          </p:cNvPr>
          <p:cNvSpPr>
            <a:spLocks noGrp="1"/>
          </p:cNvSpPr>
          <p:nvPr>
            <p:ph type="title"/>
          </p:nvPr>
        </p:nvSpPr>
        <p:spPr/>
        <p:txBody>
          <a:bodyPr/>
          <a:lstStyle/>
          <a:p>
            <a:r>
              <a:rPr lang="en-US" dirty="0"/>
              <a:t>John Dun Scotus: Metaphysics</a:t>
            </a:r>
          </a:p>
        </p:txBody>
      </p:sp>
      <p:sp>
        <p:nvSpPr>
          <p:cNvPr id="3" name="Content Placeholder 2">
            <a:extLst>
              <a:ext uri="{FF2B5EF4-FFF2-40B4-BE49-F238E27FC236}">
                <a16:creationId xmlns:a16="http://schemas.microsoft.com/office/drawing/2014/main" id="{CBCEB1D2-FD30-AA27-3D72-B09ABCF4F756}"/>
              </a:ext>
            </a:extLst>
          </p:cNvPr>
          <p:cNvSpPr>
            <a:spLocks noGrp="1"/>
          </p:cNvSpPr>
          <p:nvPr>
            <p:ph idx="1"/>
          </p:nvPr>
        </p:nvSpPr>
        <p:spPr/>
        <p:txBody>
          <a:bodyPr>
            <a:normAutofit/>
          </a:bodyPr>
          <a:lstStyle/>
          <a:p>
            <a:r>
              <a:rPr lang="en-US" dirty="0"/>
              <a:t>Immortality</a:t>
            </a:r>
          </a:p>
          <a:p>
            <a:pPr lvl="1"/>
            <a:r>
              <a:rPr lang="en-US" dirty="0"/>
              <a:t>Aquinas: the soul necessarily survived bodily death.</a:t>
            </a:r>
          </a:p>
          <a:p>
            <a:pPr lvl="1"/>
            <a:r>
              <a:rPr lang="en-US" dirty="0"/>
              <a:t>Scotus: this is a matter of probability and not certainty.</a:t>
            </a:r>
          </a:p>
          <a:p>
            <a:pPr lvl="1"/>
            <a:r>
              <a:rPr lang="en-US" dirty="0"/>
              <a:t>God could have created the soul so that it would perish with the body.</a:t>
            </a:r>
          </a:p>
          <a:p>
            <a:pPr lvl="1"/>
            <a:r>
              <a:rPr lang="en-US" dirty="0"/>
              <a:t>It is reasonable, but cannot be proved with certainty, that the soul is immortal.</a:t>
            </a:r>
          </a:p>
          <a:p>
            <a:pPr lvl="1"/>
            <a:r>
              <a:rPr lang="en-US" dirty="0"/>
              <a:t>The immortality of the soul can be known with certainty via faith. </a:t>
            </a:r>
          </a:p>
          <a:p>
            <a:r>
              <a:rPr lang="en-US" dirty="0"/>
              <a:t> </a:t>
            </a:r>
          </a:p>
          <a:p>
            <a:endParaRPr lang="en-US" dirty="0"/>
          </a:p>
        </p:txBody>
      </p:sp>
    </p:spTree>
    <p:extLst>
      <p:ext uri="{BB962C8B-B14F-4D97-AF65-F5344CB8AC3E}">
        <p14:creationId xmlns:p14="http://schemas.microsoft.com/office/powerpoint/2010/main" val="405351787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BDE1-0875-BA8A-C3D0-E3642D244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8A2C2-0C1A-CAD3-A5DA-BC6DB3E3AED1}"/>
              </a:ext>
            </a:extLst>
          </p:cNvPr>
          <p:cNvSpPr>
            <a:spLocks noGrp="1"/>
          </p:cNvSpPr>
          <p:nvPr>
            <p:ph type="title"/>
          </p:nvPr>
        </p:nvSpPr>
        <p:spPr/>
        <p:txBody>
          <a:bodyPr/>
          <a:lstStyle/>
          <a:p>
            <a:r>
              <a:rPr lang="en-US" dirty="0"/>
              <a:t>John Dun Scotus: Moral Philosophy</a:t>
            </a:r>
          </a:p>
        </p:txBody>
      </p:sp>
      <p:sp>
        <p:nvSpPr>
          <p:cNvPr id="3" name="Content Placeholder 2">
            <a:extLst>
              <a:ext uri="{FF2B5EF4-FFF2-40B4-BE49-F238E27FC236}">
                <a16:creationId xmlns:a16="http://schemas.microsoft.com/office/drawing/2014/main" id="{33125C34-BBA1-7B78-7BE1-299D3837129A}"/>
              </a:ext>
            </a:extLst>
          </p:cNvPr>
          <p:cNvSpPr>
            <a:spLocks noGrp="1"/>
          </p:cNvSpPr>
          <p:nvPr>
            <p:ph idx="1"/>
          </p:nvPr>
        </p:nvSpPr>
        <p:spPr/>
        <p:txBody>
          <a:bodyPr>
            <a:normAutofit fontScale="70000" lnSpcReduction="20000"/>
          </a:bodyPr>
          <a:lstStyle/>
          <a:p>
            <a:r>
              <a:rPr lang="en-US" dirty="0"/>
              <a:t>The Will &amp; Intellect</a:t>
            </a:r>
          </a:p>
          <a:p>
            <a:pPr lvl="1"/>
            <a:r>
              <a:rPr lang="en-US" dirty="0"/>
              <a:t>Aquinas saw the intellect as the higher and nobler aspect of the soul.</a:t>
            </a:r>
          </a:p>
          <a:p>
            <a:pPr lvl="1"/>
            <a:r>
              <a:rPr lang="en-US" dirty="0"/>
              <a:t>Scotus saw the will as the higher and nobler aspect of the soul.</a:t>
            </a:r>
          </a:p>
          <a:p>
            <a:r>
              <a:rPr lang="en-US" dirty="0"/>
              <a:t>Scotus’ Arguments for the will</a:t>
            </a:r>
          </a:p>
          <a:p>
            <a:pPr lvl="1"/>
            <a:r>
              <a:rPr lang="en-US" dirty="0"/>
              <a:t>Knowledge is an instrument of the will.</a:t>
            </a:r>
          </a:p>
          <a:p>
            <a:pPr lvl="2"/>
            <a:r>
              <a:rPr lang="en-US" dirty="0"/>
              <a:t>The intellect provides the will with information and alternatives.</a:t>
            </a:r>
          </a:p>
          <a:p>
            <a:pPr lvl="2"/>
            <a:r>
              <a:rPr lang="en-US" dirty="0"/>
              <a:t>The will chooses between them.</a:t>
            </a:r>
          </a:p>
          <a:p>
            <a:pPr lvl="1"/>
            <a:r>
              <a:rPr lang="en-US" dirty="0"/>
              <a:t>The will can move the intellect: we can choose what we will think about.</a:t>
            </a:r>
          </a:p>
          <a:p>
            <a:pPr lvl="1"/>
            <a:r>
              <a:rPr lang="en-US" dirty="0"/>
              <a:t>The will is free and cannot be determined by anything, even the intellect.</a:t>
            </a:r>
          </a:p>
          <a:p>
            <a:pPr lvl="2"/>
            <a:r>
              <a:rPr lang="en-US" dirty="0"/>
              <a:t>Aquinas held the Greek view that we necessarily will what we regard as the highest good.</a:t>
            </a:r>
          </a:p>
          <a:p>
            <a:pPr lvl="2"/>
            <a:r>
              <a:rPr lang="en-US" dirty="0"/>
              <a:t>Scotus: the will is not determined by knowledge of the good but chooses the good only as the result of a free decision.</a:t>
            </a:r>
          </a:p>
          <a:p>
            <a:pPr lvl="1"/>
            <a:r>
              <a:rPr lang="en-US" dirty="0"/>
              <a:t>The intellect is determined by the object of knowledge </a:t>
            </a:r>
          </a:p>
          <a:p>
            <a:pPr lvl="1"/>
            <a:r>
              <a:rPr lang="en-US" dirty="0"/>
              <a:t>The will can accept or reject what is before it.</a:t>
            </a:r>
          </a:p>
          <a:p>
            <a:pPr lvl="1"/>
            <a:r>
              <a:rPr lang="en-US" dirty="0"/>
              <a:t> “The total cause of willing is in the will itself.”</a:t>
            </a:r>
          </a:p>
          <a:p>
            <a:endParaRPr lang="en-US" dirty="0"/>
          </a:p>
        </p:txBody>
      </p:sp>
    </p:spTree>
    <p:extLst>
      <p:ext uri="{BB962C8B-B14F-4D97-AF65-F5344CB8AC3E}">
        <p14:creationId xmlns:p14="http://schemas.microsoft.com/office/powerpoint/2010/main" val="32063343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E1AC-FCEA-9862-BB94-991F8DC575C8}"/>
              </a:ext>
            </a:extLst>
          </p:cNvPr>
          <p:cNvSpPr>
            <a:spLocks noGrp="1"/>
          </p:cNvSpPr>
          <p:nvPr>
            <p:ph type="title"/>
          </p:nvPr>
        </p:nvSpPr>
        <p:spPr/>
        <p:txBody>
          <a:bodyPr/>
          <a:lstStyle/>
          <a:p>
            <a:r>
              <a:rPr lang="en-US" dirty="0"/>
              <a:t>John Dun Scotus: Moral Philosophy</a:t>
            </a:r>
          </a:p>
        </p:txBody>
      </p:sp>
      <p:sp>
        <p:nvSpPr>
          <p:cNvPr id="3" name="Content Placeholder 2">
            <a:extLst>
              <a:ext uri="{FF2B5EF4-FFF2-40B4-BE49-F238E27FC236}">
                <a16:creationId xmlns:a16="http://schemas.microsoft.com/office/drawing/2014/main" id="{B47060B4-B769-6F14-EF06-755698775CCD}"/>
              </a:ext>
            </a:extLst>
          </p:cNvPr>
          <p:cNvSpPr>
            <a:spLocks noGrp="1"/>
          </p:cNvSpPr>
          <p:nvPr>
            <p:ph idx="1"/>
          </p:nvPr>
        </p:nvSpPr>
        <p:spPr/>
        <p:txBody>
          <a:bodyPr>
            <a:normAutofit fontScale="92500" lnSpcReduction="20000"/>
          </a:bodyPr>
          <a:lstStyle/>
          <a:p>
            <a:r>
              <a:rPr lang="en-US" dirty="0"/>
              <a:t>Voluntarism</a:t>
            </a:r>
          </a:p>
          <a:p>
            <a:pPr lvl="1"/>
            <a:r>
              <a:rPr lang="en-US" dirty="0"/>
              <a:t>Aquinas: eternal blessedness is found in contemplating God.</a:t>
            </a:r>
          </a:p>
          <a:p>
            <a:pPr lvl="2"/>
            <a:r>
              <a:rPr lang="en-US" dirty="0"/>
              <a:t>Intellectualism.</a:t>
            </a:r>
          </a:p>
          <a:p>
            <a:pPr lvl="1"/>
            <a:r>
              <a:rPr lang="en-US" dirty="0"/>
              <a:t>Scotus’s: eternal blessedness is found in the love of God, an act of will uniting one with God.</a:t>
            </a:r>
          </a:p>
          <a:p>
            <a:r>
              <a:rPr lang="en-US" dirty="0"/>
              <a:t>Voluntarism &amp; Morality</a:t>
            </a:r>
          </a:p>
          <a:p>
            <a:pPr lvl="1"/>
            <a:r>
              <a:rPr lang="en-US" dirty="0"/>
              <a:t>Aquinas: morality is based on a natural inclination to seek happiness.</a:t>
            </a:r>
          </a:p>
          <a:p>
            <a:pPr lvl="1"/>
            <a:r>
              <a:rPr lang="en-US" dirty="0"/>
              <a:t>Scotus: morality might require actions that interfere with one’s own happiness.</a:t>
            </a:r>
          </a:p>
          <a:p>
            <a:pPr lvl="1"/>
            <a:r>
              <a:rPr lang="en-US" dirty="0"/>
              <a:t>Moral obligations depend only on God’s commands and not on human happiness.</a:t>
            </a:r>
          </a:p>
          <a:p>
            <a:pPr lvl="1"/>
            <a:r>
              <a:rPr lang="en-US" dirty="0"/>
              <a:t>Aquinas: the moral law could be found by the study of human nature.</a:t>
            </a:r>
          </a:p>
          <a:p>
            <a:pPr lvl="1"/>
            <a:r>
              <a:rPr lang="en-US" dirty="0"/>
              <a:t>Scotus: there was no natural way to determine the moral truths.</a:t>
            </a:r>
          </a:p>
          <a:p>
            <a:endParaRPr lang="en-US" dirty="0"/>
          </a:p>
        </p:txBody>
      </p:sp>
    </p:spTree>
    <p:extLst>
      <p:ext uri="{BB962C8B-B14F-4D97-AF65-F5344CB8AC3E}">
        <p14:creationId xmlns:p14="http://schemas.microsoft.com/office/powerpoint/2010/main" val="42621957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C09B-04D4-87AE-672F-D83573F0A251}"/>
              </a:ext>
            </a:extLst>
          </p:cNvPr>
          <p:cNvSpPr>
            <a:spLocks noGrp="1"/>
          </p:cNvSpPr>
          <p:nvPr>
            <p:ph type="title"/>
          </p:nvPr>
        </p:nvSpPr>
        <p:spPr/>
        <p:txBody>
          <a:bodyPr/>
          <a:lstStyle/>
          <a:p>
            <a:r>
              <a:rPr lang="en-US" dirty="0"/>
              <a:t>John Dun Scotus: Moral Philosophy</a:t>
            </a:r>
          </a:p>
        </p:txBody>
      </p:sp>
      <p:sp>
        <p:nvSpPr>
          <p:cNvPr id="3" name="Content Placeholder 2">
            <a:extLst>
              <a:ext uri="{FF2B5EF4-FFF2-40B4-BE49-F238E27FC236}">
                <a16:creationId xmlns:a16="http://schemas.microsoft.com/office/drawing/2014/main" id="{4A9A4509-341C-A765-066E-1C6DA8FF9CE5}"/>
              </a:ext>
            </a:extLst>
          </p:cNvPr>
          <p:cNvSpPr>
            <a:spLocks noGrp="1"/>
          </p:cNvSpPr>
          <p:nvPr>
            <p:ph idx="1"/>
          </p:nvPr>
        </p:nvSpPr>
        <p:spPr/>
        <p:txBody>
          <a:bodyPr>
            <a:normAutofit fontScale="92500" lnSpcReduction="10000"/>
          </a:bodyPr>
          <a:lstStyle/>
          <a:p>
            <a:r>
              <a:rPr lang="en-US" dirty="0"/>
              <a:t>Voluntarism &amp; God</a:t>
            </a:r>
          </a:p>
          <a:p>
            <a:pPr lvl="1"/>
            <a:r>
              <a:rPr lang="en-US" dirty="0"/>
              <a:t>Gods actions are determined by His will and not His reason.</a:t>
            </a:r>
          </a:p>
          <a:p>
            <a:pPr lvl="1"/>
            <a:r>
              <a:rPr lang="en-US" dirty="0"/>
              <a:t>He is free and omnipotent.</a:t>
            </a:r>
          </a:p>
          <a:p>
            <a:pPr lvl="1"/>
            <a:r>
              <a:rPr lang="en-US" dirty="0"/>
              <a:t>Reason cannot know His purposes or infer His actions via a priori means.</a:t>
            </a:r>
          </a:p>
          <a:p>
            <a:pPr lvl="1"/>
            <a:r>
              <a:rPr lang="en-US" dirty="0"/>
              <a:t>As everything is contingent on God’s will there is no rational necessity to the world and it could have been otherwise.</a:t>
            </a:r>
          </a:p>
          <a:p>
            <a:r>
              <a:rPr lang="en-US" dirty="0"/>
              <a:t>Argument</a:t>
            </a:r>
          </a:p>
          <a:p>
            <a:pPr lvl="1"/>
            <a:r>
              <a:rPr lang="en-US" dirty="0"/>
              <a:t>If God’s choices were logically necessary, the details of the world could be determined by reason along the lines of a geometric proof.</a:t>
            </a:r>
          </a:p>
          <a:p>
            <a:pPr lvl="1"/>
            <a:r>
              <a:rPr lang="en-US" dirty="0"/>
              <a:t>We cannot do this.</a:t>
            </a:r>
          </a:p>
          <a:p>
            <a:pPr lvl="1"/>
            <a:r>
              <a:rPr lang="en-US" dirty="0"/>
              <a:t>Therefore, God was free in His act of creation and the created world is contingent.</a:t>
            </a:r>
          </a:p>
          <a:p>
            <a:endParaRPr lang="en-US" dirty="0"/>
          </a:p>
        </p:txBody>
      </p:sp>
    </p:spTree>
    <p:extLst>
      <p:ext uri="{BB962C8B-B14F-4D97-AF65-F5344CB8AC3E}">
        <p14:creationId xmlns:p14="http://schemas.microsoft.com/office/powerpoint/2010/main" val="1276305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3ED2F-88AA-11FE-CB70-13C267FC1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98E85-AC2A-8CB2-57F7-3CCCF377B52E}"/>
              </a:ext>
            </a:extLst>
          </p:cNvPr>
          <p:cNvSpPr>
            <a:spLocks noGrp="1"/>
          </p:cNvSpPr>
          <p:nvPr>
            <p:ph type="title"/>
          </p:nvPr>
        </p:nvSpPr>
        <p:spPr/>
        <p:txBody>
          <a:bodyPr/>
          <a:lstStyle/>
          <a:p>
            <a:r>
              <a:rPr lang="en-US" dirty="0"/>
              <a:t>John Dun Scotus: Moral Philosophy</a:t>
            </a:r>
          </a:p>
        </p:txBody>
      </p:sp>
      <p:sp>
        <p:nvSpPr>
          <p:cNvPr id="3" name="Content Placeholder 2">
            <a:extLst>
              <a:ext uri="{FF2B5EF4-FFF2-40B4-BE49-F238E27FC236}">
                <a16:creationId xmlns:a16="http://schemas.microsoft.com/office/drawing/2014/main" id="{2D761965-FA54-52D4-FC83-10E6CAF2842F}"/>
              </a:ext>
            </a:extLst>
          </p:cNvPr>
          <p:cNvSpPr>
            <a:spLocks noGrp="1"/>
          </p:cNvSpPr>
          <p:nvPr>
            <p:ph idx="1"/>
          </p:nvPr>
        </p:nvSpPr>
        <p:spPr/>
        <p:txBody>
          <a:bodyPr/>
          <a:lstStyle/>
          <a:p>
            <a:r>
              <a:rPr lang="en-US" dirty="0"/>
              <a:t>Love of God</a:t>
            </a:r>
          </a:p>
          <a:p>
            <a:pPr lvl="1"/>
            <a:r>
              <a:rPr lang="en-US" dirty="0"/>
              <a:t>The command to love God is the only moral law concerned with intrinsic good.</a:t>
            </a:r>
          </a:p>
          <a:p>
            <a:pPr lvl="1"/>
            <a:r>
              <a:rPr lang="en-US" dirty="0"/>
              <a:t>All other actions are good because they are commanded by God.</a:t>
            </a:r>
          </a:p>
          <a:p>
            <a:endParaRPr lang="en-US" dirty="0"/>
          </a:p>
        </p:txBody>
      </p:sp>
    </p:spTree>
    <p:extLst>
      <p:ext uri="{BB962C8B-B14F-4D97-AF65-F5344CB8AC3E}">
        <p14:creationId xmlns:p14="http://schemas.microsoft.com/office/powerpoint/2010/main" val="239643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B9B8-2599-3395-C008-4AB39DD14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19BB6-B44F-0479-EAED-6CB1EB15205C}"/>
              </a:ext>
            </a:extLst>
          </p:cNvPr>
          <p:cNvSpPr>
            <a:spLocks noGrp="1"/>
          </p:cNvSpPr>
          <p:nvPr>
            <p:ph type="title"/>
          </p:nvPr>
        </p:nvSpPr>
        <p:spPr/>
        <p:txBody>
          <a:bodyPr/>
          <a:lstStyle/>
          <a:p>
            <a:r>
              <a:rPr lang="en-US" dirty="0"/>
              <a:t>The Early Middle Ages: Boethius</a:t>
            </a:r>
          </a:p>
        </p:txBody>
      </p:sp>
      <p:sp>
        <p:nvSpPr>
          <p:cNvPr id="3" name="Content Placeholder 2">
            <a:extLst>
              <a:ext uri="{FF2B5EF4-FFF2-40B4-BE49-F238E27FC236}">
                <a16:creationId xmlns:a16="http://schemas.microsoft.com/office/drawing/2014/main" id="{CC8921BB-C487-256A-AEBC-4282A5119D72}"/>
              </a:ext>
            </a:extLst>
          </p:cNvPr>
          <p:cNvSpPr>
            <a:spLocks noGrp="1"/>
          </p:cNvSpPr>
          <p:nvPr>
            <p:ph idx="1"/>
          </p:nvPr>
        </p:nvSpPr>
        <p:spPr/>
        <p:txBody>
          <a:bodyPr/>
          <a:lstStyle/>
          <a:p>
            <a:r>
              <a:rPr lang="en-US" dirty="0"/>
              <a:t>Influence</a:t>
            </a:r>
          </a:p>
          <a:p>
            <a:pPr lvl="1"/>
            <a:r>
              <a:rPr lang="en-US" dirty="0"/>
              <a:t>His book was a favorite of Dante, Boccaccio and Chaucer.</a:t>
            </a:r>
          </a:p>
          <a:p>
            <a:pPr lvl="1"/>
            <a:r>
              <a:rPr lang="en-US" dirty="0"/>
              <a:t>Added to the discussion of faith and reason a natural philosophy based on human reason.</a:t>
            </a:r>
          </a:p>
          <a:p>
            <a:pPr lvl="1"/>
            <a:r>
              <a:rPr lang="en-US" dirty="0"/>
              <a:t>The work </a:t>
            </a:r>
          </a:p>
          <a:p>
            <a:pPr lvl="2"/>
            <a:r>
              <a:rPr lang="en-US" dirty="0"/>
              <a:t>Made information about Aristotle available</a:t>
            </a:r>
          </a:p>
          <a:p>
            <a:pPr lvl="2"/>
            <a:r>
              <a:rPr lang="en-US" dirty="0"/>
              <a:t>Illustrated how to apply philosophical categories to theology.</a:t>
            </a:r>
          </a:p>
          <a:p>
            <a:pPr lvl="1"/>
            <a:r>
              <a:rPr lang="en-US" dirty="0"/>
              <a:t>Provided </a:t>
            </a:r>
          </a:p>
          <a:p>
            <a:pPr lvl="2"/>
            <a:r>
              <a:rPr lang="en-US" dirty="0"/>
              <a:t>Definitions of philosophical terms </a:t>
            </a:r>
          </a:p>
          <a:p>
            <a:pPr lvl="2"/>
            <a:r>
              <a:rPr lang="en-US" dirty="0"/>
              <a:t>Philosophical distinctions that proved useful to later philosophers.</a:t>
            </a:r>
          </a:p>
          <a:p>
            <a:endParaRPr lang="en-US" dirty="0"/>
          </a:p>
        </p:txBody>
      </p:sp>
    </p:spTree>
    <p:extLst>
      <p:ext uri="{BB962C8B-B14F-4D97-AF65-F5344CB8AC3E}">
        <p14:creationId xmlns:p14="http://schemas.microsoft.com/office/powerpoint/2010/main" val="5521195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82709-94BA-DA5C-811B-D7EA62D44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4FD5B-6E95-5DA1-ADFC-E35F0D953706}"/>
              </a:ext>
            </a:extLst>
          </p:cNvPr>
          <p:cNvSpPr>
            <a:spLocks noGrp="1"/>
          </p:cNvSpPr>
          <p:nvPr>
            <p:ph type="title"/>
          </p:nvPr>
        </p:nvSpPr>
        <p:spPr/>
        <p:txBody>
          <a:bodyPr/>
          <a:lstStyle/>
          <a:p>
            <a:r>
              <a:rPr lang="en-US" dirty="0"/>
              <a:t>John Dun Scotus: Moral Philosophy</a:t>
            </a:r>
          </a:p>
        </p:txBody>
      </p:sp>
      <p:sp>
        <p:nvSpPr>
          <p:cNvPr id="3" name="Content Placeholder 2">
            <a:extLst>
              <a:ext uri="{FF2B5EF4-FFF2-40B4-BE49-F238E27FC236}">
                <a16:creationId xmlns:a16="http://schemas.microsoft.com/office/drawing/2014/main" id="{822C7425-CF6F-4C6A-AE65-7FB88E0FB2EF}"/>
              </a:ext>
            </a:extLst>
          </p:cNvPr>
          <p:cNvSpPr>
            <a:spLocks noGrp="1"/>
          </p:cNvSpPr>
          <p:nvPr>
            <p:ph idx="1"/>
          </p:nvPr>
        </p:nvSpPr>
        <p:spPr/>
        <p:txBody>
          <a:bodyPr>
            <a:normAutofit fontScale="70000" lnSpcReduction="20000"/>
          </a:bodyPr>
          <a:lstStyle/>
          <a:p>
            <a:r>
              <a:rPr lang="en-US" dirty="0"/>
              <a:t>The Ten Commandments</a:t>
            </a:r>
          </a:p>
          <a:p>
            <a:pPr lvl="1"/>
            <a:r>
              <a:rPr lang="en-US" dirty="0"/>
              <a:t>Scotus: the first set of commands in the Ten Commandments are rationally necessary moral truths.</a:t>
            </a:r>
          </a:p>
          <a:p>
            <a:pPr lvl="1"/>
            <a:r>
              <a:rPr lang="en-US" dirty="0"/>
              <a:t>These commands include:</a:t>
            </a:r>
          </a:p>
          <a:p>
            <a:pPr lvl="2"/>
            <a:r>
              <a:rPr lang="en-US" dirty="0"/>
              <a:t> Have no other gods than the one true God.</a:t>
            </a:r>
          </a:p>
          <a:p>
            <a:pPr lvl="2"/>
            <a:r>
              <a:rPr lang="en-US" dirty="0"/>
              <a:t>Not make any graven images.</a:t>
            </a:r>
          </a:p>
          <a:p>
            <a:pPr lvl="2"/>
            <a:r>
              <a:rPr lang="en-US" dirty="0"/>
              <a:t>Not take the Lord’s name in vain.</a:t>
            </a:r>
          </a:p>
          <a:p>
            <a:pPr lvl="2"/>
            <a:r>
              <a:rPr lang="en-US" dirty="0"/>
              <a:t>Keep the Sabbath holy.</a:t>
            </a:r>
          </a:p>
          <a:p>
            <a:r>
              <a:rPr lang="en-US" dirty="0"/>
              <a:t>Scotus: </a:t>
            </a:r>
          </a:p>
          <a:p>
            <a:pPr lvl="1"/>
            <a:r>
              <a:rPr lang="en-US" dirty="0"/>
              <a:t>These commands follow from God’s love of Himself</a:t>
            </a:r>
          </a:p>
          <a:p>
            <a:pPr lvl="1"/>
            <a:r>
              <a:rPr lang="en-US" dirty="0"/>
              <a:t>It would be self-contradictory for Him to not make these commands.</a:t>
            </a:r>
          </a:p>
          <a:p>
            <a:pPr lvl="1"/>
            <a:r>
              <a:rPr lang="en-US" dirty="0"/>
              <a:t>If there is a natural law, it is in those four commandments.</a:t>
            </a:r>
          </a:p>
          <a:p>
            <a:pPr lvl="1"/>
            <a:r>
              <a:rPr lang="en-US" dirty="0"/>
              <a:t>The other six commandments are the result of His will and are not rationally necessary.</a:t>
            </a:r>
          </a:p>
          <a:p>
            <a:pPr lvl="1"/>
            <a:r>
              <a:rPr lang="en-US" dirty="0"/>
              <a:t>They are to be obeyed because God commands them.</a:t>
            </a:r>
          </a:p>
          <a:p>
            <a:pPr lvl="1"/>
            <a:r>
              <a:rPr lang="en-US" dirty="0"/>
              <a:t>God could have commanded their opposite.</a:t>
            </a:r>
          </a:p>
          <a:p>
            <a:r>
              <a:rPr lang="en-US" dirty="0"/>
              <a:t> </a:t>
            </a:r>
          </a:p>
        </p:txBody>
      </p:sp>
    </p:spTree>
    <p:extLst>
      <p:ext uri="{BB962C8B-B14F-4D97-AF65-F5344CB8AC3E}">
        <p14:creationId xmlns:p14="http://schemas.microsoft.com/office/powerpoint/2010/main" val="33025891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29545372-F995-8A3B-9F3B-08F2725CE232}"/>
            </a:ext>
          </a:extLst>
        </p:cNvPr>
        <p:cNvGrpSpPr/>
        <p:nvPr/>
      </p:nvGrpSpPr>
      <p:grpSpPr>
        <a:xfrm>
          <a:off x="0" y="0"/>
          <a:ext cx="0" cy="0"/>
          <a:chOff x="0" y="0"/>
          <a:chExt cx="0" cy="0"/>
        </a:xfrm>
      </p:grpSpPr>
      <p:sp>
        <p:nvSpPr>
          <p:cNvPr id="9223" name="Rectangle 9222">
            <a:extLst>
              <a:ext uri="{FF2B5EF4-FFF2-40B4-BE49-F238E27FC236}">
                <a16:creationId xmlns:a16="http://schemas.microsoft.com/office/drawing/2014/main" id="{EBD5B6E5-0060-77F3-6A7F-613B9FA20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BBBFD-2BDC-10C8-44FA-77FEE33FE622}"/>
              </a:ext>
            </a:extLst>
          </p:cNvPr>
          <p:cNvSpPr>
            <a:spLocks noGrp="1"/>
          </p:cNvSpPr>
          <p:nvPr>
            <p:ph type="title"/>
          </p:nvPr>
        </p:nvSpPr>
        <p:spPr>
          <a:xfrm>
            <a:off x="5411931" y="452718"/>
            <a:ext cx="4638903" cy="1400530"/>
          </a:xfrm>
        </p:spPr>
        <p:txBody>
          <a:bodyPr>
            <a:normAutofit/>
          </a:bodyPr>
          <a:lstStyle/>
          <a:p>
            <a:pPr>
              <a:lnSpc>
                <a:spcPct val="90000"/>
              </a:lnSpc>
            </a:pPr>
            <a:r>
              <a:rPr lang="en-US" sz="3600"/>
              <a:t>William of Ockham: Background </a:t>
            </a:r>
          </a:p>
        </p:txBody>
      </p:sp>
      <p:sp>
        <p:nvSpPr>
          <p:cNvPr id="9225" name="Freeform 31">
            <a:extLst>
              <a:ext uri="{FF2B5EF4-FFF2-40B4-BE49-F238E27FC236}">
                <a16:creationId xmlns:a16="http://schemas.microsoft.com/office/drawing/2014/main" id="{3BCC34E8-91D1-EE7C-AA37-7A9013E7F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218" name="Picture 2" descr="undefined">
            <a:extLst>
              <a:ext uri="{FF2B5EF4-FFF2-40B4-BE49-F238E27FC236}">
                <a16:creationId xmlns:a16="http://schemas.microsoft.com/office/drawing/2014/main" id="{37AA8FE9-61B7-8D0B-2215-66FE2F11E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 r="3360" b="-1"/>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9227" name="Rectangle 9226">
            <a:extLst>
              <a:ext uri="{FF2B5EF4-FFF2-40B4-BE49-F238E27FC236}">
                <a16:creationId xmlns:a16="http://schemas.microsoft.com/office/drawing/2014/main" id="{D15EA993-039F-43FE-B544-0E4F58E50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B6F7626-1852-3D02-4508-1A3B4AD5842B}"/>
              </a:ext>
            </a:extLst>
          </p:cNvPr>
          <p:cNvSpPr>
            <a:spLocks noGrp="1"/>
          </p:cNvSpPr>
          <p:nvPr>
            <p:ph idx="1"/>
          </p:nvPr>
        </p:nvSpPr>
        <p:spPr>
          <a:xfrm>
            <a:off x="5410950" y="2052918"/>
            <a:ext cx="6494538" cy="4195481"/>
          </a:xfrm>
        </p:spPr>
        <p:txBody>
          <a:bodyPr>
            <a:noAutofit/>
          </a:bodyPr>
          <a:lstStyle/>
          <a:p>
            <a:pPr>
              <a:lnSpc>
                <a:spcPct val="150000"/>
              </a:lnSpc>
              <a:spcBef>
                <a:spcPts val="0"/>
              </a:spcBef>
            </a:pPr>
            <a:r>
              <a:rPr lang="en-US" sz="1200" dirty="0"/>
              <a:t>Born between 1280 and 1290 in the village of Ockham near London.</a:t>
            </a:r>
          </a:p>
          <a:p>
            <a:pPr>
              <a:lnSpc>
                <a:spcPct val="150000"/>
              </a:lnSpc>
              <a:spcBef>
                <a:spcPts val="0"/>
              </a:spcBef>
            </a:pPr>
            <a:r>
              <a:rPr lang="en-US" sz="1200" dirty="0"/>
              <a:t>Joined the Franciscan order and studied at Oxford.</a:t>
            </a:r>
          </a:p>
          <a:p>
            <a:pPr>
              <a:lnSpc>
                <a:spcPct val="150000"/>
              </a:lnSpc>
              <a:spcBef>
                <a:spcPts val="0"/>
              </a:spcBef>
            </a:pPr>
            <a:r>
              <a:rPr lang="en-US" sz="1400" dirty="0"/>
              <a:t>Never earned his master’s degree</a:t>
            </a:r>
          </a:p>
          <a:p>
            <a:pPr lvl="1">
              <a:lnSpc>
                <a:spcPct val="150000"/>
              </a:lnSpc>
              <a:spcBef>
                <a:spcPts val="0"/>
              </a:spcBef>
            </a:pPr>
            <a:r>
              <a:rPr lang="en-US" sz="1200" dirty="0"/>
              <a:t>It was suspected he had accepted heretical doctrines.</a:t>
            </a:r>
          </a:p>
          <a:p>
            <a:pPr>
              <a:lnSpc>
                <a:spcPct val="150000"/>
              </a:lnSpc>
              <a:spcBef>
                <a:spcPts val="0"/>
              </a:spcBef>
            </a:pPr>
            <a:r>
              <a:rPr lang="en-US" sz="1200" dirty="0"/>
              <a:t>1324-1328 : investigated by the papal court in Avignon, France.</a:t>
            </a:r>
          </a:p>
          <a:p>
            <a:pPr>
              <a:lnSpc>
                <a:spcPct val="150000"/>
              </a:lnSpc>
              <a:spcBef>
                <a:spcPts val="0"/>
              </a:spcBef>
            </a:pPr>
            <a:r>
              <a:rPr lang="en-US" sz="1200" dirty="0"/>
              <a:t>While waiting, he wrote works on theology, philosophy and physics.</a:t>
            </a:r>
          </a:p>
          <a:p>
            <a:pPr>
              <a:lnSpc>
                <a:spcPct val="150000"/>
              </a:lnSpc>
              <a:spcBef>
                <a:spcPts val="0"/>
              </a:spcBef>
            </a:pPr>
            <a:r>
              <a:rPr lang="en-US" sz="1200" dirty="0"/>
              <a:t>1327: involved in a controversy over St. Francis’s vow of poverty.</a:t>
            </a:r>
          </a:p>
          <a:p>
            <a:pPr lvl="1">
              <a:lnSpc>
                <a:spcPct val="150000"/>
              </a:lnSpc>
              <a:spcBef>
                <a:spcPts val="0"/>
              </a:spcBef>
            </a:pPr>
            <a:r>
              <a:rPr lang="en-US" sz="1000" dirty="0"/>
              <a:t>Sided with the head of the Franciscan order who condemned the excesses of the papacy and who desired to return the Church to the simple lifestyle of St. Francis.</a:t>
            </a:r>
          </a:p>
          <a:p>
            <a:pPr lvl="1">
              <a:lnSpc>
                <a:spcPct val="150000"/>
              </a:lnSpc>
              <a:spcBef>
                <a:spcPts val="0"/>
              </a:spcBef>
            </a:pPr>
            <a:r>
              <a:rPr lang="en-US" sz="1000" dirty="0"/>
              <a:t>b. 1328 : Pope John XXII was about to condemn their position, they fled and sought protection from Emperor Louis of Bavaria.</a:t>
            </a:r>
          </a:p>
          <a:p>
            <a:pPr lvl="1">
              <a:lnSpc>
                <a:spcPct val="150000"/>
              </a:lnSpc>
              <a:spcBef>
                <a:spcPts val="0"/>
              </a:spcBef>
            </a:pPr>
            <a:r>
              <a:rPr lang="en-US" sz="1000" dirty="0"/>
              <a:t>Ockham: “Protect me with your sword and I will defend you with my pen.”</a:t>
            </a:r>
          </a:p>
          <a:p>
            <a:pPr lvl="1">
              <a:lnSpc>
                <a:spcPct val="150000"/>
              </a:lnSpc>
              <a:spcBef>
                <a:spcPts val="0"/>
              </a:spcBef>
            </a:pPr>
            <a:r>
              <a:rPr lang="en-US" sz="1000" dirty="0"/>
              <a:t>Ockham and the others were excommunicated.</a:t>
            </a:r>
          </a:p>
          <a:p>
            <a:pPr lvl="1">
              <a:lnSpc>
                <a:spcPct val="150000"/>
              </a:lnSpc>
              <a:spcBef>
                <a:spcPts val="0"/>
              </a:spcBef>
            </a:pPr>
            <a:r>
              <a:rPr lang="en-US" sz="1000" dirty="0"/>
              <a:t>Ockham moved to Munich and became more extreme, writing tracts against the Pope’s claim to temporal power.</a:t>
            </a:r>
          </a:p>
          <a:p>
            <a:pPr lvl="1">
              <a:lnSpc>
                <a:spcPct val="150000"/>
              </a:lnSpc>
              <a:spcBef>
                <a:spcPts val="0"/>
              </a:spcBef>
            </a:pPr>
            <a:endParaRPr lang="en-US" sz="1000" dirty="0"/>
          </a:p>
          <a:p>
            <a:pPr>
              <a:lnSpc>
                <a:spcPct val="150000"/>
              </a:lnSpc>
              <a:spcBef>
                <a:spcPts val="0"/>
              </a:spcBef>
            </a:pPr>
            <a:r>
              <a:rPr lang="en-US" sz="1200" dirty="0"/>
              <a:t>	</a:t>
            </a:r>
          </a:p>
        </p:txBody>
      </p:sp>
    </p:spTree>
    <p:extLst>
      <p:ext uri="{BB962C8B-B14F-4D97-AF65-F5344CB8AC3E}">
        <p14:creationId xmlns:p14="http://schemas.microsoft.com/office/powerpoint/2010/main" val="39398407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DD9AD4D7-0B30-156F-9EB0-15DD0D4E54E8}"/>
            </a:ext>
          </a:extLst>
        </p:cNvPr>
        <p:cNvGrpSpPr/>
        <p:nvPr/>
      </p:nvGrpSpPr>
      <p:grpSpPr>
        <a:xfrm>
          <a:off x="0" y="0"/>
          <a:ext cx="0" cy="0"/>
          <a:chOff x="0" y="0"/>
          <a:chExt cx="0" cy="0"/>
        </a:xfrm>
      </p:grpSpPr>
      <p:sp>
        <p:nvSpPr>
          <p:cNvPr id="9223" name="Rectangle 922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37E9B4-CD0B-33CE-D98B-82C403F5AFE3}"/>
              </a:ext>
            </a:extLst>
          </p:cNvPr>
          <p:cNvSpPr>
            <a:spLocks noGrp="1"/>
          </p:cNvSpPr>
          <p:nvPr>
            <p:ph type="title"/>
          </p:nvPr>
        </p:nvSpPr>
        <p:spPr>
          <a:xfrm>
            <a:off x="5411931" y="452718"/>
            <a:ext cx="4638903" cy="1400530"/>
          </a:xfrm>
        </p:spPr>
        <p:txBody>
          <a:bodyPr>
            <a:normAutofit/>
          </a:bodyPr>
          <a:lstStyle/>
          <a:p>
            <a:pPr>
              <a:lnSpc>
                <a:spcPct val="90000"/>
              </a:lnSpc>
            </a:pPr>
            <a:r>
              <a:rPr lang="en-US" sz="3600"/>
              <a:t>William of Ockham: Background </a:t>
            </a:r>
          </a:p>
        </p:txBody>
      </p:sp>
      <p:sp>
        <p:nvSpPr>
          <p:cNvPr id="922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218" name="Picture 2" descr="undefined">
            <a:extLst>
              <a:ext uri="{FF2B5EF4-FFF2-40B4-BE49-F238E27FC236}">
                <a16:creationId xmlns:a16="http://schemas.microsoft.com/office/drawing/2014/main" id="{392C99B9-1910-612F-38E5-883B75486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 r="3360" b="-1"/>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9227" name="Rectangle 922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27E062F-1628-D1F8-5712-7AB3F62C7E11}"/>
              </a:ext>
            </a:extLst>
          </p:cNvPr>
          <p:cNvSpPr>
            <a:spLocks noGrp="1"/>
          </p:cNvSpPr>
          <p:nvPr>
            <p:ph idx="1"/>
          </p:nvPr>
        </p:nvSpPr>
        <p:spPr>
          <a:xfrm>
            <a:off x="5410950" y="2052918"/>
            <a:ext cx="6494538" cy="4195481"/>
          </a:xfrm>
        </p:spPr>
        <p:txBody>
          <a:bodyPr>
            <a:noAutofit/>
          </a:bodyPr>
          <a:lstStyle/>
          <a:p>
            <a:pPr>
              <a:lnSpc>
                <a:spcPct val="150000"/>
              </a:lnSpc>
              <a:spcBef>
                <a:spcPts val="0"/>
              </a:spcBef>
            </a:pPr>
            <a:r>
              <a:rPr lang="en-US" sz="1200" dirty="0"/>
              <a:t>He developed a political theory that pointed the way towards the secularization of politics.</a:t>
            </a:r>
          </a:p>
          <a:p>
            <a:pPr>
              <a:lnSpc>
                <a:spcPct val="150000"/>
              </a:lnSpc>
              <a:spcBef>
                <a:spcPts val="0"/>
              </a:spcBef>
            </a:pPr>
            <a:r>
              <a:rPr lang="en-US" sz="1200" dirty="0"/>
              <a:t>After Louis died in 1347, there is some evidence Ockham sought reconciliation with Pope Clement VI.</a:t>
            </a:r>
          </a:p>
          <a:p>
            <a:pPr>
              <a:lnSpc>
                <a:spcPct val="150000"/>
              </a:lnSpc>
              <a:spcBef>
                <a:spcPts val="0"/>
              </a:spcBef>
            </a:pPr>
            <a:r>
              <a:rPr lang="en-US" sz="1200" dirty="0"/>
              <a:t>It is believed he died of the black plague in 1349.</a:t>
            </a:r>
          </a:p>
        </p:txBody>
      </p:sp>
    </p:spTree>
    <p:extLst>
      <p:ext uri="{BB962C8B-B14F-4D97-AF65-F5344CB8AC3E}">
        <p14:creationId xmlns:p14="http://schemas.microsoft.com/office/powerpoint/2010/main" val="33785619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C197-74F1-7682-E5F9-3BE38375228E}"/>
              </a:ext>
            </a:extLst>
          </p:cNvPr>
          <p:cNvSpPr>
            <a:spLocks noGrp="1"/>
          </p:cNvSpPr>
          <p:nvPr>
            <p:ph type="title"/>
          </p:nvPr>
        </p:nvSpPr>
        <p:spPr/>
        <p:txBody>
          <a:bodyPr/>
          <a:lstStyle/>
          <a:p>
            <a:r>
              <a:rPr lang="en-US" dirty="0"/>
              <a:t>William of Ockham: Themes</a:t>
            </a:r>
          </a:p>
        </p:txBody>
      </p:sp>
      <p:sp>
        <p:nvSpPr>
          <p:cNvPr id="3" name="Content Placeholder 2">
            <a:extLst>
              <a:ext uri="{FF2B5EF4-FFF2-40B4-BE49-F238E27FC236}">
                <a16:creationId xmlns:a16="http://schemas.microsoft.com/office/drawing/2014/main" id="{1726DA52-585A-CED0-6F1D-3672379E8958}"/>
              </a:ext>
            </a:extLst>
          </p:cNvPr>
          <p:cNvSpPr>
            <a:spLocks noGrp="1"/>
          </p:cNvSpPr>
          <p:nvPr>
            <p:ph idx="1"/>
          </p:nvPr>
        </p:nvSpPr>
        <p:spPr/>
        <p:txBody>
          <a:bodyPr>
            <a:normAutofit fontScale="92500" lnSpcReduction="10000"/>
          </a:bodyPr>
          <a:lstStyle/>
          <a:p>
            <a:r>
              <a:rPr lang="en-US" dirty="0"/>
              <a:t>God’s Omnipotence</a:t>
            </a:r>
          </a:p>
          <a:p>
            <a:pPr lvl="1"/>
            <a:r>
              <a:rPr lang="en-US" dirty="0"/>
              <a:t>He has a very rigorous concept of God’s omnipotence.</a:t>
            </a:r>
          </a:p>
          <a:p>
            <a:pPr lvl="1"/>
            <a:r>
              <a:rPr lang="en-US" dirty="0"/>
              <a:t>He sees this as the supreme principle that must guide all thinking about the world.</a:t>
            </a:r>
          </a:p>
          <a:p>
            <a:pPr lvl="1"/>
            <a:r>
              <a:rPr lang="en-US" dirty="0"/>
              <a:t>“I believe in God, father almighty; which I understand thus, that everything which does not involve a manifest contradiction is to be attributed to the divine power.”</a:t>
            </a:r>
          </a:p>
          <a:p>
            <a:pPr lvl="1"/>
            <a:r>
              <a:rPr lang="en-US" dirty="0"/>
              <a:t>If God is omnipotent, then His act of creation was not guided by rational necessity and the world is contingent.</a:t>
            </a:r>
          </a:p>
          <a:p>
            <a:pPr lvl="1"/>
            <a:r>
              <a:rPr lang="en-US" dirty="0"/>
              <a:t>On his view, X is contingent means that there is no logical contradiction in supposing either that X exists or X does not exist.</a:t>
            </a:r>
          </a:p>
          <a:p>
            <a:pPr lvl="1"/>
            <a:r>
              <a:rPr lang="en-US" dirty="0"/>
              <a:t>Only experience can inform humans about the contents of the world and their qualities.</a:t>
            </a:r>
          </a:p>
          <a:p>
            <a:endParaRPr lang="en-US" dirty="0"/>
          </a:p>
        </p:txBody>
      </p:sp>
    </p:spTree>
    <p:extLst>
      <p:ext uri="{BB962C8B-B14F-4D97-AF65-F5344CB8AC3E}">
        <p14:creationId xmlns:p14="http://schemas.microsoft.com/office/powerpoint/2010/main" val="1754148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88B81-F5A7-4444-CEFE-254D3EB53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F9D0E-2B93-6747-F58A-8969806810B3}"/>
              </a:ext>
            </a:extLst>
          </p:cNvPr>
          <p:cNvSpPr>
            <a:spLocks noGrp="1"/>
          </p:cNvSpPr>
          <p:nvPr>
            <p:ph type="title"/>
          </p:nvPr>
        </p:nvSpPr>
        <p:spPr/>
        <p:txBody>
          <a:bodyPr/>
          <a:lstStyle/>
          <a:p>
            <a:r>
              <a:rPr lang="en-US" dirty="0"/>
              <a:t>William of Ockham: Themes</a:t>
            </a:r>
          </a:p>
        </p:txBody>
      </p:sp>
      <p:sp>
        <p:nvSpPr>
          <p:cNvPr id="3" name="Content Placeholder 2">
            <a:extLst>
              <a:ext uri="{FF2B5EF4-FFF2-40B4-BE49-F238E27FC236}">
                <a16:creationId xmlns:a16="http://schemas.microsoft.com/office/drawing/2014/main" id="{B7F87E11-F238-9216-5457-B526AEDB7BCA}"/>
              </a:ext>
            </a:extLst>
          </p:cNvPr>
          <p:cNvSpPr>
            <a:spLocks noGrp="1"/>
          </p:cNvSpPr>
          <p:nvPr>
            <p:ph idx="1"/>
          </p:nvPr>
        </p:nvSpPr>
        <p:spPr/>
        <p:txBody>
          <a:bodyPr>
            <a:normAutofit lnSpcReduction="10000"/>
          </a:bodyPr>
          <a:lstStyle/>
          <a:p>
            <a:r>
              <a:rPr lang="en-US" dirty="0"/>
              <a:t>Empiricism</a:t>
            </a:r>
          </a:p>
          <a:p>
            <a:pPr lvl="1"/>
            <a:r>
              <a:rPr lang="en-US" dirty="0"/>
              <a:t>Has a rigorous empiricism and </a:t>
            </a:r>
            <a:r>
              <a:rPr lang="en-US" dirty="0" err="1"/>
              <a:t>rejecs</a:t>
            </a:r>
            <a:r>
              <a:rPr lang="en-US" dirty="0"/>
              <a:t> going beyond experience by appealing to unnecessary hypothetical or speculative explanations.</a:t>
            </a:r>
          </a:p>
          <a:p>
            <a:pPr lvl="1"/>
            <a:r>
              <a:rPr lang="en-US" dirty="0"/>
              <a:t>Ockham’s Razor: “What can be explained on fewer principles is explained needlessly by more.”</a:t>
            </a:r>
          </a:p>
          <a:p>
            <a:pPr lvl="2"/>
            <a:r>
              <a:rPr lang="en-US" dirty="0"/>
              <a:t>It works as a razor by shaving away unnecessary principles and entities.</a:t>
            </a:r>
          </a:p>
          <a:p>
            <a:pPr lvl="1"/>
            <a:r>
              <a:rPr lang="en-US" dirty="0"/>
              <a:t>Also known as the principle of parsimony or the principle of economy. </a:t>
            </a:r>
          </a:p>
          <a:p>
            <a:pPr lvl="1"/>
            <a:r>
              <a:rPr lang="en-US" dirty="0"/>
              <a:t>Utilized the principle to argue the world can be explained without universals.</a:t>
            </a:r>
          </a:p>
          <a:p>
            <a:pPr lvl="1"/>
            <a:r>
              <a:rPr lang="en-US" dirty="0"/>
              <a:t>Though the principle dates back to Aristotle, it followed from his austere view of what is necessary to explain the world.</a:t>
            </a:r>
          </a:p>
          <a:p>
            <a:pPr lvl="1"/>
            <a:r>
              <a:rPr lang="en-US" dirty="0"/>
              <a:t>This principle played a role in the replacement of Aristotelian science by modern science.</a:t>
            </a:r>
          </a:p>
          <a:p>
            <a:endParaRPr lang="en-US" dirty="0"/>
          </a:p>
        </p:txBody>
      </p:sp>
    </p:spTree>
    <p:extLst>
      <p:ext uri="{BB962C8B-B14F-4D97-AF65-F5344CB8AC3E}">
        <p14:creationId xmlns:p14="http://schemas.microsoft.com/office/powerpoint/2010/main" val="87213945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143A-B158-EA45-F8B7-F5F7F560942D}"/>
              </a:ext>
            </a:extLst>
          </p:cNvPr>
          <p:cNvSpPr>
            <a:spLocks noGrp="1"/>
          </p:cNvSpPr>
          <p:nvPr>
            <p:ph type="title"/>
          </p:nvPr>
        </p:nvSpPr>
        <p:spPr/>
        <p:txBody>
          <a:bodyPr/>
          <a:lstStyle/>
          <a:p>
            <a:r>
              <a:rPr lang="en-US" dirty="0"/>
              <a:t>William of Ockham: Epistemology</a:t>
            </a:r>
          </a:p>
        </p:txBody>
      </p:sp>
      <p:sp>
        <p:nvSpPr>
          <p:cNvPr id="3" name="Content Placeholder 2">
            <a:extLst>
              <a:ext uri="{FF2B5EF4-FFF2-40B4-BE49-F238E27FC236}">
                <a16:creationId xmlns:a16="http://schemas.microsoft.com/office/drawing/2014/main" id="{92B86AB0-D951-7ADE-04BA-CE337486C65A}"/>
              </a:ext>
            </a:extLst>
          </p:cNvPr>
          <p:cNvSpPr>
            <a:spLocks noGrp="1"/>
          </p:cNvSpPr>
          <p:nvPr>
            <p:ph idx="1"/>
          </p:nvPr>
        </p:nvSpPr>
        <p:spPr/>
        <p:txBody>
          <a:bodyPr/>
          <a:lstStyle/>
          <a:p>
            <a:r>
              <a:rPr lang="en-US" dirty="0"/>
              <a:t>Intuitive knowledge/Experimental knowledge</a:t>
            </a:r>
          </a:p>
          <a:p>
            <a:r>
              <a:rPr lang="en-US" dirty="0"/>
              <a:t>“Nothing can be naturally known in itself, unless it is known intuitively.”</a:t>
            </a:r>
          </a:p>
          <a:p>
            <a:pPr lvl="1"/>
            <a:r>
              <a:rPr lang="en-US" dirty="0"/>
              <a:t>Intuition is whatever is directly evident to the mind.</a:t>
            </a:r>
          </a:p>
          <a:p>
            <a:pPr lvl="1"/>
            <a:r>
              <a:rPr lang="en-US" dirty="0"/>
              <a:t>Intuitive knowledge includes </a:t>
            </a:r>
          </a:p>
          <a:p>
            <a:pPr lvl="2"/>
            <a:r>
              <a:rPr lang="en-US" dirty="0"/>
              <a:t>The perception of external things</a:t>
            </a:r>
          </a:p>
          <a:p>
            <a:pPr lvl="2"/>
            <a:r>
              <a:rPr lang="en-US" dirty="0"/>
              <a:t>The  immediate awareness of one’s own inner states.</a:t>
            </a:r>
          </a:p>
          <a:p>
            <a:pPr lvl="1"/>
            <a:r>
              <a:rPr lang="en-US" dirty="0"/>
              <a:t>Under normal conditions intuitive knowledge is directly related to its object and can indicate what does and does not exist.</a:t>
            </a:r>
          </a:p>
          <a:p>
            <a:endParaRPr lang="en-US" dirty="0"/>
          </a:p>
        </p:txBody>
      </p:sp>
    </p:spTree>
    <p:extLst>
      <p:ext uri="{BB962C8B-B14F-4D97-AF65-F5344CB8AC3E}">
        <p14:creationId xmlns:p14="http://schemas.microsoft.com/office/powerpoint/2010/main" val="17398445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A19A8-07BF-3AED-4916-102DDEDDB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4B4A6C-F424-AB07-1BE4-F49C97C844D9}"/>
              </a:ext>
            </a:extLst>
          </p:cNvPr>
          <p:cNvSpPr>
            <a:spLocks noGrp="1"/>
          </p:cNvSpPr>
          <p:nvPr>
            <p:ph type="title"/>
          </p:nvPr>
        </p:nvSpPr>
        <p:spPr/>
        <p:txBody>
          <a:bodyPr/>
          <a:lstStyle/>
          <a:p>
            <a:r>
              <a:rPr lang="en-US" dirty="0"/>
              <a:t>William of Ockham: Epistemology</a:t>
            </a:r>
          </a:p>
        </p:txBody>
      </p:sp>
      <p:sp>
        <p:nvSpPr>
          <p:cNvPr id="3" name="Content Placeholder 2">
            <a:extLst>
              <a:ext uri="{FF2B5EF4-FFF2-40B4-BE49-F238E27FC236}">
                <a16:creationId xmlns:a16="http://schemas.microsoft.com/office/drawing/2014/main" id="{7B3DF220-ACA0-A18F-654F-7E98342A9049}"/>
              </a:ext>
            </a:extLst>
          </p:cNvPr>
          <p:cNvSpPr>
            <a:spLocks noGrp="1"/>
          </p:cNvSpPr>
          <p:nvPr>
            <p:ph idx="1"/>
          </p:nvPr>
        </p:nvSpPr>
        <p:spPr/>
        <p:txBody>
          <a:bodyPr>
            <a:normAutofit fontScale="85000" lnSpcReduction="10000"/>
          </a:bodyPr>
          <a:lstStyle/>
          <a:p>
            <a:r>
              <a:rPr lang="en-US" dirty="0"/>
              <a:t>Abstractive Knowledge</a:t>
            </a:r>
          </a:p>
          <a:p>
            <a:pPr lvl="1"/>
            <a:r>
              <a:rPr lang="en-US" dirty="0"/>
              <a:t>Knowledge not related to an object of immediate experience and is derivative knowledge.</a:t>
            </a:r>
          </a:p>
          <a:p>
            <a:pPr lvl="1"/>
            <a:r>
              <a:rPr lang="en-US" dirty="0"/>
              <a:t>Objects of immediate experience are retained in the mind as concepts/mental signs.</a:t>
            </a:r>
          </a:p>
          <a:p>
            <a:pPr lvl="1"/>
            <a:r>
              <a:rPr lang="en-US" dirty="0"/>
              <a:t>Concepts can not prove existence since what formed a concept might no longer exist.</a:t>
            </a:r>
          </a:p>
          <a:p>
            <a:pPr lvl="1"/>
            <a:r>
              <a:rPr lang="en-US" dirty="0"/>
              <a:t>Abstractive knowledge consists of memory of the object with the concrete details of its existence subtracted.</a:t>
            </a:r>
          </a:p>
          <a:p>
            <a:pPr lvl="1"/>
            <a:r>
              <a:rPr lang="en-US" dirty="0"/>
              <a:t>Abstractive knowledge includes abstract ideas</a:t>
            </a:r>
          </a:p>
          <a:p>
            <a:pPr lvl="2"/>
            <a:r>
              <a:rPr lang="en-US" dirty="0"/>
              <a:t>Ideas that refer to a class of individuals such as cats.</a:t>
            </a:r>
          </a:p>
          <a:p>
            <a:pPr lvl="1"/>
            <a:r>
              <a:rPr lang="en-US" dirty="0"/>
              <a:t>Abstract ideas appear to be universals because they are vague representations that blur the details of specific individuals that caused the ideas.</a:t>
            </a:r>
          </a:p>
          <a:p>
            <a:pPr lvl="1"/>
            <a:r>
              <a:rPr lang="en-US" dirty="0"/>
              <a:t>Abstract ideas lack metaphysical status and are not universals.</a:t>
            </a:r>
          </a:p>
          <a:p>
            <a:endParaRPr lang="en-US" dirty="0"/>
          </a:p>
        </p:txBody>
      </p:sp>
    </p:spTree>
    <p:extLst>
      <p:ext uri="{BB962C8B-B14F-4D97-AF65-F5344CB8AC3E}">
        <p14:creationId xmlns:p14="http://schemas.microsoft.com/office/powerpoint/2010/main" val="11427406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916B7-1F5B-D64B-B9C8-FFA3D73A7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0D8F3-F036-72EB-6B6A-759AE366063E}"/>
              </a:ext>
            </a:extLst>
          </p:cNvPr>
          <p:cNvSpPr>
            <a:spLocks noGrp="1"/>
          </p:cNvSpPr>
          <p:nvPr>
            <p:ph type="title"/>
          </p:nvPr>
        </p:nvSpPr>
        <p:spPr/>
        <p:txBody>
          <a:bodyPr/>
          <a:lstStyle/>
          <a:p>
            <a:r>
              <a:rPr lang="en-US" dirty="0"/>
              <a:t>William of Ockham: Epistemology</a:t>
            </a:r>
            <a:br>
              <a:rPr lang="en-US" dirty="0"/>
            </a:br>
            <a:r>
              <a:rPr lang="en-US" dirty="0"/>
              <a:t>Theory of Signs</a:t>
            </a:r>
          </a:p>
        </p:txBody>
      </p:sp>
      <p:sp>
        <p:nvSpPr>
          <p:cNvPr id="3" name="Content Placeholder 2">
            <a:extLst>
              <a:ext uri="{FF2B5EF4-FFF2-40B4-BE49-F238E27FC236}">
                <a16:creationId xmlns:a16="http://schemas.microsoft.com/office/drawing/2014/main" id="{C9EEA301-C74B-C5B7-D7C8-398E56020F59}"/>
              </a:ext>
            </a:extLst>
          </p:cNvPr>
          <p:cNvSpPr>
            <a:spLocks noGrp="1"/>
          </p:cNvSpPr>
          <p:nvPr>
            <p:ph idx="1"/>
          </p:nvPr>
        </p:nvSpPr>
        <p:spPr/>
        <p:txBody>
          <a:bodyPr>
            <a:normAutofit/>
          </a:bodyPr>
          <a:lstStyle/>
          <a:p>
            <a:r>
              <a:rPr lang="en-US" dirty="0"/>
              <a:t>Signs</a:t>
            </a:r>
          </a:p>
          <a:p>
            <a:pPr lvl="1"/>
            <a:r>
              <a:rPr lang="en-US" dirty="0"/>
              <a:t>Sign: something that represents something else.</a:t>
            </a:r>
          </a:p>
          <a:p>
            <a:pPr lvl="1"/>
            <a:r>
              <a:rPr lang="en-US" dirty="0"/>
              <a:t> Natural sign: a sign that occurs when an object signifies its cause.</a:t>
            </a:r>
          </a:p>
          <a:p>
            <a:pPr lvl="2"/>
            <a:r>
              <a:rPr lang="en-US" dirty="0"/>
              <a:t>Smoke is a sign of fire.</a:t>
            </a:r>
          </a:p>
          <a:p>
            <a:pPr lvl="1"/>
            <a:r>
              <a:rPr lang="en-US" dirty="0"/>
              <a:t>Natural signs include those produced via perception when a specific object creates a mental image.</a:t>
            </a:r>
          </a:p>
          <a:p>
            <a:pPr lvl="2"/>
            <a:r>
              <a:rPr lang="en-US" dirty="0"/>
              <a:t>This kind has a degree of universality since the image will be the same for all who have the same experience.</a:t>
            </a:r>
          </a:p>
          <a:p>
            <a:pPr lvl="1"/>
            <a:r>
              <a:rPr lang="en-US" dirty="0"/>
              <a:t>Conventional sign: signs created when words are invented to signify mental images.</a:t>
            </a:r>
          </a:p>
          <a:p>
            <a:endParaRPr lang="en-US" dirty="0"/>
          </a:p>
        </p:txBody>
      </p:sp>
    </p:spTree>
    <p:extLst>
      <p:ext uri="{BB962C8B-B14F-4D97-AF65-F5344CB8AC3E}">
        <p14:creationId xmlns:p14="http://schemas.microsoft.com/office/powerpoint/2010/main" val="27317600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48E32-EC4B-4C8A-6063-F3E3685A1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62B4D-DC16-5814-29D8-512E23FC4991}"/>
              </a:ext>
            </a:extLst>
          </p:cNvPr>
          <p:cNvSpPr>
            <a:spLocks noGrp="1"/>
          </p:cNvSpPr>
          <p:nvPr>
            <p:ph type="title"/>
          </p:nvPr>
        </p:nvSpPr>
        <p:spPr/>
        <p:txBody>
          <a:bodyPr/>
          <a:lstStyle/>
          <a:p>
            <a:r>
              <a:rPr lang="en-US" dirty="0"/>
              <a:t>William of Ockham: Epistemology</a:t>
            </a:r>
            <a:br>
              <a:rPr lang="en-US" dirty="0"/>
            </a:br>
            <a:r>
              <a:rPr lang="en-US" dirty="0"/>
              <a:t>Theory of Signs</a:t>
            </a:r>
          </a:p>
        </p:txBody>
      </p:sp>
      <p:sp>
        <p:nvSpPr>
          <p:cNvPr id="3" name="Content Placeholder 2">
            <a:extLst>
              <a:ext uri="{FF2B5EF4-FFF2-40B4-BE49-F238E27FC236}">
                <a16:creationId xmlns:a16="http://schemas.microsoft.com/office/drawing/2014/main" id="{4B6154E5-1AD1-8861-BBBF-E953C721F6A1}"/>
              </a:ext>
            </a:extLst>
          </p:cNvPr>
          <p:cNvSpPr>
            <a:spLocks noGrp="1"/>
          </p:cNvSpPr>
          <p:nvPr>
            <p:ph idx="1"/>
          </p:nvPr>
        </p:nvSpPr>
        <p:spPr/>
        <p:txBody>
          <a:bodyPr>
            <a:normAutofit fontScale="92500" lnSpcReduction="10000"/>
          </a:bodyPr>
          <a:lstStyle/>
          <a:p>
            <a:r>
              <a:rPr lang="en-US" dirty="0"/>
              <a:t>Individuals &amp; Universals</a:t>
            </a:r>
          </a:p>
          <a:p>
            <a:pPr lvl="1"/>
            <a:r>
              <a:rPr lang="en-US" dirty="0"/>
              <a:t>Some terms are signs for specific individuals</a:t>
            </a:r>
          </a:p>
          <a:p>
            <a:pPr lvl="1"/>
            <a:r>
              <a:rPr lang="en-US" dirty="0"/>
              <a:t>Some are signs for many individuals that are a kind or type.</a:t>
            </a:r>
          </a:p>
          <a:p>
            <a:pPr lvl="1"/>
            <a:r>
              <a:rPr lang="en-US" dirty="0"/>
              <a:t>Claims universal statements are a summary about specific judgments regarding specific individuals.</a:t>
            </a:r>
          </a:p>
          <a:p>
            <a:pPr lvl="2"/>
            <a:r>
              <a:rPr lang="en-US" dirty="0"/>
              <a:t>Saying all As are X is saying </a:t>
            </a:r>
            <a:r>
              <a:rPr lang="en-US" i="1" dirty="0"/>
              <a:t>a</a:t>
            </a:r>
            <a:r>
              <a:rPr lang="en-US" dirty="0"/>
              <a:t> is X, </a:t>
            </a:r>
            <a:r>
              <a:rPr lang="en-US" i="1" dirty="0"/>
              <a:t>b</a:t>
            </a:r>
            <a:r>
              <a:rPr lang="en-US" dirty="0"/>
              <a:t> is X, </a:t>
            </a:r>
            <a:r>
              <a:rPr lang="en-US" i="1" dirty="0"/>
              <a:t>c</a:t>
            </a:r>
            <a:r>
              <a:rPr lang="en-US" dirty="0"/>
              <a:t> is X, etc.</a:t>
            </a:r>
          </a:p>
          <a:p>
            <a:pPr lvl="1"/>
            <a:r>
              <a:rPr lang="en-US" dirty="0"/>
              <a:t>There is no universal X over and above the X things.</a:t>
            </a:r>
          </a:p>
          <a:p>
            <a:pPr lvl="1"/>
            <a:r>
              <a:rPr lang="en-US" dirty="0"/>
              <a:t>The verbal sign X is a sign for mental images formed from experiences with specific beings with similar qualities.</a:t>
            </a:r>
          </a:p>
          <a:p>
            <a:pPr lvl="1"/>
            <a:r>
              <a:rPr lang="en-US" dirty="0"/>
              <a:t>Mental images and verbal terms are sufficient to explain human thinking.</a:t>
            </a:r>
          </a:p>
          <a:p>
            <a:pPr lvl="1"/>
            <a:r>
              <a:rPr lang="en-US" dirty="0"/>
              <a:t>Thus, by Ockham’s Razor, there are no universals in the world or in the mind.</a:t>
            </a:r>
          </a:p>
          <a:p>
            <a:pPr lvl="1"/>
            <a:r>
              <a:rPr lang="en-US" dirty="0"/>
              <a:t>Thought is about particulars and is done with mental signs.</a:t>
            </a:r>
          </a:p>
          <a:p>
            <a:endParaRPr lang="en-US" dirty="0"/>
          </a:p>
        </p:txBody>
      </p:sp>
    </p:spTree>
    <p:extLst>
      <p:ext uri="{BB962C8B-B14F-4D97-AF65-F5344CB8AC3E}">
        <p14:creationId xmlns:p14="http://schemas.microsoft.com/office/powerpoint/2010/main" val="188694205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F0A2-9E3F-E473-A349-5E9F661DB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00D9D-A121-5276-090F-0C274BA3871F}"/>
              </a:ext>
            </a:extLst>
          </p:cNvPr>
          <p:cNvSpPr>
            <a:spLocks noGrp="1"/>
          </p:cNvSpPr>
          <p:nvPr>
            <p:ph type="title"/>
          </p:nvPr>
        </p:nvSpPr>
        <p:spPr/>
        <p:txBody>
          <a:bodyPr/>
          <a:lstStyle/>
          <a:p>
            <a:r>
              <a:rPr lang="en-US" dirty="0"/>
              <a:t>William of Ockham: Epistemology</a:t>
            </a:r>
            <a:br>
              <a:rPr lang="en-US" dirty="0"/>
            </a:br>
            <a:r>
              <a:rPr lang="en-US" dirty="0"/>
              <a:t>Theory of Signs</a:t>
            </a:r>
          </a:p>
        </p:txBody>
      </p:sp>
      <p:sp>
        <p:nvSpPr>
          <p:cNvPr id="3" name="Content Placeholder 2">
            <a:extLst>
              <a:ext uri="{FF2B5EF4-FFF2-40B4-BE49-F238E27FC236}">
                <a16:creationId xmlns:a16="http://schemas.microsoft.com/office/drawing/2014/main" id="{E965BC16-99F5-81AF-135C-3AC333B03110}"/>
              </a:ext>
            </a:extLst>
          </p:cNvPr>
          <p:cNvSpPr>
            <a:spLocks noGrp="1"/>
          </p:cNvSpPr>
          <p:nvPr>
            <p:ph idx="1"/>
          </p:nvPr>
        </p:nvSpPr>
        <p:spPr/>
        <p:txBody>
          <a:bodyPr/>
          <a:lstStyle/>
          <a:p>
            <a:r>
              <a:rPr lang="en-US" dirty="0"/>
              <a:t>Logic &amp; Nominalism</a:t>
            </a:r>
          </a:p>
          <a:p>
            <a:r>
              <a:rPr lang="en-US" dirty="0"/>
              <a:t>The problem of universals is reduced to a problem of logic: </a:t>
            </a:r>
          </a:p>
          <a:p>
            <a:pPr lvl="1"/>
            <a:r>
              <a:rPr lang="en-US" dirty="0"/>
              <a:t>How can proper names and general terms be used to refer to individuals? </a:t>
            </a:r>
          </a:p>
          <a:p>
            <a:pPr lvl="1"/>
            <a:r>
              <a:rPr lang="en-US" dirty="0"/>
              <a:t>His nominalism is not as extreme as </a:t>
            </a:r>
            <a:r>
              <a:rPr lang="en-US" dirty="0" err="1"/>
              <a:t>Roscelin’s</a:t>
            </a:r>
            <a:endParaRPr lang="en-US" dirty="0"/>
          </a:p>
          <a:p>
            <a:pPr lvl="1"/>
            <a:r>
              <a:rPr lang="en-US" dirty="0" err="1"/>
              <a:t>Roscelin</a:t>
            </a:r>
            <a:r>
              <a:rPr lang="en-US" dirty="0"/>
              <a:t> accepted only conventional signs in thought.</a:t>
            </a:r>
          </a:p>
          <a:p>
            <a:pPr lvl="1"/>
            <a:r>
              <a:rPr lang="en-US" dirty="0"/>
              <a:t>Ockham: Concepts act as natural signs, making him a conceptualist or </a:t>
            </a:r>
            <a:r>
              <a:rPr lang="en-US" dirty="0" err="1"/>
              <a:t>termist</a:t>
            </a:r>
            <a:r>
              <a:rPr lang="en-US" dirty="0"/>
              <a:t>.</a:t>
            </a:r>
          </a:p>
          <a:p>
            <a:endParaRPr lang="en-US" dirty="0"/>
          </a:p>
        </p:txBody>
      </p:sp>
    </p:spTree>
    <p:extLst>
      <p:ext uri="{BB962C8B-B14F-4D97-AF65-F5344CB8AC3E}">
        <p14:creationId xmlns:p14="http://schemas.microsoft.com/office/powerpoint/2010/main" val="320203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5A4C7DC3-AD51-8DE6-57E7-D44F7CCD8FD0}"/>
            </a:ext>
          </a:extLst>
        </p:cNvPr>
        <p:cNvGrpSpPr/>
        <p:nvPr/>
      </p:nvGrpSpPr>
      <p:grpSpPr>
        <a:xfrm>
          <a:off x="0" y="0"/>
          <a:ext cx="0" cy="0"/>
          <a:chOff x="0" y="0"/>
          <a:chExt cx="0" cy="0"/>
        </a:xfrm>
      </p:grpSpPr>
      <p:sp>
        <p:nvSpPr>
          <p:cNvPr id="1036" name="Rectangle 1035">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9F8928-13F4-5D4E-537A-E0AF74B05CB1}"/>
              </a:ext>
            </a:extLst>
          </p:cNvPr>
          <p:cNvSpPr>
            <a:spLocks noGrp="1"/>
          </p:cNvSpPr>
          <p:nvPr>
            <p:ph type="title"/>
          </p:nvPr>
        </p:nvSpPr>
        <p:spPr>
          <a:xfrm>
            <a:off x="5411931" y="452718"/>
            <a:ext cx="4638903" cy="1400530"/>
          </a:xfrm>
        </p:spPr>
        <p:txBody>
          <a:bodyPr>
            <a:normAutofit/>
          </a:bodyPr>
          <a:lstStyle/>
          <a:p>
            <a:r>
              <a:rPr lang="en-US" sz="3900"/>
              <a:t>Early Middle Ages: Background</a:t>
            </a:r>
          </a:p>
        </p:txBody>
      </p:sp>
      <p:sp>
        <p:nvSpPr>
          <p:cNvPr id="103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6" name="Picture 2" descr="See caption">
            <a:extLst>
              <a:ext uri="{FF2B5EF4-FFF2-40B4-BE49-F238E27FC236}">
                <a16:creationId xmlns:a16="http://schemas.microsoft.com/office/drawing/2014/main" id="{306B17C0-F7C5-6A9C-D79C-44A976FAE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169" r="15316" b="1"/>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B51037A-7E0E-638E-5967-E74839D8CCC2}"/>
              </a:ext>
            </a:extLst>
          </p:cNvPr>
          <p:cNvSpPr>
            <a:spLocks noGrp="1"/>
          </p:cNvSpPr>
          <p:nvPr>
            <p:ph idx="1"/>
          </p:nvPr>
        </p:nvSpPr>
        <p:spPr>
          <a:xfrm>
            <a:off x="5410950" y="2052918"/>
            <a:ext cx="6096774" cy="4195481"/>
          </a:xfrm>
        </p:spPr>
        <p:txBody>
          <a:bodyPr>
            <a:normAutofit/>
          </a:bodyPr>
          <a:lstStyle/>
          <a:p>
            <a:pPr>
              <a:lnSpc>
                <a:spcPct val="90000"/>
              </a:lnSpc>
            </a:pPr>
            <a:r>
              <a:rPr lang="en-US" sz="1700" dirty="0"/>
              <a:t>Middle Ages</a:t>
            </a:r>
          </a:p>
          <a:p>
            <a:pPr>
              <a:lnSpc>
                <a:spcPct val="90000"/>
              </a:lnSpc>
            </a:pPr>
            <a:r>
              <a:rPr lang="en-US" sz="1700" dirty="0"/>
              <a:t>1,000 years between the Classical period’s end (fall of Rome) and the Modern period (Renaissance).</a:t>
            </a:r>
          </a:p>
          <a:p>
            <a:pPr>
              <a:lnSpc>
                <a:spcPct val="90000"/>
              </a:lnSpc>
            </a:pPr>
            <a:r>
              <a:rPr lang="en-US" sz="1700" dirty="0"/>
              <a:t> Medieval: “medium” (middle) and “aevum” (age)</a:t>
            </a:r>
          </a:p>
          <a:p>
            <a:pPr>
              <a:lnSpc>
                <a:spcPct val="90000"/>
              </a:lnSpc>
            </a:pPr>
            <a:r>
              <a:rPr lang="en-US" sz="1700" dirty="0"/>
              <a:t>“Middle Ages” </a:t>
            </a:r>
          </a:p>
          <a:p>
            <a:pPr lvl="1">
              <a:lnSpc>
                <a:spcPct val="90000"/>
              </a:lnSpc>
            </a:pPr>
            <a:r>
              <a:rPr lang="en-US" sz="1500" dirty="0"/>
              <a:t>Named during the Renaissance</a:t>
            </a:r>
          </a:p>
          <a:p>
            <a:pPr lvl="1">
              <a:lnSpc>
                <a:spcPct val="90000"/>
              </a:lnSpc>
            </a:pPr>
            <a:r>
              <a:rPr lang="en-US" sz="1500" dirty="0"/>
              <a:t> Expresses that the time was a period of stagnation between the progress of the classic age and the renewed progress of the modern era.</a:t>
            </a:r>
          </a:p>
          <a:p>
            <a:pPr>
              <a:lnSpc>
                <a:spcPct val="90000"/>
              </a:lnSpc>
            </a:pPr>
            <a:endParaRPr lang="en-US" sz="1700" dirty="0"/>
          </a:p>
        </p:txBody>
      </p:sp>
    </p:spTree>
    <p:extLst>
      <p:ext uri="{BB962C8B-B14F-4D97-AF65-F5344CB8AC3E}">
        <p14:creationId xmlns:p14="http://schemas.microsoft.com/office/powerpoint/2010/main" val="3232079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75D3C6A8-BF5F-C36C-B955-8C603CF67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20B2B-8A54-A44D-B8C5-609DA45E22CD}"/>
              </a:ext>
            </a:extLst>
          </p:cNvPr>
          <p:cNvSpPr>
            <a:spLocks noGrp="1"/>
          </p:cNvSpPr>
          <p:nvPr>
            <p:ph type="title"/>
          </p:nvPr>
        </p:nvSpPr>
        <p:spPr>
          <a:xfrm>
            <a:off x="5282381" y="629266"/>
            <a:ext cx="4767471" cy="1641986"/>
          </a:xfrm>
        </p:spPr>
        <p:txBody>
          <a:bodyPr>
            <a:normAutofit/>
          </a:bodyPr>
          <a:lstStyle/>
          <a:p>
            <a:pPr>
              <a:lnSpc>
                <a:spcPct val="90000"/>
              </a:lnSpc>
            </a:pPr>
            <a:r>
              <a:rPr lang="en-US" sz="3600"/>
              <a:t>The Early Middle Ages: John Scotus Erigena </a:t>
            </a:r>
          </a:p>
        </p:txBody>
      </p:sp>
      <p:pic>
        <p:nvPicPr>
          <p:cNvPr id="7170" name="Picture 2" descr="undefined">
            <a:extLst>
              <a:ext uri="{FF2B5EF4-FFF2-40B4-BE49-F238E27FC236}">
                <a16:creationId xmlns:a16="http://schemas.microsoft.com/office/drawing/2014/main" id="{412E006B-C84B-9E99-90D7-0E339FF1F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677" r="-1" b="21943"/>
          <a:stretch>
            <a:fillRect/>
          </a:stretch>
        </p:blipFill>
        <p:spPr bwMode="auto">
          <a:xfrm>
            <a:off x="-1" y="10"/>
            <a:ext cx="46346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59BC9E-C62F-35C1-4FC3-3204B30B743D}"/>
              </a:ext>
            </a:extLst>
          </p:cNvPr>
          <p:cNvSpPr>
            <a:spLocks noGrp="1"/>
          </p:cNvSpPr>
          <p:nvPr>
            <p:ph idx="1"/>
          </p:nvPr>
        </p:nvSpPr>
        <p:spPr>
          <a:xfrm>
            <a:off x="5282381" y="2438400"/>
            <a:ext cx="4767471" cy="3809999"/>
          </a:xfrm>
        </p:spPr>
        <p:txBody>
          <a:bodyPr>
            <a:normAutofit/>
          </a:bodyPr>
          <a:lstStyle/>
          <a:p>
            <a:pPr>
              <a:lnSpc>
                <a:spcPct val="90000"/>
              </a:lnSpc>
            </a:pPr>
            <a:r>
              <a:rPr lang="en-US" sz="1600" dirty="0"/>
              <a:t>John Scotus Erigena (810-877)</a:t>
            </a:r>
          </a:p>
          <a:p>
            <a:pPr lvl="1">
              <a:lnSpc>
                <a:spcPct val="90000"/>
              </a:lnSpc>
            </a:pPr>
            <a:r>
              <a:rPr lang="en-US" sz="1100" dirty="0"/>
              <a:t>Born in Ireland and educated in a monastery.</a:t>
            </a:r>
          </a:p>
          <a:p>
            <a:pPr lvl="1">
              <a:lnSpc>
                <a:spcPct val="90000"/>
              </a:lnSpc>
            </a:pPr>
            <a:r>
              <a:rPr lang="en-US" sz="1100" dirty="0"/>
              <a:t>John Scotus means “John the Scot”</a:t>
            </a:r>
          </a:p>
          <a:p>
            <a:pPr lvl="1">
              <a:lnSpc>
                <a:spcPct val="90000"/>
              </a:lnSpc>
            </a:pPr>
            <a:r>
              <a:rPr lang="en-US" sz="1100" dirty="0"/>
              <a:t>Ireland was known as Scotia.</a:t>
            </a:r>
          </a:p>
          <a:p>
            <a:pPr lvl="1">
              <a:lnSpc>
                <a:spcPct val="90000"/>
              </a:lnSpc>
            </a:pPr>
            <a:r>
              <a:rPr lang="en-US" sz="1100" dirty="0"/>
              <a:t>‘Erigena” means “People of Erin.”</a:t>
            </a:r>
          </a:p>
          <a:p>
            <a:pPr lvl="1">
              <a:lnSpc>
                <a:spcPct val="90000"/>
              </a:lnSpc>
            </a:pPr>
            <a:r>
              <a:rPr lang="en-US" sz="1100" dirty="0"/>
              <a:t>Ireland was relatively free from the turmoil of the 6</a:t>
            </a:r>
            <a:r>
              <a:rPr lang="en-US" sz="1100" baseline="30000" dirty="0"/>
              <a:t>th</a:t>
            </a:r>
            <a:r>
              <a:rPr lang="en-US" sz="1100" dirty="0"/>
              <a:t>-8</a:t>
            </a:r>
            <a:r>
              <a:rPr lang="en-US" sz="1100" baseline="30000" dirty="0"/>
              <a:t>th</a:t>
            </a:r>
            <a:r>
              <a:rPr lang="en-US" sz="1100" dirty="0"/>
              <a:t> century.</a:t>
            </a:r>
          </a:p>
          <a:p>
            <a:pPr lvl="1">
              <a:lnSpc>
                <a:spcPct val="90000"/>
              </a:lnSpc>
            </a:pPr>
            <a:r>
              <a:rPr lang="en-US" sz="1100" dirty="0"/>
              <a:t> Irish monasteries were centers of learning and preserved the Greek language.</a:t>
            </a:r>
          </a:p>
          <a:p>
            <a:pPr lvl="1">
              <a:lnSpc>
                <a:spcPct val="90000"/>
              </a:lnSpc>
            </a:pPr>
            <a:r>
              <a:rPr lang="en-US" sz="1100" dirty="0"/>
              <a:t>Served in the court of Charles the Bald, Charlemagne’s grandson.</a:t>
            </a:r>
          </a:p>
          <a:p>
            <a:pPr lvl="1">
              <a:lnSpc>
                <a:spcPct val="90000"/>
              </a:lnSpc>
            </a:pPr>
            <a:r>
              <a:rPr lang="en-US" sz="1100" dirty="0"/>
              <a:t>While drinking, the king asked Erigena what separated a Scot from a Sot</a:t>
            </a:r>
          </a:p>
          <a:p>
            <a:pPr lvl="2">
              <a:lnSpc>
                <a:spcPct val="90000"/>
              </a:lnSpc>
            </a:pPr>
            <a:r>
              <a:rPr lang="en-US" sz="1000" dirty="0"/>
              <a:t>He  answered, “Only this dinner table.”</a:t>
            </a:r>
          </a:p>
          <a:p>
            <a:pPr>
              <a:lnSpc>
                <a:spcPct val="90000"/>
              </a:lnSpc>
            </a:pPr>
            <a:endParaRPr lang="en-US" sz="1100" dirty="0"/>
          </a:p>
        </p:txBody>
      </p:sp>
    </p:spTree>
    <p:extLst>
      <p:ext uri="{BB962C8B-B14F-4D97-AF65-F5344CB8AC3E}">
        <p14:creationId xmlns:p14="http://schemas.microsoft.com/office/powerpoint/2010/main" val="402233393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C5F2F-063F-0B80-0ECA-3CA23FC25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6D94B-901E-EDB7-E549-1BE92CD4F15C}"/>
              </a:ext>
            </a:extLst>
          </p:cNvPr>
          <p:cNvSpPr>
            <a:spLocks noGrp="1"/>
          </p:cNvSpPr>
          <p:nvPr>
            <p:ph type="title"/>
          </p:nvPr>
        </p:nvSpPr>
        <p:spPr/>
        <p:txBody>
          <a:bodyPr/>
          <a:lstStyle/>
          <a:p>
            <a:r>
              <a:rPr lang="en-US" dirty="0"/>
              <a:t>William of Ockham: Epistemology</a:t>
            </a:r>
            <a:br>
              <a:rPr lang="en-US" dirty="0"/>
            </a:br>
            <a:r>
              <a:rPr lang="en-US" dirty="0"/>
              <a:t>Theory of Signs</a:t>
            </a:r>
          </a:p>
        </p:txBody>
      </p:sp>
      <p:sp>
        <p:nvSpPr>
          <p:cNvPr id="3" name="Content Placeholder 2">
            <a:extLst>
              <a:ext uri="{FF2B5EF4-FFF2-40B4-BE49-F238E27FC236}">
                <a16:creationId xmlns:a16="http://schemas.microsoft.com/office/drawing/2014/main" id="{BCE4E604-6BB3-507D-2F71-0FFD18AE78B7}"/>
              </a:ext>
            </a:extLst>
          </p:cNvPr>
          <p:cNvSpPr>
            <a:spLocks noGrp="1"/>
          </p:cNvSpPr>
          <p:nvPr>
            <p:ph idx="1"/>
          </p:nvPr>
        </p:nvSpPr>
        <p:spPr/>
        <p:txBody>
          <a:bodyPr/>
          <a:lstStyle/>
          <a:p>
            <a:r>
              <a:rPr lang="en-US" dirty="0"/>
              <a:t>God &amp; Universals</a:t>
            </a:r>
          </a:p>
          <a:p>
            <a:pPr lvl="1"/>
            <a:r>
              <a:rPr lang="en-US" dirty="0"/>
              <a:t>Since universals are not real entities, God cannot conceive of them.</a:t>
            </a:r>
          </a:p>
          <a:p>
            <a:pPr lvl="1"/>
            <a:r>
              <a:rPr lang="en-US" dirty="0"/>
              <a:t>When God has an idea of what He will create, it is the idea of a specific individual.</a:t>
            </a:r>
          </a:p>
          <a:p>
            <a:pPr lvl="1"/>
            <a:r>
              <a:rPr lang="en-US" dirty="0"/>
              <a:t>So, when God created humans, He had in mind distinct humans who resemble each other.</a:t>
            </a:r>
          </a:p>
          <a:p>
            <a:r>
              <a:rPr lang="en-US" b="1" dirty="0"/>
              <a:t> </a:t>
            </a:r>
            <a:endParaRPr lang="en-US" dirty="0"/>
          </a:p>
          <a:p>
            <a:endParaRPr lang="en-US" dirty="0"/>
          </a:p>
        </p:txBody>
      </p:sp>
    </p:spTree>
    <p:extLst>
      <p:ext uri="{BB962C8B-B14F-4D97-AF65-F5344CB8AC3E}">
        <p14:creationId xmlns:p14="http://schemas.microsoft.com/office/powerpoint/2010/main" val="301408588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F9D3-4516-1B6C-EBA4-930DF4878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6A77E-BF2E-ADF9-6C24-2B2D43F9F73C}"/>
              </a:ext>
            </a:extLst>
          </p:cNvPr>
          <p:cNvSpPr>
            <a:spLocks noGrp="1"/>
          </p:cNvSpPr>
          <p:nvPr>
            <p:ph type="title"/>
          </p:nvPr>
        </p:nvSpPr>
        <p:spPr/>
        <p:txBody>
          <a:bodyPr/>
          <a:lstStyle/>
          <a:p>
            <a:r>
              <a:rPr lang="en-US" dirty="0"/>
              <a:t>William of Ockham: Metaphysics</a:t>
            </a:r>
          </a:p>
        </p:txBody>
      </p:sp>
      <p:sp>
        <p:nvSpPr>
          <p:cNvPr id="3" name="Content Placeholder 2">
            <a:extLst>
              <a:ext uri="{FF2B5EF4-FFF2-40B4-BE49-F238E27FC236}">
                <a16:creationId xmlns:a16="http://schemas.microsoft.com/office/drawing/2014/main" id="{73985A9C-12D3-BA56-B74D-3B328D9EC691}"/>
              </a:ext>
            </a:extLst>
          </p:cNvPr>
          <p:cNvSpPr>
            <a:spLocks noGrp="1"/>
          </p:cNvSpPr>
          <p:nvPr>
            <p:ph idx="1"/>
          </p:nvPr>
        </p:nvSpPr>
        <p:spPr/>
        <p:txBody>
          <a:bodyPr>
            <a:normAutofit fontScale="92500" lnSpcReduction="10000"/>
          </a:bodyPr>
          <a:lstStyle/>
          <a:p>
            <a:r>
              <a:rPr lang="en-US" dirty="0"/>
              <a:t>Individuals</a:t>
            </a:r>
          </a:p>
          <a:p>
            <a:pPr lvl="1"/>
            <a:r>
              <a:rPr lang="en-US" dirty="0"/>
              <a:t>Only individuals are real and the object of science.</a:t>
            </a:r>
          </a:p>
          <a:p>
            <a:pPr lvl="1"/>
            <a:r>
              <a:rPr lang="en-US" dirty="0"/>
              <a:t>Individuals have the qualities they do because God chose to create them that way.</a:t>
            </a:r>
          </a:p>
          <a:p>
            <a:pPr lvl="1"/>
            <a:r>
              <a:rPr lang="en-US" dirty="0"/>
              <a:t>Eternal essences would limit God, so there are none.</a:t>
            </a:r>
          </a:p>
          <a:p>
            <a:r>
              <a:rPr lang="en-US" dirty="0"/>
              <a:t>That God created the world entails nothing about the world</a:t>
            </a:r>
          </a:p>
          <a:p>
            <a:pPr lvl="1"/>
            <a:r>
              <a:rPr lang="en-US" dirty="0"/>
              <a:t>He is free to do as he wills.</a:t>
            </a:r>
          </a:p>
          <a:p>
            <a:r>
              <a:rPr lang="en-US" dirty="0"/>
              <a:t>Since everything in the world is contingent, there are no necessary connections allowing one to draw logical inferences from one thing to the existence or nature of another.</a:t>
            </a:r>
          </a:p>
          <a:p>
            <a:pPr lvl="1"/>
            <a:r>
              <a:rPr lang="en-US" dirty="0"/>
              <a:t>Including God.</a:t>
            </a:r>
          </a:p>
          <a:p>
            <a:r>
              <a:rPr lang="en-US" dirty="0"/>
              <a:t> </a:t>
            </a:r>
          </a:p>
          <a:p>
            <a:endParaRPr lang="en-US" dirty="0"/>
          </a:p>
        </p:txBody>
      </p:sp>
    </p:spTree>
    <p:extLst>
      <p:ext uri="{BB962C8B-B14F-4D97-AF65-F5344CB8AC3E}">
        <p14:creationId xmlns:p14="http://schemas.microsoft.com/office/powerpoint/2010/main" val="59868241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50DF9-0A7E-50A3-A23C-19A2082F5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B882A0-81E7-A021-148C-2DC3782AE368}"/>
              </a:ext>
            </a:extLst>
          </p:cNvPr>
          <p:cNvSpPr>
            <a:spLocks noGrp="1"/>
          </p:cNvSpPr>
          <p:nvPr>
            <p:ph type="title"/>
          </p:nvPr>
        </p:nvSpPr>
        <p:spPr/>
        <p:txBody>
          <a:bodyPr/>
          <a:lstStyle/>
          <a:p>
            <a:r>
              <a:rPr lang="en-US" dirty="0"/>
              <a:t>William of Ockham: Metaphysics</a:t>
            </a:r>
          </a:p>
        </p:txBody>
      </p:sp>
      <p:sp>
        <p:nvSpPr>
          <p:cNvPr id="3" name="Content Placeholder 2">
            <a:extLst>
              <a:ext uri="{FF2B5EF4-FFF2-40B4-BE49-F238E27FC236}">
                <a16:creationId xmlns:a16="http://schemas.microsoft.com/office/drawing/2014/main" id="{D84F6F84-0BE9-6FFA-F7B0-9E3441B606F8}"/>
              </a:ext>
            </a:extLst>
          </p:cNvPr>
          <p:cNvSpPr>
            <a:spLocks noGrp="1"/>
          </p:cNvSpPr>
          <p:nvPr>
            <p:ph idx="1"/>
          </p:nvPr>
        </p:nvSpPr>
        <p:spPr/>
        <p:txBody>
          <a:bodyPr>
            <a:normAutofit/>
          </a:bodyPr>
          <a:lstStyle/>
          <a:p>
            <a:r>
              <a:rPr lang="en-US" dirty="0"/>
              <a:t>Causality</a:t>
            </a:r>
          </a:p>
          <a:p>
            <a:pPr lvl="1"/>
            <a:r>
              <a:rPr lang="en-US" dirty="0"/>
              <a:t>We can know every event has some cause.</a:t>
            </a:r>
          </a:p>
          <a:p>
            <a:pPr lvl="1"/>
            <a:r>
              <a:rPr lang="en-US" dirty="0"/>
              <a:t>Experience only yields probability to the connection between a specific type of cause and a specific type of effect.</a:t>
            </a:r>
          </a:p>
          <a:p>
            <a:pPr lvl="1"/>
            <a:r>
              <a:rPr lang="en-US" dirty="0"/>
              <a:t>When we say X causes Y we experience a regularity in experiences such that when X is present Y is also present and when X is absent, so is Y.</a:t>
            </a:r>
          </a:p>
          <a:p>
            <a:pPr lvl="1"/>
            <a:r>
              <a:rPr lang="en-US" dirty="0"/>
              <a:t>Never experience a causal power in X or any necessity in its alleged effect.</a:t>
            </a:r>
          </a:p>
          <a:p>
            <a:pPr lvl="1"/>
            <a:r>
              <a:rPr lang="en-US" dirty="0"/>
              <a:t>There may be a causal relation between X and Y, but this cannot be known.</a:t>
            </a:r>
          </a:p>
          <a:p>
            <a:endParaRPr lang="en-US" dirty="0"/>
          </a:p>
        </p:txBody>
      </p:sp>
    </p:spTree>
    <p:extLst>
      <p:ext uri="{BB962C8B-B14F-4D97-AF65-F5344CB8AC3E}">
        <p14:creationId xmlns:p14="http://schemas.microsoft.com/office/powerpoint/2010/main" val="28453202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D2AA-4F47-0066-2C5D-F95EF71DF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B9EE1-86E4-353E-9E77-99F943EB0D28}"/>
              </a:ext>
            </a:extLst>
          </p:cNvPr>
          <p:cNvSpPr>
            <a:spLocks noGrp="1"/>
          </p:cNvSpPr>
          <p:nvPr>
            <p:ph type="title"/>
          </p:nvPr>
        </p:nvSpPr>
        <p:spPr/>
        <p:txBody>
          <a:bodyPr/>
          <a:lstStyle/>
          <a:p>
            <a:r>
              <a:rPr lang="en-US" dirty="0"/>
              <a:t>William of Ockham: Metaphysics</a:t>
            </a:r>
          </a:p>
        </p:txBody>
      </p:sp>
      <p:sp>
        <p:nvSpPr>
          <p:cNvPr id="3" name="Content Placeholder 2">
            <a:extLst>
              <a:ext uri="{FF2B5EF4-FFF2-40B4-BE49-F238E27FC236}">
                <a16:creationId xmlns:a16="http://schemas.microsoft.com/office/drawing/2014/main" id="{E493E377-5615-D4B6-F439-781972A8DD88}"/>
              </a:ext>
            </a:extLst>
          </p:cNvPr>
          <p:cNvSpPr>
            <a:spLocks noGrp="1"/>
          </p:cNvSpPr>
          <p:nvPr>
            <p:ph idx="1"/>
          </p:nvPr>
        </p:nvSpPr>
        <p:spPr/>
        <p:txBody>
          <a:bodyPr>
            <a:normAutofit fontScale="92500" lnSpcReduction="20000"/>
          </a:bodyPr>
          <a:lstStyle/>
          <a:p>
            <a:r>
              <a:rPr lang="en-US" dirty="0"/>
              <a:t>Knowledge of X does not yield knowledge of its effects as a cause</a:t>
            </a:r>
          </a:p>
          <a:p>
            <a:r>
              <a:rPr lang="en-US" dirty="0"/>
              <a:t>Only experience enables us to make a probable connection between X and Y.</a:t>
            </a:r>
          </a:p>
          <a:p>
            <a:r>
              <a:rPr lang="en-US" dirty="0"/>
              <a:t>If there is no logical necessity between X and Y, God can produce Y without X or X without Y, making miracles possible.</a:t>
            </a:r>
          </a:p>
          <a:p>
            <a:r>
              <a:rPr lang="en-US" dirty="0"/>
              <a:t>God keeps nature uniform and science studies the normal sequences of things.</a:t>
            </a:r>
          </a:p>
          <a:p>
            <a:r>
              <a:rPr lang="en-US" dirty="0"/>
              <a:t>If the world is contingent, then God can change the normal sequence</a:t>
            </a:r>
          </a:p>
          <a:p>
            <a:pPr lvl="1"/>
            <a:r>
              <a:rPr lang="en-US" dirty="0"/>
              <a:t>This creates doubt about the ability of theories to capture the structure of reality.</a:t>
            </a:r>
          </a:p>
          <a:p>
            <a:pPr lvl="1"/>
            <a:r>
              <a:rPr lang="en-US" dirty="0"/>
              <a:t>What happens at one time between X and Y might not happen the next time</a:t>
            </a:r>
          </a:p>
          <a:p>
            <a:pPr lvl="1"/>
            <a:r>
              <a:rPr lang="en-US" dirty="0"/>
              <a:t>There is no necessity that it do so.</a:t>
            </a:r>
          </a:p>
          <a:p>
            <a:endParaRPr lang="en-US" dirty="0"/>
          </a:p>
        </p:txBody>
      </p:sp>
    </p:spTree>
    <p:extLst>
      <p:ext uri="{BB962C8B-B14F-4D97-AF65-F5344CB8AC3E}">
        <p14:creationId xmlns:p14="http://schemas.microsoft.com/office/powerpoint/2010/main" val="93858001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57E80-580F-C578-FEE8-80C3D0891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E143ED-AF58-DE7C-E20E-C351FCB2FD19}"/>
              </a:ext>
            </a:extLst>
          </p:cNvPr>
          <p:cNvSpPr>
            <a:spLocks noGrp="1"/>
          </p:cNvSpPr>
          <p:nvPr>
            <p:ph type="title"/>
          </p:nvPr>
        </p:nvSpPr>
        <p:spPr/>
        <p:txBody>
          <a:bodyPr/>
          <a:lstStyle/>
          <a:p>
            <a:r>
              <a:rPr lang="en-US" dirty="0"/>
              <a:t>William of Ockham: Decline of Metaphysics</a:t>
            </a:r>
          </a:p>
        </p:txBody>
      </p:sp>
      <p:sp>
        <p:nvSpPr>
          <p:cNvPr id="3" name="Content Placeholder 2">
            <a:extLst>
              <a:ext uri="{FF2B5EF4-FFF2-40B4-BE49-F238E27FC236}">
                <a16:creationId xmlns:a16="http://schemas.microsoft.com/office/drawing/2014/main" id="{86E79D7D-AA68-F274-32EF-486C3A526283}"/>
              </a:ext>
            </a:extLst>
          </p:cNvPr>
          <p:cNvSpPr>
            <a:spLocks noGrp="1"/>
          </p:cNvSpPr>
          <p:nvPr>
            <p:ph idx="1"/>
          </p:nvPr>
        </p:nvSpPr>
        <p:spPr/>
        <p:txBody>
          <a:bodyPr>
            <a:normAutofit lnSpcReduction="10000"/>
          </a:bodyPr>
          <a:lstStyle/>
          <a:p>
            <a:r>
              <a:rPr lang="en-US" dirty="0"/>
              <a:t>Metaphysics &amp; Logic</a:t>
            </a:r>
          </a:p>
          <a:p>
            <a:pPr lvl="1"/>
            <a:r>
              <a:rPr lang="en-US" dirty="0"/>
              <a:t>Metaphysics is significantly less important.</a:t>
            </a:r>
          </a:p>
          <a:p>
            <a:pPr lvl="1"/>
            <a:r>
              <a:rPr lang="en-US" dirty="0"/>
              <a:t>Logic informs us of the relation between mental signs and propositions</a:t>
            </a:r>
          </a:p>
          <a:p>
            <a:pPr lvl="1"/>
            <a:r>
              <a:rPr lang="en-US" dirty="0"/>
              <a:t>It does not provide information about the world.</a:t>
            </a:r>
          </a:p>
          <a:p>
            <a:pPr lvl="2"/>
            <a:r>
              <a:rPr lang="en-US" dirty="0"/>
              <a:t>Contrasts Aristotle’s view.</a:t>
            </a:r>
          </a:p>
          <a:p>
            <a:pPr lvl="1"/>
            <a:r>
              <a:rPr lang="en-US" dirty="0"/>
              <a:t>Ockham’s Razor entails one should not attempt to explain something in the world by speculating about what might be beyond it.</a:t>
            </a:r>
          </a:p>
          <a:p>
            <a:pPr lvl="1"/>
            <a:r>
              <a:rPr lang="en-US" dirty="0"/>
              <a:t>He rejected final causes as metaphors.</a:t>
            </a:r>
          </a:p>
          <a:p>
            <a:pPr lvl="1"/>
            <a:r>
              <a:rPr lang="en-US" dirty="0"/>
              <a:t>Using his standard of evidence, he concluded many of Aristotle’s principles of physics and astronomy were neither necessary nor self-evident.</a:t>
            </a:r>
          </a:p>
          <a:p>
            <a:r>
              <a:rPr lang="en-US" dirty="0"/>
              <a:t>Asserted any phenomena could be explained by different theories.</a:t>
            </a:r>
          </a:p>
          <a:p>
            <a:endParaRPr lang="en-US" dirty="0"/>
          </a:p>
        </p:txBody>
      </p:sp>
    </p:spTree>
    <p:extLst>
      <p:ext uri="{BB962C8B-B14F-4D97-AF65-F5344CB8AC3E}">
        <p14:creationId xmlns:p14="http://schemas.microsoft.com/office/powerpoint/2010/main" val="150307494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79915-A830-EE2F-80CA-D0CB5AB8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88E2F-FE76-E26A-C8E4-219A2C06298F}"/>
              </a:ext>
            </a:extLst>
          </p:cNvPr>
          <p:cNvSpPr>
            <a:spLocks noGrp="1"/>
          </p:cNvSpPr>
          <p:nvPr>
            <p:ph type="title"/>
          </p:nvPr>
        </p:nvSpPr>
        <p:spPr/>
        <p:txBody>
          <a:bodyPr/>
          <a:lstStyle/>
          <a:p>
            <a:r>
              <a:rPr lang="en-US" dirty="0"/>
              <a:t>William of Ockham: Decline of Metaphysics</a:t>
            </a:r>
          </a:p>
        </p:txBody>
      </p:sp>
      <p:sp>
        <p:nvSpPr>
          <p:cNvPr id="3" name="Content Placeholder 2">
            <a:extLst>
              <a:ext uri="{FF2B5EF4-FFF2-40B4-BE49-F238E27FC236}">
                <a16:creationId xmlns:a16="http://schemas.microsoft.com/office/drawing/2014/main" id="{7E162873-AE3C-52C4-76C3-9A0702F47E2D}"/>
              </a:ext>
            </a:extLst>
          </p:cNvPr>
          <p:cNvSpPr>
            <a:spLocks noGrp="1"/>
          </p:cNvSpPr>
          <p:nvPr>
            <p:ph idx="1"/>
          </p:nvPr>
        </p:nvSpPr>
        <p:spPr/>
        <p:txBody>
          <a:bodyPr/>
          <a:lstStyle/>
          <a:p>
            <a:r>
              <a:rPr lang="en-US" dirty="0"/>
              <a:t>Effects on Science</a:t>
            </a:r>
          </a:p>
          <a:p>
            <a:pPr lvl="1"/>
            <a:r>
              <a:rPr lang="en-US" dirty="0"/>
              <a:t>Science </a:t>
            </a:r>
          </a:p>
          <a:p>
            <a:pPr lvl="2"/>
            <a:r>
              <a:rPr lang="en-US" dirty="0"/>
              <a:t>Does not aim at finding the logical necessities between things</a:t>
            </a:r>
          </a:p>
          <a:p>
            <a:pPr lvl="2"/>
            <a:r>
              <a:rPr lang="en-US" dirty="0"/>
              <a:t> Aims at observing and cataloging empirical facts and their regular sequences.</a:t>
            </a:r>
          </a:p>
          <a:p>
            <a:pPr lvl="1"/>
            <a:r>
              <a:rPr lang="en-US" dirty="0"/>
              <a:t>This view changed the tendency to reason about what must be the case instead of seeing what is the case.</a:t>
            </a:r>
          </a:p>
          <a:p>
            <a:pPr lvl="1"/>
            <a:r>
              <a:rPr lang="en-US" dirty="0"/>
              <a:t>Science involves </a:t>
            </a:r>
          </a:p>
          <a:p>
            <a:pPr lvl="2"/>
            <a:r>
              <a:rPr lang="en-US" dirty="0"/>
              <a:t>Speculation and theory forming</a:t>
            </a:r>
          </a:p>
          <a:p>
            <a:pPr lvl="2"/>
            <a:r>
              <a:rPr lang="en-US" dirty="0"/>
              <a:t> Acceptance of entities that cannot be observed</a:t>
            </a:r>
          </a:p>
          <a:p>
            <a:pPr lvl="2"/>
            <a:r>
              <a:rPr lang="en-US" dirty="0"/>
              <a:t> The existence of logical necessities in nature  (mathematics).</a:t>
            </a:r>
          </a:p>
          <a:p>
            <a:endParaRPr lang="en-US" dirty="0"/>
          </a:p>
        </p:txBody>
      </p:sp>
    </p:spTree>
    <p:extLst>
      <p:ext uri="{BB962C8B-B14F-4D97-AF65-F5344CB8AC3E}">
        <p14:creationId xmlns:p14="http://schemas.microsoft.com/office/powerpoint/2010/main" val="234271093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6037-A3CB-5FFE-A5C0-0C6A50CD2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12CC8-F9EF-96AA-DC88-B84AF5FCC33F}"/>
              </a:ext>
            </a:extLst>
          </p:cNvPr>
          <p:cNvSpPr>
            <a:spLocks noGrp="1"/>
          </p:cNvSpPr>
          <p:nvPr>
            <p:ph type="title"/>
          </p:nvPr>
        </p:nvSpPr>
        <p:spPr/>
        <p:txBody>
          <a:bodyPr/>
          <a:lstStyle/>
          <a:p>
            <a:r>
              <a:rPr lang="en-US" dirty="0"/>
              <a:t>William of Ockham: Rejection of Natural Theology</a:t>
            </a:r>
          </a:p>
        </p:txBody>
      </p:sp>
      <p:sp>
        <p:nvSpPr>
          <p:cNvPr id="3" name="Content Placeholder 2">
            <a:extLst>
              <a:ext uri="{FF2B5EF4-FFF2-40B4-BE49-F238E27FC236}">
                <a16:creationId xmlns:a16="http://schemas.microsoft.com/office/drawing/2014/main" id="{CEBC4A75-8835-B6A3-4471-4521BBC810F5}"/>
              </a:ext>
            </a:extLst>
          </p:cNvPr>
          <p:cNvSpPr>
            <a:spLocks noGrp="1"/>
          </p:cNvSpPr>
          <p:nvPr>
            <p:ph idx="1"/>
          </p:nvPr>
        </p:nvSpPr>
        <p:spPr/>
        <p:txBody>
          <a:bodyPr/>
          <a:lstStyle/>
          <a:p>
            <a:r>
              <a:rPr lang="en-US" dirty="0"/>
              <a:t>Rejection</a:t>
            </a:r>
          </a:p>
          <a:p>
            <a:pPr lvl="1"/>
            <a:r>
              <a:rPr lang="en-US" dirty="0"/>
              <a:t>All knowledge of what exists comes from experience.</a:t>
            </a:r>
          </a:p>
          <a:p>
            <a:pPr lvl="1"/>
            <a:r>
              <a:rPr lang="en-US" dirty="0"/>
              <a:t>We do not have direct experience of God.</a:t>
            </a:r>
          </a:p>
          <a:p>
            <a:pPr lvl="1"/>
            <a:r>
              <a:rPr lang="en-US" dirty="0"/>
              <a:t>Neither God’s existence nor attributes can be proven.</a:t>
            </a:r>
          </a:p>
          <a:p>
            <a:pPr lvl="1"/>
            <a:r>
              <a:rPr lang="en-US" dirty="0"/>
              <a:t>Only faith and revelation provide such knowledge.</a:t>
            </a:r>
          </a:p>
          <a:p>
            <a:endParaRPr lang="en-US" dirty="0"/>
          </a:p>
        </p:txBody>
      </p:sp>
    </p:spTree>
    <p:extLst>
      <p:ext uri="{BB962C8B-B14F-4D97-AF65-F5344CB8AC3E}">
        <p14:creationId xmlns:p14="http://schemas.microsoft.com/office/powerpoint/2010/main" val="30375791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C495E-B10F-6A70-4526-01E8A6E2F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9FA36-FAF1-4C04-8F4E-5C46236A25C4}"/>
              </a:ext>
            </a:extLst>
          </p:cNvPr>
          <p:cNvSpPr>
            <a:spLocks noGrp="1"/>
          </p:cNvSpPr>
          <p:nvPr>
            <p:ph type="title"/>
          </p:nvPr>
        </p:nvSpPr>
        <p:spPr/>
        <p:txBody>
          <a:bodyPr/>
          <a:lstStyle/>
          <a:p>
            <a:r>
              <a:rPr lang="en-US" dirty="0"/>
              <a:t>William of Ockham: Rejection of Natural Theology</a:t>
            </a:r>
          </a:p>
        </p:txBody>
      </p:sp>
      <p:sp>
        <p:nvSpPr>
          <p:cNvPr id="3" name="Content Placeholder 2">
            <a:extLst>
              <a:ext uri="{FF2B5EF4-FFF2-40B4-BE49-F238E27FC236}">
                <a16:creationId xmlns:a16="http://schemas.microsoft.com/office/drawing/2014/main" id="{E5B582AD-350E-25EB-0F02-9832A09CC0F1}"/>
              </a:ext>
            </a:extLst>
          </p:cNvPr>
          <p:cNvSpPr>
            <a:spLocks noGrp="1"/>
          </p:cNvSpPr>
          <p:nvPr>
            <p:ph idx="1"/>
          </p:nvPr>
        </p:nvSpPr>
        <p:spPr/>
        <p:txBody>
          <a:bodyPr>
            <a:normAutofit lnSpcReduction="10000"/>
          </a:bodyPr>
          <a:lstStyle/>
          <a:p>
            <a:r>
              <a:rPr lang="en-US" dirty="0"/>
              <a:t>Rejection of Aquinas</a:t>
            </a:r>
          </a:p>
          <a:p>
            <a:pPr lvl="1"/>
            <a:r>
              <a:rPr lang="en-US" dirty="0"/>
              <a:t>If an effect is known, it can be known it has a cause.</a:t>
            </a:r>
          </a:p>
          <a:p>
            <a:pPr lvl="1"/>
            <a:r>
              <a:rPr lang="en-US" dirty="0"/>
              <a:t>Aside from experience with similar situations one cannot reason from effect to cause.</a:t>
            </a:r>
          </a:p>
          <a:p>
            <a:pPr lvl="1"/>
            <a:r>
              <a:rPr lang="en-US" dirty="0"/>
              <a:t>We cannot reason from what we know about the world to the nature of the world’s cause.</a:t>
            </a:r>
          </a:p>
          <a:p>
            <a:pPr lvl="1"/>
            <a:r>
              <a:rPr lang="en-US" dirty="0"/>
              <a:t>Hence, Aquinas’s arguments are rejected.</a:t>
            </a:r>
          </a:p>
          <a:p>
            <a:pPr lvl="1"/>
            <a:r>
              <a:rPr lang="en-US" dirty="0"/>
              <a:t>Ockham thought the Way of Efficient cause can show the world needs a sustaining cause.</a:t>
            </a:r>
          </a:p>
          <a:p>
            <a:pPr lvl="1"/>
            <a:r>
              <a:rPr lang="en-US" dirty="0"/>
              <a:t>Ockham argues it cannot be proven there is but one such cause that has the attributes of God.</a:t>
            </a:r>
          </a:p>
          <a:p>
            <a:pPr lvl="1"/>
            <a:r>
              <a:rPr lang="en-US" dirty="0"/>
              <a:t>There is no possibility of certainty in such proofs, only probability. </a:t>
            </a:r>
          </a:p>
          <a:p>
            <a:endParaRPr lang="en-US" dirty="0"/>
          </a:p>
        </p:txBody>
      </p:sp>
    </p:spTree>
    <p:extLst>
      <p:ext uri="{BB962C8B-B14F-4D97-AF65-F5344CB8AC3E}">
        <p14:creationId xmlns:p14="http://schemas.microsoft.com/office/powerpoint/2010/main" val="5906540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A8FD2-B779-96A9-318B-8BC56FEAB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CC1AC-5E0D-89E0-DB53-DB603620497B}"/>
              </a:ext>
            </a:extLst>
          </p:cNvPr>
          <p:cNvSpPr>
            <a:spLocks noGrp="1"/>
          </p:cNvSpPr>
          <p:nvPr>
            <p:ph type="title"/>
          </p:nvPr>
        </p:nvSpPr>
        <p:spPr/>
        <p:txBody>
          <a:bodyPr/>
          <a:lstStyle/>
          <a:p>
            <a:r>
              <a:rPr lang="en-US" dirty="0"/>
              <a:t>William of Ockham: Rejection of Natural Theology</a:t>
            </a:r>
          </a:p>
        </p:txBody>
      </p:sp>
      <p:sp>
        <p:nvSpPr>
          <p:cNvPr id="3" name="Content Placeholder 2">
            <a:extLst>
              <a:ext uri="{FF2B5EF4-FFF2-40B4-BE49-F238E27FC236}">
                <a16:creationId xmlns:a16="http://schemas.microsoft.com/office/drawing/2014/main" id="{ED58038D-9A9D-0BAC-D5F9-F0F0AE1840C2}"/>
              </a:ext>
            </a:extLst>
          </p:cNvPr>
          <p:cNvSpPr>
            <a:spLocks noGrp="1"/>
          </p:cNvSpPr>
          <p:nvPr>
            <p:ph idx="1"/>
          </p:nvPr>
        </p:nvSpPr>
        <p:spPr/>
        <p:txBody>
          <a:bodyPr/>
          <a:lstStyle/>
          <a:p>
            <a:r>
              <a:rPr lang="en-US" dirty="0"/>
              <a:t>The Soul</a:t>
            </a:r>
          </a:p>
          <a:p>
            <a:pPr lvl="1"/>
            <a:r>
              <a:rPr lang="en-US" dirty="0"/>
              <a:t>The existence and immortality of the soul can only be known by revelation.</a:t>
            </a:r>
          </a:p>
          <a:p>
            <a:pPr lvl="1"/>
            <a:r>
              <a:rPr lang="en-US" dirty="0"/>
              <a:t>Experience only yields experience of internal states and activities.</a:t>
            </a:r>
          </a:p>
          <a:p>
            <a:pPr lvl="1"/>
            <a:r>
              <a:rPr lang="en-US" dirty="0"/>
              <a:t>We do not experience an underlying spiritual substance.</a:t>
            </a:r>
          </a:p>
          <a:p>
            <a:pPr lvl="1"/>
            <a:r>
              <a:rPr lang="en-US" dirty="0"/>
              <a:t>Hence, the existence of the soul cannot be proven empirically nor can its immortality.</a:t>
            </a:r>
          </a:p>
          <a:p>
            <a:endParaRPr lang="en-US" dirty="0"/>
          </a:p>
        </p:txBody>
      </p:sp>
    </p:spTree>
    <p:extLst>
      <p:ext uri="{BB962C8B-B14F-4D97-AF65-F5344CB8AC3E}">
        <p14:creationId xmlns:p14="http://schemas.microsoft.com/office/powerpoint/2010/main" val="40785172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B6A38-E30B-8C6E-FB06-08EF131B6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7C7CE-0D0C-67EB-FF3D-22EE195F13F0}"/>
              </a:ext>
            </a:extLst>
          </p:cNvPr>
          <p:cNvSpPr>
            <a:spLocks noGrp="1"/>
          </p:cNvSpPr>
          <p:nvPr>
            <p:ph type="title"/>
          </p:nvPr>
        </p:nvSpPr>
        <p:spPr/>
        <p:txBody>
          <a:bodyPr/>
          <a:lstStyle/>
          <a:p>
            <a:r>
              <a:rPr lang="en-US" dirty="0"/>
              <a:t>William of Ockham: Moral Philosophy</a:t>
            </a:r>
          </a:p>
        </p:txBody>
      </p:sp>
      <p:sp>
        <p:nvSpPr>
          <p:cNvPr id="3" name="Content Placeholder 2">
            <a:extLst>
              <a:ext uri="{FF2B5EF4-FFF2-40B4-BE49-F238E27FC236}">
                <a16:creationId xmlns:a16="http://schemas.microsoft.com/office/drawing/2014/main" id="{22EAD663-3B9F-F4A3-014C-8AAEC2A1E5F5}"/>
              </a:ext>
            </a:extLst>
          </p:cNvPr>
          <p:cNvSpPr>
            <a:spLocks noGrp="1"/>
          </p:cNvSpPr>
          <p:nvPr>
            <p:ph idx="1"/>
          </p:nvPr>
        </p:nvSpPr>
        <p:spPr/>
        <p:txBody>
          <a:bodyPr>
            <a:normAutofit fontScale="62500" lnSpcReduction="20000"/>
          </a:bodyPr>
          <a:lstStyle/>
          <a:p>
            <a:r>
              <a:rPr lang="en-US" dirty="0"/>
              <a:t>Voluntarism</a:t>
            </a:r>
          </a:p>
          <a:p>
            <a:pPr lvl="1"/>
            <a:r>
              <a:rPr lang="en-US" dirty="0"/>
              <a:t>Free Will</a:t>
            </a:r>
          </a:p>
          <a:p>
            <a:pPr lvl="1"/>
            <a:r>
              <a:rPr lang="en-US" dirty="0"/>
              <a:t>Free will is the basis for moral agency.</a:t>
            </a:r>
          </a:p>
          <a:p>
            <a:pPr lvl="1"/>
            <a:r>
              <a:rPr lang="en-US" dirty="0"/>
              <a:t>An action determined by natural causes is neither good nor evil.</a:t>
            </a:r>
          </a:p>
          <a:p>
            <a:pPr lvl="1"/>
            <a:r>
              <a:rPr lang="en-US" dirty="0"/>
              <a:t>The will makes and action good or bad: an otherwise good act done from evil intent is not good.</a:t>
            </a:r>
          </a:p>
          <a:p>
            <a:r>
              <a:rPr lang="en-US" dirty="0"/>
              <a:t>God</a:t>
            </a:r>
          </a:p>
          <a:p>
            <a:pPr lvl="1"/>
            <a:r>
              <a:rPr lang="en-US" dirty="0"/>
              <a:t>God is omnipotent and limited only by contradictions, so the created world is contingent and chosen by His will.</a:t>
            </a:r>
          </a:p>
          <a:p>
            <a:pPr lvl="1"/>
            <a:r>
              <a:rPr lang="en-US" dirty="0"/>
              <a:t>The moral law is also contingent-God could make anything good and anything evil.</a:t>
            </a:r>
          </a:p>
          <a:p>
            <a:pPr lvl="1"/>
            <a:r>
              <a:rPr lang="en-US" dirty="0"/>
              <a:t>There is no universal human essence to base a natural moral law</a:t>
            </a:r>
          </a:p>
          <a:p>
            <a:pPr lvl="2"/>
            <a:r>
              <a:rPr lang="en-US" dirty="0"/>
              <a:t>God could have made humans other than they are.</a:t>
            </a:r>
          </a:p>
          <a:p>
            <a:pPr lvl="1"/>
            <a:r>
              <a:rPr lang="en-US" dirty="0"/>
              <a:t>Thus, the existing moral order is entirely contingent.</a:t>
            </a:r>
          </a:p>
          <a:p>
            <a:pPr lvl="1"/>
            <a:r>
              <a:rPr lang="en-US" dirty="0"/>
              <a:t>Reason is useless in determining what is right</a:t>
            </a:r>
          </a:p>
          <a:p>
            <a:pPr lvl="2"/>
            <a:r>
              <a:rPr lang="en-US" dirty="0"/>
              <a:t>Anything could be right or wrong.</a:t>
            </a:r>
          </a:p>
          <a:p>
            <a:pPr lvl="1"/>
            <a:r>
              <a:rPr lang="en-US" dirty="0"/>
              <a:t>The only source of moral knowledge is divine revelation</a:t>
            </a:r>
          </a:p>
          <a:p>
            <a:pPr lvl="2"/>
            <a:r>
              <a:rPr lang="en-US" dirty="0"/>
              <a:t>One must know what God happened to will.</a:t>
            </a:r>
          </a:p>
        </p:txBody>
      </p:sp>
    </p:spTree>
    <p:extLst>
      <p:ext uri="{BB962C8B-B14F-4D97-AF65-F5344CB8AC3E}">
        <p14:creationId xmlns:p14="http://schemas.microsoft.com/office/powerpoint/2010/main" val="509285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954E5-E399-AEF4-B7CA-63D7DFC01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9D124-5414-9F63-49C9-3F6E51E2C5CF}"/>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ADD4B0D3-EC78-B242-C005-CBE1FFCFA7A5}"/>
              </a:ext>
            </a:extLst>
          </p:cNvPr>
          <p:cNvSpPr>
            <a:spLocks noGrp="1"/>
          </p:cNvSpPr>
          <p:nvPr>
            <p:ph idx="1"/>
          </p:nvPr>
        </p:nvSpPr>
        <p:spPr/>
        <p:txBody>
          <a:bodyPr>
            <a:normAutofit/>
          </a:bodyPr>
          <a:lstStyle/>
          <a:p>
            <a:pPr lvl="1"/>
            <a:r>
              <a:rPr lang="en-US" dirty="0"/>
              <a:t>Head of the Palace School in France.</a:t>
            </a:r>
          </a:p>
          <a:p>
            <a:pPr lvl="1"/>
            <a:r>
              <a:rPr lang="en-US" dirty="0"/>
              <a:t>At Charles’s behest, translated writings of the church fathers from Greek into Latin.</a:t>
            </a:r>
          </a:p>
          <a:p>
            <a:pPr lvl="2"/>
            <a:r>
              <a:rPr lang="en-US" dirty="0"/>
              <a:t>One work was attributed to Dionysius the Areopagite, one of St. Paul’s converts.</a:t>
            </a:r>
          </a:p>
          <a:p>
            <a:pPr lvl="2"/>
            <a:r>
              <a:rPr lang="en-US" dirty="0"/>
              <a:t>The work was treated as having great authority.</a:t>
            </a:r>
          </a:p>
          <a:p>
            <a:pPr lvl="2"/>
            <a:r>
              <a:rPr lang="en-US" dirty="0"/>
              <a:t>In the 17</a:t>
            </a:r>
            <a:r>
              <a:rPr lang="en-US" baseline="30000" dirty="0"/>
              <a:t>th</a:t>
            </a:r>
            <a:r>
              <a:rPr lang="en-US" dirty="0"/>
              <a:t> century the work was found to be a forgery by a Neo-Platonist (“Pseudo-Dionysius”)</a:t>
            </a:r>
          </a:p>
          <a:p>
            <a:pPr lvl="2"/>
            <a:r>
              <a:rPr lang="en-US" dirty="0"/>
              <a:t>It imbued Christianity with Neoplatonism.</a:t>
            </a:r>
          </a:p>
          <a:p>
            <a:pPr lvl="2"/>
            <a:r>
              <a:rPr lang="en-US" dirty="0" err="1"/>
              <a:t>Erigina</a:t>
            </a:r>
            <a:r>
              <a:rPr lang="en-US" dirty="0"/>
              <a:t> based much of his philosophy on it.</a:t>
            </a:r>
          </a:p>
          <a:p>
            <a:endParaRPr lang="en-US" dirty="0"/>
          </a:p>
        </p:txBody>
      </p:sp>
    </p:spTree>
    <p:extLst>
      <p:ext uri="{BB962C8B-B14F-4D97-AF65-F5344CB8AC3E}">
        <p14:creationId xmlns:p14="http://schemas.microsoft.com/office/powerpoint/2010/main" val="21706022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84204-253E-1CD5-1E4C-47D618CBA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72852-40BB-DAF7-E620-28AF21FD8D62}"/>
              </a:ext>
            </a:extLst>
          </p:cNvPr>
          <p:cNvSpPr>
            <a:spLocks noGrp="1"/>
          </p:cNvSpPr>
          <p:nvPr>
            <p:ph type="title"/>
          </p:nvPr>
        </p:nvSpPr>
        <p:spPr/>
        <p:txBody>
          <a:bodyPr/>
          <a:lstStyle/>
          <a:p>
            <a:r>
              <a:rPr lang="en-US" dirty="0"/>
              <a:t>William of Ockham: Impact</a:t>
            </a:r>
          </a:p>
        </p:txBody>
      </p:sp>
      <p:sp>
        <p:nvSpPr>
          <p:cNvPr id="3" name="Content Placeholder 2">
            <a:extLst>
              <a:ext uri="{FF2B5EF4-FFF2-40B4-BE49-F238E27FC236}">
                <a16:creationId xmlns:a16="http://schemas.microsoft.com/office/drawing/2014/main" id="{1651EB4A-BC43-7230-C4BA-34F7BAD40596}"/>
              </a:ext>
            </a:extLst>
          </p:cNvPr>
          <p:cNvSpPr>
            <a:spLocks noGrp="1"/>
          </p:cNvSpPr>
          <p:nvPr>
            <p:ph idx="1"/>
          </p:nvPr>
        </p:nvSpPr>
        <p:spPr/>
        <p:txBody>
          <a:bodyPr>
            <a:normAutofit fontScale="77500" lnSpcReduction="20000"/>
          </a:bodyPr>
          <a:lstStyle/>
          <a:p>
            <a:r>
              <a:rPr lang="en-US" dirty="0"/>
              <a:t>Faith and Reason</a:t>
            </a:r>
          </a:p>
          <a:p>
            <a:pPr lvl="1"/>
            <a:r>
              <a:rPr lang="en-US" dirty="0"/>
              <a:t>For Aquinas the spheres of faith and reason overlapped.</a:t>
            </a:r>
          </a:p>
          <a:p>
            <a:pPr lvl="2"/>
            <a:r>
              <a:rPr lang="en-US" dirty="0"/>
              <a:t>Propositions of faith are known via revelation and Church authority.</a:t>
            </a:r>
          </a:p>
          <a:p>
            <a:pPr lvl="2"/>
            <a:r>
              <a:rPr lang="en-US" dirty="0"/>
              <a:t>Reason includes all that can be known via logic and experience.</a:t>
            </a:r>
          </a:p>
          <a:p>
            <a:pPr lvl="2"/>
            <a:r>
              <a:rPr lang="en-US" dirty="0"/>
              <a:t>Some spiritual truths can be proven by reason and experience.</a:t>
            </a:r>
          </a:p>
          <a:p>
            <a:pPr lvl="2"/>
            <a:r>
              <a:rPr lang="en-US" dirty="0"/>
              <a:t>Natural truths are acquired by reason and experience.</a:t>
            </a:r>
          </a:p>
          <a:p>
            <a:pPr lvl="1"/>
            <a:r>
              <a:rPr lang="en-US" dirty="0"/>
              <a:t> Ockham</a:t>
            </a:r>
          </a:p>
          <a:p>
            <a:pPr lvl="2"/>
            <a:r>
              <a:rPr lang="en-US" dirty="0"/>
              <a:t>Spiritual truths are distinct from reason.</a:t>
            </a:r>
          </a:p>
          <a:p>
            <a:pPr lvl="2"/>
            <a:r>
              <a:rPr lang="en-US" dirty="0"/>
              <a:t>Revelation can yield knowledge about God and the spiritual realm.</a:t>
            </a:r>
          </a:p>
          <a:p>
            <a:pPr lvl="2"/>
            <a:r>
              <a:rPr lang="en-US" dirty="0"/>
              <a:t>Revelation cannot yield knowledge about the world-since God is omnipotent there is no way the world must be.</a:t>
            </a:r>
          </a:p>
          <a:p>
            <a:pPr lvl="2"/>
            <a:r>
              <a:rPr lang="en-US" dirty="0"/>
              <a:t>Experience yields knowledge of the created world, but cannot yield knowledge of God or the spiritual realm.</a:t>
            </a:r>
          </a:p>
          <a:p>
            <a:pPr lvl="2"/>
            <a:r>
              <a:rPr lang="en-US" dirty="0"/>
              <a:t>Logic informs us merely of the relations between propositions</a:t>
            </a:r>
          </a:p>
          <a:p>
            <a:pPr lvl="2"/>
            <a:r>
              <a:rPr lang="en-US" dirty="0"/>
              <a:t>It cannot yield knowledge of God, the spiritual realm or the created world.</a:t>
            </a:r>
          </a:p>
          <a:p>
            <a:pPr lvl="2"/>
            <a:r>
              <a:rPr lang="en-US" dirty="0"/>
              <a:t>Thus, reason, experience and faith have utterly distinct spheres.</a:t>
            </a:r>
          </a:p>
          <a:p>
            <a:endParaRPr lang="en-US" dirty="0"/>
          </a:p>
        </p:txBody>
      </p:sp>
    </p:spTree>
    <p:extLst>
      <p:ext uri="{BB962C8B-B14F-4D97-AF65-F5344CB8AC3E}">
        <p14:creationId xmlns:p14="http://schemas.microsoft.com/office/powerpoint/2010/main" val="12792723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5F715-40E0-701B-5CD2-6638FF181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ECD2A-0024-3D27-208B-D2397CE2C86E}"/>
              </a:ext>
            </a:extLst>
          </p:cNvPr>
          <p:cNvSpPr>
            <a:spLocks noGrp="1"/>
          </p:cNvSpPr>
          <p:nvPr>
            <p:ph type="title"/>
          </p:nvPr>
        </p:nvSpPr>
        <p:spPr/>
        <p:txBody>
          <a:bodyPr/>
          <a:lstStyle/>
          <a:p>
            <a:r>
              <a:rPr lang="en-US" dirty="0"/>
              <a:t>William of Ockham: Impact</a:t>
            </a:r>
          </a:p>
        </p:txBody>
      </p:sp>
      <p:sp>
        <p:nvSpPr>
          <p:cNvPr id="3" name="Content Placeholder 2">
            <a:extLst>
              <a:ext uri="{FF2B5EF4-FFF2-40B4-BE49-F238E27FC236}">
                <a16:creationId xmlns:a16="http://schemas.microsoft.com/office/drawing/2014/main" id="{26930A88-A0FE-79DD-5E38-5805545199C5}"/>
              </a:ext>
            </a:extLst>
          </p:cNvPr>
          <p:cNvSpPr>
            <a:spLocks noGrp="1"/>
          </p:cNvSpPr>
          <p:nvPr>
            <p:ph idx="1"/>
          </p:nvPr>
        </p:nvSpPr>
        <p:spPr/>
        <p:txBody>
          <a:bodyPr>
            <a:normAutofit fontScale="92500" lnSpcReduction="10000"/>
          </a:bodyPr>
          <a:lstStyle/>
          <a:p>
            <a:r>
              <a:rPr lang="en-US" dirty="0"/>
              <a:t>Dispute</a:t>
            </a:r>
          </a:p>
          <a:p>
            <a:pPr lvl="1"/>
            <a:r>
              <a:rPr lang="en-US" dirty="0"/>
              <a:t>Set off a bitter feud between realists and nominalists.</a:t>
            </a:r>
          </a:p>
          <a:p>
            <a:pPr lvl="1"/>
            <a:r>
              <a:rPr lang="en-US" dirty="0"/>
              <a:t>University of Paris</a:t>
            </a:r>
          </a:p>
          <a:p>
            <a:pPr lvl="2"/>
            <a:r>
              <a:rPr lang="en-US" dirty="0"/>
              <a:t>Banned Ockham’s books in 1339.</a:t>
            </a:r>
          </a:p>
          <a:p>
            <a:pPr lvl="2"/>
            <a:r>
              <a:rPr lang="en-US" dirty="0"/>
              <a:t>Officially rejected nominalism in 1340.</a:t>
            </a:r>
          </a:p>
          <a:p>
            <a:pPr lvl="2"/>
            <a:r>
              <a:rPr lang="en-US" dirty="0"/>
              <a:t>Required all faculty to take and oath to teach realism in 1473.</a:t>
            </a:r>
          </a:p>
          <a:p>
            <a:pPr lvl="1"/>
            <a:r>
              <a:rPr lang="en-US" dirty="0"/>
              <a:t>Other Universities permitted nominalism because of a broader view of intellectual freedom.</a:t>
            </a:r>
          </a:p>
          <a:p>
            <a:pPr lvl="2"/>
            <a:r>
              <a:rPr lang="en-US" dirty="0"/>
              <a:t>1348 Prague.</a:t>
            </a:r>
          </a:p>
          <a:p>
            <a:pPr lvl="2"/>
            <a:r>
              <a:rPr lang="en-US" dirty="0"/>
              <a:t>1365 Vienna.</a:t>
            </a:r>
          </a:p>
          <a:p>
            <a:pPr lvl="2"/>
            <a:r>
              <a:rPr lang="en-US" dirty="0"/>
              <a:t>1386 Heidelberg</a:t>
            </a:r>
          </a:p>
          <a:p>
            <a:pPr lvl="2"/>
            <a:r>
              <a:rPr lang="en-US" dirty="0"/>
              <a:t>1388 Cologne</a:t>
            </a:r>
          </a:p>
          <a:p>
            <a:endParaRPr lang="en-US" dirty="0"/>
          </a:p>
        </p:txBody>
      </p:sp>
    </p:spTree>
    <p:extLst>
      <p:ext uri="{BB962C8B-B14F-4D97-AF65-F5344CB8AC3E}">
        <p14:creationId xmlns:p14="http://schemas.microsoft.com/office/powerpoint/2010/main" val="25804043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5A174-C36F-671B-B4FB-A966337544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73D05-849D-1BAE-D910-B7C96EF08480}"/>
              </a:ext>
            </a:extLst>
          </p:cNvPr>
          <p:cNvSpPr>
            <a:spLocks noGrp="1"/>
          </p:cNvSpPr>
          <p:nvPr>
            <p:ph type="title"/>
          </p:nvPr>
        </p:nvSpPr>
        <p:spPr/>
        <p:txBody>
          <a:bodyPr/>
          <a:lstStyle/>
          <a:p>
            <a:r>
              <a:rPr lang="en-US" dirty="0"/>
              <a:t>William of Ockham: Impact</a:t>
            </a:r>
          </a:p>
        </p:txBody>
      </p:sp>
      <p:sp>
        <p:nvSpPr>
          <p:cNvPr id="3" name="Content Placeholder 2">
            <a:extLst>
              <a:ext uri="{FF2B5EF4-FFF2-40B4-BE49-F238E27FC236}">
                <a16:creationId xmlns:a16="http://schemas.microsoft.com/office/drawing/2014/main" id="{E8DB9279-B6F3-FEAE-73D5-8BE9FFD0A2D4}"/>
              </a:ext>
            </a:extLst>
          </p:cNvPr>
          <p:cNvSpPr>
            <a:spLocks noGrp="1"/>
          </p:cNvSpPr>
          <p:nvPr>
            <p:ph idx="1"/>
          </p:nvPr>
        </p:nvSpPr>
        <p:spPr/>
        <p:txBody>
          <a:bodyPr>
            <a:normAutofit fontScale="85000" lnSpcReduction="20000"/>
          </a:bodyPr>
          <a:lstStyle/>
          <a:p>
            <a:r>
              <a:rPr lang="en-US" dirty="0"/>
              <a:t>Effects of Separating faith, reason and experience.</a:t>
            </a:r>
          </a:p>
          <a:p>
            <a:pPr lvl="1"/>
            <a:r>
              <a:rPr lang="en-US" dirty="0"/>
              <a:t>Philosophy used to clarify boundaries, but is left with little else to do.</a:t>
            </a:r>
          </a:p>
          <a:p>
            <a:pPr lvl="1"/>
            <a:r>
              <a:rPr lang="en-US" dirty="0"/>
              <a:t>His goal is to protect faith from philosophy and science.</a:t>
            </a:r>
          </a:p>
          <a:p>
            <a:pPr lvl="1"/>
            <a:r>
              <a:rPr lang="en-US" dirty="0"/>
              <a:t>Results in philosophy or science cannot count for or against faith.</a:t>
            </a:r>
          </a:p>
          <a:p>
            <a:pPr lvl="1"/>
            <a:r>
              <a:rPr lang="en-US" dirty="0"/>
              <a:t>Freed philosophy and science: on his view they did not need to make their results consistent with theology.</a:t>
            </a:r>
          </a:p>
          <a:p>
            <a:pPr lvl="1"/>
            <a:r>
              <a:rPr lang="en-US" dirty="0"/>
              <a:t>Science could focus on the natural world and philosophy could begin reclaiming independence from religion.</a:t>
            </a:r>
          </a:p>
          <a:p>
            <a:pPr lvl="1"/>
            <a:r>
              <a:rPr lang="en-US" dirty="0"/>
              <a:t>Though accused of skepticism and undercutting the intellectual foundations of religion, he had genuine faith.</a:t>
            </a:r>
          </a:p>
          <a:p>
            <a:r>
              <a:rPr lang="en-US" dirty="0"/>
              <a:t>Reformation</a:t>
            </a:r>
          </a:p>
          <a:p>
            <a:pPr lvl="1"/>
            <a:r>
              <a:rPr lang="en-US" dirty="0"/>
              <a:t>His emphasis on faith and revelation helped lead to the Reformation.</a:t>
            </a:r>
          </a:p>
          <a:p>
            <a:pPr lvl="1"/>
            <a:r>
              <a:rPr lang="en-US" dirty="0"/>
              <a:t>Protestants were inspired to return to simpler doctrines free of the accumulation of theological baggage.</a:t>
            </a:r>
          </a:p>
          <a:p>
            <a:r>
              <a:rPr lang="en-US" dirty="0"/>
              <a:t> </a:t>
            </a:r>
          </a:p>
          <a:p>
            <a:endParaRPr lang="en-US" dirty="0"/>
          </a:p>
        </p:txBody>
      </p:sp>
    </p:spTree>
    <p:extLst>
      <p:ext uri="{BB962C8B-B14F-4D97-AF65-F5344CB8AC3E}">
        <p14:creationId xmlns:p14="http://schemas.microsoft.com/office/powerpoint/2010/main" val="147917341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E89D2-FDE4-882F-DEC1-51F033C5CF6D}"/>
              </a:ext>
            </a:extLst>
          </p:cNvPr>
          <p:cNvSpPr>
            <a:spLocks noGrp="1"/>
          </p:cNvSpPr>
          <p:nvPr>
            <p:ph type="title"/>
          </p:nvPr>
        </p:nvSpPr>
        <p:spPr/>
        <p:txBody>
          <a:bodyPr/>
          <a:lstStyle/>
          <a:p>
            <a:r>
              <a:rPr lang="en-US" b="1" dirty="0"/>
              <a:t>Changes in Science</a:t>
            </a:r>
            <a:br>
              <a:rPr lang="en-US" b="1" dirty="0"/>
            </a:br>
            <a:endParaRPr lang="en-US" dirty="0"/>
          </a:p>
        </p:txBody>
      </p:sp>
      <p:sp>
        <p:nvSpPr>
          <p:cNvPr id="3" name="Content Placeholder 2">
            <a:extLst>
              <a:ext uri="{FF2B5EF4-FFF2-40B4-BE49-F238E27FC236}">
                <a16:creationId xmlns:a16="http://schemas.microsoft.com/office/drawing/2014/main" id="{A9BFDB1D-46F9-E7EA-E053-0DB4AFAE0BCD}"/>
              </a:ext>
            </a:extLst>
          </p:cNvPr>
          <p:cNvSpPr>
            <a:spLocks noGrp="1"/>
          </p:cNvSpPr>
          <p:nvPr>
            <p:ph idx="1"/>
          </p:nvPr>
        </p:nvSpPr>
        <p:spPr/>
        <p:txBody>
          <a:bodyPr>
            <a:normAutofit fontScale="92500" lnSpcReduction="10000"/>
          </a:bodyPr>
          <a:lstStyle/>
          <a:p>
            <a:r>
              <a:rPr lang="en-US" dirty="0"/>
              <a:t>Changes</a:t>
            </a:r>
          </a:p>
          <a:p>
            <a:pPr lvl="1"/>
            <a:r>
              <a:rPr lang="en-US" dirty="0"/>
              <a:t>His empiricism emphasized the primary role of experience in understanding the natural world.		</a:t>
            </a:r>
          </a:p>
          <a:p>
            <a:pPr lvl="1"/>
            <a:r>
              <a:rPr lang="en-US" dirty="0"/>
              <a:t>His razor recommended scientists should do away with metaphysical speculation and focus on facts.</a:t>
            </a:r>
          </a:p>
          <a:p>
            <a:pPr lvl="2"/>
            <a:r>
              <a:rPr lang="en-US" dirty="0"/>
              <a:t>This helped escape the tendency of medieval scientists to make their findings match Aristotelian assumptions.</a:t>
            </a:r>
          </a:p>
          <a:p>
            <a:pPr lvl="1"/>
            <a:r>
              <a:rPr lang="en-US" dirty="0"/>
              <a:t>This fear of speculation  had to be overcome to make way for theory.</a:t>
            </a:r>
          </a:p>
          <a:p>
            <a:pPr lvl="1"/>
            <a:r>
              <a:rPr lang="en-US" dirty="0"/>
              <a:t>His emphasis on God’s freedom, though motivated by theology, favored science.</a:t>
            </a:r>
          </a:p>
          <a:p>
            <a:pPr lvl="2"/>
            <a:r>
              <a:rPr lang="en-US" dirty="0"/>
              <a:t>If reason cannot tell us how the world must be, we must look to see how God made it.</a:t>
            </a:r>
          </a:p>
          <a:p>
            <a:pPr lvl="1"/>
            <a:r>
              <a:rPr lang="en-US" dirty="0"/>
              <a:t>By freeing science from theology and philosophy, he created a surge in interest in math, astronomy, and physics.</a:t>
            </a:r>
          </a:p>
          <a:p>
            <a:endParaRPr lang="en-US" dirty="0"/>
          </a:p>
        </p:txBody>
      </p:sp>
    </p:spTree>
    <p:extLst>
      <p:ext uri="{BB962C8B-B14F-4D97-AF65-F5344CB8AC3E}">
        <p14:creationId xmlns:p14="http://schemas.microsoft.com/office/powerpoint/2010/main" val="17703990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7A14FD69-01C4-48A1-C638-108990D8CBB0}"/>
            </a:ext>
          </a:extLst>
        </p:cNvPr>
        <p:cNvGrpSpPr/>
        <p:nvPr/>
      </p:nvGrpSpPr>
      <p:grpSpPr>
        <a:xfrm>
          <a:off x="0" y="0"/>
          <a:ext cx="0" cy="0"/>
          <a:chOff x="0" y="0"/>
          <a:chExt cx="0" cy="0"/>
        </a:xfrm>
      </p:grpSpPr>
      <p:sp>
        <p:nvSpPr>
          <p:cNvPr id="10247" name="Rectangle 1024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7E297-1CF8-AED9-823F-AD071B8A3D47}"/>
              </a:ext>
            </a:extLst>
          </p:cNvPr>
          <p:cNvSpPr>
            <a:spLocks noGrp="1"/>
          </p:cNvSpPr>
          <p:nvPr>
            <p:ph type="title"/>
          </p:nvPr>
        </p:nvSpPr>
        <p:spPr>
          <a:xfrm>
            <a:off x="5411931" y="452718"/>
            <a:ext cx="4638903" cy="1400530"/>
          </a:xfrm>
        </p:spPr>
        <p:txBody>
          <a:bodyPr>
            <a:normAutofit/>
          </a:bodyPr>
          <a:lstStyle/>
          <a:p>
            <a:pPr>
              <a:lnSpc>
                <a:spcPct val="90000"/>
              </a:lnSpc>
            </a:pPr>
            <a:r>
              <a:rPr lang="en-US" sz="2900" b="1"/>
              <a:t>Changes in Science: </a:t>
            </a:r>
            <a:r>
              <a:rPr lang="en-US" sz="2900"/>
              <a:t>John Buridan </a:t>
            </a:r>
            <a:br>
              <a:rPr lang="en-US" sz="2900" b="1"/>
            </a:br>
            <a:endParaRPr lang="en-US" sz="2900"/>
          </a:p>
        </p:txBody>
      </p:sp>
      <p:sp>
        <p:nvSpPr>
          <p:cNvPr id="1024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42" name="Picture 2">
            <a:extLst>
              <a:ext uri="{FF2B5EF4-FFF2-40B4-BE49-F238E27FC236}">
                <a16:creationId xmlns:a16="http://schemas.microsoft.com/office/drawing/2014/main" id="{A412A5CB-6B60-B45E-015B-4F55B4B33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403" b="2"/>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10251" name="Rectangle 10250">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C710F3BD-4DC8-2CDF-EE48-67B2352B323C}"/>
              </a:ext>
            </a:extLst>
          </p:cNvPr>
          <p:cNvSpPr>
            <a:spLocks noGrp="1"/>
          </p:cNvSpPr>
          <p:nvPr>
            <p:ph idx="1"/>
          </p:nvPr>
        </p:nvSpPr>
        <p:spPr>
          <a:xfrm>
            <a:off x="5410950" y="2052918"/>
            <a:ext cx="6308610" cy="4195481"/>
          </a:xfrm>
        </p:spPr>
        <p:txBody>
          <a:bodyPr>
            <a:normAutofit/>
          </a:bodyPr>
          <a:lstStyle/>
          <a:p>
            <a:pPr>
              <a:lnSpc>
                <a:spcPct val="90000"/>
              </a:lnSpc>
            </a:pPr>
            <a:r>
              <a:rPr lang="en-US" sz="1200" dirty="0"/>
              <a:t>John Buridan (1320-1382)</a:t>
            </a:r>
          </a:p>
          <a:p>
            <a:pPr lvl="1">
              <a:lnSpc>
                <a:spcPct val="90000"/>
              </a:lnSpc>
            </a:pPr>
            <a:r>
              <a:rPr lang="en-US" sz="1200" dirty="0"/>
              <a:t>Medieval view of falling objects</a:t>
            </a:r>
          </a:p>
          <a:p>
            <a:pPr lvl="1">
              <a:lnSpc>
                <a:spcPct val="90000"/>
              </a:lnSpc>
            </a:pPr>
            <a:r>
              <a:rPr lang="en-US" sz="1000" dirty="0"/>
              <a:t>Following Aristotle, most medieval scientists saw the earth as the natural resting place of earthly objects.</a:t>
            </a:r>
          </a:p>
          <a:p>
            <a:pPr lvl="1">
              <a:lnSpc>
                <a:spcPct val="90000"/>
              </a:lnSpc>
            </a:pPr>
            <a:r>
              <a:rPr lang="en-US" sz="1000" dirty="0"/>
              <a:t>It is in the essence of natural objects to desire their natural resting place.</a:t>
            </a:r>
          </a:p>
          <a:p>
            <a:pPr lvl="1">
              <a:lnSpc>
                <a:spcPct val="90000"/>
              </a:lnSpc>
            </a:pPr>
            <a:r>
              <a:rPr lang="en-US" sz="1000" dirty="0"/>
              <a:t>An example of their use of final causes.</a:t>
            </a:r>
          </a:p>
          <a:p>
            <a:pPr lvl="1">
              <a:lnSpc>
                <a:spcPct val="90000"/>
              </a:lnSpc>
            </a:pPr>
            <a:r>
              <a:rPr lang="en-US" sz="1000" dirty="0"/>
              <a:t>Bodies accelerate as they fall </a:t>
            </a:r>
          </a:p>
          <a:p>
            <a:pPr lvl="1">
              <a:lnSpc>
                <a:spcPct val="90000"/>
              </a:lnSpc>
            </a:pPr>
            <a:r>
              <a:rPr lang="en-US" sz="1000" dirty="0"/>
              <a:t>Explained in terms of an increase in an object’s natural desire as it gets closer to its goal.</a:t>
            </a:r>
          </a:p>
          <a:p>
            <a:pPr>
              <a:lnSpc>
                <a:spcPct val="90000"/>
              </a:lnSpc>
            </a:pPr>
            <a:r>
              <a:rPr lang="en-US" sz="1200" dirty="0"/>
              <a:t>John Buridan</a:t>
            </a:r>
          </a:p>
          <a:p>
            <a:pPr lvl="1">
              <a:lnSpc>
                <a:spcPct val="90000"/>
              </a:lnSpc>
            </a:pPr>
            <a:r>
              <a:rPr lang="en-US" sz="1000" dirty="0"/>
              <a:t>Student of Ockham.</a:t>
            </a:r>
          </a:p>
          <a:p>
            <a:pPr lvl="1">
              <a:lnSpc>
                <a:spcPct val="90000"/>
              </a:lnSpc>
            </a:pPr>
            <a:r>
              <a:rPr lang="en-US" sz="1000" dirty="0"/>
              <a:t>Reasoned that if velocity was a function of proximity, then a stone dropped from a tower should have the same velocity at a certain distance from the earth as one dropped from a much lesser height.</a:t>
            </a:r>
          </a:p>
          <a:p>
            <a:pPr lvl="1">
              <a:lnSpc>
                <a:spcPct val="90000"/>
              </a:lnSpc>
            </a:pPr>
            <a:r>
              <a:rPr lang="en-US" sz="1000" dirty="0"/>
              <a:t>Empirical testing showed that velocity increase with the height of the fall.</a:t>
            </a:r>
          </a:p>
          <a:p>
            <a:pPr lvl="1">
              <a:lnSpc>
                <a:spcPct val="90000"/>
              </a:lnSpc>
            </a:pPr>
            <a:r>
              <a:rPr lang="en-US" sz="1000" dirty="0"/>
              <a:t>He developed a new physics of acceleration that did not involve final causes.</a:t>
            </a:r>
          </a:p>
          <a:p>
            <a:pPr>
              <a:lnSpc>
                <a:spcPct val="90000"/>
              </a:lnSpc>
            </a:pPr>
            <a:endParaRPr lang="en-US" sz="900" dirty="0"/>
          </a:p>
        </p:txBody>
      </p:sp>
    </p:spTree>
    <p:extLst>
      <p:ext uri="{BB962C8B-B14F-4D97-AF65-F5344CB8AC3E}">
        <p14:creationId xmlns:p14="http://schemas.microsoft.com/office/powerpoint/2010/main" val="230803004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2A01-5A96-CFDA-C131-A0E1A6229D76}"/>
              </a:ext>
            </a:extLst>
          </p:cNvPr>
          <p:cNvSpPr>
            <a:spLocks noGrp="1"/>
          </p:cNvSpPr>
          <p:nvPr>
            <p:ph type="title"/>
          </p:nvPr>
        </p:nvSpPr>
        <p:spPr/>
        <p:txBody>
          <a:bodyPr/>
          <a:lstStyle/>
          <a:p>
            <a:r>
              <a:rPr lang="en-US" b="1" i="1" dirty="0"/>
              <a:t>Mysticism</a:t>
            </a:r>
            <a:br>
              <a:rPr lang="en-US" b="1" i="1" dirty="0"/>
            </a:br>
            <a:endParaRPr lang="en-US" dirty="0"/>
          </a:p>
        </p:txBody>
      </p:sp>
      <p:sp>
        <p:nvSpPr>
          <p:cNvPr id="3" name="Content Placeholder 2">
            <a:extLst>
              <a:ext uri="{FF2B5EF4-FFF2-40B4-BE49-F238E27FC236}">
                <a16:creationId xmlns:a16="http://schemas.microsoft.com/office/drawing/2014/main" id="{FC934F9D-1FF2-218D-DC4E-A2887E211D0F}"/>
              </a:ext>
            </a:extLst>
          </p:cNvPr>
          <p:cNvSpPr>
            <a:spLocks noGrp="1"/>
          </p:cNvSpPr>
          <p:nvPr>
            <p:ph idx="1"/>
          </p:nvPr>
        </p:nvSpPr>
        <p:spPr/>
        <p:txBody>
          <a:bodyPr>
            <a:normAutofit fontScale="85000" lnSpcReduction="20000"/>
          </a:bodyPr>
          <a:lstStyle/>
          <a:p>
            <a:r>
              <a:rPr lang="en-US" dirty="0"/>
              <a:t>Ockham</a:t>
            </a:r>
          </a:p>
          <a:p>
            <a:pPr lvl="1"/>
            <a:r>
              <a:rPr lang="en-US" dirty="0"/>
              <a:t>Ockham’s nominalism and empiricism helped support a growing mystic movement.</a:t>
            </a:r>
          </a:p>
          <a:p>
            <a:pPr lvl="1"/>
            <a:r>
              <a:rPr lang="en-US" dirty="0"/>
              <a:t>If logic cannot provide knowledge of God and knowledge only comes from direct experience, then one should strive to experience rather than understand God.</a:t>
            </a:r>
          </a:p>
          <a:p>
            <a:r>
              <a:rPr lang="en-US" dirty="0"/>
              <a:t>Mysticism</a:t>
            </a:r>
          </a:p>
          <a:p>
            <a:pPr lvl="1"/>
            <a:r>
              <a:rPr lang="en-US" dirty="0"/>
              <a:t>God can only be known via a special sort of religious experience.</a:t>
            </a:r>
          </a:p>
          <a:p>
            <a:pPr lvl="1"/>
            <a:r>
              <a:rPr lang="en-US" dirty="0"/>
              <a:t>Language and reason are too limited and abstract to comprehend an infinite and transcendent God.</a:t>
            </a:r>
          </a:p>
          <a:p>
            <a:pPr lvl="1"/>
            <a:r>
              <a:rPr lang="en-US" dirty="0"/>
              <a:t>The mystic seeks to rise above the normal modes of thought and encounter God in a powerful religious experience.</a:t>
            </a:r>
          </a:p>
          <a:p>
            <a:pPr lvl="1"/>
            <a:r>
              <a:rPr lang="en-US" dirty="0"/>
              <a:t>The experience involves an immediate feeling of oneness with God.</a:t>
            </a:r>
          </a:p>
          <a:p>
            <a:pPr lvl="1"/>
            <a:r>
              <a:rPr lang="en-US" dirty="0"/>
              <a:t>A version of intuitive knowledge.</a:t>
            </a:r>
          </a:p>
          <a:p>
            <a:pPr lvl="1"/>
            <a:r>
              <a:rPr lang="en-US" dirty="0"/>
              <a:t>Mysticism was present throughout the middle ages, and surged at the end of the 13</a:t>
            </a:r>
            <a:r>
              <a:rPr lang="en-US" baseline="30000" dirty="0"/>
              <a:t>th</a:t>
            </a:r>
            <a:r>
              <a:rPr lang="en-US" dirty="0"/>
              <a:t>.</a:t>
            </a:r>
          </a:p>
          <a:p>
            <a:pPr lvl="1"/>
            <a:r>
              <a:rPr lang="en-US" dirty="0"/>
              <a:t>By downplaying the importance of reason, it helped undermine Scholastic rationalism.</a:t>
            </a:r>
          </a:p>
          <a:p>
            <a:endParaRPr lang="en-US" dirty="0"/>
          </a:p>
        </p:txBody>
      </p:sp>
    </p:spTree>
    <p:extLst>
      <p:ext uri="{BB962C8B-B14F-4D97-AF65-F5344CB8AC3E}">
        <p14:creationId xmlns:p14="http://schemas.microsoft.com/office/powerpoint/2010/main" val="198755429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90C13930-A9B3-EEFE-11EB-F70F106AB1C3}"/>
            </a:ext>
          </a:extLst>
        </p:cNvPr>
        <p:cNvGrpSpPr/>
        <p:nvPr/>
      </p:nvGrpSpPr>
      <p:grpSpPr>
        <a:xfrm>
          <a:off x="0" y="0"/>
          <a:ext cx="0" cy="0"/>
          <a:chOff x="0" y="0"/>
          <a:chExt cx="0" cy="0"/>
        </a:xfrm>
      </p:grpSpPr>
      <p:sp>
        <p:nvSpPr>
          <p:cNvPr id="11271" name="Rectangle 112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8D575-5D62-64E9-6EA0-E4C1A494CFC2}"/>
              </a:ext>
            </a:extLst>
          </p:cNvPr>
          <p:cNvSpPr>
            <a:spLocks noGrp="1"/>
          </p:cNvSpPr>
          <p:nvPr>
            <p:ph type="title"/>
          </p:nvPr>
        </p:nvSpPr>
        <p:spPr>
          <a:xfrm>
            <a:off x="5411931" y="452718"/>
            <a:ext cx="4638903" cy="1400530"/>
          </a:xfrm>
        </p:spPr>
        <p:txBody>
          <a:bodyPr>
            <a:normAutofit/>
          </a:bodyPr>
          <a:lstStyle/>
          <a:p>
            <a:pPr>
              <a:lnSpc>
                <a:spcPct val="90000"/>
              </a:lnSpc>
            </a:pPr>
            <a:r>
              <a:rPr lang="en-US" sz="2900" b="1" i="1"/>
              <a:t>Mysticism: </a:t>
            </a:r>
            <a:r>
              <a:rPr lang="en-US" sz="2900"/>
              <a:t>Meister Eckhart </a:t>
            </a:r>
            <a:br>
              <a:rPr lang="en-US" sz="2900" b="1" i="1"/>
            </a:br>
            <a:endParaRPr lang="en-US" sz="2900"/>
          </a:p>
        </p:txBody>
      </p:sp>
      <p:sp>
        <p:nvSpPr>
          <p:cNvPr id="112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1266" name="Picture 2">
            <a:extLst>
              <a:ext uri="{FF2B5EF4-FFF2-40B4-BE49-F238E27FC236}">
                <a16:creationId xmlns:a16="http://schemas.microsoft.com/office/drawing/2014/main" id="{1F622B9B-FD51-F6E1-9BB9-45BF49556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49" r="-1" b="-1"/>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11275" name="Rectangle 1127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C3D9CC1-C5EC-1582-5D41-51E59F9BE7CD}"/>
              </a:ext>
            </a:extLst>
          </p:cNvPr>
          <p:cNvSpPr>
            <a:spLocks noGrp="1"/>
          </p:cNvSpPr>
          <p:nvPr>
            <p:ph idx="1"/>
          </p:nvPr>
        </p:nvSpPr>
        <p:spPr>
          <a:xfrm>
            <a:off x="5410950" y="2052918"/>
            <a:ext cx="6400050" cy="4195481"/>
          </a:xfrm>
        </p:spPr>
        <p:txBody>
          <a:bodyPr>
            <a:normAutofit/>
          </a:bodyPr>
          <a:lstStyle/>
          <a:p>
            <a:pPr>
              <a:lnSpc>
                <a:spcPct val="90000"/>
              </a:lnSpc>
            </a:pPr>
            <a:r>
              <a:rPr lang="en-US" sz="1200" dirty="0"/>
              <a:t>Meister Eckhart (1260-1327)</a:t>
            </a:r>
          </a:p>
          <a:p>
            <a:pPr>
              <a:lnSpc>
                <a:spcPct val="90000"/>
              </a:lnSpc>
            </a:pPr>
            <a:r>
              <a:rPr lang="en-US" sz="1200" dirty="0"/>
              <a:t>Background</a:t>
            </a:r>
          </a:p>
          <a:p>
            <a:pPr lvl="1">
              <a:lnSpc>
                <a:spcPct val="90000"/>
              </a:lnSpc>
            </a:pPr>
            <a:r>
              <a:rPr lang="en-US" sz="1200" dirty="0"/>
              <a:t>A German Dominican.</a:t>
            </a:r>
          </a:p>
          <a:p>
            <a:pPr lvl="1">
              <a:lnSpc>
                <a:spcPct val="90000"/>
              </a:lnSpc>
            </a:pPr>
            <a:r>
              <a:rPr lang="en-US" sz="1200" dirty="0"/>
              <a:t>His writings were condemned in 1329.</a:t>
            </a:r>
          </a:p>
          <a:p>
            <a:pPr lvl="1">
              <a:lnSpc>
                <a:spcPct val="90000"/>
              </a:lnSpc>
            </a:pPr>
            <a:r>
              <a:rPr lang="en-US" sz="1200" dirty="0"/>
              <a:t>Operated within the Thomistic framework.</a:t>
            </a:r>
          </a:p>
          <a:p>
            <a:pPr lvl="1">
              <a:lnSpc>
                <a:spcPct val="90000"/>
              </a:lnSpc>
            </a:pPr>
            <a:r>
              <a:rPr lang="en-US" sz="1200" dirty="0"/>
              <a:t>His metaphysical investigations aimed at charting the soul’s journey towards oneness with God.</a:t>
            </a:r>
          </a:p>
          <a:p>
            <a:pPr>
              <a:lnSpc>
                <a:spcPct val="90000"/>
              </a:lnSpc>
            </a:pPr>
            <a:r>
              <a:rPr lang="en-US" sz="1200" dirty="0"/>
              <a:t>God</a:t>
            </a:r>
          </a:p>
          <a:p>
            <a:pPr lvl="1">
              <a:lnSpc>
                <a:spcPct val="90000"/>
              </a:lnSpc>
            </a:pPr>
            <a:r>
              <a:rPr lang="en-US" sz="1200" dirty="0"/>
              <a:t> Influenced by Neo-Platonism, he saw God as the One-a transcendent unity.</a:t>
            </a:r>
          </a:p>
          <a:p>
            <a:pPr lvl="1">
              <a:lnSpc>
                <a:spcPct val="90000"/>
              </a:lnSpc>
            </a:pPr>
            <a:r>
              <a:rPr lang="en-US" sz="1200" dirty="0"/>
              <a:t>Definitions and concepts are used to limit and grasp what one tries to understand, so they cannot adequately serve to apprehend God.</a:t>
            </a:r>
          </a:p>
          <a:p>
            <a:pPr lvl="1">
              <a:lnSpc>
                <a:spcPct val="90000"/>
              </a:lnSpc>
            </a:pPr>
            <a:r>
              <a:rPr lang="en-US" sz="1200" dirty="0"/>
              <a:t>Often put forth a thesis and then defended its antithesis.</a:t>
            </a:r>
          </a:p>
          <a:p>
            <a:pPr lvl="2">
              <a:lnSpc>
                <a:spcPct val="90000"/>
              </a:lnSpc>
            </a:pPr>
            <a:r>
              <a:rPr lang="en-US" sz="1200" dirty="0"/>
              <a:t>This makes it seem like he was contradicting himself.</a:t>
            </a:r>
          </a:p>
          <a:p>
            <a:pPr lvl="2">
              <a:lnSpc>
                <a:spcPct val="90000"/>
              </a:lnSpc>
            </a:pPr>
            <a:r>
              <a:rPr lang="en-US" sz="1200" dirty="0"/>
              <a:t>He might have been trying to show that the divine nature cannot fit into limited, human categories.</a:t>
            </a:r>
          </a:p>
        </p:txBody>
      </p:sp>
    </p:spTree>
    <p:extLst>
      <p:ext uri="{BB962C8B-B14F-4D97-AF65-F5344CB8AC3E}">
        <p14:creationId xmlns:p14="http://schemas.microsoft.com/office/powerpoint/2010/main" val="30170536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C6176-46E4-CD39-AC61-22E1A8DED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9E01F-7C45-ACC1-6D1B-EEB0B190B8B7}"/>
              </a:ext>
            </a:extLst>
          </p:cNvPr>
          <p:cNvSpPr>
            <a:spLocks noGrp="1"/>
          </p:cNvSpPr>
          <p:nvPr>
            <p:ph type="title"/>
          </p:nvPr>
        </p:nvSpPr>
        <p:spPr/>
        <p:txBody>
          <a:bodyPr/>
          <a:lstStyle/>
          <a:p>
            <a:r>
              <a:rPr lang="en-US" b="1" i="1" dirty="0"/>
              <a:t>Mysticism: </a:t>
            </a:r>
            <a:r>
              <a:rPr lang="en-US" dirty="0"/>
              <a:t>Meister Eckhart </a:t>
            </a:r>
            <a:br>
              <a:rPr lang="en-US" b="1" i="1" dirty="0"/>
            </a:br>
            <a:endParaRPr lang="en-US" dirty="0"/>
          </a:p>
        </p:txBody>
      </p:sp>
      <p:sp>
        <p:nvSpPr>
          <p:cNvPr id="3" name="Content Placeholder 2">
            <a:extLst>
              <a:ext uri="{FF2B5EF4-FFF2-40B4-BE49-F238E27FC236}">
                <a16:creationId xmlns:a16="http://schemas.microsoft.com/office/drawing/2014/main" id="{4BD97684-1436-D267-CDDA-B0BC44C3331E}"/>
              </a:ext>
            </a:extLst>
          </p:cNvPr>
          <p:cNvSpPr>
            <a:spLocks noGrp="1"/>
          </p:cNvSpPr>
          <p:nvPr>
            <p:ph idx="1"/>
          </p:nvPr>
        </p:nvSpPr>
        <p:spPr>
          <a:xfrm>
            <a:off x="1103312" y="2052918"/>
            <a:ext cx="10199688" cy="4195481"/>
          </a:xfrm>
        </p:spPr>
        <p:txBody>
          <a:bodyPr>
            <a:normAutofit/>
          </a:bodyPr>
          <a:lstStyle/>
          <a:p>
            <a:r>
              <a:rPr lang="en-US" dirty="0"/>
              <a:t>Examples:</a:t>
            </a:r>
          </a:p>
          <a:p>
            <a:pPr lvl="1"/>
            <a:r>
              <a:rPr lang="en-US" dirty="0"/>
              <a:t>God is above existence since He is the source of existence.</a:t>
            </a:r>
          </a:p>
          <a:p>
            <a:pPr lvl="2"/>
            <a:r>
              <a:rPr lang="en-US" dirty="0"/>
              <a:t>God is existence itself.</a:t>
            </a:r>
          </a:p>
          <a:p>
            <a:pPr lvl="2"/>
            <a:r>
              <a:rPr lang="en-US" dirty="0"/>
              <a:t>God is not like a craftsman whose work exists outside himself.</a:t>
            </a:r>
          </a:p>
          <a:p>
            <a:pPr lvl="2"/>
            <a:r>
              <a:rPr lang="en-US" dirty="0"/>
              <a:t>God is distinct from an above his Creation.</a:t>
            </a:r>
          </a:p>
          <a:p>
            <a:pPr lvl="1"/>
            <a:r>
              <a:rPr lang="en-US" dirty="0"/>
              <a:t>Theological categories are necessarily inadequate for the task of describing God.</a:t>
            </a:r>
          </a:p>
        </p:txBody>
      </p:sp>
    </p:spTree>
    <p:extLst>
      <p:ext uri="{BB962C8B-B14F-4D97-AF65-F5344CB8AC3E}">
        <p14:creationId xmlns:p14="http://schemas.microsoft.com/office/powerpoint/2010/main" val="264525194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0BC7F-A0B4-6C0A-0376-F3B8A26B7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17CCB-2F41-88A8-A16A-BFA23DE68F49}"/>
              </a:ext>
            </a:extLst>
          </p:cNvPr>
          <p:cNvSpPr>
            <a:spLocks noGrp="1"/>
          </p:cNvSpPr>
          <p:nvPr>
            <p:ph type="title"/>
          </p:nvPr>
        </p:nvSpPr>
        <p:spPr/>
        <p:txBody>
          <a:bodyPr/>
          <a:lstStyle/>
          <a:p>
            <a:r>
              <a:rPr lang="en-US" b="1" i="1" dirty="0"/>
              <a:t>Mysticism: </a:t>
            </a:r>
            <a:r>
              <a:rPr lang="en-US" dirty="0"/>
              <a:t>Meister Eckhart </a:t>
            </a:r>
            <a:br>
              <a:rPr lang="en-US" b="1" i="1" dirty="0"/>
            </a:br>
            <a:endParaRPr lang="en-US" dirty="0"/>
          </a:p>
        </p:txBody>
      </p:sp>
      <p:sp>
        <p:nvSpPr>
          <p:cNvPr id="3" name="Content Placeholder 2">
            <a:extLst>
              <a:ext uri="{FF2B5EF4-FFF2-40B4-BE49-F238E27FC236}">
                <a16:creationId xmlns:a16="http://schemas.microsoft.com/office/drawing/2014/main" id="{3B24CD4C-B306-CA6B-395E-0775DEFDF914}"/>
              </a:ext>
            </a:extLst>
          </p:cNvPr>
          <p:cNvSpPr>
            <a:spLocks noGrp="1"/>
          </p:cNvSpPr>
          <p:nvPr>
            <p:ph idx="1"/>
          </p:nvPr>
        </p:nvSpPr>
        <p:spPr>
          <a:xfrm>
            <a:off x="1103312" y="2052918"/>
            <a:ext cx="9651048" cy="4195481"/>
          </a:xfrm>
        </p:spPr>
        <p:txBody>
          <a:bodyPr>
            <a:normAutofit fontScale="92500" lnSpcReduction="20000"/>
          </a:bodyPr>
          <a:lstStyle/>
          <a:p>
            <a:r>
              <a:rPr lang="en-US" dirty="0"/>
              <a:t>The Soul</a:t>
            </a:r>
          </a:p>
          <a:p>
            <a:pPr lvl="1"/>
            <a:r>
              <a:rPr lang="en-US" dirty="0"/>
              <a:t>His goal was to lead the soul to a union with God.</a:t>
            </a:r>
          </a:p>
          <a:p>
            <a:pPr lvl="1"/>
            <a:r>
              <a:rPr lang="en-US" dirty="0"/>
              <a:t>Below the intellect, in the innermost recess of the soul is the human essence</a:t>
            </a:r>
          </a:p>
          <a:p>
            <a:pPr lvl="2"/>
            <a:r>
              <a:rPr lang="en-US" dirty="0"/>
              <a:t>A spark that is the divine image.</a:t>
            </a:r>
          </a:p>
          <a:p>
            <a:pPr lvl="1"/>
            <a:r>
              <a:rPr lang="en-US" dirty="0"/>
              <a:t>The divine spark is the part that can join with God in a mystical union.</a:t>
            </a:r>
          </a:p>
          <a:p>
            <a:pPr lvl="1"/>
            <a:r>
              <a:rPr lang="en-US" dirty="0"/>
              <a:t>“God and I, we are one” and just as fire changes wood to fire, “so are we changed into God.”</a:t>
            </a:r>
          </a:p>
          <a:p>
            <a:pPr lvl="1"/>
            <a:r>
              <a:rPr lang="en-US" dirty="0"/>
              <a:t>Achieving this unity requires emptying the soul until one knows, desires, and has nothing.</a:t>
            </a:r>
          </a:p>
          <a:p>
            <a:pPr lvl="2"/>
            <a:r>
              <a:rPr lang="en-US" dirty="0"/>
              <a:t>The soul must be empty before it can be filled with God.</a:t>
            </a:r>
          </a:p>
          <a:p>
            <a:r>
              <a:rPr lang="en-US" dirty="0"/>
              <a:t>Heretic?</a:t>
            </a:r>
          </a:p>
          <a:p>
            <a:pPr lvl="1"/>
            <a:r>
              <a:rPr lang="en-US" dirty="0"/>
              <a:t>Church authorities though he was engaged in heresy. </a:t>
            </a:r>
          </a:p>
          <a:p>
            <a:pPr lvl="1"/>
            <a:r>
              <a:rPr lang="en-US" dirty="0"/>
              <a:t>This likely stemmed from taking his claims out of context. </a:t>
            </a:r>
          </a:p>
        </p:txBody>
      </p:sp>
    </p:spTree>
    <p:extLst>
      <p:ext uri="{BB962C8B-B14F-4D97-AF65-F5344CB8AC3E}">
        <p14:creationId xmlns:p14="http://schemas.microsoft.com/office/powerpoint/2010/main" val="73430805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D1673-61D2-CFF9-CC48-9ECBD66D8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51F01-90A1-FD1D-CB31-5BA12650E6D6}"/>
              </a:ext>
            </a:extLst>
          </p:cNvPr>
          <p:cNvSpPr>
            <a:spLocks noGrp="1"/>
          </p:cNvSpPr>
          <p:nvPr>
            <p:ph type="title"/>
          </p:nvPr>
        </p:nvSpPr>
        <p:spPr/>
        <p:txBody>
          <a:bodyPr/>
          <a:lstStyle/>
          <a:p>
            <a:r>
              <a:rPr lang="en-US" b="1" i="1" dirty="0"/>
              <a:t>Mysticism: </a:t>
            </a:r>
            <a:r>
              <a:rPr lang="en-US" dirty="0"/>
              <a:t>Meister Eckhart </a:t>
            </a:r>
            <a:br>
              <a:rPr lang="en-US" b="1" i="1" dirty="0"/>
            </a:br>
            <a:endParaRPr lang="en-US" dirty="0"/>
          </a:p>
        </p:txBody>
      </p:sp>
      <p:sp>
        <p:nvSpPr>
          <p:cNvPr id="3" name="Content Placeholder 2">
            <a:extLst>
              <a:ext uri="{FF2B5EF4-FFF2-40B4-BE49-F238E27FC236}">
                <a16:creationId xmlns:a16="http://schemas.microsoft.com/office/drawing/2014/main" id="{70ACBDE0-FABA-89BE-760B-9A9EA0F83D29}"/>
              </a:ext>
            </a:extLst>
          </p:cNvPr>
          <p:cNvSpPr>
            <a:spLocks noGrp="1"/>
          </p:cNvSpPr>
          <p:nvPr>
            <p:ph idx="1"/>
          </p:nvPr>
        </p:nvSpPr>
        <p:spPr/>
        <p:txBody>
          <a:bodyPr>
            <a:normAutofit/>
          </a:bodyPr>
          <a:lstStyle/>
          <a:p>
            <a:r>
              <a:rPr lang="en-US" dirty="0"/>
              <a:t>Impact</a:t>
            </a:r>
          </a:p>
          <a:p>
            <a:pPr lvl="1"/>
            <a:r>
              <a:rPr lang="en-US" dirty="0"/>
              <a:t>He had many followers who focused mainly on the religiously practical and experimental aspects of his thought.</a:t>
            </a:r>
          </a:p>
          <a:p>
            <a:pPr lvl="1"/>
            <a:r>
              <a:rPr lang="en-US" dirty="0"/>
              <a:t>His views had an influenced that lasted for centuries.</a:t>
            </a:r>
          </a:p>
          <a:p>
            <a:pPr lvl="1"/>
            <a:r>
              <a:rPr lang="en-US" dirty="0"/>
              <a:t>Martin Luther published one of his works under the title </a:t>
            </a:r>
            <a:r>
              <a:rPr lang="en-US" i="1" dirty="0"/>
              <a:t>A German Theology</a:t>
            </a:r>
            <a:r>
              <a:rPr lang="en-US" dirty="0"/>
              <a:t>.</a:t>
            </a:r>
          </a:p>
        </p:txBody>
      </p:sp>
    </p:spTree>
    <p:extLst>
      <p:ext uri="{BB962C8B-B14F-4D97-AF65-F5344CB8AC3E}">
        <p14:creationId xmlns:p14="http://schemas.microsoft.com/office/powerpoint/2010/main" val="3393888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0E8AD-13B0-2020-7556-7E7BE1F39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FE250-734F-2AE7-7621-775C76E75AC1}"/>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063A46A9-1D7B-9A4C-89B2-0D8451EC9CA2}"/>
              </a:ext>
            </a:extLst>
          </p:cNvPr>
          <p:cNvSpPr>
            <a:spLocks noGrp="1"/>
          </p:cNvSpPr>
          <p:nvPr>
            <p:ph idx="1"/>
          </p:nvPr>
        </p:nvSpPr>
        <p:spPr/>
        <p:txBody>
          <a:bodyPr>
            <a:normAutofit lnSpcReduction="10000"/>
          </a:bodyPr>
          <a:lstStyle/>
          <a:p>
            <a:r>
              <a:rPr lang="en-US" dirty="0"/>
              <a:t>Goal of Philosophy</a:t>
            </a:r>
          </a:p>
          <a:p>
            <a:pPr lvl="1"/>
            <a:r>
              <a:rPr lang="en-US" dirty="0"/>
              <a:t>To provide a rational interpretation of revelation.</a:t>
            </a:r>
          </a:p>
          <a:p>
            <a:pPr lvl="1"/>
            <a:r>
              <a:rPr lang="en-US" dirty="0"/>
              <a:t>Quotes Augustine to support his view: “true philosophy is true religion, and conversely true religion is true philosophy.”</a:t>
            </a:r>
          </a:p>
          <a:p>
            <a:pPr lvl="1"/>
            <a:r>
              <a:rPr lang="en-US" dirty="0"/>
              <a:t>Scripture should be followed but needs to be interpreted.</a:t>
            </a:r>
          </a:p>
          <a:p>
            <a:pPr lvl="1"/>
            <a:r>
              <a:rPr lang="en-US" dirty="0"/>
              <a:t>Two sources for interpreting scripture: reason and the church fathers.</a:t>
            </a:r>
          </a:p>
          <a:p>
            <a:pPr lvl="2"/>
            <a:r>
              <a:rPr lang="en-US" dirty="0"/>
              <a:t>Emphasis on the priority of reason.</a:t>
            </a:r>
          </a:p>
          <a:p>
            <a:pPr lvl="2"/>
            <a:r>
              <a:rPr lang="en-US" dirty="0"/>
              <a:t>Claims that true faith and reason will not conflict-both come form divine wisdom.</a:t>
            </a:r>
          </a:p>
          <a:p>
            <a:pPr lvl="2"/>
            <a:r>
              <a:rPr lang="en-US" dirty="0"/>
              <a:t>If they seem to conflict, then one is not genuine.</a:t>
            </a:r>
          </a:p>
          <a:p>
            <a:pPr lvl="2"/>
            <a:r>
              <a:rPr lang="en-US" dirty="0"/>
              <a:t>This allowed him to interpret revelation and doctrinal traditions in the way that reason led him.</a:t>
            </a:r>
          </a:p>
          <a:p>
            <a:endParaRPr lang="en-US" dirty="0"/>
          </a:p>
        </p:txBody>
      </p:sp>
    </p:spTree>
    <p:extLst>
      <p:ext uri="{BB962C8B-B14F-4D97-AF65-F5344CB8AC3E}">
        <p14:creationId xmlns:p14="http://schemas.microsoft.com/office/powerpoint/2010/main" val="149141749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67F8-175C-E1FE-0247-FB1FB98C6575}"/>
              </a:ext>
            </a:extLst>
          </p:cNvPr>
          <p:cNvSpPr>
            <a:spLocks noGrp="1"/>
          </p:cNvSpPr>
          <p:nvPr>
            <p:ph type="title"/>
          </p:nvPr>
        </p:nvSpPr>
        <p:spPr/>
        <p:txBody>
          <a:bodyPr/>
          <a:lstStyle/>
          <a:p>
            <a:r>
              <a:rPr lang="en-US" b="1" i="1" dirty="0"/>
              <a:t>The End of Medieval Philosophy</a:t>
            </a:r>
            <a:br>
              <a:rPr lang="en-US" b="1" i="1" dirty="0"/>
            </a:br>
            <a:endParaRPr lang="en-US" dirty="0"/>
          </a:p>
        </p:txBody>
      </p:sp>
      <p:sp>
        <p:nvSpPr>
          <p:cNvPr id="3" name="Content Placeholder 2">
            <a:extLst>
              <a:ext uri="{FF2B5EF4-FFF2-40B4-BE49-F238E27FC236}">
                <a16:creationId xmlns:a16="http://schemas.microsoft.com/office/drawing/2014/main" id="{A17D5DFF-1D59-FE4C-EC31-47D3CEDB3BF5}"/>
              </a:ext>
            </a:extLst>
          </p:cNvPr>
          <p:cNvSpPr>
            <a:spLocks noGrp="1"/>
          </p:cNvSpPr>
          <p:nvPr>
            <p:ph idx="1"/>
          </p:nvPr>
        </p:nvSpPr>
        <p:spPr/>
        <p:txBody>
          <a:bodyPr>
            <a:normAutofit fontScale="92500" lnSpcReduction="10000"/>
          </a:bodyPr>
          <a:lstStyle/>
          <a:p>
            <a:r>
              <a:rPr lang="en-US" dirty="0"/>
              <a:t>Architectural Metaphor</a:t>
            </a:r>
          </a:p>
          <a:p>
            <a:pPr lvl="1"/>
            <a:r>
              <a:rPr lang="en-US" dirty="0"/>
              <a:t>The French Beauvais Cathedral was begun in 1247.</a:t>
            </a:r>
          </a:p>
          <a:p>
            <a:pPr lvl="1"/>
            <a:r>
              <a:rPr lang="en-US" dirty="0"/>
              <a:t>It collapsed in 1284 due to the failure of its supporting arches.</a:t>
            </a:r>
          </a:p>
          <a:p>
            <a:pPr lvl="1"/>
            <a:r>
              <a:rPr lang="en-US" dirty="0"/>
              <a:t>Architects became more conservative and their work more modest as they recognized their limits.	</a:t>
            </a:r>
          </a:p>
          <a:p>
            <a:pPr lvl="1"/>
            <a:r>
              <a:rPr lang="en-US" dirty="0"/>
              <a:t>Nominalism, voluntarism, the distinction of faith and reason, Ockham’s empiricism and mysticism all added to the collapse of the cathedral of reason built by thinkers like Aquinas.</a:t>
            </a:r>
          </a:p>
          <a:p>
            <a:r>
              <a:rPr lang="en-US" dirty="0"/>
              <a:t>Reformation</a:t>
            </a:r>
          </a:p>
          <a:p>
            <a:pPr lvl="1"/>
            <a:r>
              <a:rPr lang="en-US" dirty="0"/>
              <a:t>From Ockham’s view that theology should be based on revelation not philosophy the next step was to reduce revelation to scripture.</a:t>
            </a:r>
          </a:p>
          <a:p>
            <a:pPr lvl="2"/>
            <a:r>
              <a:rPr lang="en-US" dirty="0"/>
              <a:t>John Wyclif and other Protestant reformers took that step.</a:t>
            </a:r>
          </a:p>
          <a:p>
            <a:pPr lvl="2"/>
            <a:r>
              <a:rPr lang="en-US" dirty="0"/>
              <a:t>Martin Luther was directly influenced by Ockham.</a:t>
            </a:r>
          </a:p>
          <a:p>
            <a:endParaRPr lang="en-US" dirty="0"/>
          </a:p>
        </p:txBody>
      </p:sp>
    </p:spTree>
    <p:extLst>
      <p:ext uri="{BB962C8B-B14F-4D97-AF65-F5344CB8AC3E}">
        <p14:creationId xmlns:p14="http://schemas.microsoft.com/office/powerpoint/2010/main" val="37123401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36441D29-CB56-7141-5580-CDE4525A1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C34BC3-2511-1DFF-A5C8-B65EFA43AE4F}"/>
              </a:ext>
            </a:extLst>
          </p:cNvPr>
          <p:cNvSpPr>
            <a:spLocks noGrp="1"/>
          </p:cNvSpPr>
          <p:nvPr>
            <p:ph type="title"/>
          </p:nvPr>
        </p:nvSpPr>
        <p:spPr>
          <a:xfrm>
            <a:off x="5282381" y="629266"/>
            <a:ext cx="4767471" cy="1641986"/>
          </a:xfrm>
        </p:spPr>
        <p:txBody>
          <a:bodyPr>
            <a:normAutofit/>
          </a:bodyPr>
          <a:lstStyle/>
          <a:p>
            <a:pPr>
              <a:lnSpc>
                <a:spcPct val="90000"/>
              </a:lnSpc>
            </a:pPr>
            <a:r>
              <a:rPr lang="en-US" sz="3600" b="1" i="1"/>
              <a:t>The End of Medieval Philosophy</a:t>
            </a:r>
            <a:br>
              <a:rPr lang="en-US" sz="3600" b="1" i="1"/>
            </a:br>
            <a:endParaRPr lang="en-US" sz="3600"/>
          </a:p>
        </p:txBody>
      </p:sp>
      <p:pic>
        <p:nvPicPr>
          <p:cNvPr id="5" name="Picture 4" descr="Stack of multicolored books">
            <a:extLst>
              <a:ext uri="{FF2B5EF4-FFF2-40B4-BE49-F238E27FC236}">
                <a16:creationId xmlns:a16="http://schemas.microsoft.com/office/drawing/2014/main" id="{94E60031-7D53-DC67-F1EF-81A0F1F98F24}"/>
              </a:ext>
            </a:extLst>
          </p:cNvPr>
          <p:cNvPicPr>
            <a:picLocks noChangeAspect="1"/>
          </p:cNvPicPr>
          <p:nvPr/>
        </p:nvPicPr>
        <p:blipFill>
          <a:blip r:embed="rId4"/>
          <a:srcRect l="39744" r="33730" b="-1"/>
          <a:stretch>
            <a:fillRect/>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27F336E2-B1EF-3C73-0CF4-67EABB900F73}"/>
              </a:ext>
            </a:extLst>
          </p:cNvPr>
          <p:cNvSpPr>
            <a:spLocks noGrp="1"/>
          </p:cNvSpPr>
          <p:nvPr>
            <p:ph idx="1"/>
          </p:nvPr>
        </p:nvSpPr>
        <p:spPr>
          <a:xfrm>
            <a:off x="5282381" y="2438400"/>
            <a:ext cx="4767471" cy="3809999"/>
          </a:xfrm>
        </p:spPr>
        <p:txBody>
          <a:bodyPr>
            <a:normAutofit/>
          </a:bodyPr>
          <a:lstStyle/>
          <a:p>
            <a:r>
              <a:rPr lang="en-US" dirty="0"/>
              <a:t>Philosophy</a:t>
            </a:r>
          </a:p>
          <a:p>
            <a:pPr lvl="1"/>
            <a:r>
              <a:rPr lang="en-US" dirty="0"/>
              <a:t>Ockham was credited with replacing the old ways of thinking with the new way (via moderna).</a:t>
            </a:r>
          </a:p>
          <a:p>
            <a:pPr lvl="1"/>
            <a:r>
              <a:rPr lang="en-US" dirty="0"/>
              <a:t>Scholasticism continued to have influence.</a:t>
            </a:r>
          </a:p>
          <a:p>
            <a:pPr lvl="1"/>
            <a:r>
              <a:rPr lang="en-US" dirty="0"/>
              <a:t>The Thomistic tradition continues.</a:t>
            </a:r>
          </a:p>
          <a:p>
            <a:pPr lvl="1"/>
            <a:r>
              <a:rPr lang="en-US" dirty="0"/>
              <a:t>The 17</a:t>
            </a:r>
            <a:r>
              <a:rPr lang="en-US" baseline="30000" dirty="0"/>
              <a:t>th</a:t>
            </a:r>
            <a:r>
              <a:rPr lang="en-US" dirty="0"/>
              <a:t> century philosophers depended on the terms and concepts developed by the scholastics.</a:t>
            </a:r>
          </a:p>
        </p:txBody>
      </p:sp>
    </p:spTree>
    <p:extLst>
      <p:ext uri="{BB962C8B-B14F-4D97-AF65-F5344CB8AC3E}">
        <p14:creationId xmlns:p14="http://schemas.microsoft.com/office/powerpoint/2010/main" val="3587171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B1DD-DD60-101D-8AC6-1B47BCBFB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E1BFA-D3A4-08DA-8141-9F99DDFE9B97}"/>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8BC667F8-7BAA-06C8-E318-8E3369B0320D}"/>
              </a:ext>
            </a:extLst>
          </p:cNvPr>
          <p:cNvSpPr>
            <a:spLocks noGrp="1"/>
          </p:cNvSpPr>
          <p:nvPr>
            <p:ph idx="1"/>
          </p:nvPr>
        </p:nvSpPr>
        <p:spPr/>
        <p:txBody>
          <a:bodyPr>
            <a:normAutofit/>
          </a:bodyPr>
          <a:lstStyle/>
          <a:p>
            <a:r>
              <a:rPr lang="en-US" i="1" dirty="0"/>
              <a:t>On the Division of Nature</a:t>
            </a:r>
            <a:endParaRPr lang="en-US" dirty="0"/>
          </a:p>
          <a:p>
            <a:pPr lvl="1"/>
            <a:r>
              <a:rPr lang="en-US" dirty="0"/>
              <a:t>His major work, written around 867</a:t>
            </a:r>
          </a:p>
          <a:p>
            <a:pPr lvl="1"/>
            <a:r>
              <a:rPr lang="en-US" dirty="0"/>
              <a:t>Nature has four aspects which exhaust all logical possibilities.</a:t>
            </a:r>
          </a:p>
          <a:p>
            <a:pPr lvl="1"/>
            <a:r>
              <a:rPr lang="en-US" dirty="0"/>
              <a:t>What creates and is not created: God is an uncaused cause.</a:t>
            </a:r>
          </a:p>
          <a:p>
            <a:pPr lvl="1"/>
            <a:r>
              <a:rPr lang="en-US" dirty="0"/>
              <a:t>What creates and what is created: the ideas in the Divine Logos are his version of the Platonic Forms.</a:t>
            </a:r>
          </a:p>
          <a:p>
            <a:pPr lvl="1"/>
            <a:r>
              <a:rPr lang="en-US" dirty="0"/>
              <a:t>What is created but does not create: the created universe.</a:t>
            </a:r>
          </a:p>
          <a:p>
            <a:pPr lvl="1"/>
            <a:r>
              <a:rPr lang="en-US" dirty="0"/>
              <a:t>What does not create and is not created: God taken as the final cause/end.</a:t>
            </a:r>
          </a:p>
          <a:p>
            <a:endParaRPr lang="en-US" dirty="0"/>
          </a:p>
        </p:txBody>
      </p:sp>
    </p:spTree>
    <p:extLst>
      <p:ext uri="{BB962C8B-B14F-4D97-AF65-F5344CB8AC3E}">
        <p14:creationId xmlns:p14="http://schemas.microsoft.com/office/powerpoint/2010/main" val="2674026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22312-4FAB-9D8C-A7F1-24E886931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05EB5-76BC-9DDD-EC31-BD9522499FD5}"/>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565BFCB2-2878-16E6-826F-3D88E41F807F}"/>
              </a:ext>
            </a:extLst>
          </p:cNvPr>
          <p:cNvSpPr>
            <a:spLocks noGrp="1"/>
          </p:cNvSpPr>
          <p:nvPr>
            <p:ph idx="1"/>
          </p:nvPr>
        </p:nvSpPr>
        <p:spPr/>
        <p:txBody>
          <a:bodyPr>
            <a:normAutofit fontScale="92500" lnSpcReduction="20000"/>
          </a:bodyPr>
          <a:lstStyle/>
          <a:p>
            <a:r>
              <a:rPr lang="en-US" dirty="0"/>
              <a:t>Pantheism and Theism in </a:t>
            </a:r>
            <a:r>
              <a:rPr lang="en-US" i="1" dirty="0"/>
              <a:t>On the Division of Nature</a:t>
            </a:r>
            <a:endParaRPr lang="en-US" dirty="0"/>
          </a:p>
          <a:p>
            <a:pPr lvl="1"/>
            <a:r>
              <a:rPr lang="en-US" dirty="0"/>
              <a:t>Blurred the distinction between pantheism and biblical theism.</a:t>
            </a:r>
          </a:p>
          <a:p>
            <a:pPr lvl="2"/>
            <a:r>
              <a:rPr lang="en-US" dirty="0"/>
              <a:t>Pantheism: emphasizes the immanence of God to a degree that God is identified with the world.</a:t>
            </a:r>
          </a:p>
          <a:p>
            <a:pPr lvl="2"/>
            <a:r>
              <a:rPr lang="en-US" dirty="0"/>
              <a:t>Theism: Keeps God transcendent and maintains the creator-created distinction.</a:t>
            </a:r>
          </a:p>
          <a:p>
            <a:pPr lvl="1"/>
            <a:r>
              <a:rPr lang="en-US" dirty="0"/>
              <a:t>Acceptance of Neoplatonism made it all but impossible for him to maintain the orthodox absolute distinction between God and his creation.</a:t>
            </a:r>
          </a:p>
          <a:p>
            <a:pPr lvl="1"/>
            <a:r>
              <a:rPr lang="en-US" dirty="0"/>
              <a:t>Given Pseudo-Dionysius’s Neoplatonism, for the world to depend on God means that either:</a:t>
            </a:r>
          </a:p>
          <a:p>
            <a:pPr lvl="2"/>
            <a:r>
              <a:rPr lang="en-US" dirty="0"/>
              <a:t> The world participates in God </a:t>
            </a:r>
          </a:p>
          <a:p>
            <a:pPr lvl="2"/>
            <a:r>
              <a:rPr lang="en-US" dirty="0"/>
              <a:t>Or the world flows from God.</a:t>
            </a:r>
          </a:p>
          <a:p>
            <a:pPr lvl="1"/>
            <a:r>
              <a:rPr lang="en-US" dirty="0"/>
              <a:t>God is “is called the One because He is all things universally; for there is nothing in existence which does not participate in the One.”</a:t>
            </a:r>
          </a:p>
          <a:p>
            <a:pPr lvl="2"/>
            <a:r>
              <a:rPr lang="en-US" dirty="0"/>
              <a:t>“The One extends itself into everything and the extension itself is everything.”</a:t>
            </a:r>
          </a:p>
          <a:p>
            <a:endParaRPr lang="en-US" dirty="0"/>
          </a:p>
        </p:txBody>
      </p:sp>
    </p:spTree>
    <p:extLst>
      <p:ext uri="{BB962C8B-B14F-4D97-AF65-F5344CB8AC3E}">
        <p14:creationId xmlns:p14="http://schemas.microsoft.com/office/powerpoint/2010/main" val="129211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37410-247D-7902-B2C7-5E4408ED1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61C73-A57E-7AFD-13BC-E6B0586276E2}"/>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C0EDFE68-2BE0-A66C-28D6-E1BB5E5BCDF1}"/>
              </a:ext>
            </a:extLst>
          </p:cNvPr>
          <p:cNvSpPr>
            <a:spLocks noGrp="1"/>
          </p:cNvSpPr>
          <p:nvPr>
            <p:ph idx="1"/>
          </p:nvPr>
        </p:nvSpPr>
        <p:spPr/>
        <p:txBody>
          <a:bodyPr>
            <a:normAutofit/>
          </a:bodyPr>
          <a:lstStyle/>
          <a:p>
            <a:r>
              <a:rPr lang="en-US" dirty="0"/>
              <a:t>Necessity in </a:t>
            </a:r>
            <a:r>
              <a:rPr lang="en-US" i="1" dirty="0"/>
              <a:t>On the Division of Nature</a:t>
            </a:r>
            <a:endParaRPr lang="en-US" dirty="0"/>
          </a:p>
          <a:p>
            <a:pPr lvl="1"/>
            <a:r>
              <a:rPr lang="en-US" dirty="0"/>
              <a:t>God’s nature and all that comes from it are necessary.</a:t>
            </a:r>
          </a:p>
          <a:p>
            <a:pPr lvl="2"/>
            <a:r>
              <a:rPr lang="en-US" dirty="0"/>
              <a:t>As the infinite number series is a necessary progression from its source in 1.</a:t>
            </a:r>
          </a:p>
          <a:p>
            <a:pPr lvl="2"/>
            <a:r>
              <a:rPr lang="en-US" dirty="0"/>
              <a:t>Use of numerical analogies is Neoplatonic.</a:t>
            </a:r>
          </a:p>
          <a:p>
            <a:pPr lvl="2"/>
            <a:r>
              <a:rPr lang="en-US" dirty="0"/>
              <a:t>The universe is the necessary result of the divine.</a:t>
            </a:r>
          </a:p>
          <a:p>
            <a:pPr lvl="1"/>
            <a:r>
              <a:rPr lang="en-US" dirty="0"/>
              <a:t>If God did not create the universe, He would be potentially its creator and hence imperfect.</a:t>
            </a:r>
          </a:p>
          <a:p>
            <a:pPr lvl="1"/>
            <a:r>
              <a:rPr lang="en-US" dirty="0"/>
              <a:t>If the creation did not result from necessity, then creation would be arbitrary.</a:t>
            </a:r>
          </a:p>
          <a:p>
            <a:pPr lvl="1"/>
            <a:r>
              <a:rPr lang="en-US" dirty="0"/>
              <a:t>Used the Neoplatonic metaphor that God is like a river that flows into all without changing.</a:t>
            </a:r>
          </a:p>
          <a:p>
            <a:endParaRPr lang="en-US" dirty="0"/>
          </a:p>
        </p:txBody>
      </p:sp>
    </p:spTree>
    <p:extLst>
      <p:ext uri="{BB962C8B-B14F-4D97-AF65-F5344CB8AC3E}">
        <p14:creationId xmlns:p14="http://schemas.microsoft.com/office/powerpoint/2010/main" val="3798551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2CDF3-949D-C895-36D1-50D771043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62FE6-6BEB-42B7-6DF9-28DE8DFCDB32}"/>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D61DC1E6-3B0A-7A13-9497-23187E2B607F}"/>
              </a:ext>
            </a:extLst>
          </p:cNvPr>
          <p:cNvSpPr>
            <a:spLocks noGrp="1"/>
          </p:cNvSpPr>
          <p:nvPr>
            <p:ph idx="1"/>
          </p:nvPr>
        </p:nvSpPr>
        <p:spPr/>
        <p:txBody>
          <a:bodyPr>
            <a:normAutofit/>
          </a:bodyPr>
          <a:lstStyle/>
          <a:p>
            <a:r>
              <a:rPr lang="en-US" dirty="0"/>
              <a:t>The Problem of Evil in </a:t>
            </a:r>
            <a:r>
              <a:rPr lang="en-US" i="1" dirty="0"/>
              <a:t>On the Division of Nature</a:t>
            </a:r>
            <a:endParaRPr lang="en-US" dirty="0"/>
          </a:p>
          <a:p>
            <a:pPr lvl="1"/>
            <a:r>
              <a:rPr lang="en-US" dirty="0"/>
              <a:t>If the universe is created by God, what is the origin of evil?</a:t>
            </a:r>
          </a:p>
          <a:p>
            <a:pPr lvl="1"/>
            <a:r>
              <a:rPr lang="en-US" dirty="0"/>
              <a:t>Evil is not a real being: J</a:t>
            </a:r>
          </a:p>
          <a:p>
            <a:pPr lvl="2"/>
            <a:r>
              <a:rPr lang="en-US" dirty="0"/>
              <a:t>Just as darkness is the absence of light, evil is the absence of good.</a:t>
            </a:r>
          </a:p>
          <a:p>
            <a:pPr lvl="2"/>
            <a:r>
              <a:rPr lang="en-US" dirty="0"/>
              <a:t>From Augustine.</a:t>
            </a:r>
          </a:p>
          <a:p>
            <a:pPr lvl="1"/>
            <a:r>
              <a:rPr lang="en-US" dirty="0"/>
              <a:t>Following Augustine, he claims:</a:t>
            </a:r>
          </a:p>
          <a:p>
            <a:pPr lvl="2"/>
            <a:r>
              <a:rPr lang="en-US" dirty="0"/>
              <a:t> What seems evil to us is due to our limits</a:t>
            </a:r>
          </a:p>
          <a:p>
            <a:pPr lvl="2"/>
            <a:r>
              <a:rPr lang="en-US" dirty="0"/>
              <a:t> The big picture is beautiful though some parts seem ugly to us.</a:t>
            </a:r>
          </a:p>
          <a:p>
            <a:endParaRPr lang="en-US" dirty="0"/>
          </a:p>
        </p:txBody>
      </p:sp>
    </p:spTree>
    <p:extLst>
      <p:ext uri="{BB962C8B-B14F-4D97-AF65-F5344CB8AC3E}">
        <p14:creationId xmlns:p14="http://schemas.microsoft.com/office/powerpoint/2010/main" val="793070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7DEF7-9BA1-7458-E5DF-8971408B4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9CB35-E02E-58A9-E63D-41E63D5342EC}"/>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7DE67E36-7464-0C6B-AC17-C71B83E52170}"/>
              </a:ext>
            </a:extLst>
          </p:cNvPr>
          <p:cNvSpPr>
            <a:spLocks noGrp="1"/>
          </p:cNvSpPr>
          <p:nvPr>
            <p:ph idx="1"/>
          </p:nvPr>
        </p:nvSpPr>
        <p:spPr/>
        <p:txBody>
          <a:bodyPr>
            <a:normAutofit/>
          </a:bodyPr>
          <a:lstStyle/>
          <a:p>
            <a:r>
              <a:rPr lang="en-US" dirty="0"/>
              <a:t>Unification in  </a:t>
            </a:r>
            <a:r>
              <a:rPr lang="en-US" i="1" dirty="0"/>
              <a:t>On the Division of Nature</a:t>
            </a:r>
            <a:endParaRPr lang="en-US" dirty="0"/>
          </a:p>
          <a:p>
            <a:pPr lvl="1"/>
            <a:r>
              <a:rPr lang="en-US" dirty="0"/>
              <a:t>All distinctions and fragmentation will cease as these arise from a lapse from the unity of God.</a:t>
            </a:r>
          </a:p>
          <a:p>
            <a:pPr lvl="1"/>
            <a:r>
              <a:rPr lang="en-US" dirty="0"/>
              <a:t> As all things flowed from God without diminishing God, all things will return without enhancing Him.</a:t>
            </a:r>
          </a:p>
          <a:p>
            <a:pPr lvl="1"/>
            <a:r>
              <a:rPr lang="en-US" dirty="0"/>
              <a:t>All our longings are the result of our desire to be reunited with God.</a:t>
            </a:r>
          </a:p>
          <a:p>
            <a:pPr lvl="1"/>
            <a:r>
              <a:rPr lang="en-US" dirty="0"/>
              <a:t>This matches Greek views</a:t>
            </a:r>
          </a:p>
          <a:p>
            <a:pPr lvl="1"/>
            <a:r>
              <a:rPr lang="en-US" dirty="0"/>
              <a:t> At odds with the Christian views of time and creation.</a:t>
            </a:r>
          </a:p>
          <a:p>
            <a:pPr lvl="1"/>
            <a:r>
              <a:rPr lang="en-US" dirty="0"/>
              <a:t>Critics said this seems to:</a:t>
            </a:r>
          </a:p>
          <a:p>
            <a:pPr lvl="2"/>
            <a:r>
              <a:rPr lang="en-US" dirty="0"/>
              <a:t>Render the existence of the universe and human activity pointless.</a:t>
            </a:r>
          </a:p>
          <a:p>
            <a:pPr lvl="2"/>
            <a:r>
              <a:rPr lang="en-US" dirty="0"/>
              <a:t>Contradict the Christian notion of personal immortality.</a:t>
            </a:r>
          </a:p>
          <a:p>
            <a:endParaRPr lang="en-US" dirty="0"/>
          </a:p>
        </p:txBody>
      </p:sp>
    </p:spTree>
    <p:extLst>
      <p:ext uri="{BB962C8B-B14F-4D97-AF65-F5344CB8AC3E}">
        <p14:creationId xmlns:p14="http://schemas.microsoft.com/office/powerpoint/2010/main" val="4027695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F74CC-80D0-B8C7-35F1-B93A43D2C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AA772-61E9-46C9-7FFF-256F6A0BD543}"/>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E40B451B-9600-2C90-326B-222C5435779E}"/>
              </a:ext>
            </a:extLst>
          </p:cNvPr>
          <p:cNvSpPr>
            <a:spLocks noGrp="1"/>
          </p:cNvSpPr>
          <p:nvPr>
            <p:ph idx="1"/>
          </p:nvPr>
        </p:nvSpPr>
        <p:spPr/>
        <p:txBody>
          <a:bodyPr>
            <a:normAutofit/>
          </a:bodyPr>
          <a:lstStyle/>
          <a:p>
            <a:r>
              <a:rPr lang="en-US" dirty="0"/>
              <a:t>Religious Language in </a:t>
            </a:r>
            <a:r>
              <a:rPr lang="en-US" i="1" dirty="0"/>
              <a:t>On the Division of Nature</a:t>
            </a:r>
            <a:endParaRPr lang="en-US" dirty="0"/>
          </a:p>
          <a:p>
            <a:pPr lvl="1"/>
            <a:r>
              <a:rPr lang="en-US" dirty="0"/>
              <a:t>God is beyond all categories of language and thought because to describe God is to limit God.</a:t>
            </a:r>
          </a:p>
          <a:p>
            <a:pPr lvl="1"/>
            <a:r>
              <a:rPr lang="en-US" dirty="0"/>
              <a:t>How can we use language and concepts based on finite earthly experience to describe a transcendent and infinite being?</a:t>
            </a:r>
          </a:p>
          <a:p>
            <a:pPr lvl="1"/>
            <a:r>
              <a:rPr lang="en-US" dirty="0"/>
              <a:t>To address this, he uses positive and negative theology.</a:t>
            </a:r>
          </a:p>
          <a:p>
            <a:pPr lvl="1"/>
            <a:r>
              <a:rPr lang="en-US" dirty="0"/>
              <a:t>If we affirm X of God, we must immediately affirm not X, because our notion of X is inadequate.</a:t>
            </a:r>
          </a:p>
          <a:p>
            <a:pPr lvl="2"/>
            <a:r>
              <a:rPr lang="en-US" dirty="0"/>
              <a:t>It  would be improper to assume God shares anything with the finite.</a:t>
            </a:r>
          </a:p>
          <a:p>
            <a:pPr lvl="1"/>
            <a:r>
              <a:rPr lang="en-US" dirty="0"/>
              <a:t> All affirmative statements about God must be metaphorical.</a:t>
            </a:r>
          </a:p>
        </p:txBody>
      </p:sp>
    </p:spTree>
    <p:extLst>
      <p:ext uri="{BB962C8B-B14F-4D97-AF65-F5344CB8AC3E}">
        <p14:creationId xmlns:p14="http://schemas.microsoft.com/office/powerpoint/2010/main" val="1003051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68994-EBA5-DB5D-3ECD-A6B17175C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0BCC6-0D83-2BE6-F4B7-F456090A5C12}"/>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89BB8CBD-68AD-C54C-92B2-01054DED5284}"/>
              </a:ext>
            </a:extLst>
          </p:cNvPr>
          <p:cNvSpPr>
            <a:spLocks noGrp="1"/>
          </p:cNvSpPr>
          <p:nvPr>
            <p:ph idx="1"/>
          </p:nvPr>
        </p:nvSpPr>
        <p:spPr/>
        <p:txBody>
          <a:bodyPr>
            <a:normAutofit/>
          </a:bodyPr>
          <a:lstStyle/>
          <a:p>
            <a:pPr lvl="1"/>
            <a:r>
              <a:rPr lang="en-US" dirty="0"/>
              <a:t>His solution</a:t>
            </a:r>
          </a:p>
          <a:p>
            <a:pPr lvl="2"/>
            <a:r>
              <a:rPr lang="en-US" dirty="0"/>
              <a:t>Based on Pseudo-Dionysius</a:t>
            </a:r>
          </a:p>
          <a:p>
            <a:pPr lvl="2"/>
            <a:r>
              <a:rPr lang="en-US" dirty="0"/>
              <a:t>Use superlative language such as “supergood” to avoid implying God has any qualities in common with the finite beings.</a:t>
            </a:r>
          </a:p>
          <a:p>
            <a:pPr lvl="1"/>
            <a:r>
              <a:rPr lang="en-US" dirty="0"/>
              <a:t>We can use superlatives but cannot grasp their true meaning beyond knowing they are beyond the finite qualities.</a:t>
            </a:r>
          </a:p>
          <a:p>
            <a:pPr lvl="1"/>
            <a:r>
              <a:rPr lang="en-US" dirty="0"/>
              <a:t>God cannot be apprehended intellectually, but only via the Neoplatonic merging with God through mystical experience.</a:t>
            </a:r>
          </a:p>
          <a:p>
            <a:pPr lvl="1"/>
            <a:r>
              <a:rPr lang="en-US" dirty="0"/>
              <a:t>This influenced Christian mystics and later heretics.</a:t>
            </a:r>
          </a:p>
        </p:txBody>
      </p:sp>
    </p:spTree>
    <p:extLst>
      <p:ext uri="{BB962C8B-B14F-4D97-AF65-F5344CB8AC3E}">
        <p14:creationId xmlns:p14="http://schemas.microsoft.com/office/powerpoint/2010/main" val="253361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0D1B5DFD-30D1-DDA9-42F1-E260B8126A27}"/>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D21E0D43-E156-259B-60EB-D2E700454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020A31-C8CD-777E-72CC-1E1779CEA81F}"/>
              </a:ext>
            </a:extLst>
          </p:cNvPr>
          <p:cNvSpPr>
            <a:spLocks noGrp="1"/>
          </p:cNvSpPr>
          <p:nvPr>
            <p:ph type="title"/>
          </p:nvPr>
        </p:nvSpPr>
        <p:spPr>
          <a:xfrm>
            <a:off x="5411931" y="452718"/>
            <a:ext cx="4638903" cy="1400530"/>
          </a:xfrm>
        </p:spPr>
        <p:txBody>
          <a:bodyPr>
            <a:normAutofit/>
          </a:bodyPr>
          <a:lstStyle/>
          <a:p>
            <a:r>
              <a:rPr lang="en-US" sz="3900" dirty="0"/>
              <a:t>Early Middle Ages: Background</a:t>
            </a:r>
          </a:p>
        </p:txBody>
      </p:sp>
      <p:sp>
        <p:nvSpPr>
          <p:cNvPr id="2057" name="Freeform 31">
            <a:extLst>
              <a:ext uri="{FF2B5EF4-FFF2-40B4-BE49-F238E27FC236}">
                <a16:creationId xmlns:a16="http://schemas.microsoft.com/office/drawing/2014/main" id="{181A8C5F-90BE-CAF7-D1D7-679B6CF35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050" name="Picture 2">
            <a:extLst>
              <a:ext uri="{FF2B5EF4-FFF2-40B4-BE49-F238E27FC236}">
                <a16:creationId xmlns:a16="http://schemas.microsoft.com/office/drawing/2014/main" id="{323B9EBD-A5D1-0E6F-0A60-B9729CFCA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41" r="-2" b="5723"/>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95B1C832-A7A7-F4D8-7D5B-088944CCB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4B1AD1C3-B466-6A75-C721-AC168379E604}"/>
              </a:ext>
            </a:extLst>
          </p:cNvPr>
          <p:cNvSpPr>
            <a:spLocks noGrp="1"/>
          </p:cNvSpPr>
          <p:nvPr>
            <p:ph idx="1"/>
          </p:nvPr>
        </p:nvSpPr>
        <p:spPr>
          <a:xfrm>
            <a:off x="5410950" y="2052918"/>
            <a:ext cx="4638903" cy="4195481"/>
          </a:xfrm>
        </p:spPr>
        <p:txBody>
          <a:bodyPr>
            <a:normAutofit fontScale="85000" lnSpcReduction="20000"/>
          </a:bodyPr>
          <a:lstStyle/>
          <a:p>
            <a:r>
              <a:rPr lang="en-US" dirty="0"/>
              <a:t>Fall of Rome</a:t>
            </a:r>
          </a:p>
          <a:p>
            <a:pPr lvl="1"/>
            <a:r>
              <a:rPr lang="en-US" dirty="0"/>
              <a:t>The Empire suffered from an ever-growing bureaucracy.</a:t>
            </a:r>
          </a:p>
          <a:p>
            <a:pPr lvl="2"/>
            <a:r>
              <a:rPr lang="en-US" dirty="0"/>
              <a:t>Division into western and eastern regions.</a:t>
            </a:r>
          </a:p>
          <a:p>
            <a:pPr lvl="2"/>
            <a:r>
              <a:rPr lang="en-US" dirty="0"/>
              <a:t>West  ruled from Rome, then Ravenna.</a:t>
            </a:r>
          </a:p>
          <a:p>
            <a:pPr lvl="2"/>
            <a:r>
              <a:rPr lang="en-US" dirty="0"/>
              <a:t>East ruled from Constantinople.</a:t>
            </a:r>
          </a:p>
          <a:p>
            <a:pPr lvl="1"/>
            <a:r>
              <a:rPr lang="en-US" dirty="0"/>
              <a:t>The Empire faced a shortage of troops and began recruiting non-Romans, mainly Germanic tribesmen.</a:t>
            </a:r>
          </a:p>
          <a:p>
            <a:pPr lvl="2"/>
            <a:r>
              <a:rPr lang="en-US" dirty="0"/>
              <a:t>This “de-Romanized” the army.</a:t>
            </a:r>
          </a:p>
          <a:p>
            <a:pPr lvl="1"/>
            <a:r>
              <a:rPr lang="en-US" dirty="0"/>
              <a:t>Gave the barbarians effective military training and knowledge of Roman tactics.</a:t>
            </a:r>
          </a:p>
          <a:p>
            <a:pPr marL="0" indent="0">
              <a:buNone/>
            </a:pPr>
            <a:r>
              <a:rPr lang="en-US" dirty="0"/>
              <a:t>	</a:t>
            </a:r>
            <a:endParaRPr lang="en-US" sz="800" dirty="0"/>
          </a:p>
        </p:txBody>
      </p:sp>
    </p:spTree>
    <p:extLst>
      <p:ext uri="{BB962C8B-B14F-4D97-AF65-F5344CB8AC3E}">
        <p14:creationId xmlns:p14="http://schemas.microsoft.com/office/powerpoint/2010/main" val="3158096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C026B-2938-09D1-D329-01EA947FE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05AA3-580F-E67B-8461-5C2FD034179D}"/>
              </a:ext>
            </a:extLst>
          </p:cNvPr>
          <p:cNvSpPr>
            <a:spLocks noGrp="1"/>
          </p:cNvSpPr>
          <p:nvPr>
            <p:ph type="title"/>
          </p:nvPr>
        </p:nvSpPr>
        <p:spPr/>
        <p:txBody>
          <a:bodyPr/>
          <a:lstStyle/>
          <a:p>
            <a:r>
              <a:rPr lang="en-US" dirty="0"/>
              <a:t>The Early Middle Ages: John Scotus Erigena </a:t>
            </a:r>
          </a:p>
        </p:txBody>
      </p:sp>
      <p:sp>
        <p:nvSpPr>
          <p:cNvPr id="3" name="Content Placeholder 2">
            <a:extLst>
              <a:ext uri="{FF2B5EF4-FFF2-40B4-BE49-F238E27FC236}">
                <a16:creationId xmlns:a16="http://schemas.microsoft.com/office/drawing/2014/main" id="{A0723A43-59BC-5103-259E-8372A0D75632}"/>
              </a:ext>
            </a:extLst>
          </p:cNvPr>
          <p:cNvSpPr>
            <a:spLocks noGrp="1"/>
          </p:cNvSpPr>
          <p:nvPr>
            <p:ph idx="1"/>
          </p:nvPr>
        </p:nvSpPr>
        <p:spPr/>
        <p:txBody>
          <a:bodyPr>
            <a:normAutofit fontScale="85000" lnSpcReduction="20000"/>
          </a:bodyPr>
          <a:lstStyle/>
          <a:p>
            <a:r>
              <a:rPr lang="en-US" dirty="0"/>
              <a:t>Influence</a:t>
            </a:r>
          </a:p>
          <a:p>
            <a:pPr lvl="1"/>
            <a:r>
              <a:rPr lang="en-US" dirty="0"/>
              <a:t>He saw himself as an orthodox theologian and attempted to reconcile his work with the Church Fathers,</a:t>
            </a:r>
          </a:p>
          <a:p>
            <a:pPr lvl="2"/>
            <a:r>
              <a:rPr lang="en-US" dirty="0"/>
              <a:t>One work was condemned in 855 by the Council of Valence.</a:t>
            </a:r>
          </a:p>
          <a:p>
            <a:pPr lvl="2"/>
            <a:r>
              <a:rPr lang="en-US" dirty="0"/>
              <a:t>His </a:t>
            </a:r>
            <a:r>
              <a:rPr lang="en-US" i="1" dirty="0"/>
              <a:t>On the Division of Nature </a:t>
            </a:r>
            <a:r>
              <a:rPr lang="en-US" dirty="0"/>
              <a:t>was condemned as pantheistic heresy</a:t>
            </a:r>
          </a:p>
          <a:p>
            <a:pPr lvl="2"/>
            <a:r>
              <a:rPr lang="en-US" dirty="0"/>
              <a:t>Pope </a:t>
            </a:r>
            <a:r>
              <a:rPr lang="en-US" dirty="0" err="1"/>
              <a:t>Honorious</a:t>
            </a:r>
            <a:r>
              <a:rPr lang="en-US" dirty="0"/>
              <a:t> ordered all copies to be burned in 1225.</a:t>
            </a:r>
          </a:p>
          <a:p>
            <a:pPr lvl="1"/>
            <a:r>
              <a:rPr lang="en-US" dirty="0"/>
              <a:t>The works of Pseudo-Dionysius were seen  as authoritative, yet Neo-Platonism and Christianity are at odds.</a:t>
            </a:r>
          </a:p>
          <a:p>
            <a:pPr lvl="1"/>
            <a:r>
              <a:rPr lang="en-US" dirty="0"/>
              <a:t>Erigena’s works were seen as heretical, yet Neo-Platonism was the only philosophical resource available for Christian thinkers.</a:t>
            </a:r>
          </a:p>
          <a:p>
            <a:pPr lvl="1"/>
            <a:r>
              <a:rPr lang="en-US" dirty="0"/>
              <a:t>Given the problems faced by Erigena, Christian thinkers</a:t>
            </a:r>
          </a:p>
          <a:p>
            <a:pPr lvl="2"/>
            <a:r>
              <a:rPr lang="en-US" dirty="0"/>
              <a:t> Did not attempt to develop a systematic metaphysics</a:t>
            </a:r>
          </a:p>
          <a:p>
            <a:pPr lvl="2"/>
            <a:r>
              <a:rPr lang="en-US" dirty="0"/>
              <a:t>Instead turned their attention to more limited philosophical problems.</a:t>
            </a:r>
          </a:p>
          <a:p>
            <a:pPr lvl="1"/>
            <a:r>
              <a:rPr lang="en-US" dirty="0"/>
              <a:t>This continued until a new philosophical foundation became available with the works of Aristotle. </a:t>
            </a:r>
          </a:p>
        </p:txBody>
      </p:sp>
    </p:spTree>
    <p:extLst>
      <p:ext uri="{BB962C8B-B14F-4D97-AF65-F5344CB8AC3E}">
        <p14:creationId xmlns:p14="http://schemas.microsoft.com/office/powerpoint/2010/main" val="4111980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D2FC-9BDB-667F-43B1-8D0D0D14BFA0}"/>
              </a:ext>
            </a:extLst>
          </p:cNvPr>
          <p:cNvSpPr>
            <a:spLocks noGrp="1"/>
          </p:cNvSpPr>
          <p:nvPr>
            <p:ph type="title"/>
          </p:nvPr>
        </p:nvSpPr>
        <p:spPr>
          <a:xfrm>
            <a:off x="5282381" y="629266"/>
            <a:ext cx="4767471" cy="1641986"/>
          </a:xfrm>
        </p:spPr>
        <p:txBody>
          <a:bodyPr>
            <a:normAutofit/>
          </a:bodyPr>
          <a:lstStyle/>
          <a:p>
            <a:r>
              <a:rPr lang="en-US" dirty="0"/>
              <a:t>Darkness Falls</a:t>
            </a:r>
          </a:p>
        </p:txBody>
      </p:sp>
      <p:pic>
        <p:nvPicPr>
          <p:cNvPr id="5" name="Picture 4">
            <a:extLst>
              <a:ext uri="{FF2B5EF4-FFF2-40B4-BE49-F238E27FC236}">
                <a16:creationId xmlns:a16="http://schemas.microsoft.com/office/drawing/2014/main" id="{0669146B-F4A6-BAD4-D0D7-F2EC3ACB140D}"/>
              </a:ext>
            </a:extLst>
          </p:cNvPr>
          <p:cNvPicPr>
            <a:picLocks noChangeAspect="1"/>
          </p:cNvPicPr>
          <p:nvPr/>
        </p:nvPicPr>
        <p:blipFill>
          <a:blip r:embed="rId4"/>
          <a:srcRect l="12091" r="20329"/>
          <a:stretch>
            <a:fillRect/>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B93EA609-B478-3718-24AC-0DC2E8409D67}"/>
              </a:ext>
            </a:extLst>
          </p:cNvPr>
          <p:cNvSpPr>
            <a:spLocks noGrp="1"/>
          </p:cNvSpPr>
          <p:nvPr>
            <p:ph idx="1"/>
          </p:nvPr>
        </p:nvSpPr>
        <p:spPr>
          <a:xfrm>
            <a:off x="5282381" y="2438400"/>
            <a:ext cx="4767471" cy="3809999"/>
          </a:xfrm>
        </p:spPr>
        <p:txBody>
          <a:bodyPr>
            <a:normAutofit lnSpcReduction="10000"/>
          </a:bodyPr>
          <a:lstStyle/>
          <a:p>
            <a:pPr>
              <a:lnSpc>
                <a:spcPct val="90000"/>
              </a:lnSpc>
            </a:pPr>
            <a:r>
              <a:rPr lang="en-US" sz="1400"/>
              <a:t>The Darkest Ages 800-1000</a:t>
            </a:r>
          </a:p>
          <a:p>
            <a:pPr lvl="1">
              <a:lnSpc>
                <a:spcPct val="90000"/>
              </a:lnSpc>
            </a:pPr>
            <a:r>
              <a:rPr lang="en-US" sz="1400"/>
              <a:t>After Charlemagne’s death in 814, tribal monarchies arose and Europe was subject to invasion.</a:t>
            </a:r>
          </a:p>
          <a:p>
            <a:pPr lvl="1">
              <a:lnSpc>
                <a:spcPct val="90000"/>
              </a:lnSpc>
            </a:pPr>
            <a:r>
              <a:rPr lang="en-US" sz="1400"/>
              <a:t>The Vikings raided and the Saracens invaded Italy.</a:t>
            </a:r>
          </a:p>
          <a:p>
            <a:pPr lvl="1">
              <a:lnSpc>
                <a:spcPct val="90000"/>
              </a:lnSpc>
            </a:pPr>
            <a:r>
              <a:rPr lang="en-US" sz="1400"/>
              <a:t>The Church became corrupt and politicized.</a:t>
            </a:r>
          </a:p>
          <a:p>
            <a:pPr lvl="1">
              <a:lnSpc>
                <a:spcPct val="90000"/>
              </a:lnSpc>
            </a:pPr>
            <a:r>
              <a:rPr lang="en-US" sz="1400"/>
              <a:t> While Muslim culture flourished, Europe sank into new depths.</a:t>
            </a:r>
          </a:p>
          <a:p>
            <a:pPr lvl="2">
              <a:lnSpc>
                <a:spcPct val="90000"/>
              </a:lnSpc>
            </a:pPr>
            <a:r>
              <a:rPr lang="en-US" sz="1400"/>
              <a:t>Life expectancy was down to 30 years.		</a:t>
            </a:r>
          </a:p>
          <a:p>
            <a:pPr lvl="2">
              <a:lnSpc>
                <a:spcPct val="90000"/>
              </a:lnSpc>
            </a:pPr>
            <a:r>
              <a:rPr lang="en-US" sz="1400"/>
              <a:t>Most people never traveled more than 10 miles from their birthplace.</a:t>
            </a:r>
          </a:p>
          <a:p>
            <a:pPr lvl="1">
              <a:lnSpc>
                <a:spcPct val="90000"/>
              </a:lnSpc>
            </a:pPr>
            <a:r>
              <a:rPr lang="en-US" sz="1400"/>
              <a:t>The death of Erigena marked the end of significant philosophical thought until Anselm.</a:t>
            </a:r>
          </a:p>
          <a:p>
            <a:pPr>
              <a:lnSpc>
                <a:spcPct val="90000"/>
              </a:lnSpc>
            </a:pPr>
            <a:endParaRPr lang="en-US" sz="1400"/>
          </a:p>
        </p:txBody>
      </p:sp>
    </p:spTree>
    <p:extLst>
      <p:ext uri="{BB962C8B-B14F-4D97-AF65-F5344CB8AC3E}">
        <p14:creationId xmlns:p14="http://schemas.microsoft.com/office/powerpoint/2010/main" val="2408660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576A-69FB-61B5-3869-640675E11FE2}"/>
              </a:ext>
            </a:extLst>
          </p:cNvPr>
          <p:cNvSpPr>
            <a:spLocks noGrp="1"/>
          </p:cNvSpPr>
          <p:nvPr>
            <p:ph type="title"/>
          </p:nvPr>
        </p:nvSpPr>
        <p:spPr>
          <a:xfrm>
            <a:off x="5282381" y="629266"/>
            <a:ext cx="4767471" cy="1641986"/>
          </a:xfrm>
        </p:spPr>
        <p:txBody>
          <a:bodyPr>
            <a:normAutofit/>
          </a:bodyPr>
          <a:lstStyle/>
          <a:p>
            <a:pPr>
              <a:lnSpc>
                <a:spcPct val="90000"/>
              </a:lnSpc>
            </a:pPr>
            <a:r>
              <a:rPr lang="en-US" sz="3600"/>
              <a:t>11</a:t>
            </a:r>
            <a:r>
              <a:rPr lang="en-US" sz="3600" baseline="30000"/>
              <a:t>th</a:t>
            </a:r>
            <a:r>
              <a:rPr lang="en-US" sz="3600"/>
              <a:t> &amp; 12</a:t>
            </a:r>
            <a:r>
              <a:rPr lang="en-US" sz="3600" baseline="30000"/>
              <a:t>th</a:t>
            </a:r>
            <a:r>
              <a:rPr lang="en-US" sz="3600"/>
              <a:t> Century Philosophy: Background</a:t>
            </a:r>
          </a:p>
        </p:txBody>
      </p:sp>
      <p:pic>
        <p:nvPicPr>
          <p:cNvPr id="8196" name="Picture 4" descr="Façade of Laon Cathedral (begun 1160)">
            <a:extLst>
              <a:ext uri="{FF2B5EF4-FFF2-40B4-BE49-F238E27FC236}">
                <a16:creationId xmlns:a16="http://schemas.microsoft.com/office/drawing/2014/main" id="{E1471D96-8B02-1D97-25FC-520B1412E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88" r="-1" b="-1"/>
          <a:stretch>
            <a:fillRect/>
          </a:stretch>
        </p:blipFill>
        <p:spPr bwMode="auto">
          <a:xfrm>
            <a:off x="-1" y="10"/>
            <a:ext cx="46346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332A8F0-6FB7-C49D-2482-668D09AE3BB3}"/>
              </a:ext>
            </a:extLst>
          </p:cNvPr>
          <p:cNvSpPr>
            <a:spLocks noGrp="1"/>
          </p:cNvSpPr>
          <p:nvPr>
            <p:ph idx="1"/>
          </p:nvPr>
        </p:nvSpPr>
        <p:spPr>
          <a:xfrm>
            <a:off x="5282381" y="2438400"/>
            <a:ext cx="4767471" cy="3809999"/>
          </a:xfrm>
        </p:spPr>
        <p:txBody>
          <a:bodyPr>
            <a:normAutofit lnSpcReduction="10000"/>
          </a:bodyPr>
          <a:lstStyle/>
          <a:p>
            <a:pPr>
              <a:lnSpc>
                <a:spcPct val="90000"/>
              </a:lnSpc>
            </a:pPr>
            <a:r>
              <a:rPr lang="en-US" sz="1000"/>
              <a:t>Order</a:t>
            </a:r>
          </a:p>
          <a:p>
            <a:pPr lvl="1">
              <a:lnSpc>
                <a:spcPct val="90000"/>
              </a:lnSpc>
            </a:pPr>
            <a:r>
              <a:rPr lang="en-US" sz="1000"/>
              <a:t>By 1000 Europe achieved a higher degree of economic, political and social stability.</a:t>
            </a:r>
          </a:p>
          <a:p>
            <a:pPr lvl="1">
              <a:lnSpc>
                <a:spcPct val="90000"/>
              </a:lnSpc>
            </a:pPr>
            <a:r>
              <a:rPr lang="en-US" sz="1000"/>
              <a:t>11</a:t>
            </a:r>
            <a:r>
              <a:rPr lang="en-US" sz="1000" baseline="30000"/>
              <a:t>th</a:t>
            </a:r>
            <a:r>
              <a:rPr lang="en-US" sz="1000"/>
              <a:t>-12</a:t>
            </a:r>
            <a:r>
              <a:rPr lang="en-US" sz="1000" baseline="30000"/>
              <a:t>th</a:t>
            </a:r>
            <a:r>
              <a:rPr lang="en-US" sz="1000"/>
              <a:t> century: the High Middle Ages.</a:t>
            </a:r>
          </a:p>
          <a:p>
            <a:pPr>
              <a:lnSpc>
                <a:spcPct val="90000"/>
              </a:lnSpc>
            </a:pPr>
            <a:r>
              <a:rPr lang="en-US" sz="1000"/>
              <a:t>Gothic cathedral</a:t>
            </a:r>
          </a:p>
          <a:p>
            <a:pPr lvl="1">
              <a:lnSpc>
                <a:spcPct val="90000"/>
              </a:lnSpc>
            </a:pPr>
            <a:r>
              <a:rPr lang="en-US" sz="1000"/>
              <a:t>Replace earlier structures, which were low, boxy, and fort like.</a:t>
            </a:r>
          </a:p>
          <a:p>
            <a:pPr lvl="1">
              <a:lnSpc>
                <a:spcPct val="90000"/>
              </a:lnSpc>
            </a:pPr>
            <a:r>
              <a:rPr lang="en-US" sz="1000"/>
              <a:t>New engineering techniques allowed the production of soaring structures with open spaces and stained-glass windows.</a:t>
            </a:r>
          </a:p>
          <a:p>
            <a:pPr lvl="1">
              <a:lnSpc>
                <a:spcPct val="90000"/>
              </a:lnSpc>
            </a:pPr>
            <a:r>
              <a:rPr lang="en-US" sz="1000"/>
              <a:t>A metaphor for the philosophy of the time.</a:t>
            </a:r>
          </a:p>
          <a:p>
            <a:pPr lvl="2">
              <a:lnSpc>
                <a:spcPct val="90000"/>
              </a:lnSpc>
            </a:pPr>
            <a:r>
              <a:rPr lang="en-US" sz="1000"/>
              <a:t>As the cathedral was based on the laws of geometry and physics, Medieval Philosophy was based on Christian revelation.</a:t>
            </a:r>
          </a:p>
          <a:p>
            <a:pPr lvl="2">
              <a:lnSpc>
                <a:spcPct val="90000"/>
              </a:lnSpc>
            </a:pPr>
            <a:r>
              <a:rPr lang="en-US" sz="1000"/>
              <a:t>As worshippers were illuminated by the light through stained glass windows, philosophers were illuminated by reason shining through the “stain” of Platonic and Aristotelian thought.</a:t>
            </a:r>
          </a:p>
          <a:p>
            <a:pPr lvl="2">
              <a:lnSpc>
                <a:spcPct val="90000"/>
              </a:lnSpc>
            </a:pPr>
            <a:r>
              <a:rPr lang="en-US" sz="1000"/>
              <a:t>The tension between the sides of the arches is a metaphor for the tension between reason and faith.</a:t>
            </a:r>
          </a:p>
          <a:p>
            <a:pPr>
              <a:lnSpc>
                <a:spcPct val="90000"/>
              </a:lnSpc>
            </a:pPr>
            <a:endParaRPr lang="en-US" sz="1000"/>
          </a:p>
        </p:txBody>
      </p:sp>
    </p:spTree>
    <p:extLst>
      <p:ext uri="{BB962C8B-B14F-4D97-AF65-F5344CB8AC3E}">
        <p14:creationId xmlns:p14="http://schemas.microsoft.com/office/powerpoint/2010/main" val="1717921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56076-F942-7461-FCAC-4E286FC96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35730-DB63-BA0F-505E-536C94C23D0E}"/>
              </a:ext>
            </a:extLst>
          </p:cNvPr>
          <p:cNvSpPr>
            <a:spLocks noGrp="1"/>
          </p:cNvSpPr>
          <p:nvPr>
            <p:ph type="title"/>
          </p:nvPr>
        </p:nvSpPr>
        <p:spPr/>
        <p:txBody>
          <a:bodyPr/>
          <a:lstStyle/>
          <a:p>
            <a:r>
              <a:rPr lang="en-US" dirty="0"/>
              <a:t>11</a:t>
            </a:r>
            <a:r>
              <a:rPr lang="en-US" baseline="30000" dirty="0"/>
              <a:t>th</a:t>
            </a:r>
            <a:r>
              <a:rPr lang="en-US" dirty="0"/>
              <a:t> &amp; 12</a:t>
            </a:r>
            <a:r>
              <a:rPr lang="en-US" baseline="30000" dirty="0"/>
              <a:t>th</a:t>
            </a:r>
            <a:r>
              <a:rPr lang="en-US" dirty="0"/>
              <a:t> Century Philosophy: Background</a:t>
            </a:r>
          </a:p>
        </p:txBody>
      </p:sp>
      <p:sp>
        <p:nvSpPr>
          <p:cNvPr id="3" name="Content Placeholder 2">
            <a:extLst>
              <a:ext uri="{FF2B5EF4-FFF2-40B4-BE49-F238E27FC236}">
                <a16:creationId xmlns:a16="http://schemas.microsoft.com/office/drawing/2014/main" id="{DEDB01B9-B370-EBB2-86CA-26A773E86E41}"/>
              </a:ext>
            </a:extLst>
          </p:cNvPr>
          <p:cNvSpPr>
            <a:spLocks noGrp="1"/>
          </p:cNvSpPr>
          <p:nvPr>
            <p:ph idx="1"/>
          </p:nvPr>
        </p:nvSpPr>
        <p:spPr/>
        <p:txBody>
          <a:bodyPr>
            <a:normAutofit fontScale="85000" lnSpcReduction="20000"/>
          </a:bodyPr>
          <a:lstStyle/>
          <a:p>
            <a:r>
              <a:rPr lang="en-US" dirty="0"/>
              <a:t>C. Universities</a:t>
            </a:r>
          </a:p>
          <a:p>
            <a:pPr lvl="1"/>
            <a:r>
              <a:rPr lang="en-US" dirty="0"/>
              <a:t>After the fall of the Roman Empire, learning was preserved in monasteries.</a:t>
            </a:r>
          </a:p>
          <a:p>
            <a:pPr lvl="2"/>
            <a:r>
              <a:rPr lang="en-US" dirty="0"/>
              <a:t>Preserved documents.</a:t>
            </a:r>
          </a:p>
          <a:p>
            <a:pPr lvl="2"/>
            <a:r>
              <a:rPr lang="en-US" dirty="0"/>
              <a:t>Educated priests, seen as the only people needing such education.</a:t>
            </a:r>
          </a:p>
          <a:p>
            <a:pPr lvl="1"/>
            <a:r>
              <a:rPr lang="en-US" dirty="0"/>
              <a:t>In the 800s Charlemagne revived scholarship and planted the seeds for universities.</a:t>
            </a:r>
          </a:p>
          <a:p>
            <a:pPr lvl="1"/>
            <a:r>
              <a:rPr lang="en-US" dirty="0"/>
              <a:t>13</a:t>
            </a:r>
            <a:r>
              <a:rPr lang="en-US" baseline="30000" dirty="0"/>
              <a:t>th</a:t>
            </a:r>
            <a:r>
              <a:rPr lang="en-US" dirty="0"/>
              <a:t> century: universities flourished in Paris, Bologna, Naples, Montpellier, Oxford, Cambridge and other places.</a:t>
            </a:r>
          </a:p>
          <a:p>
            <a:pPr lvl="1"/>
            <a:r>
              <a:rPr lang="en-US" dirty="0"/>
              <a:t>By 1500: over 80 universities many of which still survive.</a:t>
            </a:r>
          </a:p>
          <a:p>
            <a:pPr lvl="2"/>
            <a:r>
              <a:rPr lang="en-US" dirty="0"/>
              <a:t>Many practices, such as academic robes, granting degrees and defending written theses originated in this time.</a:t>
            </a:r>
          </a:p>
          <a:p>
            <a:pPr lvl="1"/>
            <a:r>
              <a:rPr lang="en-US" dirty="0"/>
              <a:t>Universities brought together scholars who preserved past ideas and advanced knowledge by analysis, debate and commentary.</a:t>
            </a:r>
          </a:p>
          <a:p>
            <a:pPr lvl="1"/>
            <a:r>
              <a:rPr lang="en-US" dirty="0"/>
              <a:t>Students and faculty were expected to take  and defend positions.</a:t>
            </a:r>
          </a:p>
          <a:p>
            <a:pPr lvl="2"/>
            <a:r>
              <a:rPr lang="en-US" dirty="0"/>
              <a:t>Faculty who failed to answer could be fined or lose students to a rival.</a:t>
            </a:r>
          </a:p>
          <a:p>
            <a:endParaRPr lang="en-US" dirty="0"/>
          </a:p>
        </p:txBody>
      </p:sp>
    </p:spTree>
    <p:extLst>
      <p:ext uri="{BB962C8B-B14F-4D97-AF65-F5344CB8AC3E}">
        <p14:creationId xmlns:p14="http://schemas.microsoft.com/office/powerpoint/2010/main" val="118537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7D9A-39B4-CFA7-E3E4-0A3E22C69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B3FB6-147C-31EC-7A46-844965DC5F7D}"/>
              </a:ext>
            </a:extLst>
          </p:cNvPr>
          <p:cNvSpPr>
            <a:spLocks noGrp="1"/>
          </p:cNvSpPr>
          <p:nvPr>
            <p:ph type="title"/>
          </p:nvPr>
        </p:nvSpPr>
        <p:spPr/>
        <p:txBody>
          <a:bodyPr/>
          <a:lstStyle/>
          <a:p>
            <a:r>
              <a:rPr lang="en-US" dirty="0"/>
              <a:t>11</a:t>
            </a:r>
            <a:r>
              <a:rPr lang="en-US" baseline="30000" dirty="0"/>
              <a:t>th</a:t>
            </a:r>
            <a:r>
              <a:rPr lang="en-US" dirty="0"/>
              <a:t> &amp; 12</a:t>
            </a:r>
            <a:r>
              <a:rPr lang="en-US" baseline="30000" dirty="0"/>
              <a:t>th</a:t>
            </a:r>
            <a:r>
              <a:rPr lang="en-US" dirty="0"/>
              <a:t> Century Philosophy: Background</a:t>
            </a:r>
          </a:p>
        </p:txBody>
      </p:sp>
      <p:sp>
        <p:nvSpPr>
          <p:cNvPr id="3" name="Content Placeholder 2">
            <a:extLst>
              <a:ext uri="{FF2B5EF4-FFF2-40B4-BE49-F238E27FC236}">
                <a16:creationId xmlns:a16="http://schemas.microsoft.com/office/drawing/2014/main" id="{B29F699C-E828-E40D-91CF-3ED72A1A23A5}"/>
              </a:ext>
            </a:extLst>
          </p:cNvPr>
          <p:cNvSpPr>
            <a:spLocks noGrp="1"/>
          </p:cNvSpPr>
          <p:nvPr>
            <p:ph idx="1"/>
          </p:nvPr>
        </p:nvSpPr>
        <p:spPr/>
        <p:txBody>
          <a:bodyPr>
            <a:normAutofit/>
          </a:bodyPr>
          <a:lstStyle/>
          <a:p>
            <a:r>
              <a:rPr lang="en-US" dirty="0"/>
              <a:t>Greater Stability</a:t>
            </a:r>
          </a:p>
          <a:p>
            <a:pPr lvl="1"/>
            <a:r>
              <a:rPr lang="en-US" dirty="0"/>
              <a:t>One faith and one Church.</a:t>
            </a:r>
          </a:p>
          <a:p>
            <a:pPr lvl="2"/>
            <a:r>
              <a:rPr lang="en-US" dirty="0"/>
              <a:t>Each event seen as part of the divine plan.</a:t>
            </a:r>
          </a:p>
          <a:p>
            <a:pPr lvl="2"/>
            <a:r>
              <a:rPr lang="en-US" dirty="0"/>
              <a:t> Each person had the hope of heaven.</a:t>
            </a:r>
          </a:p>
          <a:p>
            <a:pPr lvl="2"/>
            <a:r>
              <a:rPr lang="en-US" dirty="0"/>
              <a:t>The church offered a comforting view of the universe with earth at its center.</a:t>
            </a:r>
          </a:p>
          <a:p>
            <a:pPr lvl="1"/>
            <a:r>
              <a:rPr lang="en-US" dirty="0"/>
              <a:t>Feudalism was the sole political system.</a:t>
            </a:r>
          </a:p>
          <a:p>
            <a:pPr lvl="1"/>
            <a:r>
              <a:rPr lang="en-US" dirty="0"/>
              <a:t>Manorial agriculture was the sole economic system.</a:t>
            </a:r>
          </a:p>
          <a:p>
            <a:pPr lvl="1"/>
            <a:r>
              <a:rPr lang="en-US" dirty="0"/>
              <a:t>Social structure was set and included commoners, clergy and nobles.</a:t>
            </a:r>
          </a:p>
          <a:p>
            <a:pPr lvl="1"/>
            <a:r>
              <a:rPr lang="en-US" dirty="0"/>
              <a:t>Philosophers had the guides of tradition and revelation.</a:t>
            </a:r>
          </a:p>
          <a:p>
            <a:endParaRPr lang="en-US" dirty="0"/>
          </a:p>
        </p:txBody>
      </p:sp>
    </p:spTree>
    <p:extLst>
      <p:ext uri="{BB962C8B-B14F-4D97-AF65-F5344CB8AC3E}">
        <p14:creationId xmlns:p14="http://schemas.microsoft.com/office/powerpoint/2010/main" val="1815328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234863BD-5FA3-88BC-67C7-40C3A8F98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B9003-A9DE-1289-3A27-D256D6D60983}"/>
              </a:ext>
            </a:extLst>
          </p:cNvPr>
          <p:cNvSpPr>
            <a:spLocks noGrp="1"/>
          </p:cNvSpPr>
          <p:nvPr>
            <p:ph type="title"/>
          </p:nvPr>
        </p:nvSpPr>
        <p:spPr>
          <a:xfrm>
            <a:off x="5282381" y="629266"/>
            <a:ext cx="6046019" cy="1641986"/>
          </a:xfrm>
        </p:spPr>
        <p:txBody>
          <a:bodyPr>
            <a:normAutofit/>
          </a:bodyPr>
          <a:lstStyle/>
          <a:p>
            <a:pPr>
              <a:lnSpc>
                <a:spcPct val="90000"/>
              </a:lnSpc>
            </a:pPr>
            <a:r>
              <a:rPr lang="en-US" sz="3600" dirty="0"/>
              <a:t>11</a:t>
            </a:r>
            <a:r>
              <a:rPr lang="en-US" sz="3600" baseline="30000" dirty="0"/>
              <a:t>th</a:t>
            </a:r>
            <a:r>
              <a:rPr lang="en-US" sz="3600" dirty="0"/>
              <a:t> &amp; 12</a:t>
            </a:r>
            <a:r>
              <a:rPr lang="en-US" sz="3600" baseline="30000" dirty="0"/>
              <a:t>th</a:t>
            </a:r>
            <a:r>
              <a:rPr lang="en-US" sz="3600" dirty="0"/>
              <a:t> Century Philosophy: Scholasticism</a:t>
            </a:r>
          </a:p>
        </p:txBody>
      </p:sp>
      <p:pic>
        <p:nvPicPr>
          <p:cNvPr id="9218" name="Picture 2" descr="undefined">
            <a:extLst>
              <a:ext uri="{FF2B5EF4-FFF2-40B4-BE49-F238E27FC236}">
                <a16:creationId xmlns:a16="http://schemas.microsoft.com/office/drawing/2014/main" id="{330E68B7-6C09-6D86-95D7-C78CEBD83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255" r="17330" b="2"/>
          <a:stretch>
            <a:fillRect/>
          </a:stretch>
        </p:blipFill>
        <p:spPr bwMode="auto">
          <a:xfrm>
            <a:off x="-1" y="10"/>
            <a:ext cx="46346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A09EE18-3A81-0886-4426-E0F6DEBF03BF}"/>
              </a:ext>
            </a:extLst>
          </p:cNvPr>
          <p:cNvSpPr>
            <a:spLocks noGrp="1"/>
          </p:cNvSpPr>
          <p:nvPr>
            <p:ph idx="1"/>
          </p:nvPr>
        </p:nvSpPr>
        <p:spPr>
          <a:xfrm>
            <a:off x="5282381" y="2438400"/>
            <a:ext cx="6594659" cy="3809999"/>
          </a:xfrm>
        </p:spPr>
        <p:txBody>
          <a:bodyPr>
            <a:normAutofit/>
          </a:bodyPr>
          <a:lstStyle/>
          <a:p>
            <a:pPr>
              <a:lnSpc>
                <a:spcPct val="90000"/>
              </a:lnSpc>
            </a:pPr>
            <a:r>
              <a:rPr lang="en-US" sz="1400" dirty="0"/>
              <a:t>Scholasticism</a:t>
            </a:r>
          </a:p>
          <a:p>
            <a:pPr lvl="1">
              <a:lnSpc>
                <a:spcPct val="90000"/>
              </a:lnSpc>
            </a:pPr>
            <a:r>
              <a:rPr lang="en-US" sz="1200" dirty="0"/>
              <a:t>Students and teachers in Charlemagne’s schools were called Scholastics.</a:t>
            </a:r>
          </a:p>
          <a:p>
            <a:pPr lvl="1">
              <a:lnSpc>
                <a:spcPct val="90000"/>
              </a:lnSpc>
            </a:pPr>
            <a:r>
              <a:rPr lang="en-US" sz="1200" dirty="0"/>
              <a:t> Later: the philosophical attempt to integrate faith and reason.</a:t>
            </a:r>
          </a:p>
          <a:p>
            <a:pPr lvl="2">
              <a:lnSpc>
                <a:spcPct val="90000"/>
              </a:lnSpc>
            </a:pPr>
            <a:r>
              <a:rPr lang="en-US" sz="1000" dirty="0"/>
              <a:t>Scholastics or Schoolmen.</a:t>
            </a:r>
          </a:p>
          <a:p>
            <a:pPr lvl="1">
              <a:lnSpc>
                <a:spcPct val="90000"/>
              </a:lnSpc>
            </a:pPr>
            <a:r>
              <a:rPr lang="en-US" sz="1200" dirty="0"/>
              <a:t>Scholasticism was the dominant philosophical approach of the time.</a:t>
            </a:r>
          </a:p>
          <a:p>
            <a:pPr>
              <a:lnSpc>
                <a:spcPct val="90000"/>
              </a:lnSpc>
            </a:pPr>
            <a:r>
              <a:rPr lang="en-US" sz="1400" dirty="0"/>
              <a:t> Faith &amp; Reason</a:t>
            </a:r>
          </a:p>
          <a:p>
            <a:pPr lvl="1">
              <a:lnSpc>
                <a:spcPct val="90000"/>
              </a:lnSpc>
            </a:pPr>
            <a:r>
              <a:rPr lang="en-US" sz="1200" dirty="0"/>
              <a:t>Scholastics attempted to integrate Church doctrines and philosophy.</a:t>
            </a:r>
          </a:p>
          <a:p>
            <a:pPr lvl="1">
              <a:lnSpc>
                <a:spcPct val="90000"/>
              </a:lnSpc>
            </a:pPr>
            <a:r>
              <a:rPr lang="en-US" sz="1200" dirty="0"/>
              <a:t>Philosophy was guided by faith and  faith was interpreted in terms of philosophy.</a:t>
            </a:r>
          </a:p>
          <a:p>
            <a:pPr lvl="2">
              <a:lnSpc>
                <a:spcPct val="90000"/>
              </a:lnSpc>
            </a:pPr>
            <a:r>
              <a:rPr lang="en-US" sz="1000" dirty="0"/>
              <a:t>Faith guided reason, set its agenda, and provided the foundational truths.</a:t>
            </a:r>
          </a:p>
          <a:p>
            <a:pPr lvl="2">
              <a:lnSpc>
                <a:spcPct val="90000"/>
              </a:lnSpc>
            </a:pPr>
            <a:r>
              <a:rPr lang="en-US" sz="1000" dirty="0"/>
              <a:t>Greek philosophy provided tools for clarifying, explaining and supporting the scriptural truths.</a:t>
            </a:r>
          </a:p>
          <a:p>
            <a:pPr>
              <a:lnSpc>
                <a:spcPct val="90000"/>
              </a:lnSpc>
            </a:pPr>
            <a:endParaRPr lang="en-US" sz="800" dirty="0"/>
          </a:p>
        </p:txBody>
      </p:sp>
    </p:spTree>
    <p:extLst>
      <p:ext uri="{BB962C8B-B14F-4D97-AF65-F5344CB8AC3E}">
        <p14:creationId xmlns:p14="http://schemas.microsoft.com/office/powerpoint/2010/main" val="3393713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258E-9C94-7874-C6F5-5C7FB5AAF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A1708-5414-95E4-2A77-EC0C005E5497}"/>
              </a:ext>
            </a:extLst>
          </p:cNvPr>
          <p:cNvSpPr>
            <a:spLocks noGrp="1"/>
          </p:cNvSpPr>
          <p:nvPr>
            <p:ph type="title"/>
          </p:nvPr>
        </p:nvSpPr>
        <p:spPr/>
        <p:txBody>
          <a:bodyPr/>
          <a:lstStyle/>
          <a:p>
            <a:r>
              <a:rPr lang="en-US" sz="4400" dirty="0"/>
              <a:t>11</a:t>
            </a:r>
            <a:r>
              <a:rPr lang="en-US" sz="4400" baseline="30000" dirty="0"/>
              <a:t>th</a:t>
            </a:r>
            <a:r>
              <a:rPr lang="en-US" sz="4400" dirty="0"/>
              <a:t> &amp; 12</a:t>
            </a:r>
            <a:r>
              <a:rPr lang="en-US" sz="4400" baseline="30000" dirty="0"/>
              <a:t>th</a:t>
            </a:r>
            <a:r>
              <a:rPr lang="en-US" sz="4400" dirty="0"/>
              <a:t> Century Philosophy: Scholasticism</a:t>
            </a:r>
            <a:endParaRPr lang="en-US" dirty="0"/>
          </a:p>
        </p:txBody>
      </p:sp>
      <p:sp>
        <p:nvSpPr>
          <p:cNvPr id="3" name="Content Placeholder 2">
            <a:extLst>
              <a:ext uri="{FF2B5EF4-FFF2-40B4-BE49-F238E27FC236}">
                <a16:creationId xmlns:a16="http://schemas.microsoft.com/office/drawing/2014/main" id="{015603FA-604F-17B6-E71C-A6786AF1FF2F}"/>
              </a:ext>
            </a:extLst>
          </p:cNvPr>
          <p:cNvSpPr>
            <a:spLocks noGrp="1"/>
          </p:cNvSpPr>
          <p:nvPr>
            <p:ph idx="1"/>
          </p:nvPr>
        </p:nvSpPr>
        <p:spPr/>
        <p:txBody>
          <a:bodyPr/>
          <a:lstStyle/>
          <a:p>
            <a:pPr lvl="1"/>
            <a:r>
              <a:rPr lang="en-US" dirty="0"/>
              <a:t>Peter Damian (1007-1072): theology is the “Queen of the Sciences” and philosophy her servant.</a:t>
            </a:r>
          </a:p>
          <a:p>
            <a:pPr lvl="1"/>
            <a:r>
              <a:rPr lang="en-US" dirty="0"/>
              <a:t>The Church provided established doctrines forming the framework for Scholastic philosophy.</a:t>
            </a:r>
          </a:p>
          <a:p>
            <a:pPr lvl="1"/>
            <a:r>
              <a:rPr lang="en-US" dirty="0"/>
              <a:t>Philosophical disagreements occurred.</a:t>
            </a:r>
          </a:p>
          <a:p>
            <a:pPr lvl="1"/>
            <a:r>
              <a:rPr lang="en-US" dirty="0"/>
              <a:t>They had confidence in reason but relied on the authority of the scriptures, the Church Fathers and Boethius.</a:t>
            </a:r>
          </a:p>
          <a:p>
            <a:endParaRPr lang="en-US" dirty="0"/>
          </a:p>
        </p:txBody>
      </p:sp>
    </p:spTree>
    <p:extLst>
      <p:ext uri="{BB962C8B-B14F-4D97-AF65-F5344CB8AC3E}">
        <p14:creationId xmlns:p14="http://schemas.microsoft.com/office/powerpoint/2010/main" val="704261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2E5CC-1D86-CEE2-1AA4-A0BE1B548A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BF491-EAC6-0E27-9589-BA30BE94BBE1}"/>
              </a:ext>
            </a:extLst>
          </p:cNvPr>
          <p:cNvSpPr>
            <a:spLocks noGrp="1"/>
          </p:cNvSpPr>
          <p:nvPr>
            <p:ph type="title"/>
          </p:nvPr>
        </p:nvSpPr>
        <p:spPr/>
        <p:txBody>
          <a:bodyPr/>
          <a:lstStyle/>
          <a:p>
            <a:r>
              <a:rPr lang="en-US" sz="4400" dirty="0"/>
              <a:t>11</a:t>
            </a:r>
            <a:r>
              <a:rPr lang="en-US" sz="4400" baseline="30000" dirty="0"/>
              <a:t>th</a:t>
            </a:r>
            <a:r>
              <a:rPr lang="en-US" sz="4400" dirty="0"/>
              <a:t> &amp; 12</a:t>
            </a:r>
            <a:r>
              <a:rPr lang="en-US" sz="4400" baseline="30000" dirty="0"/>
              <a:t>th</a:t>
            </a:r>
            <a:r>
              <a:rPr lang="en-US" sz="4400" dirty="0"/>
              <a:t> Century Philosophy: Scholasticism</a:t>
            </a:r>
            <a:endParaRPr lang="en-US" dirty="0"/>
          </a:p>
        </p:txBody>
      </p:sp>
      <p:sp>
        <p:nvSpPr>
          <p:cNvPr id="3" name="Content Placeholder 2">
            <a:extLst>
              <a:ext uri="{FF2B5EF4-FFF2-40B4-BE49-F238E27FC236}">
                <a16:creationId xmlns:a16="http://schemas.microsoft.com/office/drawing/2014/main" id="{937D4667-A30A-74F8-FDA3-68D0CBB75073}"/>
              </a:ext>
            </a:extLst>
          </p:cNvPr>
          <p:cNvSpPr>
            <a:spLocks noGrp="1"/>
          </p:cNvSpPr>
          <p:nvPr>
            <p:ph idx="1"/>
          </p:nvPr>
        </p:nvSpPr>
        <p:spPr/>
        <p:txBody>
          <a:bodyPr/>
          <a:lstStyle/>
          <a:p>
            <a:r>
              <a:rPr lang="en-US" dirty="0"/>
              <a:t>Methodology</a:t>
            </a:r>
          </a:p>
          <a:p>
            <a:pPr lvl="1"/>
            <a:r>
              <a:rPr lang="en-US" dirty="0"/>
              <a:t>Used the dialectic, adapted from Aristotle.</a:t>
            </a:r>
          </a:p>
          <a:p>
            <a:pPr lvl="1"/>
            <a:r>
              <a:rPr lang="en-US" dirty="0"/>
              <a:t>Step one: A problem is presented in the form of a question.</a:t>
            </a:r>
          </a:p>
          <a:p>
            <a:pPr lvl="1"/>
            <a:r>
              <a:rPr lang="en-US" dirty="0"/>
              <a:t>Step two: Arguments for and against the various answers were presented.</a:t>
            </a:r>
          </a:p>
          <a:p>
            <a:pPr lvl="1"/>
            <a:r>
              <a:rPr lang="en-US" dirty="0"/>
              <a:t> Step three: A resolution was achieved that either balanced the various answers or defended one while refuting the others.</a:t>
            </a:r>
          </a:p>
          <a:p>
            <a:endParaRPr lang="en-US" dirty="0"/>
          </a:p>
        </p:txBody>
      </p:sp>
    </p:spTree>
    <p:extLst>
      <p:ext uri="{BB962C8B-B14F-4D97-AF65-F5344CB8AC3E}">
        <p14:creationId xmlns:p14="http://schemas.microsoft.com/office/powerpoint/2010/main" val="1782237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448425" y="618518"/>
            <a:ext cx="4598985" cy="1478570"/>
          </a:xfrm>
        </p:spPr>
        <p:txBody>
          <a:bodyPr>
            <a:normAutofit/>
          </a:bodyPr>
          <a:lstStyle/>
          <a:p>
            <a:pP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endParaRPr lang="en-US" dirty="0">
              <a:latin typeface="Calibri" pitchFamily="34" charset="0"/>
              <a:cs typeface="Calibri" pitchFamily="34" charset="0"/>
            </a:endParaRPr>
          </a:p>
        </p:txBody>
      </p:sp>
      <p:pic>
        <p:nvPicPr>
          <p:cNvPr id="3" name="Picture 2" descr="A picture containing glass, food&#10;&#10;Description automatically generated">
            <a:extLst>
              <a:ext uri="{FF2B5EF4-FFF2-40B4-BE49-F238E27FC236}">
                <a16:creationId xmlns:a16="http://schemas.microsoft.com/office/drawing/2014/main" id="{38F1EF4B-510E-4BD4-BB7B-ACF237B1283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026" r="16798" b="-2"/>
          <a:stretch/>
        </p:blipFill>
        <p:spPr>
          <a:xfrm>
            <a:off x="-5597" y="10"/>
            <a:ext cx="6101597" cy="6857990"/>
          </a:xfrm>
          <a:prstGeom prst="rect">
            <a:avLst/>
          </a:prstGeom>
        </p:spPr>
      </p:pic>
      <p:sp>
        <p:nvSpPr>
          <p:cNvPr id="108547" name="Content Placeholder 2"/>
          <p:cNvSpPr>
            <a:spLocks noGrp="1"/>
          </p:cNvSpPr>
          <p:nvPr>
            <p:ph idx="1"/>
          </p:nvPr>
        </p:nvSpPr>
        <p:spPr>
          <a:xfrm>
            <a:off x="6448425" y="2249487"/>
            <a:ext cx="4598986" cy="3541714"/>
          </a:xfrm>
        </p:spPr>
        <p:txBody>
          <a:bodyPr>
            <a:normAutofit/>
          </a:bodyPr>
          <a:lstStyle/>
          <a:p>
            <a:pPr eaLnBrk="1" hangingPunct="1">
              <a:lnSpc>
                <a:spcPct val="110000"/>
              </a:lnSpc>
            </a:pPr>
            <a:r>
              <a:rPr lang="en-US" sz="1300" dirty="0">
                <a:latin typeface="Calibri" pitchFamily="34" charset="0"/>
                <a:cs typeface="Calibri" pitchFamily="34" charset="0"/>
              </a:rPr>
              <a:t>The Problem of Universals</a:t>
            </a:r>
          </a:p>
          <a:p>
            <a:pPr lvl="1" eaLnBrk="1" hangingPunct="1">
              <a:lnSpc>
                <a:spcPct val="110000"/>
              </a:lnSpc>
            </a:pPr>
            <a:r>
              <a:rPr lang="en-US" sz="1300" dirty="0">
                <a:latin typeface="Calibri" pitchFamily="34" charset="0"/>
                <a:cs typeface="Calibri" pitchFamily="34" charset="0"/>
              </a:rPr>
              <a:t>Introduction</a:t>
            </a:r>
          </a:p>
          <a:p>
            <a:pPr lvl="2" eaLnBrk="1" hangingPunct="1">
              <a:lnSpc>
                <a:spcPct val="110000"/>
              </a:lnSpc>
            </a:pPr>
            <a:r>
              <a:rPr lang="en-US" sz="1300" dirty="0">
                <a:latin typeface="Calibri" pitchFamily="34" charset="0"/>
                <a:cs typeface="Calibri" pitchFamily="34" charset="0"/>
              </a:rPr>
              <a:t>Originated with Plato &amp; Aristotle</a:t>
            </a:r>
          </a:p>
          <a:p>
            <a:pPr lvl="2" eaLnBrk="1" hangingPunct="1">
              <a:lnSpc>
                <a:spcPct val="110000"/>
              </a:lnSpc>
            </a:pPr>
            <a:r>
              <a:rPr lang="en-US" sz="1300" dirty="0">
                <a:latin typeface="Calibri" pitchFamily="34" charset="0"/>
                <a:cs typeface="Calibri" pitchFamily="34" charset="0"/>
              </a:rPr>
              <a:t>Universal</a:t>
            </a:r>
          </a:p>
          <a:p>
            <a:pPr lvl="3">
              <a:lnSpc>
                <a:spcPct val="110000"/>
              </a:lnSpc>
            </a:pPr>
            <a:r>
              <a:rPr lang="en-US" sz="1100" dirty="0">
                <a:latin typeface="Calibri" pitchFamily="34" charset="0"/>
                <a:cs typeface="Calibri" pitchFamily="34" charset="0"/>
              </a:rPr>
              <a:t>Something that can be common to many particulars</a:t>
            </a:r>
          </a:p>
          <a:p>
            <a:pPr lvl="3">
              <a:lnSpc>
                <a:spcPct val="110000"/>
              </a:lnSpc>
            </a:pPr>
            <a:r>
              <a:rPr lang="en-US" sz="1100" dirty="0">
                <a:latin typeface="Calibri" pitchFamily="34" charset="0"/>
                <a:cs typeface="Calibri" pitchFamily="34" charset="0"/>
              </a:rPr>
              <a:t> Typically taken to be a property.</a:t>
            </a:r>
          </a:p>
          <a:p>
            <a:pPr lvl="2" eaLnBrk="1" hangingPunct="1">
              <a:lnSpc>
                <a:spcPct val="110000"/>
              </a:lnSpc>
            </a:pPr>
            <a:r>
              <a:rPr lang="en-US" sz="1300" dirty="0">
                <a:latin typeface="Calibri" pitchFamily="34" charset="0"/>
                <a:cs typeface="Calibri" pitchFamily="34" charset="0"/>
              </a:rPr>
              <a:t>Elements Speech &amp; Thought</a:t>
            </a:r>
          </a:p>
          <a:p>
            <a:pPr lvl="2" eaLnBrk="1" hangingPunct="1">
              <a:lnSpc>
                <a:spcPct val="110000"/>
              </a:lnSpc>
            </a:pPr>
            <a:r>
              <a:rPr lang="en-US" sz="1300" dirty="0">
                <a:latin typeface="Calibri" pitchFamily="34" charset="0"/>
                <a:cs typeface="Calibri" pitchFamily="34" charset="0"/>
              </a:rPr>
              <a:t>Problem: Determining the Metaphysical nature of universals</a:t>
            </a:r>
          </a:p>
          <a:p>
            <a:pPr lvl="2" eaLnBrk="1" hangingPunct="1">
              <a:lnSpc>
                <a:spcPct val="110000"/>
              </a:lnSpc>
            </a:pPr>
            <a:endParaRPr lang="en-US" sz="1300" dirty="0">
              <a:latin typeface="Calibri" pitchFamily="34" charset="0"/>
              <a:cs typeface="Calibri" pitchFamily="34" charset="0"/>
            </a:endParaRPr>
          </a:p>
        </p:txBody>
      </p:sp>
    </p:spTree>
    <p:extLst>
      <p:ext uri="{BB962C8B-B14F-4D97-AF65-F5344CB8AC3E}">
        <p14:creationId xmlns:p14="http://schemas.microsoft.com/office/powerpoint/2010/main" val="4212532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448425" y="618518"/>
            <a:ext cx="4598985" cy="1478570"/>
          </a:xfrm>
        </p:spPr>
        <p:txBody>
          <a:bodyPr>
            <a:normAutofit/>
          </a:bodyPr>
          <a:lstStyle/>
          <a:p>
            <a:pP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endParaRPr lang="en-US" dirty="0">
              <a:latin typeface="Calibri" pitchFamily="34" charset="0"/>
              <a:cs typeface="Calibri" pitchFamily="34" charset="0"/>
            </a:endParaRPr>
          </a:p>
        </p:txBody>
      </p:sp>
      <p:pic>
        <p:nvPicPr>
          <p:cNvPr id="5" name="Picture 4" descr="A group of people posing in front of a building&#10;&#10;Description automatically generated">
            <a:extLst>
              <a:ext uri="{FF2B5EF4-FFF2-40B4-BE49-F238E27FC236}">
                <a16:creationId xmlns:a16="http://schemas.microsoft.com/office/drawing/2014/main" id="{005EE74B-6F36-4B10-BD0E-C212235761A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253" r="18358" b="-1"/>
          <a:stretch/>
        </p:blipFill>
        <p:spPr>
          <a:xfrm>
            <a:off x="-5597" y="10"/>
            <a:ext cx="6101597" cy="6857990"/>
          </a:xfrm>
          <a:prstGeom prst="rect">
            <a:avLst/>
          </a:prstGeom>
        </p:spPr>
      </p:pic>
      <p:sp>
        <p:nvSpPr>
          <p:cNvPr id="108547" name="Content Placeholder 2"/>
          <p:cNvSpPr>
            <a:spLocks noGrp="1"/>
          </p:cNvSpPr>
          <p:nvPr>
            <p:ph idx="1"/>
          </p:nvPr>
        </p:nvSpPr>
        <p:spPr>
          <a:xfrm>
            <a:off x="6448425" y="2249487"/>
            <a:ext cx="4598986" cy="3541714"/>
          </a:xfrm>
        </p:spPr>
        <p:txBody>
          <a:bodyPr>
            <a:normAutofit fontScale="92500"/>
          </a:bodyPr>
          <a:lstStyle/>
          <a:p>
            <a:pPr lvl="1" eaLnBrk="1" hangingPunct="1">
              <a:lnSpc>
                <a:spcPct val="110000"/>
              </a:lnSpc>
            </a:pPr>
            <a:r>
              <a:rPr lang="en-US" sz="1500" dirty="0">
                <a:latin typeface="Calibri" pitchFamily="34" charset="0"/>
                <a:cs typeface="Calibri" pitchFamily="34" charset="0"/>
              </a:rPr>
              <a:t>Scholastic Formulation of the Problem</a:t>
            </a:r>
          </a:p>
          <a:p>
            <a:pPr lvl="2" eaLnBrk="1" hangingPunct="1">
              <a:lnSpc>
                <a:spcPct val="110000"/>
              </a:lnSpc>
            </a:pPr>
            <a:r>
              <a:rPr lang="en-US" sz="1500" dirty="0">
                <a:latin typeface="Calibri" pitchFamily="34" charset="0"/>
                <a:cs typeface="Calibri" pitchFamily="34" charset="0"/>
              </a:rPr>
              <a:t>Based on Boethius’s translation of Porphyry’s introduction to Aristotle’s Categories.</a:t>
            </a:r>
          </a:p>
          <a:p>
            <a:pPr lvl="2" eaLnBrk="1" hangingPunct="1">
              <a:lnSpc>
                <a:spcPct val="110000"/>
              </a:lnSpc>
            </a:pPr>
            <a:r>
              <a:rPr lang="en-US" sz="1500" dirty="0">
                <a:latin typeface="Calibri" pitchFamily="34" charset="0"/>
                <a:cs typeface="Calibri" pitchFamily="34" charset="0"/>
              </a:rPr>
              <a:t>Question 1: Do universals exist as metaphysical entities or only in the understanding?</a:t>
            </a:r>
          </a:p>
          <a:p>
            <a:pPr lvl="2" eaLnBrk="1" hangingPunct="1">
              <a:lnSpc>
                <a:spcPct val="110000"/>
              </a:lnSpc>
            </a:pPr>
            <a:r>
              <a:rPr lang="en-US" sz="1500" dirty="0">
                <a:latin typeface="Calibri" pitchFamily="34" charset="0"/>
                <a:cs typeface="Calibri" pitchFamily="34" charset="0"/>
              </a:rPr>
              <a:t>Question 2: If universals exist as metaphysical entities are they material or immaterial?</a:t>
            </a:r>
          </a:p>
          <a:p>
            <a:pPr lvl="2" eaLnBrk="1" hangingPunct="1">
              <a:lnSpc>
                <a:spcPct val="110000"/>
              </a:lnSpc>
            </a:pPr>
            <a:r>
              <a:rPr lang="en-US" sz="1500" dirty="0">
                <a:latin typeface="Calibri" pitchFamily="34" charset="0"/>
                <a:cs typeface="Calibri" pitchFamily="34" charset="0"/>
              </a:rPr>
              <a:t>Question 3: If universals exist as metaphysical entities are they separate from sensible objects or not?</a:t>
            </a:r>
          </a:p>
        </p:txBody>
      </p:sp>
      <p:sp>
        <p:nvSpPr>
          <p:cNvPr id="6" name="TextBox 5">
            <a:extLst>
              <a:ext uri="{FF2B5EF4-FFF2-40B4-BE49-F238E27FC236}">
                <a16:creationId xmlns:a16="http://schemas.microsoft.com/office/drawing/2014/main" id="{E7D59596-904E-4E8D-B75F-D62BCF954576}"/>
              </a:ext>
            </a:extLst>
          </p:cNvPr>
          <p:cNvSpPr txBox="1"/>
          <p:nvPr/>
        </p:nvSpPr>
        <p:spPr>
          <a:xfrm>
            <a:off x="3846666" y="6657945"/>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History_of_Western_civiliza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248928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undefined">
            <a:extLst>
              <a:ext uri="{FF2B5EF4-FFF2-40B4-BE49-F238E27FC236}">
                <a16:creationId xmlns:a16="http://schemas.microsoft.com/office/drawing/2014/main" id="{4FF428F9-1621-2EB7-611C-2B79C4443E8F}"/>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t="1015" b="25933"/>
          <a:stretch>
            <a:fillRect/>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9595D0-75A1-7B49-7957-16043C8C584F}"/>
              </a:ext>
            </a:extLst>
          </p:cNvPr>
          <p:cNvSpPr>
            <a:spLocks noGrp="1"/>
          </p:cNvSpPr>
          <p:nvPr>
            <p:ph type="title"/>
          </p:nvPr>
        </p:nvSpPr>
        <p:spPr>
          <a:xfrm>
            <a:off x="646111" y="452718"/>
            <a:ext cx="9404723" cy="1400530"/>
          </a:xfrm>
        </p:spPr>
        <p:txBody>
          <a:bodyPr>
            <a:normAutofit/>
          </a:bodyPr>
          <a:lstStyle/>
          <a:p>
            <a:r>
              <a:rPr lang="en-US"/>
              <a:t>Early Middle Ages: Background</a:t>
            </a:r>
          </a:p>
        </p:txBody>
      </p:sp>
      <p:sp>
        <p:nvSpPr>
          <p:cNvPr id="3" name="Content Placeholder 2">
            <a:extLst>
              <a:ext uri="{FF2B5EF4-FFF2-40B4-BE49-F238E27FC236}">
                <a16:creationId xmlns:a16="http://schemas.microsoft.com/office/drawing/2014/main" id="{DE564C31-BC66-4BE5-A697-DC8EA7324BD9}"/>
              </a:ext>
            </a:extLst>
          </p:cNvPr>
          <p:cNvSpPr>
            <a:spLocks noGrp="1"/>
          </p:cNvSpPr>
          <p:nvPr>
            <p:ph idx="1"/>
          </p:nvPr>
        </p:nvSpPr>
        <p:spPr>
          <a:xfrm>
            <a:off x="1103312" y="2052918"/>
            <a:ext cx="8946541" cy="4195481"/>
          </a:xfrm>
        </p:spPr>
        <p:txBody>
          <a:bodyPr>
            <a:normAutofit/>
          </a:bodyPr>
          <a:lstStyle/>
          <a:p>
            <a:r>
              <a:rPr lang="en-US" dirty="0"/>
              <a:t>Various tribes settled within Roman lands</a:t>
            </a:r>
          </a:p>
          <a:p>
            <a:pPr lvl="1"/>
            <a:r>
              <a:rPr lang="en-US" dirty="0"/>
              <a:t>Vandals</a:t>
            </a:r>
          </a:p>
          <a:p>
            <a:pPr lvl="1"/>
            <a:r>
              <a:rPr lang="en-US" dirty="0"/>
              <a:t>Visigoths</a:t>
            </a:r>
          </a:p>
          <a:p>
            <a:pPr lvl="1"/>
            <a:r>
              <a:rPr lang="en-US" dirty="0"/>
              <a:t>Ostrogoths.</a:t>
            </a:r>
          </a:p>
          <a:p>
            <a:r>
              <a:rPr lang="en-US" dirty="0"/>
              <a:t>This further “de-Romanized” the Roman Empire and weakened Rome’s power in the provinces.</a:t>
            </a:r>
          </a:p>
          <a:p>
            <a:pPr lvl="1"/>
            <a:r>
              <a:rPr lang="en-US" dirty="0"/>
              <a:t>Put barbarians within easy striking distance of Rome.</a:t>
            </a:r>
          </a:p>
          <a:p>
            <a:pPr lvl="1"/>
            <a:r>
              <a:rPr lang="en-US" dirty="0"/>
              <a:t>410 : Goths pillaged Rome.</a:t>
            </a:r>
          </a:p>
          <a:p>
            <a:pPr lvl="1"/>
            <a:r>
              <a:rPr lang="en-US" dirty="0"/>
              <a:t>455: Vandals raided Rome.</a:t>
            </a:r>
          </a:p>
          <a:p>
            <a:pPr lvl="1"/>
            <a:r>
              <a:rPr lang="en-US" dirty="0"/>
              <a:t>476: Eastern Roman Empire ceased to exist as a ruling authority.</a:t>
            </a:r>
          </a:p>
          <a:p>
            <a:endParaRPr lang="en-US" dirty="0"/>
          </a:p>
        </p:txBody>
      </p:sp>
    </p:spTree>
    <p:extLst>
      <p:ext uri="{BB962C8B-B14F-4D97-AF65-F5344CB8AC3E}">
        <p14:creationId xmlns:p14="http://schemas.microsoft.com/office/powerpoint/2010/main" val="207098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019015" y="1093787"/>
            <a:ext cx="3059969" cy="4697413"/>
          </a:xfrm>
        </p:spPr>
        <p:txBody>
          <a:bodyPr>
            <a:normAutofit/>
          </a:bodyPr>
          <a:lstStyle/>
          <a:p>
            <a:pPr eaLnBrk="1" hangingPunct="1"/>
            <a:r>
              <a:rPr lang="en-US">
                <a:latin typeface="Calibri" pitchFamily="34" charset="0"/>
                <a:cs typeface="Calibri" pitchFamily="34" charset="0"/>
              </a:rPr>
              <a:t>The Problem of Universals</a:t>
            </a:r>
            <a:endParaRPr lang="en-US" dirty="0">
              <a:latin typeface="Calibri" pitchFamily="34" charset="0"/>
              <a:cs typeface="Calibri" pitchFamily="34" charset="0"/>
            </a:endParaRPr>
          </a:p>
        </p:txBody>
      </p:sp>
      <p:sp>
        <p:nvSpPr>
          <p:cNvPr id="108547" name="Content Placeholder 2"/>
          <p:cNvSpPr>
            <a:spLocks noGrp="1"/>
          </p:cNvSpPr>
          <p:nvPr>
            <p:ph idx="1"/>
          </p:nvPr>
        </p:nvSpPr>
        <p:spPr>
          <a:xfrm>
            <a:off x="5215467" y="1093788"/>
            <a:ext cx="5831944" cy="4697413"/>
          </a:xfrm>
        </p:spPr>
        <p:txBody>
          <a:bodyPr>
            <a:normAutofit fontScale="92500" lnSpcReduction="10000"/>
          </a:bodyPr>
          <a:lstStyle/>
          <a:p>
            <a:pPr eaLnBrk="1" hangingPunct="1"/>
            <a:r>
              <a:rPr lang="en-US" dirty="0">
                <a:latin typeface="Calibri" pitchFamily="34" charset="0"/>
                <a:cs typeface="Calibri" pitchFamily="34" charset="0"/>
              </a:rPr>
              <a:t>Realism</a:t>
            </a:r>
          </a:p>
          <a:p>
            <a:pPr lvl="1" eaLnBrk="1" hangingPunct="1"/>
            <a:r>
              <a:rPr lang="en-US" dirty="0">
                <a:latin typeface="Calibri" pitchFamily="34" charset="0"/>
                <a:cs typeface="Calibri" pitchFamily="34" charset="0"/>
              </a:rPr>
              <a:t>Defined	</a:t>
            </a:r>
          </a:p>
          <a:p>
            <a:pPr lvl="2" eaLnBrk="1" hangingPunct="1"/>
            <a:r>
              <a:rPr lang="en-US" dirty="0">
                <a:latin typeface="Calibri" pitchFamily="34" charset="0"/>
                <a:cs typeface="Calibri" pitchFamily="34" charset="0"/>
              </a:rPr>
              <a:t>Universals are real &amp; exist in the world.</a:t>
            </a:r>
          </a:p>
          <a:p>
            <a:pPr lvl="2" eaLnBrk="1" hangingPunct="1"/>
            <a:r>
              <a:rPr lang="en-US" dirty="0">
                <a:latin typeface="Calibri" pitchFamily="34" charset="0"/>
                <a:cs typeface="Calibri" pitchFamily="34" charset="0"/>
              </a:rPr>
              <a:t>Universals are immaterial</a:t>
            </a:r>
          </a:p>
          <a:p>
            <a:pPr lvl="2" eaLnBrk="1" hangingPunct="1"/>
            <a:r>
              <a:rPr lang="en-US" dirty="0">
                <a:latin typeface="Calibri" pitchFamily="34" charset="0"/>
                <a:cs typeface="Calibri" pitchFamily="34" charset="0"/>
              </a:rPr>
              <a:t>Separate from sensible objects or not</a:t>
            </a:r>
          </a:p>
          <a:p>
            <a:pPr lvl="3" eaLnBrk="1" hangingPunct="1"/>
            <a:r>
              <a:rPr lang="en-US" dirty="0">
                <a:latin typeface="Calibri" pitchFamily="34" charset="0"/>
                <a:cs typeface="Calibri" pitchFamily="34" charset="0"/>
              </a:rPr>
              <a:t>John Scotus Erigena</a:t>
            </a:r>
          </a:p>
          <a:p>
            <a:pPr lvl="4"/>
            <a:r>
              <a:rPr lang="en-US" dirty="0">
                <a:latin typeface="Calibri" pitchFamily="34" charset="0"/>
                <a:cs typeface="Calibri" pitchFamily="34" charset="0"/>
              </a:rPr>
              <a:t>Neoplatonic view that forms exist between God and the sensible world</a:t>
            </a:r>
          </a:p>
          <a:p>
            <a:pPr lvl="3" eaLnBrk="1" hangingPunct="1"/>
            <a:r>
              <a:rPr lang="en-US" dirty="0">
                <a:latin typeface="Calibri" pitchFamily="34" charset="0"/>
                <a:cs typeface="Calibri" pitchFamily="34" charset="0"/>
              </a:rPr>
              <a:t>St. Anselm</a:t>
            </a:r>
          </a:p>
          <a:p>
            <a:pPr lvl="4"/>
            <a:r>
              <a:rPr lang="en-US" dirty="0">
                <a:latin typeface="Calibri" pitchFamily="34" charset="0"/>
                <a:cs typeface="Calibri" pitchFamily="34" charset="0"/>
              </a:rPr>
              <a:t>Accepted a Platonic view</a:t>
            </a:r>
          </a:p>
          <a:p>
            <a:pPr lvl="3" eaLnBrk="1" hangingPunct="1"/>
            <a:r>
              <a:rPr lang="en-US" dirty="0">
                <a:latin typeface="Calibri" pitchFamily="34" charset="0"/>
                <a:cs typeface="Calibri" pitchFamily="34" charset="0"/>
              </a:rPr>
              <a:t>William of </a:t>
            </a:r>
            <a:r>
              <a:rPr lang="en-US" dirty="0" err="1">
                <a:latin typeface="Calibri" pitchFamily="34" charset="0"/>
                <a:cs typeface="Calibri" pitchFamily="34" charset="0"/>
              </a:rPr>
              <a:t>Champeux</a:t>
            </a:r>
            <a:r>
              <a:rPr lang="en-US" dirty="0">
                <a:latin typeface="Calibri" pitchFamily="34" charset="0"/>
                <a:cs typeface="Calibri" pitchFamily="34" charset="0"/>
              </a:rPr>
              <a:t> (1070-1121)</a:t>
            </a:r>
          </a:p>
          <a:p>
            <a:pPr lvl="4"/>
            <a:r>
              <a:rPr lang="en-US" dirty="0">
                <a:latin typeface="Calibri" pitchFamily="34" charset="0"/>
                <a:cs typeface="Calibri" pitchFamily="34" charset="0"/>
              </a:rPr>
              <a:t>Universals do not exist apart from individuals</a:t>
            </a:r>
          </a:p>
          <a:p>
            <a:pPr lvl="4"/>
            <a:r>
              <a:rPr lang="en-US" dirty="0">
                <a:latin typeface="Calibri" pitchFamily="34" charset="0"/>
                <a:cs typeface="Calibri" pitchFamily="34" charset="0"/>
              </a:rPr>
              <a:t> Naturally the same universal exists in different individuals</a:t>
            </a:r>
          </a:p>
          <a:p>
            <a:pPr lvl="5"/>
            <a:r>
              <a:rPr lang="en-US" dirty="0">
                <a:latin typeface="Calibri" pitchFamily="34" charset="0"/>
                <a:cs typeface="Calibri" pitchFamily="34" charset="0"/>
              </a:rPr>
              <a:t>Immanent universals.</a:t>
            </a:r>
          </a:p>
          <a:p>
            <a:pPr lvl="3" eaLnBrk="1" hangingPunct="1"/>
            <a:endParaRPr lang="en-US" dirty="0">
              <a:latin typeface="Calibri" pitchFamily="34" charset="0"/>
              <a:cs typeface="Calibri" pitchFamily="34" charset="0"/>
            </a:endParaRPr>
          </a:p>
        </p:txBody>
      </p:sp>
    </p:spTree>
    <p:extLst>
      <p:ext uri="{BB962C8B-B14F-4D97-AF65-F5344CB8AC3E}">
        <p14:creationId xmlns:p14="http://schemas.microsoft.com/office/powerpoint/2010/main" val="442040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141413" y="618518"/>
            <a:ext cx="9905998" cy="1478570"/>
          </a:xfrm>
        </p:spPr>
        <p:txBody>
          <a:bodyPr>
            <a:normAutofit/>
          </a:bodyPr>
          <a:lstStyle/>
          <a:p>
            <a:pP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endParaRPr lang="en-US" dirty="0">
              <a:latin typeface="Calibri" pitchFamily="34" charset="0"/>
              <a:cs typeface="Calibri" pitchFamily="34" charset="0"/>
            </a:endParaRPr>
          </a:p>
        </p:txBody>
      </p:sp>
      <p:pic>
        <p:nvPicPr>
          <p:cNvPr id="3" name="Picture 2" descr="A close up of a logo&#10;&#10;Description automatically generated">
            <a:extLst>
              <a:ext uri="{FF2B5EF4-FFF2-40B4-BE49-F238E27FC236}">
                <a16:creationId xmlns:a16="http://schemas.microsoft.com/office/drawing/2014/main" id="{AD0FCF7D-3631-4276-9CD3-FEB6EBC8EDB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41411" y="2300949"/>
            <a:ext cx="3494597" cy="344672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08547" name="Content Placeholder 2"/>
          <p:cNvSpPr>
            <a:spLocks noGrp="1"/>
          </p:cNvSpPr>
          <p:nvPr>
            <p:ph idx="1"/>
          </p:nvPr>
        </p:nvSpPr>
        <p:spPr>
          <a:xfrm>
            <a:off x="5034579" y="2249487"/>
            <a:ext cx="6012832" cy="3541714"/>
          </a:xfrm>
        </p:spPr>
        <p:txBody>
          <a:bodyPr>
            <a:normAutofit/>
          </a:bodyPr>
          <a:lstStyle/>
          <a:p>
            <a:pPr lvl="1" eaLnBrk="1" hangingPunct="1"/>
            <a:r>
              <a:rPr lang="en-US" dirty="0">
                <a:latin typeface="Calibri" pitchFamily="34" charset="0"/>
                <a:cs typeface="Calibri" pitchFamily="34" charset="0"/>
              </a:rPr>
              <a:t>Epistemic Motivation	</a:t>
            </a:r>
          </a:p>
          <a:p>
            <a:pPr lvl="2" eaLnBrk="1" hangingPunct="1"/>
            <a:r>
              <a:rPr lang="en-US" dirty="0">
                <a:latin typeface="Calibri" pitchFamily="34" charset="0"/>
                <a:cs typeface="Calibri" pitchFamily="34" charset="0"/>
              </a:rPr>
              <a:t>Aristotle’s logic</a:t>
            </a:r>
          </a:p>
          <a:p>
            <a:pPr lvl="3"/>
            <a:r>
              <a:rPr lang="en-US" dirty="0">
                <a:latin typeface="Calibri" pitchFamily="34" charset="0"/>
                <a:cs typeface="Calibri" pitchFamily="34" charset="0"/>
              </a:rPr>
              <a:t>Reasoning progressed by presenting the logical relations between universals.</a:t>
            </a:r>
          </a:p>
          <a:p>
            <a:pPr lvl="2" eaLnBrk="1" hangingPunct="1"/>
            <a:r>
              <a:rPr lang="en-US" dirty="0">
                <a:latin typeface="Calibri" pitchFamily="34" charset="0"/>
                <a:cs typeface="Calibri" pitchFamily="34" charset="0"/>
              </a:rPr>
              <a:t>If universals do not correspond to real entities, then reasoning is about mere fictions.</a:t>
            </a:r>
          </a:p>
          <a:p>
            <a:pPr lvl="3"/>
            <a:r>
              <a:rPr lang="en-US" dirty="0">
                <a:latin typeface="Calibri" pitchFamily="34" charset="0"/>
                <a:cs typeface="Calibri" pitchFamily="34" charset="0"/>
              </a:rPr>
              <a:t>We would have no knowledge</a:t>
            </a:r>
          </a:p>
          <a:p>
            <a:pPr lvl="2" eaLnBrk="1" hangingPunct="1"/>
            <a:r>
              <a:rPr lang="en-US" dirty="0">
                <a:latin typeface="Calibri" pitchFamily="34" charset="0"/>
                <a:cs typeface="Calibri" pitchFamily="34" charset="0"/>
              </a:rPr>
              <a:t>There is correspondence between reality &amp; logic.</a:t>
            </a:r>
          </a:p>
        </p:txBody>
      </p:sp>
      <p:sp>
        <p:nvSpPr>
          <p:cNvPr id="4" name="TextBox 3">
            <a:extLst>
              <a:ext uri="{FF2B5EF4-FFF2-40B4-BE49-F238E27FC236}">
                <a16:creationId xmlns:a16="http://schemas.microsoft.com/office/drawing/2014/main" id="{44EE0050-00C1-4207-9879-076CFE4FA15E}"/>
              </a:ext>
            </a:extLst>
          </p:cNvPr>
          <p:cNvSpPr txBox="1"/>
          <p:nvPr/>
        </p:nvSpPr>
        <p:spPr>
          <a:xfrm>
            <a:off x="2386674" y="5547619"/>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Logic">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439594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448425" y="618518"/>
            <a:ext cx="4598985" cy="1478570"/>
          </a:xfrm>
        </p:spPr>
        <p:txBody>
          <a:bodyPr>
            <a:normAutofit/>
          </a:bodyPr>
          <a:lstStyle/>
          <a:p>
            <a:pP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endParaRPr lang="en-US" dirty="0">
              <a:latin typeface="Calibri" pitchFamily="34" charset="0"/>
              <a:cs typeface="Calibri" pitchFamily="34" charset="0"/>
            </a:endParaRPr>
          </a:p>
        </p:txBody>
      </p:sp>
      <p:pic>
        <p:nvPicPr>
          <p:cNvPr id="3" name="Picture 2" descr="A picture containing outdoor, water, people, beach&#10;&#10;Description automatically generated">
            <a:extLst>
              <a:ext uri="{FF2B5EF4-FFF2-40B4-BE49-F238E27FC236}">
                <a16:creationId xmlns:a16="http://schemas.microsoft.com/office/drawing/2014/main" id="{2F6B4FF5-FD08-43C5-9107-BDE2AF05FA5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1033" b="4"/>
          <a:stretch/>
        </p:blipFill>
        <p:spPr>
          <a:xfrm>
            <a:off x="-5597" y="10"/>
            <a:ext cx="6101597" cy="6857990"/>
          </a:xfrm>
          <a:prstGeom prst="rect">
            <a:avLst/>
          </a:prstGeom>
        </p:spPr>
      </p:pic>
      <p:sp>
        <p:nvSpPr>
          <p:cNvPr id="108547" name="Content Placeholder 2"/>
          <p:cNvSpPr>
            <a:spLocks noGrp="1"/>
          </p:cNvSpPr>
          <p:nvPr>
            <p:ph idx="1"/>
          </p:nvPr>
        </p:nvSpPr>
        <p:spPr>
          <a:xfrm>
            <a:off x="6448425" y="2249487"/>
            <a:ext cx="4598986" cy="3541714"/>
          </a:xfrm>
        </p:spPr>
        <p:txBody>
          <a:bodyPr>
            <a:normAutofit/>
          </a:bodyPr>
          <a:lstStyle/>
          <a:p>
            <a:pPr lvl="1" eaLnBrk="1" hangingPunct="1"/>
            <a:r>
              <a:rPr lang="en-US" dirty="0">
                <a:latin typeface="Calibri" pitchFamily="34" charset="0"/>
                <a:cs typeface="Calibri" pitchFamily="34" charset="0"/>
              </a:rPr>
              <a:t>Scholastic Theological Motivation: Original Sin</a:t>
            </a:r>
          </a:p>
          <a:p>
            <a:pPr lvl="2" eaLnBrk="1" hangingPunct="1"/>
            <a:r>
              <a:rPr lang="en-US" dirty="0">
                <a:latin typeface="Calibri" pitchFamily="34" charset="0"/>
                <a:cs typeface="Calibri" pitchFamily="34" charset="0"/>
              </a:rPr>
              <a:t>Original sin</a:t>
            </a:r>
          </a:p>
          <a:p>
            <a:pPr lvl="2" eaLnBrk="1" hangingPunct="1"/>
            <a:r>
              <a:rPr lang="en-US" dirty="0">
                <a:latin typeface="Calibri" pitchFamily="34" charset="0"/>
                <a:cs typeface="Calibri" pitchFamily="34" charset="0"/>
              </a:rPr>
              <a:t>Odo of Tournai (died 1113)</a:t>
            </a:r>
          </a:p>
          <a:p>
            <a:pPr lvl="3"/>
            <a:r>
              <a:rPr lang="en-US" dirty="0">
                <a:latin typeface="Calibri" pitchFamily="34" charset="0"/>
                <a:cs typeface="Calibri" pitchFamily="34" charset="0"/>
              </a:rPr>
              <a:t>Humanity is a universal that all humans share.</a:t>
            </a:r>
          </a:p>
          <a:p>
            <a:pPr lvl="3"/>
            <a:r>
              <a:rPr lang="en-US" dirty="0">
                <a:latin typeface="Calibri" pitchFamily="34" charset="0"/>
                <a:cs typeface="Calibri" pitchFamily="34" charset="0"/>
              </a:rPr>
              <a:t>When the first humans sinned, the universal was corrupted</a:t>
            </a:r>
          </a:p>
          <a:p>
            <a:pPr lvl="3"/>
            <a:r>
              <a:rPr lang="en-US" dirty="0">
                <a:latin typeface="Calibri" pitchFamily="34" charset="0"/>
                <a:cs typeface="Calibri" pitchFamily="34" charset="0"/>
              </a:rPr>
              <a:t>Since all humans share this universal essence, all humans inherited the sin.</a:t>
            </a:r>
          </a:p>
        </p:txBody>
      </p:sp>
      <p:sp>
        <p:nvSpPr>
          <p:cNvPr id="4" name="TextBox 3">
            <a:extLst>
              <a:ext uri="{FF2B5EF4-FFF2-40B4-BE49-F238E27FC236}">
                <a16:creationId xmlns:a16="http://schemas.microsoft.com/office/drawing/2014/main" id="{EE63EF72-2499-4E7D-B8BF-6B1EB1E28B7C}"/>
              </a:ext>
            </a:extLst>
          </p:cNvPr>
          <p:cNvSpPr txBox="1"/>
          <p:nvPr/>
        </p:nvSpPr>
        <p:spPr>
          <a:xfrm>
            <a:off x="3976510" y="6657945"/>
            <a:ext cx="211949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ymbiosisonlinepublishing.com/genetic-science/genetic-science12.php">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386310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8552" name="Rectangle 10855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8546" name="Title 1"/>
          <p:cNvSpPr>
            <a:spLocks noGrp="1"/>
          </p:cNvSpPr>
          <p:nvPr>
            <p:ph type="title"/>
          </p:nvPr>
        </p:nvSpPr>
        <p:spPr>
          <a:xfrm>
            <a:off x="5411931" y="452718"/>
            <a:ext cx="4638903" cy="1400530"/>
          </a:xfrm>
        </p:spPr>
        <p:txBody>
          <a:bodyPr>
            <a:normAutofit/>
          </a:bodyPr>
          <a:lstStyle/>
          <a:p>
            <a:pP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endParaRPr lang="en-US" dirty="0">
              <a:latin typeface="Calibri" pitchFamily="34" charset="0"/>
              <a:cs typeface="Calibri" pitchFamily="34" charset="0"/>
            </a:endParaRPr>
          </a:p>
        </p:txBody>
      </p:sp>
      <p:sp>
        <p:nvSpPr>
          <p:cNvPr id="10855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picture containing photo, girl, elephant, woman&#10;&#10;Description automatically generated">
            <a:extLst>
              <a:ext uri="{FF2B5EF4-FFF2-40B4-BE49-F238E27FC236}">
                <a16:creationId xmlns:a16="http://schemas.microsoft.com/office/drawing/2014/main" id="{83F2D4AF-AD71-4D94-8A4A-FEAB632DA3A5}"/>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674"/>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08556" name="Rectangle 10855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547" name="Content Placeholder 2"/>
          <p:cNvSpPr>
            <a:spLocks noGrp="1"/>
          </p:cNvSpPr>
          <p:nvPr>
            <p:ph idx="1"/>
          </p:nvPr>
        </p:nvSpPr>
        <p:spPr>
          <a:xfrm>
            <a:off x="5410950" y="2052918"/>
            <a:ext cx="4638903" cy="4195481"/>
          </a:xfrm>
        </p:spPr>
        <p:txBody>
          <a:bodyPr>
            <a:normAutofit/>
          </a:bodyPr>
          <a:lstStyle/>
          <a:p>
            <a:pPr lvl="1" eaLnBrk="1" hangingPunct="1"/>
            <a:r>
              <a:rPr lang="en-US" dirty="0">
                <a:latin typeface="Calibri" pitchFamily="34" charset="0"/>
                <a:cs typeface="Calibri" pitchFamily="34" charset="0"/>
              </a:rPr>
              <a:t>Scholastic Theological Motivation: Trinity</a:t>
            </a:r>
          </a:p>
          <a:p>
            <a:pPr lvl="2" eaLnBrk="1" hangingPunct="1"/>
            <a:r>
              <a:rPr lang="en-US" dirty="0">
                <a:latin typeface="Calibri" pitchFamily="34" charset="0"/>
                <a:cs typeface="Calibri" pitchFamily="34" charset="0"/>
              </a:rPr>
              <a:t>The Trinity requires that three persons be one God.</a:t>
            </a:r>
          </a:p>
          <a:p>
            <a:pPr lvl="2" eaLnBrk="1" hangingPunct="1"/>
            <a:r>
              <a:rPr lang="en-US" dirty="0">
                <a:latin typeface="Calibri" pitchFamily="34" charset="0"/>
                <a:cs typeface="Calibri" pitchFamily="34" charset="0"/>
              </a:rPr>
              <a:t>Divine essence as single universal solves this problem.</a:t>
            </a:r>
          </a:p>
        </p:txBody>
      </p:sp>
      <p:sp>
        <p:nvSpPr>
          <p:cNvPr id="4" name="TextBox 3">
            <a:extLst>
              <a:ext uri="{FF2B5EF4-FFF2-40B4-BE49-F238E27FC236}">
                <a16:creationId xmlns:a16="http://schemas.microsoft.com/office/drawing/2014/main" id="{1EEA572B-DFE3-405D-B3A7-022642A0BA2E}"/>
              </a:ext>
            </a:extLst>
          </p:cNvPr>
          <p:cNvSpPr txBox="1"/>
          <p:nvPr/>
        </p:nvSpPr>
        <p:spPr>
          <a:xfrm>
            <a:off x="9319098" y="6657945"/>
            <a:ext cx="287290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growrag.wordpress.com/category/eberhard-junge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084270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7962519" y="618518"/>
            <a:ext cx="3084891" cy="1478570"/>
          </a:xfrm>
        </p:spPr>
        <p:txBody>
          <a:bodyPr>
            <a:normAutofit/>
          </a:bodyPr>
          <a:lstStyle/>
          <a:p>
            <a:pPr eaLnBrk="1" hangingPunct="1"/>
            <a:r>
              <a:rPr lang="en-US" sz="3200">
                <a:latin typeface="Calibri" pitchFamily="34" charset="0"/>
                <a:cs typeface="Calibri" pitchFamily="34" charset="0"/>
              </a:rPr>
              <a:t>The Problem of Universals</a:t>
            </a:r>
          </a:p>
        </p:txBody>
      </p:sp>
      <p:pic>
        <p:nvPicPr>
          <p:cNvPr id="3" name="Picture 2" descr="A teddy bear&#10;&#10;Description automatically generated">
            <a:extLst>
              <a:ext uri="{FF2B5EF4-FFF2-40B4-BE49-F238E27FC236}">
                <a16:creationId xmlns:a16="http://schemas.microsoft.com/office/drawing/2014/main" id="{B9487E6A-3D2A-4D38-887A-2007241D29E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7339"/>
          <a:stretch/>
        </p:blipFill>
        <p:spPr>
          <a:xfrm>
            <a:off x="-5597" y="10"/>
            <a:ext cx="7558541" cy="6857990"/>
          </a:xfrm>
          <a:prstGeom prst="rect">
            <a:avLst/>
          </a:prstGeom>
        </p:spPr>
      </p:pic>
      <p:sp>
        <p:nvSpPr>
          <p:cNvPr id="108547" name="Content Placeholder 2"/>
          <p:cNvSpPr>
            <a:spLocks noGrp="1"/>
          </p:cNvSpPr>
          <p:nvPr>
            <p:ph idx="1"/>
          </p:nvPr>
        </p:nvSpPr>
        <p:spPr>
          <a:xfrm>
            <a:off x="7962519" y="2249487"/>
            <a:ext cx="3084892" cy="3541714"/>
          </a:xfrm>
        </p:spPr>
        <p:txBody>
          <a:bodyPr>
            <a:normAutofit fontScale="70000" lnSpcReduction="20000"/>
          </a:bodyPr>
          <a:lstStyle/>
          <a:p>
            <a:pPr lvl="1" eaLnBrk="1" hangingPunct="1">
              <a:lnSpc>
                <a:spcPct val="110000"/>
              </a:lnSpc>
            </a:pPr>
            <a:r>
              <a:rPr lang="en-US" sz="1500" dirty="0">
                <a:latin typeface="Calibri" pitchFamily="34" charset="0"/>
                <a:cs typeface="Calibri" pitchFamily="34" charset="0"/>
              </a:rPr>
              <a:t>Problem for Universals</a:t>
            </a:r>
          </a:p>
          <a:p>
            <a:pPr lvl="2" eaLnBrk="1" hangingPunct="1">
              <a:lnSpc>
                <a:spcPct val="110000"/>
              </a:lnSpc>
            </a:pPr>
            <a:r>
              <a:rPr lang="en-US" sz="1500" dirty="0">
                <a:latin typeface="Calibri" pitchFamily="34" charset="0"/>
                <a:cs typeface="Calibri" pitchFamily="34" charset="0"/>
              </a:rPr>
              <a:t>The Universal Human is within the universal mammal</a:t>
            </a:r>
          </a:p>
          <a:p>
            <a:pPr lvl="2" eaLnBrk="1" hangingPunct="1">
              <a:lnSpc>
                <a:spcPct val="110000"/>
              </a:lnSpc>
            </a:pPr>
            <a:r>
              <a:rPr lang="en-US" sz="1500" dirty="0">
                <a:latin typeface="Calibri" pitchFamily="34" charset="0"/>
                <a:cs typeface="Calibri" pitchFamily="34" charset="0"/>
              </a:rPr>
              <a:t>Logically all universals are subsumed under the most comprehensive universal: Being</a:t>
            </a:r>
          </a:p>
          <a:p>
            <a:pPr lvl="2" eaLnBrk="1" hangingPunct="1">
              <a:lnSpc>
                <a:spcPct val="110000"/>
              </a:lnSpc>
            </a:pPr>
            <a:r>
              <a:rPr lang="en-US" sz="1500" dirty="0">
                <a:latin typeface="Calibri" pitchFamily="34" charset="0"/>
                <a:cs typeface="Calibri" pitchFamily="34" charset="0"/>
              </a:rPr>
              <a:t>If Being is identical to God, then Pantheism is true.</a:t>
            </a:r>
          </a:p>
          <a:p>
            <a:pPr lvl="2" eaLnBrk="1" hangingPunct="1">
              <a:lnSpc>
                <a:spcPct val="110000"/>
              </a:lnSpc>
            </a:pPr>
            <a:r>
              <a:rPr lang="en-US" sz="1500" dirty="0">
                <a:latin typeface="Calibri" pitchFamily="34" charset="0"/>
                <a:cs typeface="Calibri" pitchFamily="34" charset="0"/>
              </a:rPr>
              <a:t>John Scotus Erigena accepted this, but most thinkers seemed ignorant of this implication</a:t>
            </a:r>
          </a:p>
          <a:p>
            <a:pPr lvl="2" eaLnBrk="1" hangingPunct="1">
              <a:lnSpc>
                <a:spcPct val="110000"/>
              </a:lnSpc>
            </a:pPr>
            <a:r>
              <a:rPr lang="en-US" sz="1500" dirty="0">
                <a:latin typeface="Calibri" pitchFamily="34" charset="0"/>
                <a:cs typeface="Calibri" pitchFamily="34" charset="0"/>
              </a:rPr>
              <a:t>Thinkers of this time were unaware of existing criticisms of transcendent universals. </a:t>
            </a:r>
          </a:p>
          <a:p>
            <a:pPr lvl="2" eaLnBrk="1" hangingPunct="1">
              <a:lnSpc>
                <a:spcPct val="110000"/>
              </a:lnSpc>
            </a:pPr>
            <a:endParaRPr lang="en-US" sz="1500" dirty="0">
              <a:latin typeface="Calibri" pitchFamily="34" charset="0"/>
              <a:cs typeface="Calibri" pitchFamily="34" charset="0"/>
            </a:endParaRPr>
          </a:p>
        </p:txBody>
      </p:sp>
      <p:sp>
        <p:nvSpPr>
          <p:cNvPr id="4" name="TextBox 3">
            <a:extLst>
              <a:ext uri="{FF2B5EF4-FFF2-40B4-BE49-F238E27FC236}">
                <a16:creationId xmlns:a16="http://schemas.microsoft.com/office/drawing/2014/main" id="{204B0554-BE0E-42A7-8715-65721D29F402}"/>
              </a:ext>
            </a:extLst>
          </p:cNvPr>
          <p:cNvSpPr txBox="1"/>
          <p:nvPr/>
        </p:nvSpPr>
        <p:spPr>
          <a:xfrm>
            <a:off x="5159340" y="6657945"/>
            <a:ext cx="23936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ymbolthinking.blogspot.com/2007/06/our-unconscious-religion-fractal.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8721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141413" y="618518"/>
            <a:ext cx="9905998" cy="1478570"/>
          </a:xfrm>
        </p:spPr>
        <p:txBody>
          <a:bodyPr>
            <a:normAutofit/>
          </a:bodyPr>
          <a:lstStyle/>
          <a:p>
            <a:pPr algn="ct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p>
        </p:txBody>
      </p:sp>
      <p:sp>
        <p:nvSpPr>
          <p:cNvPr id="108547" name="Content Placeholder 2"/>
          <p:cNvSpPr>
            <a:spLocks noGrp="1"/>
          </p:cNvSpPr>
          <p:nvPr>
            <p:ph idx="1"/>
          </p:nvPr>
        </p:nvSpPr>
        <p:spPr>
          <a:xfrm>
            <a:off x="1141412" y="2249487"/>
            <a:ext cx="4844521" cy="3541714"/>
          </a:xfrm>
        </p:spPr>
        <p:txBody>
          <a:bodyPr anchor="ctr">
            <a:normAutofit/>
          </a:bodyPr>
          <a:lstStyle/>
          <a:p>
            <a:pPr eaLnBrk="1" hangingPunct="1"/>
            <a:r>
              <a:rPr lang="en-US" dirty="0">
                <a:latin typeface="Calibri" pitchFamily="34" charset="0"/>
                <a:cs typeface="Calibri" pitchFamily="34" charset="0"/>
              </a:rPr>
              <a:t>Nominalism</a:t>
            </a:r>
          </a:p>
          <a:p>
            <a:pPr lvl="1" eaLnBrk="1" hangingPunct="1"/>
            <a:r>
              <a:rPr lang="en-US" dirty="0">
                <a:latin typeface="Calibri" pitchFamily="34" charset="0"/>
                <a:cs typeface="Calibri" pitchFamily="34" charset="0"/>
              </a:rPr>
              <a:t>Defined</a:t>
            </a:r>
          </a:p>
          <a:p>
            <a:pPr lvl="2" eaLnBrk="1" hangingPunct="1"/>
            <a:r>
              <a:rPr lang="en-US" dirty="0">
                <a:latin typeface="Calibri" pitchFamily="34" charset="0"/>
                <a:cs typeface="Calibri" pitchFamily="34" charset="0"/>
              </a:rPr>
              <a:t>“Nomina”: Latin for “names”</a:t>
            </a:r>
          </a:p>
          <a:p>
            <a:pPr lvl="2" eaLnBrk="1" hangingPunct="1"/>
            <a:r>
              <a:rPr lang="en-US" dirty="0">
                <a:latin typeface="Calibri" pitchFamily="34" charset="0"/>
                <a:cs typeface="Calibri" pitchFamily="34" charset="0"/>
              </a:rPr>
              <a:t>Universals are merely names</a:t>
            </a:r>
          </a:p>
          <a:p>
            <a:pPr lvl="2" eaLnBrk="1" hangingPunct="1"/>
            <a:r>
              <a:rPr lang="en-US" dirty="0">
                <a:latin typeface="Calibri" pitchFamily="34" charset="0"/>
                <a:cs typeface="Calibri" pitchFamily="34" charset="0"/>
              </a:rPr>
              <a:t>Only individuals have metaphysical reality.</a:t>
            </a:r>
          </a:p>
        </p:txBody>
      </p:sp>
      <p:pic>
        <p:nvPicPr>
          <p:cNvPr id="3" name="Picture 2" descr="A picture containing screenshot, drawing&#10;&#10;Description automatically generated">
            <a:extLst>
              <a:ext uri="{FF2B5EF4-FFF2-40B4-BE49-F238E27FC236}">
                <a16:creationId xmlns:a16="http://schemas.microsoft.com/office/drawing/2014/main" id="{1ECB904A-AF1A-4A87-94C1-C00BCD7A3981}"/>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911" r="3" b="3"/>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TextBox 3">
            <a:extLst>
              <a:ext uri="{FF2B5EF4-FFF2-40B4-BE49-F238E27FC236}">
                <a16:creationId xmlns:a16="http://schemas.microsoft.com/office/drawing/2014/main" id="{6199E48F-BB8A-427C-8A52-90D2645A72FE}"/>
              </a:ext>
            </a:extLst>
          </p:cNvPr>
          <p:cNvSpPr txBox="1"/>
          <p:nvPr/>
        </p:nvSpPr>
        <p:spPr>
          <a:xfrm>
            <a:off x="8653806" y="5345557"/>
            <a:ext cx="239360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hacktheunion.or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001167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141413" y="618518"/>
            <a:ext cx="9905998" cy="1478570"/>
          </a:xfrm>
        </p:spPr>
        <p:txBody>
          <a:bodyPr>
            <a:normAutofit/>
          </a:bodyPr>
          <a:lstStyle/>
          <a:p>
            <a:pPr algn="ct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p>
        </p:txBody>
      </p:sp>
      <p:sp>
        <p:nvSpPr>
          <p:cNvPr id="108547" name="Content Placeholder 2"/>
          <p:cNvSpPr>
            <a:spLocks noGrp="1"/>
          </p:cNvSpPr>
          <p:nvPr>
            <p:ph idx="1"/>
          </p:nvPr>
        </p:nvSpPr>
        <p:spPr>
          <a:xfrm>
            <a:off x="1141412" y="2249487"/>
            <a:ext cx="4844521" cy="3541714"/>
          </a:xfrm>
        </p:spPr>
        <p:txBody>
          <a:bodyPr anchor="ctr">
            <a:normAutofit fontScale="92500" lnSpcReduction="20000"/>
          </a:bodyPr>
          <a:lstStyle/>
          <a:p>
            <a:pPr lvl="1" eaLnBrk="1" hangingPunct="1"/>
            <a:r>
              <a:rPr lang="en-US" dirty="0" err="1">
                <a:latin typeface="Calibri" pitchFamily="34" charset="0"/>
                <a:cs typeface="Calibri" pitchFamily="34" charset="0"/>
              </a:rPr>
              <a:t>Roscelin</a:t>
            </a:r>
            <a:r>
              <a:rPr lang="en-US" dirty="0">
                <a:latin typeface="Calibri" pitchFamily="34" charset="0"/>
                <a:cs typeface="Calibri" pitchFamily="34" charset="0"/>
              </a:rPr>
              <a:t> (1050-1120)</a:t>
            </a:r>
          </a:p>
          <a:p>
            <a:pPr lvl="2" eaLnBrk="1" hangingPunct="1"/>
            <a:r>
              <a:rPr lang="en-US" dirty="0">
                <a:latin typeface="Calibri" pitchFamily="34" charset="0"/>
                <a:cs typeface="Calibri" pitchFamily="34" charset="0"/>
              </a:rPr>
              <a:t>Teacher of logic in France</a:t>
            </a:r>
          </a:p>
          <a:p>
            <a:pPr lvl="2" eaLnBrk="1" hangingPunct="1"/>
            <a:r>
              <a:rPr lang="en-US" dirty="0">
                <a:latin typeface="Calibri" pitchFamily="34" charset="0"/>
                <a:cs typeface="Calibri" pitchFamily="34" charset="0"/>
              </a:rPr>
              <a:t>Condemned as a heretic by the council of Soissons in 1092.</a:t>
            </a:r>
          </a:p>
          <a:p>
            <a:pPr lvl="2" eaLnBrk="1" hangingPunct="1"/>
            <a:r>
              <a:rPr lang="en-US" dirty="0">
                <a:latin typeface="Calibri" pitchFamily="34" charset="0"/>
                <a:cs typeface="Calibri" pitchFamily="34" charset="0"/>
              </a:rPr>
              <a:t>Nothing exists outside of the mind that is not a particular.</a:t>
            </a:r>
          </a:p>
          <a:p>
            <a:pPr lvl="2" eaLnBrk="1" hangingPunct="1"/>
            <a:r>
              <a:rPr lang="en-US" dirty="0">
                <a:latin typeface="Calibri" pitchFamily="34" charset="0"/>
                <a:cs typeface="Calibri" pitchFamily="34" charset="0"/>
              </a:rPr>
              <a:t>Universals do not have metaphysical existence.</a:t>
            </a:r>
          </a:p>
          <a:p>
            <a:pPr lvl="2" eaLnBrk="1" hangingPunct="1"/>
            <a:r>
              <a:rPr lang="en-US" dirty="0">
                <a:latin typeface="Calibri" pitchFamily="34" charset="0"/>
                <a:cs typeface="Calibri" pitchFamily="34" charset="0"/>
              </a:rPr>
              <a:t>Universals are flatus </a:t>
            </a:r>
            <a:r>
              <a:rPr lang="en-US" dirty="0" err="1">
                <a:latin typeface="Calibri" pitchFamily="34" charset="0"/>
                <a:cs typeface="Calibri" pitchFamily="34" charset="0"/>
              </a:rPr>
              <a:t>vocis</a:t>
            </a:r>
            <a:r>
              <a:rPr lang="en-US" dirty="0">
                <a:latin typeface="Calibri" pitchFamily="34" charset="0"/>
                <a:cs typeface="Calibri" pitchFamily="34" charset="0"/>
              </a:rPr>
              <a:t> (vocal winds) used to designate groups.</a:t>
            </a:r>
          </a:p>
          <a:p>
            <a:pPr lvl="2" eaLnBrk="1" hangingPunct="1"/>
            <a:r>
              <a:rPr lang="en-US" dirty="0">
                <a:latin typeface="Calibri" pitchFamily="34" charset="0"/>
                <a:cs typeface="Calibri" pitchFamily="34" charset="0"/>
              </a:rPr>
              <a:t>Without universals, “Trinity” is a mere name that refers to three distinct Gods.</a:t>
            </a:r>
          </a:p>
          <a:p>
            <a:pPr lvl="3"/>
            <a:r>
              <a:rPr lang="en-US" dirty="0">
                <a:latin typeface="Calibri" pitchFamily="34" charset="0"/>
                <a:cs typeface="Calibri" pitchFamily="34" charset="0"/>
              </a:rPr>
              <a:t>In the face of excommunication he abandoned this view.</a:t>
            </a:r>
          </a:p>
          <a:p>
            <a:pPr lvl="2" eaLnBrk="1" hangingPunct="1"/>
            <a:endParaRPr lang="en-US" dirty="0">
              <a:latin typeface="Calibri" pitchFamily="34" charset="0"/>
              <a:cs typeface="Calibri"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B757DEB5-5A7F-41B0-9989-7C52B87D447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 b="8430"/>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TextBox 3">
            <a:extLst>
              <a:ext uri="{FF2B5EF4-FFF2-40B4-BE49-F238E27FC236}">
                <a16:creationId xmlns:a16="http://schemas.microsoft.com/office/drawing/2014/main" id="{5FDE86E2-9EAB-4B9A-9D37-823C6F61C555}"/>
              </a:ext>
            </a:extLst>
          </p:cNvPr>
          <p:cNvSpPr txBox="1"/>
          <p:nvPr/>
        </p:nvSpPr>
        <p:spPr>
          <a:xfrm>
            <a:off x="8639380" y="5345557"/>
            <a:ext cx="240803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mennoknight.wordpress.com/2013/11/20/so-what-does-it-take-to-be-labelled-a-heretic-in-charismatic-circl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305871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141413" y="618518"/>
            <a:ext cx="4459286" cy="1478570"/>
          </a:xfrm>
        </p:spPr>
        <p:txBody>
          <a:bodyPr>
            <a:normAutofit/>
          </a:bodyPr>
          <a:lstStyle/>
          <a:p>
            <a:pPr eaLnBrk="1" hangingPunct="1"/>
            <a:r>
              <a:rPr lang="en-US" sz="3200">
                <a:latin typeface="Calibri" pitchFamily="34" charset="0"/>
                <a:cs typeface="Calibri" pitchFamily="34" charset="0"/>
              </a:rPr>
              <a:t>The Problem of Universals</a:t>
            </a:r>
          </a:p>
        </p:txBody>
      </p:sp>
      <p:sp>
        <p:nvSpPr>
          <p:cNvPr id="108547" name="Content Placeholder 2"/>
          <p:cNvSpPr>
            <a:spLocks noGrp="1"/>
          </p:cNvSpPr>
          <p:nvPr>
            <p:ph idx="1"/>
          </p:nvPr>
        </p:nvSpPr>
        <p:spPr>
          <a:xfrm>
            <a:off x="1141412" y="2249487"/>
            <a:ext cx="4459287" cy="3965046"/>
          </a:xfrm>
        </p:spPr>
        <p:txBody>
          <a:bodyPr>
            <a:normAutofit fontScale="92500" lnSpcReduction="20000"/>
          </a:bodyPr>
          <a:lstStyle/>
          <a:p>
            <a:pPr marL="457200" lvl="1" indent="0" eaLnBrk="1" hangingPunct="1">
              <a:buNone/>
            </a:pPr>
            <a:endParaRPr lang="en-US" dirty="0">
              <a:latin typeface="Calibri" pitchFamily="34" charset="0"/>
              <a:cs typeface="Calibri" pitchFamily="34" charset="0"/>
            </a:endParaRPr>
          </a:p>
          <a:p>
            <a:pPr lvl="1" eaLnBrk="1" hangingPunct="1"/>
            <a:r>
              <a:rPr lang="en-US" dirty="0">
                <a:latin typeface="Calibri" pitchFamily="34" charset="0"/>
                <a:cs typeface="Calibri" pitchFamily="34" charset="0"/>
              </a:rPr>
              <a:t>Problems for Nominalism</a:t>
            </a:r>
          </a:p>
          <a:p>
            <a:pPr lvl="2" eaLnBrk="1" hangingPunct="1"/>
            <a:r>
              <a:rPr lang="en-US" sz="2000" dirty="0">
                <a:latin typeface="Calibri" pitchFamily="34" charset="0"/>
                <a:cs typeface="Calibri" pitchFamily="34" charset="0"/>
              </a:rPr>
              <a:t>Commonsense: things in the world are ordered in natural kinds that don’t depend on our names.</a:t>
            </a:r>
          </a:p>
          <a:p>
            <a:pPr lvl="2" eaLnBrk="1" hangingPunct="1"/>
            <a:r>
              <a:rPr lang="en-US" sz="2000" dirty="0">
                <a:latin typeface="Calibri" pitchFamily="34" charset="0"/>
                <a:cs typeface="Calibri" pitchFamily="34" charset="0"/>
              </a:rPr>
              <a:t>Christian theology entails an objective order</a:t>
            </a:r>
          </a:p>
          <a:p>
            <a:pPr lvl="2" eaLnBrk="1" hangingPunct="1"/>
            <a:r>
              <a:rPr lang="en-US" sz="2000" dirty="0">
                <a:latin typeface="Calibri" pitchFamily="34" charset="0"/>
                <a:cs typeface="Calibri" pitchFamily="34" charset="0"/>
              </a:rPr>
              <a:t>Nominalism undercuts metaphysical foundations for the doctrine of original sin.</a:t>
            </a:r>
          </a:p>
          <a:p>
            <a:pPr lvl="2" eaLnBrk="1" hangingPunct="1"/>
            <a:r>
              <a:rPr lang="en-US" sz="2000" dirty="0">
                <a:latin typeface="Calibri" pitchFamily="34" charset="0"/>
                <a:cs typeface="Calibri" pitchFamily="34" charset="0"/>
              </a:rPr>
              <a:t>Leads to a denial of the Church’s position on the Trinity.</a:t>
            </a:r>
          </a:p>
          <a:p>
            <a:pPr lvl="2" eaLnBrk="1" hangingPunct="1"/>
            <a:endParaRPr lang="en-US" sz="2000" dirty="0">
              <a:latin typeface="Calibri" pitchFamily="34" charset="0"/>
              <a:cs typeface="Calibri" pitchFamily="34" charset="0"/>
            </a:endParaRPr>
          </a:p>
        </p:txBody>
      </p:sp>
      <p:pic>
        <p:nvPicPr>
          <p:cNvPr id="3" name="Picture 2" descr="A group of people wearing costumes&#10;&#10;Description automatically generated">
            <a:extLst>
              <a:ext uri="{FF2B5EF4-FFF2-40B4-BE49-F238E27FC236}">
                <a16:creationId xmlns:a16="http://schemas.microsoft.com/office/drawing/2014/main" id="{E7329496-A5F4-4AA2-A2C7-1E8CDC7B6D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376027"/>
            <a:ext cx="5456279" cy="408099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TextBox 3">
            <a:extLst>
              <a:ext uri="{FF2B5EF4-FFF2-40B4-BE49-F238E27FC236}">
                <a16:creationId xmlns:a16="http://schemas.microsoft.com/office/drawing/2014/main" id="{14883DAD-2778-4917-A063-9018A30AB7F8}"/>
              </a:ext>
            </a:extLst>
          </p:cNvPr>
          <p:cNvSpPr txBox="1"/>
          <p:nvPr/>
        </p:nvSpPr>
        <p:spPr>
          <a:xfrm>
            <a:off x="9302945" y="5256969"/>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Divinity:_Original_Si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12532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996697" y="618518"/>
            <a:ext cx="6050713" cy="1478570"/>
          </a:xfrm>
        </p:spPr>
        <p:txBody>
          <a:bodyPr>
            <a:normAutofit/>
          </a:bodyPr>
          <a:lstStyle/>
          <a:p>
            <a:pP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endParaRPr lang="en-US" dirty="0">
              <a:latin typeface="Calibri" pitchFamily="34" charset="0"/>
              <a:cs typeface="Calibri" pitchFamily="34" charset="0"/>
            </a:endParaRPr>
          </a:p>
        </p:txBody>
      </p:sp>
      <p:pic>
        <p:nvPicPr>
          <p:cNvPr id="3" name="Picture 2" descr="A group of people in a room&#10;&#10;Description automatically generated">
            <a:extLst>
              <a:ext uri="{FF2B5EF4-FFF2-40B4-BE49-F238E27FC236}">
                <a16:creationId xmlns:a16="http://schemas.microsoft.com/office/drawing/2014/main" id="{E3C57A32-91E1-4C1B-898D-7B190374EEC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289" r="2598" b="-1"/>
          <a:stretch/>
        </p:blipFill>
        <p:spPr>
          <a:xfrm>
            <a:off x="-5597" y="10"/>
            <a:ext cx="4635583" cy="6857990"/>
          </a:xfrm>
          <a:prstGeom prst="rect">
            <a:avLst/>
          </a:prstGeom>
        </p:spPr>
      </p:pic>
      <p:sp>
        <p:nvSpPr>
          <p:cNvPr id="108547" name="Content Placeholder 2"/>
          <p:cNvSpPr>
            <a:spLocks noGrp="1"/>
          </p:cNvSpPr>
          <p:nvPr>
            <p:ph idx="1"/>
          </p:nvPr>
        </p:nvSpPr>
        <p:spPr>
          <a:xfrm>
            <a:off x="4968958" y="2249487"/>
            <a:ext cx="6078453" cy="3541714"/>
          </a:xfrm>
        </p:spPr>
        <p:txBody>
          <a:bodyPr>
            <a:normAutofit fontScale="77500" lnSpcReduction="20000"/>
          </a:bodyPr>
          <a:lstStyle/>
          <a:p>
            <a:pPr eaLnBrk="1" hangingPunct="1"/>
            <a:r>
              <a:rPr lang="en-US" dirty="0">
                <a:latin typeface="Calibri" pitchFamily="34" charset="0"/>
                <a:cs typeface="Calibri" pitchFamily="34" charset="0"/>
              </a:rPr>
              <a:t>Conceptualism</a:t>
            </a:r>
          </a:p>
          <a:p>
            <a:pPr lvl="1" eaLnBrk="1" hangingPunct="1"/>
            <a:r>
              <a:rPr lang="en-US" dirty="0">
                <a:latin typeface="Calibri" pitchFamily="34" charset="0"/>
                <a:cs typeface="Calibri" pitchFamily="34" charset="0"/>
              </a:rPr>
              <a:t>Peter Abelard (1079-1142)</a:t>
            </a:r>
          </a:p>
          <a:p>
            <a:pPr lvl="2" eaLnBrk="1" hangingPunct="1"/>
            <a:r>
              <a:rPr lang="en-US" dirty="0">
                <a:latin typeface="Calibri" pitchFamily="34" charset="0"/>
                <a:cs typeface="Calibri" pitchFamily="34" charset="0"/>
              </a:rPr>
              <a:t>Student of </a:t>
            </a:r>
            <a:r>
              <a:rPr lang="en-US" dirty="0" err="1">
                <a:latin typeface="Calibri" pitchFamily="34" charset="0"/>
                <a:cs typeface="Calibri" pitchFamily="34" charset="0"/>
              </a:rPr>
              <a:t>Roscelin</a:t>
            </a:r>
            <a:r>
              <a:rPr lang="en-US" dirty="0">
                <a:latin typeface="Calibri" pitchFamily="34" charset="0"/>
                <a:cs typeface="Calibri" pitchFamily="34" charset="0"/>
              </a:rPr>
              <a:t> &amp; William of </a:t>
            </a:r>
            <a:r>
              <a:rPr lang="en-US" dirty="0" err="1">
                <a:latin typeface="Calibri" pitchFamily="34" charset="0"/>
                <a:cs typeface="Calibri" pitchFamily="34" charset="0"/>
              </a:rPr>
              <a:t>Champeaux</a:t>
            </a:r>
            <a:endParaRPr lang="en-US" dirty="0">
              <a:latin typeface="Calibri" pitchFamily="34" charset="0"/>
              <a:cs typeface="Calibri" pitchFamily="34" charset="0"/>
            </a:endParaRPr>
          </a:p>
          <a:p>
            <a:pPr lvl="2" eaLnBrk="1" hangingPunct="1"/>
            <a:r>
              <a:rPr lang="en-US" dirty="0">
                <a:latin typeface="Calibri" pitchFamily="34" charset="0"/>
                <a:cs typeface="Calibri" pitchFamily="34" charset="0"/>
              </a:rPr>
              <a:t>Argued against realism &amp; nominalism</a:t>
            </a:r>
          </a:p>
          <a:p>
            <a:pPr lvl="1" eaLnBrk="1" hangingPunct="1"/>
            <a:r>
              <a:rPr lang="en-US" dirty="0">
                <a:latin typeface="Calibri" pitchFamily="34" charset="0"/>
                <a:cs typeface="Calibri" pitchFamily="34" charset="0"/>
              </a:rPr>
              <a:t>Abelard’s Attacks on Realism</a:t>
            </a:r>
          </a:p>
          <a:p>
            <a:pPr lvl="2" eaLnBrk="1" hangingPunct="1"/>
            <a:r>
              <a:rPr lang="en-US" dirty="0">
                <a:latin typeface="Calibri" pitchFamily="34" charset="0"/>
                <a:cs typeface="Calibri" pitchFamily="34" charset="0"/>
              </a:rPr>
              <a:t>He argued that universals could have inconsistent qualities.</a:t>
            </a:r>
          </a:p>
          <a:p>
            <a:pPr lvl="3"/>
            <a:r>
              <a:rPr lang="en-US" dirty="0">
                <a:latin typeface="Calibri" pitchFamily="34" charset="0"/>
                <a:cs typeface="Calibri" pitchFamily="34" charset="0"/>
              </a:rPr>
              <a:t>Socrates and a donkey both instantiate the universal Animal.</a:t>
            </a:r>
          </a:p>
          <a:p>
            <a:pPr lvl="3"/>
            <a:r>
              <a:rPr lang="en-US" dirty="0">
                <a:latin typeface="Calibri" pitchFamily="34" charset="0"/>
                <a:cs typeface="Calibri" pitchFamily="34" charset="0"/>
              </a:rPr>
              <a:t>Socrates is rational, the donkey is irrational.</a:t>
            </a:r>
          </a:p>
          <a:p>
            <a:pPr lvl="3"/>
            <a:r>
              <a:rPr lang="en-US" dirty="0">
                <a:latin typeface="Calibri" pitchFamily="34" charset="0"/>
                <a:cs typeface="Calibri" pitchFamily="34" charset="0"/>
              </a:rPr>
              <a:t>So, Animal is both rational and irrational.</a:t>
            </a:r>
          </a:p>
          <a:p>
            <a:pPr lvl="2" eaLnBrk="1" hangingPunct="1"/>
            <a:r>
              <a:rPr lang="en-US" dirty="0">
                <a:latin typeface="Calibri" pitchFamily="34" charset="0"/>
                <a:cs typeface="Calibri" pitchFamily="34" charset="0"/>
              </a:rPr>
              <a:t>Raised the problem of the multiple location of universals.</a:t>
            </a:r>
          </a:p>
          <a:p>
            <a:pPr lvl="3"/>
            <a:r>
              <a:rPr lang="en-US" dirty="0">
                <a:latin typeface="Calibri" pitchFamily="34" charset="0"/>
                <a:cs typeface="Calibri" pitchFamily="34" charset="0"/>
              </a:rPr>
              <a:t>How can two beings instantiate identical universals in different places at the same time?</a:t>
            </a:r>
          </a:p>
          <a:p>
            <a:pPr lvl="2" eaLnBrk="1" hangingPunct="1"/>
            <a:r>
              <a:rPr lang="en-US" dirty="0">
                <a:latin typeface="Calibri" pitchFamily="34" charset="0"/>
                <a:cs typeface="Calibri" pitchFamily="34" charset="0"/>
              </a:rPr>
              <a:t>Raised the problem of pantheism.</a:t>
            </a:r>
          </a:p>
        </p:txBody>
      </p:sp>
      <p:sp>
        <p:nvSpPr>
          <p:cNvPr id="4" name="TextBox 3">
            <a:extLst>
              <a:ext uri="{FF2B5EF4-FFF2-40B4-BE49-F238E27FC236}">
                <a16:creationId xmlns:a16="http://schemas.microsoft.com/office/drawing/2014/main" id="{A76D0544-E29A-4ACD-8981-A2F07BF000A1}"/>
              </a:ext>
            </a:extLst>
          </p:cNvPr>
          <p:cNvSpPr txBox="1"/>
          <p:nvPr/>
        </p:nvSpPr>
        <p:spPr>
          <a:xfrm>
            <a:off x="2380652" y="6657945"/>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en.wikiquote.org/wiki/peter_abelar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495193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141413" y="618518"/>
            <a:ext cx="9905998" cy="1478570"/>
          </a:xfrm>
        </p:spPr>
        <p:txBody>
          <a:bodyPr>
            <a:normAutofit/>
          </a:bodyPr>
          <a:lstStyle/>
          <a:p>
            <a:pPr algn="ct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p>
        </p:txBody>
      </p:sp>
      <p:sp>
        <p:nvSpPr>
          <p:cNvPr id="108547" name="Content Placeholder 2"/>
          <p:cNvSpPr>
            <a:spLocks noGrp="1"/>
          </p:cNvSpPr>
          <p:nvPr>
            <p:ph idx="1"/>
          </p:nvPr>
        </p:nvSpPr>
        <p:spPr>
          <a:xfrm>
            <a:off x="1141412" y="2249487"/>
            <a:ext cx="4844521" cy="3541714"/>
          </a:xfrm>
        </p:spPr>
        <p:txBody>
          <a:bodyPr anchor="ctr">
            <a:normAutofit fontScale="77500" lnSpcReduction="20000"/>
          </a:bodyPr>
          <a:lstStyle/>
          <a:p>
            <a:pPr lvl="1" eaLnBrk="1" hangingPunct="1"/>
            <a:r>
              <a:rPr lang="en-US" dirty="0">
                <a:latin typeface="Calibri" pitchFamily="34" charset="0"/>
                <a:cs typeface="Calibri" pitchFamily="34" charset="0"/>
              </a:rPr>
              <a:t>Abelard’s Attack on Nominalism</a:t>
            </a:r>
          </a:p>
          <a:p>
            <a:pPr lvl="2"/>
            <a:r>
              <a:rPr lang="en-US" dirty="0">
                <a:latin typeface="Calibri" pitchFamily="34" charset="0"/>
                <a:cs typeface="Calibri" pitchFamily="34" charset="0"/>
              </a:rPr>
              <a:t>Accepted Aristotle’s definition that a universal is what can be predicated of many things.</a:t>
            </a:r>
          </a:p>
          <a:p>
            <a:pPr lvl="2"/>
            <a:r>
              <a:rPr lang="en-US" dirty="0">
                <a:latin typeface="Calibri" pitchFamily="34" charset="0"/>
                <a:cs typeface="Calibri" pitchFamily="34" charset="0"/>
              </a:rPr>
              <a:t>Universals cannot just be words because words are physical sounds and one physical thing cannot be predicated of another.</a:t>
            </a:r>
          </a:p>
          <a:p>
            <a:pPr lvl="2"/>
            <a:r>
              <a:rPr lang="en-US" dirty="0">
                <a:latin typeface="Calibri" pitchFamily="34" charset="0"/>
                <a:cs typeface="Calibri" pitchFamily="34" charset="0"/>
              </a:rPr>
              <a:t>Abelard’s View of Universal Words</a:t>
            </a:r>
          </a:p>
          <a:p>
            <a:pPr lvl="3"/>
            <a:r>
              <a:rPr lang="en-US" dirty="0">
                <a:latin typeface="Calibri" pitchFamily="34" charset="0"/>
                <a:cs typeface="Calibri" pitchFamily="34" charset="0"/>
              </a:rPr>
              <a:t> A universal word is just a sound, but points to a universal concept.</a:t>
            </a:r>
          </a:p>
          <a:p>
            <a:pPr lvl="3"/>
            <a:r>
              <a:rPr lang="en-US" dirty="0">
                <a:latin typeface="Calibri" pitchFamily="34" charset="0"/>
                <a:cs typeface="Calibri" pitchFamily="34" charset="0"/>
              </a:rPr>
              <a:t>The concept is the word’s logical content or meaning.</a:t>
            </a:r>
          </a:p>
          <a:p>
            <a:pPr lvl="3"/>
            <a:r>
              <a:rPr lang="en-US" dirty="0">
                <a:latin typeface="Calibri" pitchFamily="34" charset="0"/>
                <a:cs typeface="Calibri" pitchFamily="34" charset="0"/>
              </a:rPr>
              <a:t>By means of these universal ideas the mind “conceives a common and confused image of many things.”</a:t>
            </a:r>
          </a:p>
          <a:p>
            <a:pPr lvl="4"/>
            <a:r>
              <a:rPr lang="en-US" dirty="0">
                <a:latin typeface="Calibri" pitchFamily="34" charset="0"/>
                <a:cs typeface="Calibri" pitchFamily="34" charset="0"/>
              </a:rPr>
              <a:t> Example: “When I hear ‘man’ a certain figure arises in my mind which is so related to individual men that it is common to all and proper to none.”</a:t>
            </a:r>
          </a:p>
        </p:txBody>
      </p:sp>
      <p:pic>
        <p:nvPicPr>
          <p:cNvPr id="3" name="Picture 2" descr="A close up of a computer keyboard&#10;&#10;Description automatically generated">
            <a:extLst>
              <a:ext uri="{FF2B5EF4-FFF2-40B4-BE49-F238E27FC236}">
                <a16:creationId xmlns:a16="http://schemas.microsoft.com/office/drawing/2014/main" id="{799AAF90-C769-497A-801C-650DD26219B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42" r="3" b="3"/>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TextBox 3">
            <a:extLst>
              <a:ext uri="{FF2B5EF4-FFF2-40B4-BE49-F238E27FC236}">
                <a16:creationId xmlns:a16="http://schemas.microsoft.com/office/drawing/2014/main" id="{D24255E0-C9CC-4ACE-AC6C-7EE15B7D20C4}"/>
              </a:ext>
            </a:extLst>
          </p:cNvPr>
          <p:cNvSpPr txBox="1"/>
          <p:nvPr/>
        </p:nvSpPr>
        <p:spPr>
          <a:xfrm>
            <a:off x="8798076" y="5345557"/>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ondergressive.com/humans-have-unique-ability-to-learn-new-word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37340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5150C-E021-6490-09B5-620B2D056B78}"/>
              </a:ext>
            </a:extLst>
          </p:cNvPr>
          <p:cNvSpPr>
            <a:spLocks noGrp="1"/>
          </p:cNvSpPr>
          <p:nvPr>
            <p:ph type="title"/>
          </p:nvPr>
        </p:nvSpPr>
        <p:spPr>
          <a:xfrm>
            <a:off x="5411931" y="452718"/>
            <a:ext cx="4638903" cy="1400530"/>
          </a:xfrm>
        </p:spPr>
        <p:txBody>
          <a:bodyPr>
            <a:normAutofit/>
          </a:bodyPr>
          <a:lstStyle/>
          <a:p>
            <a:r>
              <a:rPr lang="en-US" sz="3900"/>
              <a:t>Early Middle Ages: Background</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73B699D8-13D1-7371-BC49-8D31261FB3B2}"/>
              </a:ext>
            </a:extLst>
          </p:cNvPr>
          <p:cNvPicPr>
            <a:picLocks noChangeAspect="1"/>
          </p:cNvPicPr>
          <p:nvPr/>
        </p:nvPicPr>
        <p:blipFill>
          <a:blip r:embed="rId3"/>
          <a:srcRect l="10368" r="17117"/>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4" name="Rectangle 1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759AFDA-4432-CFF7-EA75-217388B4D52C}"/>
              </a:ext>
            </a:extLst>
          </p:cNvPr>
          <p:cNvSpPr>
            <a:spLocks noGrp="1"/>
          </p:cNvSpPr>
          <p:nvPr>
            <p:ph idx="1"/>
          </p:nvPr>
        </p:nvSpPr>
        <p:spPr>
          <a:xfrm>
            <a:off x="5410950" y="2052918"/>
            <a:ext cx="4638903" cy="4195481"/>
          </a:xfrm>
        </p:spPr>
        <p:txBody>
          <a:bodyPr>
            <a:normAutofit/>
          </a:bodyPr>
          <a:lstStyle/>
          <a:p>
            <a:r>
              <a:rPr lang="en-US" dirty="0"/>
              <a:t>Barbarian Kingdoms</a:t>
            </a:r>
          </a:p>
          <a:p>
            <a:pPr lvl="1"/>
            <a:r>
              <a:rPr lang="en-US" dirty="0"/>
              <a:t>Vandals ruled North Africa.</a:t>
            </a:r>
          </a:p>
          <a:p>
            <a:pPr lvl="1"/>
            <a:r>
              <a:rPr lang="en-US" dirty="0"/>
              <a:t>Goths controlled Italy and Spain.</a:t>
            </a:r>
          </a:p>
          <a:p>
            <a:pPr lvl="1"/>
            <a:r>
              <a:rPr lang="en-US" dirty="0"/>
              <a:t>Franks took over Gaul and the Rhineland, giving rise to France.</a:t>
            </a:r>
          </a:p>
          <a:p>
            <a:pPr lvl="1"/>
            <a:r>
              <a:rPr lang="en-US" dirty="0"/>
              <a:t>Angles and Saxons conquered Britain, merging to form Angle-Land, which became England.</a:t>
            </a:r>
          </a:p>
          <a:p>
            <a:pPr lvl="1"/>
            <a:r>
              <a:rPr lang="en-US" dirty="0"/>
              <a:t>War and political chaos were the order of the day.</a:t>
            </a:r>
          </a:p>
          <a:p>
            <a:endParaRPr lang="en-US" dirty="0"/>
          </a:p>
        </p:txBody>
      </p:sp>
    </p:spTree>
    <p:extLst>
      <p:ext uri="{BB962C8B-B14F-4D97-AF65-F5344CB8AC3E}">
        <p14:creationId xmlns:p14="http://schemas.microsoft.com/office/powerpoint/2010/main" val="3793494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8546" name="Title 1"/>
          <p:cNvSpPr>
            <a:spLocks noGrp="1"/>
          </p:cNvSpPr>
          <p:nvPr>
            <p:ph type="title"/>
          </p:nvPr>
        </p:nvSpPr>
        <p:spPr>
          <a:xfrm>
            <a:off x="646111" y="452718"/>
            <a:ext cx="9404723" cy="1400530"/>
          </a:xfrm>
        </p:spPr>
        <p:txBody>
          <a:bodyPr>
            <a:normAutofit/>
          </a:bodyPr>
          <a:lstStyle/>
          <a:p>
            <a:pPr eaLnBrk="1" hangingPunct="1"/>
            <a:r>
              <a:rPr lang="en-US" dirty="0">
                <a:latin typeface="Calibri" pitchFamily="34" charset="0"/>
                <a:cs typeface="Calibri" pitchFamily="34" charset="0"/>
              </a:rPr>
              <a:t>The Problem </a:t>
            </a:r>
            <a:r>
              <a:rPr lang="en-US">
                <a:latin typeface="Calibri" pitchFamily="34" charset="0"/>
                <a:cs typeface="Calibri" pitchFamily="34" charset="0"/>
              </a:rPr>
              <a:t>of Universals</a:t>
            </a:r>
            <a:endParaRPr lang="en-US" dirty="0">
              <a:latin typeface="Calibri" pitchFamily="34" charset="0"/>
              <a:cs typeface="Calibri" pitchFamily="34" charset="0"/>
            </a:endParaRPr>
          </a:p>
        </p:txBody>
      </p:sp>
      <p:graphicFrame>
        <p:nvGraphicFramePr>
          <p:cNvPr id="108549" name="Content Placeholder 2">
            <a:extLst>
              <a:ext uri="{FF2B5EF4-FFF2-40B4-BE49-F238E27FC236}">
                <a16:creationId xmlns:a16="http://schemas.microsoft.com/office/drawing/2014/main" id="{F6ABB75B-4509-4681-8003-FBD4C03C43AA}"/>
              </a:ext>
            </a:extLst>
          </p:cNvPr>
          <p:cNvGraphicFramePr>
            <a:graphicFrameLocks noGrp="1"/>
          </p:cNvGraphicFramePr>
          <p:nvPr>
            <p:ph idx="1"/>
            <p:extLst>
              <p:ext uri="{D42A27DB-BD31-4B8C-83A1-F6EECF244321}">
                <p14:modId xmlns:p14="http://schemas.microsoft.com/office/powerpoint/2010/main" val="4259816050"/>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0332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8552" name="Rectangle 10855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8546" name="Title 1"/>
          <p:cNvSpPr>
            <a:spLocks noGrp="1"/>
          </p:cNvSpPr>
          <p:nvPr>
            <p:ph type="title"/>
          </p:nvPr>
        </p:nvSpPr>
        <p:spPr>
          <a:xfrm>
            <a:off x="5411931" y="452718"/>
            <a:ext cx="4638903" cy="1400530"/>
          </a:xfrm>
        </p:spPr>
        <p:txBody>
          <a:bodyPr>
            <a:normAutofit/>
          </a:bodyPr>
          <a:lstStyle/>
          <a:p>
            <a:pPr eaLnBrk="1" hangingPunct="1"/>
            <a:r>
              <a:rPr lang="en-US">
                <a:latin typeface="Calibri" pitchFamily="34" charset="0"/>
                <a:cs typeface="Calibri" pitchFamily="34" charset="0"/>
              </a:rPr>
              <a:t>The Problem of Universals</a:t>
            </a:r>
          </a:p>
        </p:txBody>
      </p:sp>
      <p:sp>
        <p:nvSpPr>
          <p:cNvPr id="10855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picture containing animal, blue, coral, man&#10;&#10;Description automatically generated">
            <a:extLst>
              <a:ext uri="{FF2B5EF4-FFF2-40B4-BE49-F238E27FC236}">
                <a16:creationId xmlns:a16="http://schemas.microsoft.com/office/drawing/2014/main" id="{9C4229B3-DA2F-437E-940A-9848A36B50F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667" r="29006" b="2"/>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08556" name="Rectangle 10855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547" name="Content Placeholder 2"/>
          <p:cNvSpPr>
            <a:spLocks noGrp="1"/>
          </p:cNvSpPr>
          <p:nvPr>
            <p:ph idx="1"/>
          </p:nvPr>
        </p:nvSpPr>
        <p:spPr>
          <a:xfrm>
            <a:off x="5410950" y="2052918"/>
            <a:ext cx="4638903" cy="4195481"/>
          </a:xfrm>
        </p:spPr>
        <p:txBody>
          <a:bodyPr>
            <a:normAutofit/>
          </a:bodyPr>
          <a:lstStyle/>
          <a:p>
            <a:pPr eaLnBrk="1" hangingPunct="1">
              <a:lnSpc>
                <a:spcPct val="90000"/>
              </a:lnSpc>
            </a:pPr>
            <a:r>
              <a:rPr lang="en-US" sz="1300" dirty="0">
                <a:latin typeface="Calibri" pitchFamily="34" charset="0"/>
                <a:cs typeface="Calibri" pitchFamily="34" charset="0"/>
              </a:rPr>
              <a:t>Moderate Realism</a:t>
            </a:r>
          </a:p>
          <a:p>
            <a:pPr lvl="1">
              <a:lnSpc>
                <a:spcPct val="90000"/>
              </a:lnSpc>
            </a:pPr>
            <a:r>
              <a:rPr lang="en-US" sz="1300" dirty="0"/>
              <a:t>Originated by Abelard </a:t>
            </a:r>
          </a:p>
          <a:p>
            <a:pPr lvl="1">
              <a:lnSpc>
                <a:spcPct val="90000"/>
              </a:lnSpc>
            </a:pPr>
            <a:r>
              <a:rPr lang="en-US" sz="1300" dirty="0"/>
              <a:t>Developed by Aquinas and others.</a:t>
            </a:r>
          </a:p>
          <a:p>
            <a:pPr lvl="1">
              <a:lnSpc>
                <a:spcPct val="90000"/>
              </a:lnSpc>
            </a:pPr>
            <a:r>
              <a:rPr lang="en-US" sz="1300" dirty="0"/>
              <a:t>Universal ideas are in the mind but have a foundation in external reality.</a:t>
            </a:r>
          </a:p>
          <a:p>
            <a:pPr lvl="1">
              <a:lnSpc>
                <a:spcPct val="90000"/>
              </a:lnSpc>
            </a:pPr>
            <a:r>
              <a:rPr lang="en-US" sz="1300" dirty="0"/>
              <a:t>Universals exist ante rem (before things) in the mind of God.</a:t>
            </a:r>
          </a:p>
          <a:p>
            <a:pPr lvl="1">
              <a:lnSpc>
                <a:spcPct val="90000"/>
              </a:lnSpc>
            </a:pPr>
            <a:r>
              <a:rPr lang="en-US" sz="1300" dirty="0"/>
              <a:t>Universals exist in rem (in things) as properties that group individuals by resemblance.</a:t>
            </a:r>
          </a:p>
          <a:p>
            <a:pPr lvl="1">
              <a:lnSpc>
                <a:spcPct val="90000"/>
              </a:lnSpc>
            </a:pPr>
            <a:r>
              <a:rPr lang="en-US" sz="1300" dirty="0"/>
              <a:t>Universals are post rem (after things) as mental concepts formed by abstraction.</a:t>
            </a:r>
          </a:p>
          <a:p>
            <a:pPr lvl="1">
              <a:lnSpc>
                <a:spcPct val="90000"/>
              </a:lnSpc>
            </a:pPr>
            <a:r>
              <a:rPr lang="en-US" sz="1300" dirty="0"/>
              <a:t>The particular/individual is the basic ontological entity.</a:t>
            </a:r>
          </a:p>
          <a:p>
            <a:pPr lvl="1">
              <a:lnSpc>
                <a:spcPct val="90000"/>
              </a:lnSpc>
            </a:pPr>
            <a:r>
              <a:rPr lang="en-US" sz="1300" dirty="0"/>
              <a:t>This view was later developed in a variety of ways, such as trope theory.</a:t>
            </a:r>
          </a:p>
          <a:p>
            <a:pPr eaLnBrk="1" hangingPunct="1">
              <a:lnSpc>
                <a:spcPct val="90000"/>
              </a:lnSpc>
            </a:pPr>
            <a:endParaRPr lang="en-US" sz="1300" dirty="0">
              <a:latin typeface="Calibri" pitchFamily="34" charset="0"/>
              <a:cs typeface="Calibri" pitchFamily="34" charset="0"/>
            </a:endParaRPr>
          </a:p>
        </p:txBody>
      </p:sp>
      <p:sp>
        <p:nvSpPr>
          <p:cNvPr id="4" name="TextBox 3">
            <a:extLst>
              <a:ext uri="{FF2B5EF4-FFF2-40B4-BE49-F238E27FC236}">
                <a16:creationId xmlns:a16="http://schemas.microsoft.com/office/drawing/2014/main" id="{A6FF5535-E02F-4ED7-BD9F-9B67C3716B19}"/>
              </a:ext>
            </a:extLst>
          </p:cNvPr>
          <p:cNvSpPr txBox="1"/>
          <p:nvPr/>
        </p:nvSpPr>
        <p:spPr>
          <a:xfrm>
            <a:off x="9482604" y="6657945"/>
            <a:ext cx="27093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in5d.com/ten-popular-mind-control-techniques-used-toda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547148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05E6-C7DE-D3F5-5F07-A75655F6BEEC}"/>
              </a:ext>
            </a:extLst>
          </p:cNvPr>
          <p:cNvSpPr>
            <a:spLocks noGrp="1"/>
          </p:cNvSpPr>
          <p:nvPr>
            <p:ph type="title"/>
          </p:nvPr>
        </p:nvSpPr>
        <p:spPr/>
        <p:txBody>
          <a:bodyPr/>
          <a:lstStyle/>
          <a:p>
            <a:r>
              <a:rPr lang="en-US" dirty="0"/>
              <a:t>Faith &amp; Reason</a:t>
            </a:r>
          </a:p>
        </p:txBody>
      </p:sp>
      <p:sp>
        <p:nvSpPr>
          <p:cNvPr id="3" name="Content Placeholder 2">
            <a:extLst>
              <a:ext uri="{FF2B5EF4-FFF2-40B4-BE49-F238E27FC236}">
                <a16:creationId xmlns:a16="http://schemas.microsoft.com/office/drawing/2014/main" id="{2B3F8B10-12DA-33F1-4D8E-3C77BA5CAE2E}"/>
              </a:ext>
            </a:extLst>
          </p:cNvPr>
          <p:cNvSpPr>
            <a:spLocks noGrp="1"/>
          </p:cNvSpPr>
          <p:nvPr>
            <p:ph idx="1"/>
          </p:nvPr>
        </p:nvSpPr>
        <p:spPr/>
        <p:txBody>
          <a:bodyPr/>
          <a:lstStyle/>
          <a:p>
            <a:r>
              <a:rPr lang="en-US" dirty="0"/>
              <a:t>Introduction</a:t>
            </a:r>
          </a:p>
          <a:p>
            <a:pPr lvl="1"/>
            <a:r>
              <a:rPr lang="en-US" dirty="0"/>
              <a:t>The problem of the relationship between faith and knowledge remained.</a:t>
            </a:r>
          </a:p>
          <a:p>
            <a:pPr lvl="1"/>
            <a:r>
              <a:rPr lang="en-US" dirty="0"/>
              <a:t>A variety of positions were held during this time.</a:t>
            </a:r>
          </a:p>
          <a:p>
            <a:r>
              <a:rPr lang="en-US" dirty="0"/>
              <a:t>Reason as predominant.</a:t>
            </a:r>
          </a:p>
          <a:p>
            <a:pPr lvl="1"/>
            <a:r>
              <a:rPr lang="en-US" dirty="0"/>
              <a:t>Some had confidence in reason and let it guide their faith.</a:t>
            </a:r>
          </a:p>
          <a:p>
            <a:pPr lvl="2"/>
            <a:r>
              <a:rPr lang="en-US" dirty="0"/>
              <a:t>John Scotus Erigena</a:t>
            </a:r>
          </a:p>
          <a:p>
            <a:pPr lvl="2"/>
            <a:r>
              <a:rPr lang="en-US" dirty="0"/>
              <a:t> </a:t>
            </a:r>
            <a:r>
              <a:rPr lang="en-US" dirty="0" err="1"/>
              <a:t>Roscelin</a:t>
            </a:r>
            <a:endParaRPr lang="en-US" dirty="0"/>
          </a:p>
          <a:p>
            <a:pPr lvl="2"/>
            <a:r>
              <a:rPr lang="en-US" dirty="0"/>
              <a:t>Abelard</a:t>
            </a:r>
          </a:p>
          <a:p>
            <a:pPr lvl="2"/>
            <a:r>
              <a:rPr lang="en-US" dirty="0"/>
              <a:t>All three had their works in theology condemned by the Church.</a:t>
            </a:r>
          </a:p>
          <a:p>
            <a:endParaRPr lang="en-US" dirty="0"/>
          </a:p>
        </p:txBody>
      </p:sp>
    </p:spTree>
    <p:extLst>
      <p:ext uri="{BB962C8B-B14F-4D97-AF65-F5344CB8AC3E}">
        <p14:creationId xmlns:p14="http://schemas.microsoft.com/office/powerpoint/2010/main" val="1108495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E00E-D974-E999-A733-F00AF73A7F27}"/>
              </a:ext>
            </a:extLst>
          </p:cNvPr>
          <p:cNvSpPr>
            <a:spLocks noGrp="1"/>
          </p:cNvSpPr>
          <p:nvPr>
            <p:ph type="title"/>
          </p:nvPr>
        </p:nvSpPr>
        <p:spPr/>
        <p:txBody>
          <a:bodyPr/>
          <a:lstStyle/>
          <a:p>
            <a:r>
              <a:rPr lang="en-US" dirty="0"/>
              <a:t>Faith &amp; Reason</a:t>
            </a:r>
          </a:p>
        </p:txBody>
      </p:sp>
      <p:sp>
        <p:nvSpPr>
          <p:cNvPr id="3" name="Content Placeholder 2">
            <a:extLst>
              <a:ext uri="{FF2B5EF4-FFF2-40B4-BE49-F238E27FC236}">
                <a16:creationId xmlns:a16="http://schemas.microsoft.com/office/drawing/2014/main" id="{3EBB3351-60DA-0CA4-46D9-BC0DCF363931}"/>
              </a:ext>
            </a:extLst>
          </p:cNvPr>
          <p:cNvSpPr>
            <a:spLocks noGrp="1"/>
          </p:cNvSpPr>
          <p:nvPr>
            <p:ph idx="1"/>
          </p:nvPr>
        </p:nvSpPr>
        <p:spPr/>
        <p:txBody>
          <a:bodyPr>
            <a:normAutofit fontScale="92500" lnSpcReduction="10000"/>
          </a:bodyPr>
          <a:lstStyle/>
          <a:p>
            <a:r>
              <a:rPr lang="en-US" dirty="0"/>
              <a:t>Faith as predominant.</a:t>
            </a:r>
          </a:p>
          <a:p>
            <a:pPr lvl="1"/>
            <a:r>
              <a:rPr lang="en-US" dirty="0"/>
              <a:t>The monastic reforms of 1000 led some to see reason as dangerous.</a:t>
            </a:r>
          </a:p>
          <a:p>
            <a:pPr lvl="1"/>
            <a:r>
              <a:rPr lang="en-US" dirty="0"/>
              <a:t>Peter Damian (1007-1072) warned against the</a:t>
            </a:r>
          </a:p>
          <a:p>
            <a:pPr lvl="2"/>
            <a:r>
              <a:rPr lang="en-US" dirty="0"/>
              <a:t>“blind foolhardiness of these pseudointellectuals who investigate nonproblems.”</a:t>
            </a:r>
          </a:p>
          <a:p>
            <a:pPr lvl="2"/>
            <a:r>
              <a:rPr lang="en-US" dirty="0"/>
              <a:t>Those who presume to diminish the power of God by trusting in logic and “arguments based on the meaning of words.”</a:t>
            </a:r>
          </a:p>
          <a:p>
            <a:r>
              <a:rPr lang="en-US" dirty="0"/>
              <a:t>St. Bernard of Clairvaux (1091-1153)</a:t>
            </a:r>
          </a:p>
          <a:p>
            <a:pPr lvl="1"/>
            <a:r>
              <a:rPr lang="en-US" dirty="0"/>
              <a:t>A mystic and reformer.</a:t>
            </a:r>
          </a:p>
          <a:p>
            <a:pPr lvl="1"/>
            <a:r>
              <a:rPr lang="en-US" dirty="0"/>
              <a:t>Saw philosophy as useless and dangerous.</a:t>
            </a:r>
          </a:p>
          <a:p>
            <a:pPr lvl="1"/>
            <a:r>
              <a:rPr lang="en-US" dirty="0"/>
              <a:t>Prosecuted Abelard.</a:t>
            </a:r>
          </a:p>
          <a:p>
            <a:pPr lvl="1"/>
            <a:r>
              <a:rPr lang="en-US" dirty="0"/>
              <a:t>“I believe though I do not comprehend, and I hold by faith what I cannot grasp with the mind.”</a:t>
            </a:r>
          </a:p>
          <a:p>
            <a:endParaRPr lang="en-US" dirty="0"/>
          </a:p>
        </p:txBody>
      </p:sp>
    </p:spTree>
    <p:extLst>
      <p:ext uri="{BB962C8B-B14F-4D97-AF65-F5344CB8AC3E}">
        <p14:creationId xmlns:p14="http://schemas.microsoft.com/office/powerpoint/2010/main" val="1265040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56197-6439-DB4C-3E46-BE05BE31F305}"/>
              </a:ext>
            </a:extLst>
          </p:cNvPr>
          <p:cNvSpPr>
            <a:spLocks noGrp="1"/>
          </p:cNvSpPr>
          <p:nvPr>
            <p:ph type="title"/>
          </p:nvPr>
        </p:nvSpPr>
        <p:spPr/>
        <p:txBody>
          <a:bodyPr/>
          <a:lstStyle/>
          <a:p>
            <a:r>
              <a:rPr lang="en-US" dirty="0"/>
              <a:t>Faith &amp; Reason</a:t>
            </a:r>
          </a:p>
        </p:txBody>
      </p:sp>
      <p:sp>
        <p:nvSpPr>
          <p:cNvPr id="3" name="Content Placeholder 2">
            <a:extLst>
              <a:ext uri="{FF2B5EF4-FFF2-40B4-BE49-F238E27FC236}">
                <a16:creationId xmlns:a16="http://schemas.microsoft.com/office/drawing/2014/main" id="{BD927B1E-2B6E-15CB-EF70-D4E6999E420F}"/>
              </a:ext>
            </a:extLst>
          </p:cNvPr>
          <p:cNvSpPr>
            <a:spLocks noGrp="1"/>
          </p:cNvSpPr>
          <p:nvPr>
            <p:ph idx="1"/>
          </p:nvPr>
        </p:nvSpPr>
        <p:spPr/>
        <p:txBody>
          <a:bodyPr/>
          <a:lstStyle/>
          <a:p>
            <a:r>
              <a:rPr lang="en-US" dirty="0"/>
              <a:t>Anselm </a:t>
            </a:r>
          </a:p>
          <a:p>
            <a:pPr lvl="1"/>
            <a:r>
              <a:rPr lang="en-US" dirty="0"/>
              <a:t>Reason cannot be autonomous and must be guided by faith.</a:t>
            </a:r>
          </a:p>
          <a:p>
            <a:pPr lvl="1"/>
            <a:r>
              <a:rPr lang="en-US" dirty="0"/>
              <a:t>Great confidence placed in reason.</a:t>
            </a:r>
          </a:p>
          <a:p>
            <a:pPr lvl="1"/>
            <a:r>
              <a:rPr lang="en-US" dirty="0"/>
              <a:t>Thought he could prove all Christian doctrines via deduction, though he initially accepted them on faith.</a:t>
            </a:r>
          </a:p>
          <a:p>
            <a:pPr lvl="1"/>
            <a:r>
              <a:rPr lang="en-US" dirty="0"/>
              <a:t>Faith must operate within the limits set by orthodoxy.</a:t>
            </a:r>
          </a:p>
          <a:p>
            <a:endParaRPr lang="en-US" dirty="0"/>
          </a:p>
        </p:txBody>
      </p:sp>
    </p:spTree>
    <p:extLst>
      <p:ext uri="{BB962C8B-B14F-4D97-AF65-F5344CB8AC3E}">
        <p14:creationId xmlns:p14="http://schemas.microsoft.com/office/powerpoint/2010/main" val="3689855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30159-EA1F-0E08-2C75-307969278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4BA3F-917A-04CE-DCDF-8FBEEE1545BB}"/>
              </a:ext>
            </a:extLst>
          </p:cNvPr>
          <p:cNvSpPr>
            <a:spLocks noGrp="1"/>
          </p:cNvSpPr>
          <p:nvPr>
            <p:ph type="title"/>
          </p:nvPr>
        </p:nvSpPr>
        <p:spPr/>
        <p:txBody>
          <a:bodyPr/>
          <a:lstStyle/>
          <a:p>
            <a:r>
              <a:rPr lang="en-US" dirty="0"/>
              <a:t>Faith &amp; Reason</a:t>
            </a:r>
          </a:p>
        </p:txBody>
      </p:sp>
      <p:sp>
        <p:nvSpPr>
          <p:cNvPr id="3" name="Content Placeholder 2">
            <a:extLst>
              <a:ext uri="{FF2B5EF4-FFF2-40B4-BE49-F238E27FC236}">
                <a16:creationId xmlns:a16="http://schemas.microsoft.com/office/drawing/2014/main" id="{C4FA5EAA-566F-9364-0FA4-8E061682230B}"/>
              </a:ext>
            </a:extLst>
          </p:cNvPr>
          <p:cNvSpPr>
            <a:spLocks noGrp="1"/>
          </p:cNvSpPr>
          <p:nvPr>
            <p:ph idx="1"/>
          </p:nvPr>
        </p:nvSpPr>
        <p:spPr/>
        <p:txBody>
          <a:bodyPr>
            <a:normAutofit/>
          </a:bodyPr>
          <a:lstStyle/>
          <a:p>
            <a:r>
              <a:rPr lang="en-US" dirty="0"/>
              <a:t>Synthesis of Faith and Reason-Aquinas</a:t>
            </a:r>
          </a:p>
          <a:p>
            <a:pPr lvl="1"/>
            <a:r>
              <a:rPr lang="en-US" dirty="0"/>
              <a:t>Made a clear distinction between theology and philosophy.</a:t>
            </a:r>
          </a:p>
          <a:p>
            <a:pPr lvl="1"/>
            <a:r>
              <a:rPr lang="en-US" dirty="0"/>
              <a:t>The human mind could not grasp the rationality of some theological doctrines.</a:t>
            </a:r>
          </a:p>
          <a:p>
            <a:pPr lvl="2"/>
            <a:r>
              <a:rPr lang="en-US" dirty="0"/>
              <a:t>These doctrines must be known via revelation and taken on faith.</a:t>
            </a:r>
          </a:p>
          <a:p>
            <a:pPr lvl="1"/>
            <a:r>
              <a:rPr lang="en-US" dirty="0"/>
              <a:t>Reason is effective within its own sphere.</a:t>
            </a:r>
          </a:p>
          <a:p>
            <a:pPr lvl="1"/>
            <a:r>
              <a:rPr lang="en-US" dirty="0"/>
              <a:t>Faith is not a necessity for philosophical argument.</a:t>
            </a:r>
          </a:p>
          <a:p>
            <a:pPr lvl="1"/>
            <a:r>
              <a:rPr lang="en-US" dirty="0"/>
              <a:t>Faith and reason overlap to a degree.</a:t>
            </a:r>
          </a:p>
          <a:p>
            <a:pPr lvl="2"/>
            <a:r>
              <a:rPr lang="en-US" dirty="0"/>
              <a:t> Some of what people take on faith can be proven by reason.</a:t>
            </a:r>
          </a:p>
          <a:p>
            <a:endParaRPr lang="en-US" dirty="0"/>
          </a:p>
        </p:txBody>
      </p:sp>
    </p:spTree>
    <p:extLst>
      <p:ext uri="{BB962C8B-B14F-4D97-AF65-F5344CB8AC3E}">
        <p14:creationId xmlns:p14="http://schemas.microsoft.com/office/powerpoint/2010/main" val="3348960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85D27-E79E-8217-E151-CD19874A4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554FA-E31C-3BD0-9A8B-E860244715D5}"/>
              </a:ext>
            </a:extLst>
          </p:cNvPr>
          <p:cNvSpPr>
            <a:spLocks noGrp="1"/>
          </p:cNvSpPr>
          <p:nvPr>
            <p:ph type="title"/>
          </p:nvPr>
        </p:nvSpPr>
        <p:spPr/>
        <p:txBody>
          <a:bodyPr/>
          <a:lstStyle/>
          <a:p>
            <a:r>
              <a:rPr lang="en-US" dirty="0"/>
              <a:t>Faith &amp; Reason</a:t>
            </a:r>
          </a:p>
        </p:txBody>
      </p:sp>
      <p:sp>
        <p:nvSpPr>
          <p:cNvPr id="3" name="Content Placeholder 2">
            <a:extLst>
              <a:ext uri="{FF2B5EF4-FFF2-40B4-BE49-F238E27FC236}">
                <a16:creationId xmlns:a16="http://schemas.microsoft.com/office/drawing/2014/main" id="{EF858357-546D-6CA3-B35D-58BD5022096D}"/>
              </a:ext>
            </a:extLst>
          </p:cNvPr>
          <p:cNvSpPr>
            <a:spLocks noGrp="1"/>
          </p:cNvSpPr>
          <p:nvPr>
            <p:ph idx="1"/>
          </p:nvPr>
        </p:nvSpPr>
        <p:spPr/>
        <p:txBody>
          <a:bodyPr>
            <a:normAutofit fontScale="85000" lnSpcReduction="20000"/>
          </a:bodyPr>
          <a:lstStyle/>
          <a:p>
            <a:r>
              <a:rPr lang="en-US" dirty="0"/>
              <a:t>Narrowing the Scope of Reason</a:t>
            </a:r>
          </a:p>
          <a:p>
            <a:pPr lvl="1"/>
            <a:r>
              <a:rPr lang="en-US" dirty="0"/>
              <a:t>After Aquinas thinkers put less confidence in reason and narrowed its sphere.</a:t>
            </a:r>
          </a:p>
          <a:p>
            <a:pPr lvl="1"/>
            <a:r>
              <a:rPr lang="en-US" dirty="0"/>
              <a:t>Siger of Brabant’s doctrine of double truth.</a:t>
            </a:r>
          </a:p>
          <a:p>
            <a:pPr lvl="2"/>
            <a:r>
              <a:rPr lang="en-US" dirty="0"/>
              <a:t>Philosophy and theology could give different answers to the same question.</a:t>
            </a:r>
          </a:p>
          <a:p>
            <a:pPr lvl="2"/>
            <a:r>
              <a:rPr lang="en-US" dirty="0"/>
              <a:t>Did not make an extensive attempt to resolve the differences between faith and reason.</a:t>
            </a:r>
          </a:p>
          <a:p>
            <a:pPr lvl="1"/>
            <a:r>
              <a:rPr lang="en-US" dirty="0"/>
              <a:t>Duns Scotus (1266-1308) maintained balance between faith and reason.</a:t>
            </a:r>
          </a:p>
          <a:p>
            <a:pPr lvl="2"/>
            <a:r>
              <a:rPr lang="en-US" dirty="0"/>
              <a:t>Did not allow for much overlap between the two spheres.</a:t>
            </a:r>
          </a:p>
          <a:p>
            <a:pPr lvl="1"/>
            <a:r>
              <a:rPr lang="en-US" dirty="0"/>
              <a:t>William of Ockham separated theology and reason to protect the truths of faith.</a:t>
            </a:r>
          </a:p>
          <a:p>
            <a:pPr lvl="2"/>
            <a:r>
              <a:rPr lang="en-US" dirty="0"/>
              <a:t>The existence of God can not be proven with certainty.</a:t>
            </a:r>
          </a:p>
          <a:p>
            <a:pPr lvl="2"/>
            <a:r>
              <a:rPr lang="en-US" dirty="0"/>
              <a:t>Logic reveals nothing about reality but only about the forms of propositions asserted about reality.</a:t>
            </a:r>
          </a:p>
          <a:p>
            <a:pPr lvl="1"/>
            <a:r>
              <a:rPr lang="en-US" dirty="0"/>
              <a:t>Separation of faith and reason was furthered by the resurgence of mysticism in the 14</a:t>
            </a:r>
            <a:r>
              <a:rPr lang="en-US" baseline="30000" dirty="0"/>
              <a:t>th</a:t>
            </a:r>
            <a:r>
              <a:rPr lang="en-US" dirty="0"/>
              <a:t> century.</a:t>
            </a:r>
          </a:p>
          <a:p>
            <a:pPr lvl="2"/>
            <a:r>
              <a:rPr lang="en-US" dirty="0"/>
              <a:t>Knowledge of God and religious experience were beyond the realm of reason.</a:t>
            </a:r>
          </a:p>
          <a:p>
            <a:endParaRPr lang="en-US" dirty="0"/>
          </a:p>
        </p:txBody>
      </p:sp>
    </p:spTree>
    <p:extLst>
      <p:ext uri="{BB962C8B-B14F-4D97-AF65-F5344CB8AC3E}">
        <p14:creationId xmlns:p14="http://schemas.microsoft.com/office/powerpoint/2010/main" val="2598475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5EAA-8A6F-AF86-2D83-0FA7BBC63CD1}"/>
              </a:ext>
            </a:extLst>
          </p:cNvPr>
          <p:cNvSpPr>
            <a:spLocks noGrp="1"/>
          </p:cNvSpPr>
          <p:nvPr>
            <p:ph type="title"/>
          </p:nvPr>
        </p:nvSpPr>
        <p:spPr/>
        <p:txBody>
          <a:bodyPr/>
          <a:lstStyle/>
          <a:p>
            <a:r>
              <a:rPr lang="en-US" dirty="0"/>
              <a:t>Will &amp; Intellect</a:t>
            </a:r>
          </a:p>
        </p:txBody>
      </p:sp>
      <p:sp>
        <p:nvSpPr>
          <p:cNvPr id="3" name="Content Placeholder 2">
            <a:extLst>
              <a:ext uri="{FF2B5EF4-FFF2-40B4-BE49-F238E27FC236}">
                <a16:creationId xmlns:a16="http://schemas.microsoft.com/office/drawing/2014/main" id="{168179DF-5D43-A7E0-02ED-58FCB727D806}"/>
              </a:ext>
            </a:extLst>
          </p:cNvPr>
          <p:cNvSpPr>
            <a:spLocks noGrp="1"/>
          </p:cNvSpPr>
          <p:nvPr>
            <p:ph idx="1"/>
          </p:nvPr>
        </p:nvSpPr>
        <p:spPr/>
        <p:txBody>
          <a:bodyPr/>
          <a:lstStyle/>
          <a:p>
            <a:r>
              <a:rPr lang="en-US" dirty="0"/>
              <a:t>Introduction</a:t>
            </a:r>
          </a:p>
          <a:p>
            <a:pPr lvl="1"/>
            <a:r>
              <a:rPr lang="en-US" dirty="0"/>
              <a:t>Scholastics agreed certain human actions are good and others evil.</a:t>
            </a:r>
          </a:p>
          <a:p>
            <a:pPr lvl="1"/>
            <a:r>
              <a:rPr lang="en-US" dirty="0"/>
              <a:t>They disagreed over the basis for the moral status of actions.</a:t>
            </a:r>
          </a:p>
          <a:p>
            <a:endParaRPr lang="en-US" dirty="0"/>
          </a:p>
        </p:txBody>
      </p:sp>
    </p:spTree>
    <p:extLst>
      <p:ext uri="{BB962C8B-B14F-4D97-AF65-F5344CB8AC3E}">
        <p14:creationId xmlns:p14="http://schemas.microsoft.com/office/powerpoint/2010/main" val="2075690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26E3-4C84-859D-B981-6FA987356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07194-C8F1-074D-3EA5-5A5020219BE4}"/>
              </a:ext>
            </a:extLst>
          </p:cNvPr>
          <p:cNvSpPr>
            <a:spLocks noGrp="1"/>
          </p:cNvSpPr>
          <p:nvPr>
            <p:ph type="title"/>
          </p:nvPr>
        </p:nvSpPr>
        <p:spPr/>
        <p:txBody>
          <a:bodyPr/>
          <a:lstStyle/>
          <a:p>
            <a:r>
              <a:rPr lang="en-US" dirty="0"/>
              <a:t>Will &amp; Intellect</a:t>
            </a:r>
          </a:p>
        </p:txBody>
      </p:sp>
      <p:sp>
        <p:nvSpPr>
          <p:cNvPr id="3" name="Content Placeholder 2">
            <a:extLst>
              <a:ext uri="{FF2B5EF4-FFF2-40B4-BE49-F238E27FC236}">
                <a16:creationId xmlns:a16="http://schemas.microsoft.com/office/drawing/2014/main" id="{B5832C58-5AE8-074E-A079-9B1E2601F5D8}"/>
              </a:ext>
            </a:extLst>
          </p:cNvPr>
          <p:cNvSpPr>
            <a:spLocks noGrp="1"/>
          </p:cNvSpPr>
          <p:nvPr>
            <p:ph idx="1"/>
          </p:nvPr>
        </p:nvSpPr>
        <p:spPr/>
        <p:txBody>
          <a:bodyPr>
            <a:normAutofit fontScale="92500" lnSpcReduction="20000"/>
          </a:bodyPr>
          <a:lstStyle/>
          <a:p>
            <a:r>
              <a:rPr lang="en-US" dirty="0"/>
              <a:t>Intellectualism</a:t>
            </a:r>
          </a:p>
          <a:p>
            <a:pPr lvl="1"/>
            <a:r>
              <a:rPr lang="en-US" dirty="0"/>
              <a:t>God’s intellect precedes His will.</a:t>
            </a:r>
          </a:p>
          <a:p>
            <a:pPr lvl="1"/>
            <a:r>
              <a:rPr lang="en-US" dirty="0"/>
              <a:t>Platonic universals reside in God’s mind.</a:t>
            </a:r>
          </a:p>
          <a:p>
            <a:pPr lvl="1"/>
            <a:r>
              <a:rPr lang="en-US" dirty="0"/>
              <a:t>God is aware of  objectively good qualities and His will follows them in His creation.</a:t>
            </a:r>
          </a:p>
          <a:p>
            <a:pPr lvl="1"/>
            <a:r>
              <a:rPr lang="en-US" dirty="0"/>
              <a:t>Actions His intellect recognizes as good are commanded by his will.</a:t>
            </a:r>
          </a:p>
          <a:p>
            <a:pPr lvl="1"/>
            <a:r>
              <a:rPr lang="en-US" dirty="0"/>
              <a:t>By accepting the objectivity of goodness, this is a form of realism.</a:t>
            </a:r>
          </a:p>
          <a:p>
            <a:pPr lvl="1"/>
            <a:r>
              <a:rPr lang="en-US" dirty="0"/>
              <a:t>Since humans are like God, the human intellect can recognize good</a:t>
            </a:r>
          </a:p>
          <a:p>
            <a:pPr lvl="2"/>
            <a:r>
              <a:rPr lang="en-US" dirty="0"/>
              <a:t>An ethics based on reason is possible.</a:t>
            </a:r>
          </a:p>
          <a:p>
            <a:pPr lvl="1"/>
            <a:r>
              <a:rPr lang="en-US" dirty="0"/>
              <a:t>This view led to a revival of natural law theory.</a:t>
            </a:r>
          </a:p>
          <a:p>
            <a:pPr lvl="1"/>
            <a:r>
              <a:rPr lang="en-US" dirty="0"/>
              <a:t>Creation was preceded by the forms in God’s mind.</a:t>
            </a:r>
          </a:p>
          <a:p>
            <a:pPr lvl="1"/>
            <a:r>
              <a:rPr lang="en-US" dirty="0"/>
              <a:t>The world was determined by how it matched reason, thus human reason is the best means for grasping the world’s order.</a:t>
            </a:r>
          </a:p>
        </p:txBody>
      </p:sp>
    </p:spTree>
    <p:extLst>
      <p:ext uri="{BB962C8B-B14F-4D97-AF65-F5344CB8AC3E}">
        <p14:creationId xmlns:p14="http://schemas.microsoft.com/office/powerpoint/2010/main" val="2858335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BC22B-C803-3898-9B3D-0DD6A72FA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98019-27DE-F313-07C1-7EF95C100C9E}"/>
              </a:ext>
            </a:extLst>
          </p:cNvPr>
          <p:cNvSpPr>
            <a:spLocks noGrp="1"/>
          </p:cNvSpPr>
          <p:nvPr>
            <p:ph type="title"/>
          </p:nvPr>
        </p:nvSpPr>
        <p:spPr/>
        <p:txBody>
          <a:bodyPr/>
          <a:lstStyle/>
          <a:p>
            <a:r>
              <a:rPr lang="en-US" dirty="0"/>
              <a:t>Will &amp; Intellect</a:t>
            </a:r>
          </a:p>
        </p:txBody>
      </p:sp>
      <p:sp>
        <p:nvSpPr>
          <p:cNvPr id="3" name="Content Placeholder 2">
            <a:extLst>
              <a:ext uri="{FF2B5EF4-FFF2-40B4-BE49-F238E27FC236}">
                <a16:creationId xmlns:a16="http://schemas.microsoft.com/office/drawing/2014/main" id="{92BAFA3E-6784-89EC-CBC2-0D9FB1B22529}"/>
              </a:ext>
            </a:extLst>
          </p:cNvPr>
          <p:cNvSpPr>
            <a:spLocks noGrp="1"/>
          </p:cNvSpPr>
          <p:nvPr>
            <p:ph idx="1"/>
          </p:nvPr>
        </p:nvSpPr>
        <p:spPr/>
        <p:txBody>
          <a:bodyPr>
            <a:normAutofit fontScale="70000" lnSpcReduction="20000"/>
          </a:bodyPr>
          <a:lstStyle/>
          <a:p>
            <a:r>
              <a:rPr lang="en-US" dirty="0"/>
              <a:t>Voluntarism</a:t>
            </a:r>
          </a:p>
          <a:p>
            <a:pPr lvl="1"/>
            <a:r>
              <a:rPr lang="en-US" dirty="0"/>
              <a:t>God’s will has priority over his intellect.</a:t>
            </a:r>
          </a:p>
          <a:p>
            <a:pPr lvl="1"/>
            <a:r>
              <a:rPr lang="en-US" dirty="0"/>
              <a:t>God’s sovereign will freely choose what is good and what is evil.</a:t>
            </a:r>
          </a:p>
          <a:p>
            <a:pPr lvl="1"/>
            <a:r>
              <a:rPr lang="en-US" dirty="0"/>
              <a:t>The Intellectualist’s position limits God’s freedom and power as it implies his will is limited.</a:t>
            </a:r>
          </a:p>
          <a:p>
            <a:pPr lvl="1"/>
            <a:r>
              <a:rPr lang="en-US" dirty="0"/>
              <a:t>Extreme voluntarists claimed God could have made anything good or evil.</a:t>
            </a:r>
          </a:p>
          <a:p>
            <a:pPr lvl="1"/>
            <a:r>
              <a:rPr lang="en-US" dirty="0"/>
              <a:t> Reason is useless in moral judgments-Good must reveal what is good and bad and we must obey.</a:t>
            </a:r>
          </a:p>
          <a:p>
            <a:pPr lvl="2"/>
            <a:r>
              <a:rPr lang="en-US" dirty="0"/>
              <a:t>This is known as Divine Command Theory in ethics.</a:t>
            </a:r>
          </a:p>
          <a:p>
            <a:pPr lvl="1"/>
            <a:r>
              <a:rPr lang="en-US" dirty="0"/>
              <a:t>Voluntarists tended to be nominalists about morality</a:t>
            </a:r>
          </a:p>
          <a:p>
            <a:pPr lvl="2"/>
            <a:r>
              <a:rPr lang="en-US" dirty="0"/>
              <a:t>“Good” and “evil” are names God gives to things and actions.</a:t>
            </a:r>
          </a:p>
          <a:p>
            <a:pPr lvl="1"/>
            <a:r>
              <a:rPr lang="en-US" dirty="0"/>
              <a:t>The world is contingent</a:t>
            </a:r>
          </a:p>
          <a:p>
            <a:pPr lvl="3"/>
            <a:r>
              <a:rPr lang="en-US" dirty="0"/>
              <a:t>God could have made the world in any way. </a:t>
            </a:r>
          </a:p>
          <a:p>
            <a:pPr lvl="3"/>
            <a:r>
              <a:rPr lang="en-US" dirty="0"/>
              <a:t>This protects God’s sovereignty and freedom.</a:t>
            </a:r>
          </a:p>
          <a:p>
            <a:pPr lvl="1"/>
            <a:r>
              <a:rPr lang="en-US" dirty="0"/>
              <a:t>This puts greater weight on revelation but makes observation more important than speculative reasoning.</a:t>
            </a:r>
          </a:p>
          <a:p>
            <a:pPr lvl="2"/>
            <a:r>
              <a:rPr lang="en-US" dirty="0"/>
              <a:t>This shift helped develop the modern scientific approach.</a:t>
            </a:r>
          </a:p>
          <a:p>
            <a:endParaRPr lang="en-US" dirty="0"/>
          </a:p>
        </p:txBody>
      </p:sp>
    </p:spTree>
    <p:extLst>
      <p:ext uri="{BB962C8B-B14F-4D97-AF65-F5344CB8AC3E}">
        <p14:creationId xmlns:p14="http://schemas.microsoft.com/office/powerpoint/2010/main" val="396252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F400-7976-A457-C73C-5EE040A9DE4D}"/>
              </a:ext>
            </a:extLst>
          </p:cNvPr>
          <p:cNvSpPr>
            <a:spLocks noGrp="1"/>
          </p:cNvSpPr>
          <p:nvPr>
            <p:ph type="title"/>
          </p:nvPr>
        </p:nvSpPr>
        <p:spPr/>
        <p:txBody>
          <a:bodyPr/>
          <a:lstStyle/>
          <a:p>
            <a:r>
              <a:rPr lang="en-US" dirty="0"/>
              <a:t>The Early Middle Ages: Background</a:t>
            </a:r>
          </a:p>
        </p:txBody>
      </p:sp>
      <p:sp>
        <p:nvSpPr>
          <p:cNvPr id="3" name="Content Placeholder 2">
            <a:extLst>
              <a:ext uri="{FF2B5EF4-FFF2-40B4-BE49-F238E27FC236}">
                <a16:creationId xmlns:a16="http://schemas.microsoft.com/office/drawing/2014/main" id="{E92EDB83-BC6C-F31A-FE52-7C539ECB2868}"/>
              </a:ext>
            </a:extLst>
          </p:cNvPr>
          <p:cNvSpPr>
            <a:spLocks noGrp="1"/>
          </p:cNvSpPr>
          <p:nvPr>
            <p:ph idx="1"/>
          </p:nvPr>
        </p:nvSpPr>
        <p:spPr/>
        <p:txBody>
          <a:bodyPr>
            <a:normAutofit fontScale="92500" lnSpcReduction="10000"/>
          </a:bodyPr>
          <a:lstStyle/>
          <a:p>
            <a:r>
              <a:rPr lang="en-US" dirty="0"/>
              <a:t>The Roman Catholic Church</a:t>
            </a:r>
          </a:p>
          <a:p>
            <a:pPr lvl="1"/>
            <a:r>
              <a:rPr lang="en-US" dirty="0"/>
              <a:t>Maintained its existence as an institution.</a:t>
            </a:r>
          </a:p>
          <a:p>
            <a:pPr lvl="1"/>
            <a:r>
              <a:rPr lang="en-US" dirty="0"/>
              <a:t>Adopted the monarchial model</a:t>
            </a:r>
          </a:p>
          <a:p>
            <a:pPr lvl="2"/>
            <a:r>
              <a:rPr lang="en-US" dirty="0"/>
              <a:t>The Bishop of Rome was declared the father (“papa”) of the church, or Pope.</a:t>
            </a:r>
          </a:p>
          <a:p>
            <a:pPr lvl="1"/>
            <a:r>
              <a:rPr lang="en-US" dirty="0"/>
              <a:t>The Church was the only institution strong enough to survive the fall of the Western Empire and took on many state roles:</a:t>
            </a:r>
          </a:p>
          <a:p>
            <a:pPr lvl="2"/>
            <a:r>
              <a:rPr lang="en-US" dirty="0"/>
              <a:t>Tax collection.</a:t>
            </a:r>
          </a:p>
          <a:p>
            <a:pPr lvl="2"/>
            <a:r>
              <a:rPr lang="en-US" dirty="0"/>
              <a:t>Looking after  raising and storing of food.</a:t>
            </a:r>
          </a:p>
          <a:p>
            <a:pPr lvl="2"/>
            <a:r>
              <a:rPr lang="en-US" dirty="0"/>
              <a:t>Repairing city fortifications.</a:t>
            </a:r>
          </a:p>
          <a:p>
            <a:pPr lvl="2"/>
            <a:r>
              <a:rPr lang="en-US" dirty="0"/>
              <a:t>Operating courts of criminal law.</a:t>
            </a:r>
          </a:p>
          <a:p>
            <a:pPr lvl="2"/>
            <a:r>
              <a:rPr lang="en-US" dirty="0"/>
              <a:t>Operating hospitals and inns.</a:t>
            </a:r>
          </a:p>
          <a:p>
            <a:pPr lvl="2"/>
            <a:r>
              <a:rPr lang="en-US" dirty="0"/>
              <a:t> Providing education.</a:t>
            </a:r>
          </a:p>
          <a:p>
            <a:endParaRPr lang="en-US" dirty="0"/>
          </a:p>
        </p:txBody>
      </p:sp>
    </p:spTree>
    <p:extLst>
      <p:ext uri="{BB962C8B-B14F-4D97-AF65-F5344CB8AC3E}">
        <p14:creationId xmlns:p14="http://schemas.microsoft.com/office/powerpoint/2010/main" val="2296488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1511" name="Rectangle 215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505" name="Title 1"/>
          <p:cNvSpPr>
            <a:spLocks noGrp="1"/>
          </p:cNvSpPr>
          <p:nvPr>
            <p:ph type="title"/>
          </p:nvPr>
        </p:nvSpPr>
        <p:spPr>
          <a:xfrm>
            <a:off x="5411931" y="452718"/>
            <a:ext cx="4638903" cy="1400530"/>
          </a:xfrm>
        </p:spPr>
        <p:txBody>
          <a:bodyPr>
            <a:normAutofit/>
          </a:bodyPr>
          <a:lstStyle/>
          <a:p>
            <a:pPr eaLnBrk="1" hangingPunct="1"/>
            <a:r>
              <a:rPr lang="en-US" dirty="0">
                <a:latin typeface="Calibri" pitchFamily="34" charset="0"/>
                <a:cs typeface="Calibri" pitchFamily="34" charset="0"/>
              </a:rPr>
              <a:t>St. Anselm: Background</a:t>
            </a:r>
          </a:p>
        </p:txBody>
      </p:sp>
      <p:sp>
        <p:nvSpPr>
          <p:cNvPr id="215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A picture containing sitting, man, cat, holding&#10;&#10;Description automatically generated">
            <a:extLst>
              <a:ext uri="{FF2B5EF4-FFF2-40B4-BE49-F238E27FC236}">
                <a16:creationId xmlns:a16="http://schemas.microsoft.com/office/drawing/2014/main" id="{3816A0A4-1FD7-443D-B85A-2560FC87EDD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748" r="23391" b="-1"/>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1515" name="Rectangle 2151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506" name="Content Placeholder 2"/>
          <p:cNvSpPr>
            <a:spLocks noGrp="1"/>
          </p:cNvSpPr>
          <p:nvPr>
            <p:ph idx="1"/>
          </p:nvPr>
        </p:nvSpPr>
        <p:spPr>
          <a:xfrm>
            <a:off x="5410950" y="2052918"/>
            <a:ext cx="4638903" cy="4195481"/>
          </a:xfrm>
        </p:spPr>
        <p:txBody>
          <a:bodyPr>
            <a:normAutofit/>
          </a:bodyPr>
          <a:lstStyle/>
          <a:p>
            <a:pPr>
              <a:lnSpc>
                <a:spcPct val="90000"/>
              </a:lnSpc>
            </a:pPr>
            <a:r>
              <a:rPr lang="en-US" sz="1700" dirty="0"/>
              <a:t>Background</a:t>
            </a:r>
          </a:p>
          <a:p>
            <a:pPr lvl="1">
              <a:lnSpc>
                <a:spcPct val="90000"/>
              </a:lnSpc>
            </a:pPr>
            <a:r>
              <a:rPr lang="en-US" sz="1700" dirty="0"/>
              <a:t>1033-1109</a:t>
            </a:r>
          </a:p>
          <a:p>
            <a:pPr lvl="1">
              <a:lnSpc>
                <a:spcPct val="90000"/>
              </a:lnSpc>
            </a:pPr>
            <a:r>
              <a:rPr lang="en-US" sz="1700" dirty="0"/>
              <a:t>Canonized in 1494.</a:t>
            </a:r>
          </a:p>
          <a:p>
            <a:pPr lvl="1">
              <a:lnSpc>
                <a:spcPct val="90000"/>
              </a:lnSpc>
            </a:pPr>
            <a:r>
              <a:rPr lang="en-US" sz="1700" dirty="0"/>
              <a:t>Born to an Italian noble family.</a:t>
            </a:r>
          </a:p>
          <a:p>
            <a:pPr lvl="1">
              <a:lnSpc>
                <a:spcPct val="90000"/>
              </a:lnSpc>
            </a:pPr>
            <a:r>
              <a:rPr lang="en-US" sz="1700" dirty="0"/>
              <a:t>Against his father’s wishes, he became Benedictine monk in the Norman town of Bec.</a:t>
            </a:r>
          </a:p>
          <a:p>
            <a:pPr lvl="1">
              <a:lnSpc>
                <a:spcPct val="90000"/>
              </a:lnSpc>
            </a:pPr>
            <a:r>
              <a:rPr lang="en-US" sz="1700" dirty="0"/>
              <a:t>He became an abbot </a:t>
            </a:r>
          </a:p>
          <a:p>
            <a:pPr lvl="1">
              <a:lnSpc>
                <a:spcPct val="90000"/>
              </a:lnSpc>
            </a:pPr>
            <a:r>
              <a:rPr lang="en-US" sz="1700" dirty="0"/>
              <a:t>Reluctantly became Archbishop of Canterbury for 16 years.</a:t>
            </a:r>
          </a:p>
          <a:p>
            <a:pPr lvl="1">
              <a:lnSpc>
                <a:spcPct val="90000"/>
              </a:lnSpc>
            </a:pPr>
            <a:r>
              <a:rPr lang="en-US" sz="1700" dirty="0"/>
              <a:t>Argued for the authority of the pope over the king.</a:t>
            </a:r>
          </a:p>
          <a:p>
            <a:pPr lvl="1">
              <a:lnSpc>
                <a:spcPct val="90000"/>
              </a:lnSpc>
            </a:pPr>
            <a:r>
              <a:rPr lang="en-US" sz="1700" dirty="0"/>
              <a:t>His main work is the </a:t>
            </a:r>
            <a:r>
              <a:rPr lang="en-US" sz="1700" i="1" dirty="0" err="1"/>
              <a:t>Prosolgium</a:t>
            </a:r>
            <a:endParaRPr lang="en-US" sz="1700" dirty="0"/>
          </a:p>
          <a:p>
            <a:pPr lvl="1" eaLnBrk="1" hangingPunct="1">
              <a:lnSpc>
                <a:spcPct val="90000"/>
              </a:lnSpc>
            </a:pPr>
            <a:endParaRPr lang="en-US" sz="1700" dirty="0">
              <a:latin typeface="Calibri" pitchFamily="34" charset="0"/>
              <a:cs typeface="Calibri" pitchFamily="34" charset="0"/>
            </a:endParaRPr>
          </a:p>
          <a:p>
            <a:pPr lvl="1" eaLnBrk="1" hangingPunct="1">
              <a:lnSpc>
                <a:spcPct val="90000"/>
              </a:lnSpc>
            </a:pPr>
            <a:endParaRPr lang="en-US" sz="1700" dirty="0">
              <a:latin typeface="Calibri" pitchFamily="34" charset="0"/>
              <a:cs typeface="Calibri" pitchFamily="34" charset="0"/>
            </a:endParaRPr>
          </a:p>
        </p:txBody>
      </p:sp>
      <p:sp>
        <p:nvSpPr>
          <p:cNvPr id="4" name="TextBox 3">
            <a:extLst>
              <a:ext uri="{FF2B5EF4-FFF2-40B4-BE49-F238E27FC236}">
                <a16:creationId xmlns:a16="http://schemas.microsoft.com/office/drawing/2014/main" id="{CB7A73A2-58E9-4EC5-AED2-60CD39EFC467}"/>
              </a:ext>
            </a:extLst>
          </p:cNvPr>
          <p:cNvSpPr txBox="1"/>
          <p:nvPr/>
        </p:nvSpPr>
        <p:spPr>
          <a:xfrm>
            <a:off x="9319098" y="6657945"/>
            <a:ext cx="287290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marginalia.lareviewofbooks.org/the-logic-of-god-a-new-look-at-an-old-reason-to-believe-by-joshua-rasmusse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89F90-5659-C4EB-C63B-85A22C0B017A}"/>
              </a:ext>
            </a:extLst>
          </p:cNvPr>
          <p:cNvSpPr>
            <a:spLocks noGrp="1"/>
          </p:cNvSpPr>
          <p:nvPr>
            <p:ph type="title"/>
          </p:nvPr>
        </p:nvSpPr>
        <p:spPr/>
        <p:txBody>
          <a:bodyPr/>
          <a:lstStyle/>
          <a:p>
            <a:r>
              <a:rPr lang="en-US" dirty="0"/>
              <a:t>St. Anselm: Background </a:t>
            </a:r>
          </a:p>
        </p:txBody>
      </p:sp>
      <p:sp>
        <p:nvSpPr>
          <p:cNvPr id="3" name="Content Placeholder 2">
            <a:extLst>
              <a:ext uri="{FF2B5EF4-FFF2-40B4-BE49-F238E27FC236}">
                <a16:creationId xmlns:a16="http://schemas.microsoft.com/office/drawing/2014/main" id="{4EED45B9-F191-B3D7-8C47-95AEB4EA7BF8}"/>
              </a:ext>
            </a:extLst>
          </p:cNvPr>
          <p:cNvSpPr>
            <a:spLocks noGrp="1"/>
          </p:cNvSpPr>
          <p:nvPr>
            <p:ph idx="1"/>
          </p:nvPr>
        </p:nvSpPr>
        <p:spPr/>
        <p:txBody>
          <a:bodyPr/>
          <a:lstStyle/>
          <a:p>
            <a:r>
              <a:rPr lang="en-US" dirty="0"/>
              <a:t>Goal</a:t>
            </a:r>
          </a:p>
          <a:p>
            <a:pPr lvl="1"/>
            <a:r>
              <a:rPr lang="en-US" dirty="0"/>
              <a:t>Provide conclusive, rational proofs for the Christian doctrines he had accepted initially on faith.</a:t>
            </a:r>
          </a:p>
          <a:p>
            <a:pPr lvl="1"/>
            <a:r>
              <a:rPr lang="en-US" dirty="0"/>
              <a:t>Had confidence in reason.</a:t>
            </a:r>
          </a:p>
          <a:p>
            <a:pPr lvl="1"/>
            <a:r>
              <a:rPr lang="en-US" dirty="0"/>
              <a:t>Reasoning should follow the deductive method, this would lead to all fundamental truths.</a:t>
            </a:r>
          </a:p>
          <a:p>
            <a:pPr lvl="1"/>
            <a:r>
              <a:rPr lang="en-US" dirty="0"/>
              <a:t>Believed he could provide rational arguments for the truth of the key doctrines.</a:t>
            </a:r>
          </a:p>
          <a:p>
            <a:endParaRPr lang="en-US" dirty="0"/>
          </a:p>
        </p:txBody>
      </p:sp>
    </p:spTree>
    <p:extLst>
      <p:ext uri="{BB962C8B-B14F-4D97-AF65-F5344CB8AC3E}">
        <p14:creationId xmlns:p14="http://schemas.microsoft.com/office/powerpoint/2010/main" val="3576257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828800" y="228601"/>
            <a:ext cx="8534400" cy="758825"/>
          </a:xfrm>
        </p:spPr>
        <p:txBody>
          <a:bodyPr/>
          <a:lstStyle/>
          <a:p>
            <a:pPr eaLnBrk="1" hangingPunct="1"/>
            <a:r>
              <a:rPr lang="en-US">
                <a:latin typeface="Calibri" pitchFamily="34" charset="0"/>
                <a:cs typeface="Calibri" pitchFamily="34" charset="0"/>
              </a:rPr>
              <a:t>St. Anselm’s Ontological Argument</a:t>
            </a:r>
          </a:p>
        </p:txBody>
      </p:sp>
      <p:sp>
        <p:nvSpPr>
          <p:cNvPr id="3" name="Content Placeholder 2"/>
          <p:cNvSpPr>
            <a:spLocks noGrp="1"/>
          </p:cNvSpPr>
          <p:nvPr>
            <p:ph idx="1"/>
          </p:nvPr>
        </p:nvSpPr>
        <p:spPr>
          <a:xfrm>
            <a:off x="1825625" y="1527175"/>
            <a:ext cx="8504238" cy="4572000"/>
          </a:xfrm>
        </p:spPr>
        <p:txBody>
          <a:bodyPr>
            <a:normAutofit/>
          </a:bodyPr>
          <a:lstStyle/>
          <a:p>
            <a:pPr eaLnBrk="1" hangingPunct="1">
              <a:lnSpc>
                <a:spcPct val="80000"/>
              </a:lnSpc>
              <a:defRPr/>
            </a:pPr>
            <a:r>
              <a:rPr lang="en-US" sz="2500" dirty="0">
                <a:latin typeface="Calibri" pitchFamily="34" charset="0"/>
                <a:cs typeface="Calibri" pitchFamily="34" charset="0"/>
              </a:rPr>
              <a:t>Anselm’s A Priori Argument for God’s Existence</a:t>
            </a:r>
          </a:p>
          <a:p>
            <a:pPr lvl="1" eaLnBrk="1" hangingPunct="1">
              <a:lnSpc>
                <a:spcPct val="80000"/>
              </a:lnSpc>
              <a:defRPr/>
            </a:pPr>
            <a:r>
              <a:rPr lang="en-US" sz="2100" dirty="0">
                <a:latin typeface="Calibri" pitchFamily="34" charset="0"/>
                <a:cs typeface="Calibri" pitchFamily="34" charset="0"/>
              </a:rPr>
              <a:t>The fool understands</a:t>
            </a:r>
          </a:p>
          <a:p>
            <a:pPr lvl="2">
              <a:lnSpc>
                <a:spcPct val="80000"/>
              </a:lnSpc>
              <a:defRPr/>
            </a:pPr>
            <a:r>
              <a:rPr lang="en-US" sz="1900" dirty="0">
                <a:latin typeface="Calibri" pitchFamily="34" charset="0"/>
                <a:cs typeface="Calibri" pitchFamily="34" charset="0"/>
              </a:rPr>
              <a:t>“God”: a being than which nothing can be conceived (NGCBC).</a:t>
            </a:r>
          </a:p>
          <a:p>
            <a:pPr lvl="2">
              <a:lnSpc>
                <a:spcPct val="80000"/>
              </a:lnSpc>
              <a:defRPr/>
            </a:pPr>
            <a:r>
              <a:rPr lang="en-US" sz="1900" dirty="0">
                <a:latin typeface="Calibri" pitchFamily="34" charset="0"/>
                <a:cs typeface="Calibri" pitchFamily="34" charset="0"/>
              </a:rPr>
              <a:t>Fool says there is no God.</a:t>
            </a:r>
          </a:p>
          <a:p>
            <a:pPr lvl="2">
              <a:lnSpc>
                <a:spcPct val="80000"/>
              </a:lnSpc>
              <a:defRPr/>
            </a:pPr>
            <a:r>
              <a:rPr lang="en-US" sz="1900" dirty="0">
                <a:latin typeface="Calibri" pitchFamily="34" charset="0"/>
                <a:cs typeface="Calibri" pitchFamily="34" charset="0"/>
              </a:rPr>
              <a:t>The understands what he hears.</a:t>
            </a:r>
          </a:p>
          <a:p>
            <a:pPr lvl="2">
              <a:lnSpc>
                <a:spcPct val="80000"/>
              </a:lnSpc>
              <a:defRPr/>
            </a:pPr>
            <a:r>
              <a:rPr lang="en-US" sz="1900" dirty="0">
                <a:latin typeface="Calibri" pitchFamily="34" charset="0"/>
                <a:cs typeface="Calibri" pitchFamily="34" charset="0"/>
              </a:rPr>
              <a:t>What he understands is in his understanding.</a:t>
            </a:r>
          </a:p>
          <a:p>
            <a:pPr lvl="2">
              <a:lnSpc>
                <a:spcPct val="80000"/>
              </a:lnSpc>
              <a:defRPr/>
            </a:pPr>
            <a:r>
              <a:rPr lang="en-US" sz="1900" dirty="0">
                <a:latin typeface="Calibri" pitchFamily="34" charset="0"/>
                <a:cs typeface="Calibri" pitchFamily="34" charset="0"/>
              </a:rPr>
              <a:t>It is one thing for an object to be in the understanding.</a:t>
            </a:r>
          </a:p>
          <a:p>
            <a:pPr lvl="2">
              <a:lnSpc>
                <a:spcPct val="80000"/>
              </a:lnSpc>
              <a:defRPr/>
            </a:pPr>
            <a:r>
              <a:rPr lang="en-US" sz="1900" dirty="0">
                <a:latin typeface="Calibri" pitchFamily="34" charset="0"/>
                <a:cs typeface="Calibri" pitchFamily="34" charset="0"/>
              </a:rPr>
              <a:t>It is another to understand the object exists.</a:t>
            </a:r>
          </a:p>
          <a:p>
            <a:pPr lvl="3">
              <a:lnSpc>
                <a:spcPct val="80000"/>
              </a:lnSpc>
              <a:defRPr/>
            </a:pPr>
            <a:r>
              <a:rPr lang="en-US" sz="1900" dirty="0">
                <a:latin typeface="Calibri" pitchFamily="34" charset="0"/>
                <a:cs typeface="Calibri" pitchFamily="34" charset="0"/>
              </a:rPr>
              <a:t>Painter analogy</a:t>
            </a:r>
          </a:p>
          <a:p>
            <a:pPr lvl="2">
              <a:lnSpc>
                <a:spcPct val="80000"/>
              </a:lnSpc>
              <a:defRPr/>
            </a:pPr>
            <a:r>
              <a:rPr lang="en-US" sz="1900" dirty="0">
                <a:latin typeface="Calibri" pitchFamily="34" charset="0"/>
                <a:cs typeface="Calibri" pitchFamily="34" charset="0"/>
              </a:rPr>
              <a:t>The fool is convinced something exists in his understanding.</a:t>
            </a:r>
          </a:p>
          <a:p>
            <a:pPr lvl="2">
              <a:lnSpc>
                <a:spcPct val="80000"/>
              </a:lnSpc>
              <a:defRPr/>
            </a:pPr>
            <a:endParaRPr lang="en-US" sz="1900" dirty="0">
              <a:latin typeface="Calibri" pitchFamily="34" charset="0"/>
              <a:cs typeface="Calibri" pitchFamily="34" charset="0"/>
            </a:endParaRPr>
          </a:p>
          <a:p>
            <a:pPr lvl="1" eaLnBrk="1" hangingPunct="1">
              <a:lnSpc>
                <a:spcPct val="80000"/>
              </a:lnSpc>
              <a:defRPr/>
            </a:pPr>
            <a:endParaRPr lang="en-US" sz="2100" dirty="0">
              <a:latin typeface="Calibri" pitchFamily="34" charset="0"/>
              <a:cs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828800" y="228601"/>
            <a:ext cx="8534400" cy="758825"/>
          </a:xfrm>
        </p:spPr>
        <p:txBody>
          <a:bodyPr/>
          <a:lstStyle/>
          <a:p>
            <a:pPr eaLnBrk="1" hangingPunct="1"/>
            <a:r>
              <a:rPr lang="en-US">
                <a:latin typeface="Calibri" pitchFamily="34" charset="0"/>
                <a:cs typeface="Calibri" pitchFamily="34" charset="0"/>
              </a:rPr>
              <a:t>St. Anselm’s Ontological Argument</a:t>
            </a:r>
          </a:p>
        </p:txBody>
      </p:sp>
      <p:sp>
        <p:nvSpPr>
          <p:cNvPr id="3" name="Content Placeholder 2"/>
          <p:cNvSpPr>
            <a:spLocks noGrp="1"/>
          </p:cNvSpPr>
          <p:nvPr>
            <p:ph idx="1"/>
          </p:nvPr>
        </p:nvSpPr>
        <p:spPr>
          <a:xfrm>
            <a:off x="1843881" y="1043745"/>
            <a:ext cx="8504238" cy="4572000"/>
          </a:xfrm>
        </p:spPr>
        <p:txBody>
          <a:bodyPr>
            <a:normAutofit/>
          </a:bodyPr>
          <a:lstStyle/>
          <a:p>
            <a:pPr eaLnBrk="1" hangingPunct="1">
              <a:lnSpc>
                <a:spcPct val="80000"/>
              </a:lnSpc>
              <a:defRPr/>
            </a:pPr>
            <a:r>
              <a:rPr lang="en-US" sz="2500" dirty="0">
                <a:latin typeface="Calibri" pitchFamily="34" charset="0"/>
                <a:cs typeface="Calibri" pitchFamily="34" charset="0"/>
              </a:rPr>
              <a:t>Anselm’s A Priori Argument for God’s Existence</a:t>
            </a:r>
          </a:p>
          <a:p>
            <a:pPr lvl="2">
              <a:lnSpc>
                <a:spcPct val="80000"/>
              </a:lnSpc>
              <a:defRPr/>
            </a:pPr>
            <a:endParaRPr lang="en-US" sz="1900" dirty="0">
              <a:latin typeface="Calibri" pitchFamily="34" charset="0"/>
              <a:cs typeface="Calibri" pitchFamily="34" charset="0"/>
            </a:endParaRPr>
          </a:p>
          <a:p>
            <a:pPr lvl="1" eaLnBrk="1" hangingPunct="1">
              <a:lnSpc>
                <a:spcPct val="80000"/>
              </a:lnSpc>
              <a:defRPr/>
            </a:pPr>
            <a:endParaRPr lang="en-US" sz="2100" dirty="0">
              <a:latin typeface="Calibri" pitchFamily="34" charset="0"/>
              <a:cs typeface="Calibri" pitchFamily="34" charset="0"/>
            </a:endParaRPr>
          </a:p>
        </p:txBody>
      </p:sp>
      <p:pic>
        <p:nvPicPr>
          <p:cNvPr id="4" name="Graphic 3" descr="Head with gears">
            <a:extLst>
              <a:ext uri="{FF2B5EF4-FFF2-40B4-BE49-F238E27FC236}">
                <a16:creationId xmlns:a16="http://schemas.microsoft.com/office/drawing/2014/main" id="{3F32CCC5-D404-4A5B-97A4-8C57DC1CD8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1800" y="4343400"/>
            <a:ext cx="1524000" cy="1524000"/>
          </a:xfrm>
          <a:prstGeom prst="rect">
            <a:avLst/>
          </a:prstGeom>
        </p:spPr>
      </p:pic>
      <p:pic>
        <p:nvPicPr>
          <p:cNvPr id="6" name="Graphic 5" descr="Thought bubble">
            <a:extLst>
              <a:ext uri="{FF2B5EF4-FFF2-40B4-BE49-F238E27FC236}">
                <a16:creationId xmlns:a16="http://schemas.microsoft.com/office/drawing/2014/main" id="{CC43BCF6-6038-46D2-AE87-007E57CD99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6022" y="885876"/>
            <a:ext cx="4096512" cy="4187825"/>
          </a:xfrm>
          <a:prstGeom prst="rect">
            <a:avLst/>
          </a:prstGeom>
        </p:spPr>
      </p:pic>
      <p:pic>
        <p:nvPicPr>
          <p:cNvPr id="8" name="Picture 7" descr="A painting of a person&#10;&#10;Description automatically generated">
            <a:extLst>
              <a:ext uri="{FF2B5EF4-FFF2-40B4-BE49-F238E27FC236}">
                <a16:creationId xmlns:a16="http://schemas.microsoft.com/office/drawing/2014/main" id="{DD93D903-C8E3-49F9-A72F-0B882450A1B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49163" y="1752600"/>
            <a:ext cx="970231" cy="1457484"/>
          </a:xfrm>
          <a:prstGeom prst="rect">
            <a:avLst/>
          </a:prstGeom>
        </p:spPr>
      </p:pic>
      <p:sp>
        <p:nvSpPr>
          <p:cNvPr id="9" name="TextBox 8">
            <a:extLst>
              <a:ext uri="{FF2B5EF4-FFF2-40B4-BE49-F238E27FC236}">
                <a16:creationId xmlns:a16="http://schemas.microsoft.com/office/drawing/2014/main" id="{64310935-1630-4828-AB05-D2AA5B4DA279}"/>
              </a:ext>
            </a:extLst>
          </p:cNvPr>
          <p:cNvSpPr txBox="1"/>
          <p:nvPr/>
        </p:nvSpPr>
        <p:spPr>
          <a:xfrm>
            <a:off x="7283419" y="5273824"/>
            <a:ext cx="1297305" cy="646331"/>
          </a:xfrm>
          <a:prstGeom prst="rect">
            <a:avLst/>
          </a:prstGeom>
          <a:noFill/>
        </p:spPr>
        <p:txBody>
          <a:bodyPr wrap="square" rtlCol="0">
            <a:spAutoFit/>
          </a:bodyPr>
          <a:lstStyle/>
          <a:p>
            <a:r>
              <a:rPr lang="en-US" sz="900">
                <a:hlinkClick r:id="rId8" tooltip="http://commons.wikimedia.org/wiki/file:mona_lisa_-_the_louvre.jpg"/>
              </a:rPr>
              <a:t>This Photo</a:t>
            </a:r>
            <a:r>
              <a:rPr lang="en-US" sz="900"/>
              <a:t> by Unknown Author is licensed under </a:t>
            </a:r>
            <a:r>
              <a:rPr lang="en-US" sz="900">
                <a:hlinkClick r:id="rId9" tooltip="https://creativecommons.org/licenses/by-sa/3.0/"/>
              </a:rPr>
              <a:t>CC BY-SA</a:t>
            </a:r>
            <a:endParaRPr lang="en-US" sz="900"/>
          </a:p>
        </p:txBody>
      </p:sp>
      <p:pic>
        <p:nvPicPr>
          <p:cNvPr id="11" name="Picture 10" descr="A painting of a person&#10;&#10;Description automatically generated">
            <a:extLst>
              <a:ext uri="{FF2B5EF4-FFF2-40B4-BE49-F238E27FC236}">
                <a16:creationId xmlns:a16="http://schemas.microsoft.com/office/drawing/2014/main" id="{F752B535-C3E7-4B75-BFEC-9E22DDBB5BB3}"/>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501490" y="2321226"/>
            <a:ext cx="1869783" cy="2808794"/>
          </a:xfrm>
          <a:prstGeom prst="rect">
            <a:avLst/>
          </a:prstGeom>
        </p:spPr>
      </p:pic>
      <p:sp>
        <p:nvSpPr>
          <p:cNvPr id="12" name="TextBox 11">
            <a:extLst>
              <a:ext uri="{FF2B5EF4-FFF2-40B4-BE49-F238E27FC236}">
                <a16:creationId xmlns:a16="http://schemas.microsoft.com/office/drawing/2014/main" id="{D487CA32-91EC-4EA2-B9DA-533A57B712AB}"/>
              </a:ext>
            </a:extLst>
          </p:cNvPr>
          <p:cNvSpPr txBox="1"/>
          <p:nvPr/>
        </p:nvSpPr>
        <p:spPr>
          <a:xfrm>
            <a:off x="9735745" y="7027403"/>
            <a:ext cx="2500104" cy="369332"/>
          </a:xfrm>
          <a:prstGeom prst="rect">
            <a:avLst/>
          </a:prstGeom>
          <a:noFill/>
        </p:spPr>
        <p:txBody>
          <a:bodyPr wrap="square" rtlCol="0">
            <a:spAutoFit/>
          </a:bodyPr>
          <a:lstStyle/>
          <a:p>
            <a:r>
              <a:rPr lang="en-US" sz="900">
                <a:hlinkClick r:id="rId8" tooltip="http://commons.wikimedia.org/wiki/file:mona_lisa_-_the_louvre.jpg"/>
              </a:rPr>
              <a:t>This Photo</a:t>
            </a:r>
            <a:r>
              <a:rPr lang="en-US" sz="900"/>
              <a:t> by Unknown Author is licensed under </a:t>
            </a:r>
            <a:r>
              <a:rPr lang="en-US" sz="900">
                <a:hlinkClick r:id="rId9" tooltip="https://creativecommons.org/licenses/by-sa/3.0/"/>
              </a:rPr>
              <a:t>CC BY-SA</a:t>
            </a:r>
            <a:endParaRPr lang="en-US" sz="900"/>
          </a:p>
        </p:txBody>
      </p:sp>
    </p:spTree>
    <p:extLst>
      <p:ext uri="{BB962C8B-B14F-4D97-AF65-F5344CB8AC3E}">
        <p14:creationId xmlns:p14="http://schemas.microsoft.com/office/powerpoint/2010/main" val="236034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828800" y="228601"/>
            <a:ext cx="8534400" cy="758825"/>
          </a:xfrm>
        </p:spPr>
        <p:txBody>
          <a:bodyPr/>
          <a:lstStyle/>
          <a:p>
            <a:pPr eaLnBrk="1" hangingPunct="1"/>
            <a:r>
              <a:rPr lang="en-US">
                <a:latin typeface="Calibri" pitchFamily="34" charset="0"/>
                <a:cs typeface="Calibri" pitchFamily="34" charset="0"/>
              </a:rPr>
              <a:t>St. Anselm’s Ontological Argument</a:t>
            </a:r>
          </a:p>
        </p:txBody>
      </p:sp>
      <p:sp>
        <p:nvSpPr>
          <p:cNvPr id="3" name="Content Placeholder 2"/>
          <p:cNvSpPr>
            <a:spLocks noGrp="1"/>
          </p:cNvSpPr>
          <p:nvPr>
            <p:ph idx="1"/>
          </p:nvPr>
        </p:nvSpPr>
        <p:spPr>
          <a:xfrm>
            <a:off x="1825625" y="1527175"/>
            <a:ext cx="8504238" cy="4572000"/>
          </a:xfrm>
        </p:spPr>
        <p:txBody>
          <a:bodyPr>
            <a:normAutofit/>
          </a:bodyPr>
          <a:lstStyle/>
          <a:p>
            <a:pPr eaLnBrk="1" hangingPunct="1">
              <a:lnSpc>
                <a:spcPct val="80000"/>
              </a:lnSpc>
              <a:defRPr/>
            </a:pPr>
            <a:r>
              <a:rPr lang="en-US" sz="2500" dirty="0">
                <a:latin typeface="Calibri" pitchFamily="34" charset="0"/>
                <a:cs typeface="Calibri" pitchFamily="34" charset="0"/>
              </a:rPr>
              <a:t>Anselm’s A Priori Argument for God’s Existence</a:t>
            </a:r>
          </a:p>
          <a:p>
            <a:pPr lvl="1" eaLnBrk="1" hangingPunct="1">
              <a:lnSpc>
                <a:spcPct val="80000"/>
              </a:lnSpc>
              <a:defRPr/>
            </a:pPr>
            <a:r>
              <a:rPr lang="en-US" sz="2100" dirty="0">
                <a:latin typeface="Calibri" pitchFamily="34" charset="0"/>
                <a:cs typeface="Calibri" pitchFamily="34" charset="0"/>
              </a:rPr>
              <a:t>From Understanding to Reality</a:t>
            </a:r>
          </a:p>
          <a:p>
            <a:pPr lvl="2" eaLnBrk="1" hangingPunct="1">
              <a:lnSpc>
                <a:spcPct val="80000"/>
              </a:lnSpc>
              <a:defRPr/>
            </a:pPr>
            <a:r>
              <a:rPr lang="en-US" sz="1900" dirty="0">
                <a:latin typeface="Calibri" pitchFamily="34" charset="0"/>
                <a:cs typeface="Calibri" pitchFamily="34" charset="0"/>
              </a:rPr>
              <a:t>Whatever is understood is in the understanding.</a:t>
            </a:r>
          </a:p>
          <a:p>
            <a:pPr lvl="2" eaLnBrk="1" hangingPunct="1">
              <a:lnSpc>
                <a:spcPct val="80000"/>
              </a:lnSpc>
              <a:defRPr/>
            </a:pPr>
            <a:r>
              <a:rPr lang="en-US" sz="1900" dirty="0">
                <a:latin typeface="Calibri" pitchFamily="34" charset="0"/>
                <a:cs typeface="Calibri" pitchFamily="34" charset="0"/>
              </a:rPr>
              <a:t>That than which NGCBC cannot exist in the understanding alone.</a:t>
            </a:r>
          </a:p>
          <a:p>
            <a:pPr lvl="2" eaLnBrk="1" hangingPunct="1">
              <a:lnSpc>
                <a:spcPct val="80000"/>
              </a:lnSpc>
              <a:defRPr/>
            </a:pPr>
            <a:r>
              <a:rPr lang="en-US" sz="1900" dirty="0">
                <a:latin typeface="Calibri" pitchFamily="34" charset="0"/>
                <a:cs typeface="Calibri" pitchFamily="34" charset="0"/>
              </a:rPr>
              <a:t>If NGCBC exists in the understanding alone, it is something GCBC.</a:t>
            </a:r>
          </a:p>
          <a:p>
            <a:pPr lvl="2">
              <a:lnSpc>
                <a:spcPct val="80000"/>
              </a:lnSpc>
              <a:defRPr/>
            </a:pPr>
            <a:endParaRPr lang="en-US" sz="1900" dirty="0">
              <a:latin typeface="Calibri" pitchFamily="34" charset="0"/>
              <a:cs typeface="Calibri" pitchFamily="34" charset="0"/>
            </a:endParaRPr>
          </a:p>
          <a:p>
            <a:pPr lvl="1" eaLnBrk="1" hangingPunct="1">
              <a:lnSpc>
                <a:spcPct val="80000"/>
              </a:lnSpc>
              <a:defRPr/>
            </a:pPr>
            <a:endParaRPr lang="en-US" sz="2100" dirty="0">
              <a:latin typeface="Calibri" pitchFamily="34" charset="0"/>
              <a:cs typeface="Calibri" pitchFamily="34" charset="0"/>
            </a:endParaRPr>
          </a:p>
        </p:txBody>
      </p:sp>
      <p:pic>
        <p:nvPicPr>
          <p:cNvPr id="4" name="Graphic 3" descr="Thought">
            <a:extLst>
              <a:ext uri="{FF2B5EF4-FFF2-40B4-BE49-F238E27FC236}">
                <a16:creationId xmlns:a16="http://schemas.microsoft.com/office/drawing/2014/main" id="{4A8F76A6-342B-4A9E-95A8-2AA939CDF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810000"/>
            <a:ext cx="2667000" cy="2667000"/>
          </a:xfrm>
          <a:prstGeom prst="rect">
            <a:avLst/>
          </a:prstGeom>
        </p:spPr>
      </p:pic>
      <p:pic>
        <p:nvPicPr>
          <p:cNvPr id="6" name="Picture 5" descr="A picture containing book, indoor, laying, looking&#10;&#10;Description automatically generated">
            <a:extLst>
              <a:ext uri="{FF2B5EF4-FFF2-40B4-BE49-F238E27FC236}">
                <a16:creationId xmlns:a16="http://schemas.microsoft.com/office/drawing/2014/main" id="{C21DD4B7-499D-4BB0-98F2-39F367F7B6D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57602" y="4184188"/>
            <a:ext cx="838199" cy="768813"/>
          </a:xfrm>
          <a:prstGeom prst="rect">
            <a:avLst/>
          </a:prstGeom>
        </p:spPr>
      </p:pic>
      <p:sp>
        <p:nvSpPr>
          <p:cNvPr id="7" name="TextBox 6">
            <a:extLst>
              <a:ext uri="{FF2B5EF4-FFF2-40B4-BE49-F238E27FC236}">
                <a16:creationId xmlns:a16="http://schemas.microsoft.com/office/drawing/2014/main" id="{259225AA-6BF8-4FBA-859F-78BEDBD93D7F}"/>
              </a:ext>
            </a:extLst>
          </p:cNvPr>
          <p:cNvSpPr txBox="1"/>
          <p:nvPr/>
        </p:nvSpPr>
        <p:spPr>
          <a:xfrm>
            <a:off x="3581400" y="5745646"/>
            <a:ext cx="713179" cy="1061829"/>
          </a:xfrm>
          <a:prstGeom prst="rect">
            <a:avLst/>
          </a:prstGeom>
          <a:noFill/>
        </p:spPr>
        <p:txBody>
          <a:bodyPr wrap="square" rtlCol="0">
            <a:spAutoFit/>
          </a:bodyPr>
          <a:lstStyle/>
          <a:p>
            <a:r>
              <a:rPr lang="en-US" sz="900">
                <a:hlinkClick r:id="rId6" tooltip="http://anilkurup59.blogspot.com/2011_10_01_archive.html"/>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1522082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828800" y="228601"/>
            <a:ext cx="8534400" cy="758825"/>
          </a:xfrm>
        </p:spPr>
        <p:txBody>
          <a:bodyPr/>
          <a:lstStyle/>
          <a:p>
            <a:pPr eaLnBrk="1" hangingPunct="1"/>
            <a:r>
              <a:rPr lang="en-US">
                <a:latin typeface="Calibri" pitchFamily="34" charset="0"/>
                <a:cs typeface="Calibri" pitchFamily="34" charset="0"/>
              </a:rPr>
              <a:t>St. Anselm’s Ontological Argument</a:t>
            </a:r>
          </a:p>
        </p:txBody>
      </p:sp>
      <p:sp>
        <p:nvSpPr>
          <p:cNvPr id="3" name="Content Placeholder 2"/>
          <p:cNvSpPr>
            <a:spLocks noGrp="1"/>
          </p:cNvSpPr>
          <p:nvPr>
            <p:ph idx="1"/>
          </p:nvPr>
        </p:nvSpPr>
        <p:spPr>
          <a:xfrm>
            <a:off x="1825625" y="1527175"/>
            <a:ext cx="8504238" cy="4572000"/>
          </a:xfrm>
        </p:spPr>
        <p:txBody>
          <a:bodyPr>
            <a:normAutofit/>
          </a:bodyPr>
          <a:lstStyle/>
          <a:p>
            <a:pPr lvl="2">
              <a:lnSpc>
                <a:spcPct val="80000"/>
              </a:lnSpc>
              <a:defRPr/>
            </a:pPr>
            <a:r>
              <a:rPr lang="en-US" sz="1900" dirty="0">
                <a:latin typeface="Calibri" pitchFamily="34" charset="0"/>
                <a:cs typeface="Calibri" pitchFamily="34" charset="0"/>
              </a:rPr>
              <a:t>Suppose it exists only in the understanding-it can be conceived to exist, which is greater.</a:t>
            </a:r>
          </a:p>
          <a:p>
            <a:pPr lvl="2">
              <a:lnSpc>
                <a:spcPct val="80000"/>
              </a:lnSpc>
              <a:defRPr/>
            </a:pPr>
            <a:r>
              <a:rPr lang="en-US" sz="1900" dirty="0">
                <a:latin typeface="Calibri" pitchFamily="34" charset="0"/>
                <a:cs typeface="Calibri" pitchFamily="34" charset="0"/>
              </a:rPr>
              <a:t>If NGCBC exists in the understanding alone it is GCBC.</a:t>
            </a:r>
          </a:p>
          <a:p>
            <a:pPr lvl="2">
              <a:lnSpc>
                <a:spcPct val="80000"/>
              </a:lnSpc>
              <a:defRPr/>
            </a:pPr>
            <a:r>
              <a:rPr lang="en-US" sz="1900" dirty="0">
                <a:latin typeface="Calibri" pitchFamily="34" charset="0"/>
                <a:cs typeface="Calibri" pitchFamily="34" charset="0"/>
              </a:rPr>
              <a:t>This is impossible.</a:t>
            </a:r>
          </a:p>
          <a:p>
            <a:pPr lvl="2">
              <a:lnSpc>
                <a:spcPct val="80000"/>
              </a:lnSpc>
              <a:defRPr/>
            </a:pPr>
            <a:r>
              <a:rPr lang="en-US" sz="1900" dirty="0">
                <a:latin typeface="Calibri" pitchFamily="34" charset="0"/>
                <a:cs typeface="Calibri" pitchFamily="34" charset="0"/>
              </a:rPr>
              <a:t>There exists NGCBC in reality &amp; understanding.</a:t>
            </a:r>
          </a:p>
          <a:p>
            <a:pPr lvl="1" eaLnBrk="1" hangingPunct="1">
              <a:lnSpc>
                <a:spcPct val="80000"/>
              </a:lnSpc>
              <a:defRPr/>
            </a:pPr>
            <a:endParaRPr lang="en-US" sz="2100" dirty="0">
              <a:latin typeface="Calibri" pitchFamily="34" charset="0"/>
              <a:cs typeface="Calibri" pitchFamily="34" charset="0"/>
            </a:endParaRPr>
          </a:p>
        </p:txBody>
      </p:sp>
      <p:pic>
        <p:nvPicPr>
          <p:cNvPr id="4" name="Graphic 3" descr="Thought">
            <a:extLst>
              <a:ext uri="{FF2B5EF4-FFF2-40B4-BE49-F238E27FC236}">
                <a16:creationId xmlns:a16="http://schemas.microsoft.com/office/drawing/2014/main" id="{78D590C5-D451-4341-A711-653A61F605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810000"/>
            <a:ext cx="2667000" cy="2667000"/>
          </a:xfrm>
          <a:prstGeom prst="rect">
            <a:avLst/>
          </a:prstGeom>
        </p:spPr>
      </p:pic>
      <p:pic>
        <p:nvPicPr>
          <p:cNvPr id="5" name="Picture 4" descr="A picture containing book, indoor, laying, looking&#10;&#10;Description automatically generated">
            <a:extLst>
              <a:ext uri="{FF2B5EF4-FFF2-40B4-BE49-F238E27FC236}">
                <a16:creationId xmlns:a16="http://schemas.microsoft.com/office/drawing/2014/main" id="{832EDE0F-7921-4C12-B66B-F020ECF3C5E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57602" y="4184188"/>
            <a:ext cx="838199" cy="768813"/>
          </a:xfrm>
          <a:prstGeom prst="rect">
            <a:avLst/>
          </a:prstGeom>
        </p:spPr>
      </p:pic>
      <p:pic>
        <p:nvPicPr>
          <p:cNvPr id="6" name="Picture 5" descr="A picture containing book, indoor, laying, looking&#10;&#10;Description automatically generated">
            <a:extLst>
              <a:ext uri="{FF2B5EF4-FFF2-40B4-BE49-F238E27FC236}">
                <a16:creationId xmlns:a16="http://schemas.microsoft.com/office/drawing/2014/main" id="{8D64C709-8BD3-4186-9E18-8DA1EEC9F54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95948" y="3664466"/>
            <a:ext cx="2543141" cy="2143141"/>
          </a:xfrm>
          <a:prstGeom prst="rect">
            <a:avLst/>
          </a:prstGeom>
        </p:spPr>
      </p:pic>
      <p:sp>
        <p:nvSpPr>
          <p:cNvPr id="7" name="TextBox 6">
            <a:extLst>
              <a:ext uri="{FF2B5EF4-FFF2-40B4-BE49-F238E27FC236}">
                <a16:creationId xmlns:a16="http://schemas.microsoft.com/office/drawing/2014/main" id="{F408C6BE-FE10-436B-9177-0C7756240D47}"/>
              </a:ext>
            </a:extLst>
          </p:cNvPr>
          <p:cNvSpPr txBox="1"/>
          <p:nvPr/>
        </p:nvSpPr>
        <p:spPr>
          <a:xfrm>
            <a:off x="5181600" y="4038601"/>
            <a:ext cx="458894" cy="1200329"/>
          </a:xfrm>
          <a:prstGeom prst="rect">
            <a:avLst/>
          </a:prstGeom>
          <a:noFill/>
        </p:spPr>
        <p:txBody>
          <a:bodyPr wrap="square" rtlCol="0">
            <a:spAutoFit/>
          </a:bodyPr>
          <a:lstStyle/>
          <a:p>
            <a:r>
              <a:rPr lang="en-US" sz="7200" dirty="0"/>
              <a:t>&lt;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2032001" y="609600"/>
            <a:ext cx="2882531" cy="5545667"/>
          </a:xfrm>
        </p:spPr>
        <p:txBody>
          <a:bodyPr anchor="ctr">
            <a:normAutofit/>
          </a:bodyPr>
          <a:lstStyle/>
          <a:p>
            <a:pPr eaLnBrk="1" hangingPunct="1"/>
            <a:r>
              <a:rPr lang="en-US">
                <a:solidFill>
                  <a:schemeClr val="tx1">
                    <a:lumMod val="85000"/>
                    <a:lumOff val="15000"/>
                  </a:schemeClr>
                </a:solidFill>
                <a:latin typeface="Calibri" pitchFamily="34" charset="0"/>
                <a:cs typeface="Calibri" pitchFamily="34" charset="0"/>
              </a:rPr>
              <a:t>St. Anselm’s Ontological Argument</a:t>
            </a:r>
          </a:p>
        </p:txBody>
      </p:sp>
      <p:sp>
        <p:nvSpPr>
          <p:cNvPr id="3" name="Content Placeholder 2"/>
          <p:cNvSpPr>
            <a:spLocks noGrp="1"/>
          </p:cNvSpPr>
          <p:nvPr>
            <p:ph idx="1"/>
          </p:nvPr>
        </p:nvSpPr>
        <p:spPr>
          <a:xfrm>
            <a:off x="6111063" y="609601"/>
            <a:ext cx="4133472" cy="5545667"/>
          </a:xfrm>
        </p:spPr>
        <p:txBody>
          <a:bodyPr anchor="ctr">
            <a:normAutofit/>
          </a:bodyPr>
          <a:lstStyle/>
          <a:p>
            <a:pPr lvl="1">
              <a:defRPr/>
            </a:pPr>
            <a:r>
              <a:rPr lang="en-US" sz="1800" dirty="0">
                <a:solidFill>
                  <a:srgbClr val="FFFFFF"/>
                </a:solidFill>
                <a:latin typeface="Calibri" pitchFamily="34" charset="0"/>
                <a:cs typeface="Calibri" pitchFamily="34" charset="0"/>
              </a:rPr>
              <a:t>God cannot be conceived not to exist</a:t>
            </a:r>
          </a:p>
          <a:p>
            <a:pPr lvl="2">
              <a:defRPr/>
            </a:pPr>
            <a:r>
              <a:rPr lang="en-US" sz="1800" dirty="0">
                <a:solidFill>
                  <a:srgbClr val="FFFFFF"/>
                </a:solidFill>
                <a:latin typeface="Calibri" pitchFamily="34" charset="0"/>
                <a:cs typeface="Calibri" pitchFamily="34" charset="0"/>
              </a:rPr>
              <a:t>NGCBC exists so truly it cannot be conceived not to exist.</a:t>
            </a:r>
          </a:p>
          <a:p>
            <a:pPr lvl="2">
              <a:defRPr/>
            </a:pPr>
            <a:r>
              <a:rPr lang="en-US" sz="1800" dirty="0">
                <a:solidFill>
                  <a:srgbClr val="FFFFFF"/>
                </a:solidFill>
                <a:latin typeface="Calibri" pitchFamily="34" charset="0"/>
                <a:cs typeface="Calibri" pitchFamily="34" charset="0"/>
              </a:rPr>
              <a:t>It is possible to conceive of a being that which cannot be conceived not to exist and this is greater than one that can be conceived not to exist.</a:t>
            </a:r>
          </a:p>
          <a:p>
            <a:pPr lvl="2">
              <a:defRPr/>
            </a:pPr>
            <a:r>
              <a:rPr lang="en-US" sz="1800" dirty="0">
                <a:solidFill>
                  <a:srgbClr val="FFFFFF"/>
                </a:solidFill>
                <a:latin typeface="Calibri" pitchFamily="34" charset="0"/>
                <a:cs typeface="Calibri" pitchFamily="34" charset="0"/>
              </a:rPr>
              <a:t>If NGCBC can be conceived not to exist, it is not NGCBC.</a:t>
            </a:r>
          </a:p>
          <a:p>
            <a:pPr lvl="2">
              <a:defRPr/>
            </a:pPr>
            <a:r>
              <a:rPr lang="en-US" sz="1800" dirty="0">
                <a:solidFill>
                  <a:srgbClr val="FFFFFF"/>
                </a:solidFill>
                <a:latin typeface="Calibri" pitchFamily="34" charset="0"/>
                <a:cs typeface="Calibri" pitchFamily="34" charset="0"/>
              </a:rPr>
              <a:t>This is a contradiction.</a:t>
            </a:r>
          </a:p>
          <a:p>
            <a:pPr lvl="2">
              <a:defRPr/>
            </a:pPr>
            <a:r>
              <a:rPr lang="en-US" sz="1800" dirty="0">
                <a:solidFill>
                  <a:srgbClr val="FFFFFF"/>
                </a:solidFill>
                <a:latin typeface="Calibri" pitchFamily="34" charset="0"/>
                <a:cs typeface="Calibri" pitchFamily="34" charset="0"/>
              </a:rPr>
              <a:t>There is so truly a NGCBC that it cannot even be conceived not to exist.</a:t>
            </a:r>
          </a:p>
          <a:p>
            <a:pPr lvl="2">
              <a:defRPr/>
            </a:pPr>
            <a:endParaRPr lang="en-US" dirty="0">
              <a:solidFill>
                <a:srgbClr val="FFFFFF"/>
              </a:solidFill>
              <a:latin typeface="Calibri" pitchFamily="34" charset="0"/>
              <a:cs typeface="Calibri" pitchFamily="34" charset="0"/>
            </a:endParaRPr>
          </a:p>
          <a:p>
            <a:pPr lvl="1" eaLnBrk="1" hangingPunct="1">
              <a:defRPr/>
            </a:pPr>
            <a:endParaRPr lang="en-US" dirty="0">
              <a:solidFill>
                <a:srgbClr val="FFFFFF"/>
              </a:solidFill>
              <a:latin typeface="Calibri" pitchFamily="34" charset="0"/>
              <a:cs typeface="Calibri" pitchFamily="34" charset="0"/>
            </a:endParaRPr>
          </a:p>
        </p:txBody>
      </p:sp>
      <p:pic>
        <p:nvPicPr>
          <p:cNvPr id="14" name="Picture 13" descr="A picture containing book, indoor, laying, looking&#10;&#10;Description automatically generated">
            <a:extLst>
              <a:ext uri="{FF2B5EF4-FFF2-40B4-BE49-F238E27FC236}">
                <a16:creationId xmlns:a16="http://schemas.microsoft.com/office/drawing/2014/main" id="{548ABC43-4DCA-4533-90EF-EB630CEA9A3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5988" y="4657108"/>
            <a:ext cx="1868325" cy="1574464"/>
          </a:xfrm>
          <a:prstGeom prst="rect">
            <a:avLst/>
          </a:prstGeom>
        </p:spPr>
      </p:pic>
      <p:sp>
        <p:nvSpPr>
          <p:cNvPr id="15" name="TextBox 14">
            <a:extLst>
              <a:ext uri="{FF2B5EF4-FFF2-40B4-BE49-F238E27FC236}">
                <a16:creationId xmlns:a16="http://schemas.microsoft.com/office/drawing/2014/main" id="{ED24459E-8ACF-4BD9-A736-71EAD4C4332A}"/>
              </a:ext>
            </a:extLst>
          </p:cNvPr>
          <p:cNvSpPr txBox="1"/>
          <p:nvPr/>
        </p:nvSpPr>
        <p:spPr>
          <a:xfrm>
            <a:off x="3774200" y="4742658"/>
            <a:ext cx="458894" cy="1200329"/>
          </a:xfrm>
          <a:prstGeom prst="rect">
            <a:avLst/>
          </a:prstGeom>
          <a:noFill/>
        </p:spPr>
        <p:txBody>
          <a:bodyPr wrap="square" rtlCol="0">
            <a:spAutoFit/>
          </a:bodyPr>
          <a:lstStyle/>
          <a:p>
            <a:r>
              <a:rPr lang="en-US" sz="7200" dirty="0"/>
              <a:t>&lt;</a:t>
            </a:r>
          </a:p>
        </p:txBody>
      </p:sp>
      <p:pic>
        <p:nvPicPr>
          <p:cNvPr id="17" name="Picture 16" descr="A picture containing book, indoor, laying, looking&#10;&#10;Description automatically generated">
            <a:extLst>
              <a:ext uri="{FF2B5EF4-FFF2-40B4-BE49-F238E27FC236}">
                <a16:creationId xmlns:a16="http://schemas.microsoft.com/office/drawing/2014/main" id="{708F3326-62DD-449F-A991-A3D6650A585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34084" y="4657108"/>
            <a:ext cx="1868325" cy="1574464"/>
          </a:xfrm>
          <a:prstGeom prst="rect">
            <a:avLst/>
          </a:prstGeom>
        </p:spPr>
      </p:pic>
    </p:spTree>
    <p:extLst>
      <p:ext uri="{BB962C8B-B14F-4D97-AF65-F5344CB8AC3E}">
        <p14:creationId xmlns:p14="http://schemas.microsoft.com/office/powerpoint/2010/main" val="11608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4582" name="Rectangle 2458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577" name="Title 1"/>
          <p:cNvSpPr>
            <a:spLocks noGrp="1"/>
          </p:cNvSpPr>
          <p:nvPr>
            <p:ph type="title"/>
          </p:nvPr>
        </p:nvSpPr>
        <p:spPr>
          <a:xfrm>
            <a:off x="5411931" y="452718"/>
            <a:ext cx="4638903" cy="1400530"/>
          </a:xfrm>
        </p:spPr>
        <p:txBody>
          <a:bodyPr>
            <a:normAutofit/>
          </a:bodyPr>
          <a:lstStyle/>
          <a:p>
            <a:pPr eaLnBrk="1" hangingPunct="1"/>
            <a:r>
              <a:rPr lang="en-US" sz="3900">
                <a:latin typeface="Calibri" pitchFamily="34" charset="0"/>
                <a:cs typeface="Calibri" pitchFamily="34" charset="0"/>
              </a:rPr>
              <a:t>St. Anselm’s Ontological Argument</a:t>
            </a:r>
          </a:p>
        </p:txBody>
      </p:sp>
      <p:sp>
        <p:nvSpPr>
          <p:cNvPr id="2458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person posing for the camera&#10;&#10;Description automatically generated">
            <a:extLst>
              <a:ext uri="{FF2B5EF4-FFF2-40B4-BE49-F238E27FC236}">
                <a16:creationId xmlns:a16="http://schemas.microsoft.com/office/drawing/2014/main" id="{EBF7EDD6-8698-40EE-B7D5-7742B0B6AC4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 b="712"/>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4586" name="Rectangle 2458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5410950" y="2052918"/>
            <a:ext cx="4638903" cy="4195481"/>
          </a:xfrm>
        </p:spPr>
        <p:txBody>
          <a:bodyPr>
            <a:normAutofit lnSpcReduction="10000"/>
          </a:bodyPr>
          <a:lstStyle/>
          <a:p>
            <a:pPr lvl="1" eaLnBrk="1" hangingPunct="1">
              <a:lnSpc>
                <a:spcPct val="90000"/>
              </a:lnSpc>
              <a:defRPr/>
            </a:pPr>
            <a:r>
              <a:rPr lang="en-US" sz="1700">
                <a:latin typeface="Calibri" pitchFamily="34" charset="0"/>
                <a:cs typeface="Calibri" pitchFamily="34" charset="0"/>
              </a:rPr>
              <a:t>God  alone cannot be conceived not to exist</a:t>
            </a:r>
          </a:p>
          <a:p>
            <a:pPr lvl="2" eaLnBrk="1" hangingPunct="1">
              <a:lnSpc>
                <a:spcPct val="90000"/>
              </a:lnSpc>
              <a:defRPr/>
            </a:pPr>
            <a:r>
              <a:rPr lang="en-US" sz="1700">
                <a:latin typeface="Calibri" pitchFamily="34" charset="0"/>
                <a:cs typeface="Calibri" pitchFamily="34" charset="0"/>
              </a:rPr>
              <a:t>God exists and cannot be conceived not to exist.</a:t>
            </a:r>
          </a:p>
          <a:p>
            <a:pPr lvl="2" eaLnBrk="1" hangingPunct="1">
              <a:lnSpc>
                <a:spcPct val="90000"/>
              </a:lnSpc>
              <a:defRPr/>
            </a:pPr>
            <a:r>
              <a:rPr lang="en-US" sz="1700">
                <a:latin typeface="Calibri" pitchFamily="34" charset="0"/>
                <a:cs typeface="Calibri" pitchFamily="34" charset="0"/>
              </a:rPr>
              <a:t>If one could conceive of a being better than God, the creature would rise above its creator, which is absurd.</a:t>
            </a:r>
          </a:p>
          <a:p>
            <a:pPr lvl="2" eaLnBrk="1" hangingPunct="1">
              <a:lnSpc>
                <a:spcPct val="90000"/>
              </a:lnSpc>
              <a:defRPr/>
            </a:pPr>
            <a:r>
              <a:rPr lang="en-US" sz="1700">
                <a:latin typeface="Calibri" pitchFamily="34" charset="0"/>
                <a:cs typeface="Calibri" pitchFamily="34" charset="0"/>
              </a:rPr>
              <a:t>Everything, except God, can be conceived not to exist.</a:t>
            </a:r>
          </a:p>
          <a:p>
            <a:pPr lvl="2" eaLnBrk="1" hangingPunct="1">
              <a:lnSpc>
                <a:spcPct val="90000"/>
              </a:lnSpc>
              <a:defRPr/>
            </a:pPr>
            <a:r>
              <a:rPr lang="en-US" sz="1700">
                <a:latin typeface="Calibri" pitchFamily="34" charset="0"/>
                <a:cs typeface="Calibri" pitchFamily="34" charset="0"/>
              </a:rPr>
              <a:t>God alone exists more truly than all others and hence in a higher degree.</a:t>
            </a:r>
          </a:p>
          <a:p>
            <a:pPr lvl="2" eaLnBrk="1" hangingPunct="1">
              <a:lnSpc>
                <a:spcPct val="90000"/>
              </a:lnSpc>
              <a:defRPr/>
            </a:pPr>
            <a:r>
              <a:rPr lang="en-US" sz="1700">
                <a:latin typeface="Calibri" pitchFamily="34" charset="0"/>
                <a:cs typeface="Calibri" pitchFamily="34" charset="0"/>
              </a:rPr>
              <a:t>Whatever else exists does not exist so truly so it exists to a lesser degree.</a:t>
            </a:r>
          </a:p>
          <a:p>
            <a:pPr lvl="2" eaLnBrk="1" hangingPunct="1">
              <a:lnSpc>
                <a:spcPct val="90000"/>
              </a:lnSpc>
              <a:defRPr/>
            </a:pPr>
            <a:r>
              <a:rPr lang="en-US" sz="1700">
                <a:latin typeface="Calibri" pitchFamily="34" charset="0"/>
                <a:cs typeface="Calibri" pitchFamily="34" charset="0"/>
              </a:rPr>
              <a:t>So the fool denies God because he is a fool.</a:t>
            </a:r>
          </a:p>
          <a:p>
            <a:pPr lvl="2">
              <a:lnSpc>
                <a:spcPct val="90000"/>
              </a:lnSpc>
              <a:defRPr/>
            </a:pPr>
            <a:endParaRPr lang="en-US" sz="1700">
              <a:latin typeface="Calibri" pitchFamily="34" charset="0"/>
              <a:cs typeface="Calibri" pitchFamily="34" charset="0"/>
            </a:endParaRPr>
          </a:p>
          <a:p>
            <a:pPr lvl="1" eaLnBrk="1" hangingPunct="1">
              <a:lnSpc>
                <a:spcPct val="90000"/>
              </a:lnSpc>
              <a:defRPr/>
            </a:pPr>
            <a:endParaRPr lang="en-US" sz="1700">
              <a:latin typeface="Calibri" pitchFamily="34" charset="0"/>
              <a:cs typeface="Calibri" pitchFamily="34" charset="0"/>
            </a:endParaRPr>
          </a:p>
        </p:txBody>
      </p:sp>
      <p:sp>
        <p:nvSpPr>
          <p:cNvPr id="5" name="TextBox 4">
            <a:extLst>
              <a:ext uri="{FF2B5EF4-FFF2-40B4-BE49-F238E27FC236}">
                <a16:creationId xmlns:a16="http://schemas.microsoft.com/office/drawing/2014/main" id="{17A89051-89B3-43BD-9D47-02CFE9B3675A}"/>
              </a:ext>
            </a:extLst>
          </p:cNvPr>
          <p:cNvSpPr txBox="1"/>
          <p:nvPr/>
        </p:nvSpPr>
        <p:spPr>
          <a:xfrm>
            <a:off x="9511458" y="6657945"/>
            <a:ext cx="26805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commons.wikimedia.org/wiki/File:Court_jester_stockholm.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032001" y="609600"/>
            <a:ext cx="2882531" cy="5545667"/>
          </a:xfrm>
        </p:spPr>
        <p:txBody>
          <a:bodyPr anchor="ctr">
            <a:normAutofit/>
          </a:bodyPr>
          <a:lstStyle/>
          <a:p>
            <a:pPr eaLnBrk="1" hangingPunct="1"/>
            <a:r>
              <a:rPr lang="en-US">
                <a:solidFill>
                  <a:schemeClr val="tx1">
                    <a:lumMod val="85000"/>
                    <a:lumOff val="15000"/>
                  </a:schemeClr>
                </a:solidFill>
                <a:latin typeface="Calibri" pitchFamily="34" charset="0"/>
                <a:cs typeface="Calibri" pitchFamily="34" charset="0"/>
              </a:rPr>
              <a:t>Gaunilo’s Answer to the Argument of Anselm</a:t>
            </a:r>
          </a:p>
        </p:txBody>
      </p:sp>
      <p:sp>
        <p:nvSpPr>
          <p:cNvPr id="25602" name="Content Placeholder 2"/>
          <p:cNvSpPr>
            <a:spLocks noGrp="1"/>
          </p:cNvSpPr>
          <p:nvPr>
            <p:ph idx="1"/>
          </p:nvPr>
        </p:nvSpPr>
        <p:spPr>
          <a:xfrm>
            <a:off x="6111063" y="609601"/>
            <a:ext cx="4133472" cy="5545667"/>
          </a:xfrm>
        </p:spPr>
        <p:txBody>
          <a:bodyPr anchor="ctr">
            <a:normAutofit/>
          </a:bodyPr>
          <a:lstStyle/>
          <a:p>
            <a:pPr eaLnBrk="1" hangingPunct="1"/>
            <a:r>
              <a:rPr lang="en-US" dirty="0">
                <a:solidFill>
                  <a:srgbClr val="FFFFFF"/>
                </a:solidFill>
                <a:latin typeface="Calibri" pitchFamily="34" charset="0"/>
                <a:cs typeface="Calibri" pitchFamily="34" charset="0"/>
              </a:rPr>
              <a:t>Challenge &amp; Doubt</a:t>
            </a:r>
          </a:p>
          <a:p>
            <a:pPr lvl="1" eaLnBrk="1" hangingPunct="1"/>
            <a:r>
              <a:rPr lang="en-US" sz="1800" dirty="0">
                <a:solidFill>
                  <a:srgbClr val="FFFFFF"/>
                </a:solidFill>
                <a:latin typeface="Calibri" pitchFamily="34" charset="0"/>
                <a:cs typeface="Calibri" pitchFamily="34" charset="0"/>
              </a:rPr>
              <a:t>Gaunilo’s Challenge</a:t>
            </a:r>
          </a:p>
          <a:p>
            <a:pPr lvl="2" eaLnBrk="1" hangingPunct="1"/>
            <a:r>
              <a:rPr lang="en-US" sz="1800" dirty="0">
                <a:solidFill>
                  <a:srgbClr val="FFFFFF"/>
                </a:solidFill>
                <a:latin typeface="Calibri" pitchFamily="34" charset="0"/>
                <a:cs typeface="Calibri" pitchFamily="34" charset="0"/>
              </a:rPr>
              <a:t> Suppose it is said a being which cannot be even conceived in terms of any fact, is in the understanding. </a:t>
            </a:r>
          </a:p>
          <a:p>
            <a:pPr lvl="2" eaLnBrk="1" hangingPunct="1"/>
            <a:r>
              <a:rPr lang="en-US" sz="1800" dirty="0">
                <a:solidFill>
                  <a:srgbClr val="FFFFFF"/>
                </a:solidFill>
                <a:latin typeface="Calibri" pitchFamily="34" charset="0"/>
                <a:cs typeface="Calibri" pitchFamily="34" charset="0"/>
              </a:rPr>
              <a:t>Gaunilo accepts that this being is in his understanding. </a:t>
            </a:r>
          </a:p>
          <a:p>
            <a:pPr lvl="2" eaLnBrk="1" hangingPunct="1"/>
            <a:r>
              <a:rPr lang="en-US" sz="1800" dirty="0">
                <a:solidFill>
                  <a:srgbClr val="FFFFFF"/>
                </a:solidFill>
                <a:latin typeface="Calibri" pitchFamily="34" charset="0"/>
                <a:cs typeface="Calibri" pitchFamily="34" charset="0"/>
              </a:rPr>
              <a:t>He will not accept that it has a real existence until a proof is given.</a:t>
            </a:r>
          </a:p>
          <a:p>
            <a:pPr lvl="1" eaLnBrk="1" hangingPunct="1"/>
            <a:endParaRPr lang="en-US" dirty="0">
              <a:solidFill>
                <a:srgbClr val="FFFFFF"/>
              </a:solidFill>
              <a:latin typeface="Calibri" pitchFamily="34" charset="0"/>
              <a:cs typeface="Calibri" pitchFamily="34" charset="0"/>
            </a:endParaRPr>
          </a:p>
        </p:txBody>
      </p:sp>
      <p:pic>
        <p:nvPicPr>
          <p:cNvPr id="26" name="Graphic 25" descr="Thought">
            <a:extLst>
              <a:ext uri="{FF2B5EF4-FFF2-40B4-BE49-F238E27FC236}">
                <a16:creationId xmlns:a16="http://schemas.microsoft.com/office/drawing/2014/main" id="{4E89E74E-1F66-4F44-9722-F6B6B1FB6A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1400" y="4030133"/>
            <a:ext cx="2667000" cy="2667000"/>
          </a:xfrm>
          <a:prstGeom prst="rect">
            <a:avLst/>
          </a:prstGeom>
        </p:spPr>
      </p:pic>
      <p:pic>
        <p:nvPicPr>
          <p:cNvPr id="27" name="Picture 26" descr="A picture containing book, indoor, laying, looking&#10;&#10;Description automatically generated">
            <a:extLst>
              <a:ext uri="{FF2B5EF4-FFF2-40B4-BE49-F238E27FC236}">
                <a16:creationId xmlns:a16="http://schemas.microsoft.com/office/drawing/2014/main" id="{443469E7-AFF5-46A0-89FD-46FC486867A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264402" y="4404321"/>
            <a:ext cx="838199" cy="768813"/>
          </a:xfrm>
          <a:prstGeom prst="rect">
            <a:avLst/>
          </a:prstGeom>
        </p:spPr>
      </p:pic>
      <p:pic>
        <p:nvPicPr>
          <p:cNvPr id="6" name="Graphic 5" descr="Question Mark">
            <a:extLst>
              <a:ext uri="{FF2B5EF4-FFF2-40B4-BE49-F238E27FC236}">
                <a16:creationId xmlns:a16="http://schemas.microsoft.com/office/drawing/2014/main" id="{BB2A2B79-678B-45B4-B442-D264D42903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2023" y="5706534"/>
            <a:ext cx="914400" cy="9144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032001" y="609600"/>
            <a:ext cx="2882531" cy="5545667"/>
          </a:xfrm>
        </p:spPr>
        <p:txBody>
          <a:bodyPr anchor="ctr">
            <a:normAutofit/>
          </a:bodyPr>
          <a:lstStyle/>
          <a:p>
            <a:pPr eaLnBrk="1" hangingPunct="1"/>
            <a:r>
              <a:rPr lang="en-US">
                <a:solidFill>
                  <a:schemeClr val="tx1">
                    <a:lumMod val="85000"/>
                    <a:lumOff val="15000"/>
                  </a:schemeClr>
                </a:solidFill>
                <a:latin typeface="Calibri" pitchFamily="34" charset="0"/>
                <a:cs typeface="Calibri" pitchFamily="34" charset="0"/>
              </a:rPr>
              <a:t>Gaunilo’s Answer to the Argument of Anselm</a:t>
            </a:r>
          </a:p>
        </p:txBody>
      </p:sp>
      <p:sp>
        <p:nvSpPr>
          <p:cNvPr id="25602" name="Content Placeholder 2"/>
          <p:cNvSpPr>
            <a:spLocks noGrp="1"/>
          </p:cNvSpPr>
          <p:nvPr>
            <p:ph idx="1"/>
          </p:nvPr>
        </p:nvSpPr>
        <p:spPr>
          <a:xfrm>
            <a:off x="6111063" y="609601"/>
            <a:ext cx="4133472" cy="5545667"/>
          </a:xfrm>
        </p:spPr>
        <p:txBody>
          <a:bodyPr anchor="ctr">
            <a:normAutofit/>
          </a:bodyPr>
          <a:lstStyle/>
          <a:p>
            <a:pPr eaLnBrk="1" hangingPunct="1"/>
            <a:r>
              <a:rPr lang="en-US" sz="2400" dirty="0">
                <a:solidFill>
                  <a:srgbClr val="FFFFFF"/>
                </a:solidFill>
                <a:latin typeface="Calibri" pitchFamily="34" charset="0"/>
                <a:cs typeface="Calibri" pitchFamily="34" charset="0"/>
              </a:rPr>
              <a:t>Challenge &amp; Doubt</a:t>
            </a:r>
          </a:p>
          <a:p>
            <a:pPr lvl="1" eaLnBrk="1" hangingPunct="1"/>
            <a:r>
              <a:rPr lang="en-US" sz="2000" dirty="0">
                <a:solidFill>
                  <a:srgbClr val="FFFFFF"/>
                </a:solidFill>
                <a:latin typeface="Calibri" pitchFamily="34" charset="0"/>
                <a:cs typeface="Calibri" pitchFamily="34" charset="0"/>
              </a:rPr>
              <a:t>Gaunilo’s Doubt</a:t>
            </a:r>
          </a:p>
          <a:p>
            <a:pPr lvl="2" eaLnBrk="1" hangingPunct="1"/>
            <a:r>
              <a:rPr lang="en-US" sz="1800" dirty="0">
                <a:solidFill>
                  <a:srgbClr val="FFFFFF"/>
                </a:solidFill>
                <a:latin typeface="Calibri" pitchFamily="34" charset="0"/>
                <a:cs typeface="Calibri" pitchFamily="34" charset="0"/>
              </a:rPr>
              <a:t> Anselm claims this being exists-otherwise the being which is greater than all will not be greater than all.</a:t>
            </a:r>
          </a:p>
          <a:p>
            <a:pPr lvl="2" eaLnBrk="1" hangingPunct="1"/>
            <a:r>
              <a:rPr lang="en-US" sz="1800" dirty="0">
                <a:solidFill>
                  <a:srgbClr val="FFFFFF"/>
                </a:solidFill>
                <a:latin typeface="Calibri" pitchFamily="34" charset="0"/>
                <a:cs typeface="Calibri" pitchFamily="34" charset="0"/>
              </a:rPr>
              <a:t>Gaunilo doubts that this being is greater than any real object. </a:t>
            </a:r>
          </a:p>
          <a:p>
            <a:pPr lvl="2" eaLnBrk="1" hangingPunct="1"/>
            <a:r>
              <a:rPr lang="en-US" sz="1800" dirty="0">
                <a:solidFill>
                  <a:srgbClr val="FFFFFF"/>
                </a:solidFill>
                <a:latin typeface="Calibri" pitchFamily="34" charset="0"/>
                <a:cs typeface="Calibri" pitchFamily="34" charset="0"/>
              </a:rPr>
              <a:t>The only existence it has is the same as when the mind, from a word heard, tries to form the image of an unknown object.</a:t>
            </a:r>
          </a:p>
          <a:p>
            <a:pPr lvl="1" eaLnBrk="1" hangingPunct="1"/>
            <a:endParaRPr lang="en-US" dirty="0">
              <a:solidFill>
                <a:srgbClr val="FFFFFF"/>
              </a:solidFill>
              <a:latin typeface="Calibri" pitchFamily="34" charset="0"/>
              <a:cs typeface="Calibri" pitchFamily="34" charset="0"/>
            </a:endParaRPr>
          </a:p>
        </p:txBody>
      </p:sp>
      <p:pic>
        <p:nvPicPr>
          <p:cNvPr id="14" name="Graphic 13" descr="Thought">
            <a:extLst>
              <a:ext uri="{FF2B5EF4-FFF2-40B4-BE49-F238E27FC236}">
                <a16:creationId xmlns:a16="http://schemas.microsoft.com/office/drawing/2014/main" id="{7A168A1C-53B7-4457-B242-67FAA76511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1400" y="4030133"/>
            <a:ext cx="2667000" cy="2667000"/>
          </a:xfrm>
          <a:prstGeom prst="rect">
            <a:avLst/>
          </a:prstGeom>
        </p:spPr>
      </p:pic>
      <p:pic>
        <p:nvPicPr>
          <p:cNvPr id="16" name="Graphic 15" descr="Question Mark">
            <a:extLst>
              <a:ext uri="{FF2B5EF4-FFF2-40B4-BE49-F238E27FC236}">
                <a16:creationId xmlns:a16="http://schemas.microsoft.com/office/drawing/2014/main" id="{4395D7C6-24DC-4689-9A2E-301D4A6514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7995" y="4370546"/>
            <a:ext cx="914400" cy="914400"/>
          </a:xfrm>
          <a:prstGeom prst="rect">
            <a:avLst/>
          </a:prstGeom>
        </p:spPr>
      </p:pic>
    </p:spTree>
    <p:extLst>
      <p:ext uri="{BB962C8B-B14F-4D97-AF65-F5344CB8AC3E}">
        <p14:creationId xmlns:p14="http://schemas.microsoft.com/office/powerpoint/2010/main" val="240322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0C712D90-FAF0-7EA8-5EF7-EB72290C502A}"/>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C39CD-BF49-5BE8-F05D-EF409A210FA4}"/>
              </a:ext>
            </a:extLst>
          </p:cNvPr>
          <p:cNvSpPr>
            <a:spLocks noGrp="1"/>
          </p:cNvSpPr>
          <p:nvPr>
            <p:ph type="title"/>
          </p:nvPr>
        </p:nvSpPr>
        <p:spPr>
          <a:xfrm>
            <a:off x="5411931" y="452718"/>
            <a:ext cx="4638903" cy="1400530"/>
          </a:xfrm>
        </p:spPr>
        <p:txBody>
          <a:bodyPr>
            <a:normAutofit/>
          </a:bodyPr>
          <a:lstStyle/>
          <a:p>
            <a:r>
              <a:rPr lang="en-US" sz="3900"/>
              <a:t>The Early Middle Ages: Background</a:t>
            </a:r>
          </a:p>
        </p:txBody>
      </p:sp>
      <p:sp>
        <p:nvSpPr>
          <p:cNvPr id="308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74" name="Picture 2" descr="Miniature from an illuminated manuscript">
            <a:extLst>
              <a:ext uri="{FF2B5EF4-FFF2-40B4-BE49-F238E27FC236}">
                <a16:creationId xmlns:a16="http://schemas.microsoft.com/office/drawing/2014/main" id="{6FAB1FD0-6499-C38A-AA4E-D8F9E567C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34" b="2"/>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1B25E9AB-C5C9-FDDF-22DA-3C6211A200F2}"/>
              </a:ext>
            </a:extLst>
          </p:cNvPr>
          <p:cNvSpPr>
            <a:spLocks noGrp="1"/>
          </p:cNvSpPr>
          <p:nvPr>
            <p:ph idx="1"/>
          </p:nvPr>
        </p:nvSpPr>
        <p:spPr>
          <a:xfrm>
            <a:off x="5410950" y="2052918"/>
            <a:ext cx="4638903" cy="4195481"/>
          </a:xfrm>
        </p:spPr>
        <p:txBody>
          <a:bodyPr>
            <a:normAutofit/>
          </a:bodyPr>
          <a:lstStyle/>
          <a:p>
            <a:pPr>
              <a:lnSpc>
                <a:spcPct val="90000"/>
              </a:lnSpc>
            </a:pPr>
            <a:r>
              <a:rPr lang="en-US" sz="1300"/>
              <a:t>Dark Ages</a:t>
            </a:r>
          </a:p>
          <a:p>
            <a:pPr lvl="1">
              <a:lnSpc>
                <a:spcPct val="90000"/>
              </a:lnSpc>
            </a:pPr>
            <a:r>
              <a:rPr lang="en-US" sz="1300"/>
              <a:t>Culture, politics and scholarship very limited compared to classical period. </a:t>
            </a:r>
          </a:p>
          <a:p>
            <a:pPr>
              <a:lnSpc>
                <a:spcPct val="90000"/>
              </a:lnSpc>
            </a:pPr>
            <a:r>
              <a:rPr lang="en-US" sz="1300"/>
              <a:t> Carolingian Renaissance</a:t>
            </a:r>
          </a:p>
          <a:p>
            <a:pPr lvl="1">
              <a:lnSpc>
                <a:spcPct val="90000"/>
              </a:lnSpc>
            </a:pPr>
            <a:r>
              <a:rPr lang="en-US" sz="1300"/>
              <a:t> Charlemagne (Charles the Great) ruled from 768 to 814.</a:t>
            </a:r>
          </a:p>
          <a:p>
            <a:pPr lvl="1">
              <a:lnSpc>
                <a:spcPct val="90000"/>
              </a:lnSpc>
            </a:pPr>
            <a:r>
              <a:rPr lang="en-US" sz="1300"/>
              <a:t>Began as ruler of the Franks and united Western Europe.</a:t>
            </a:r>
          </a:p>
          <a:p>
            <a:pPr lvl="1">
              <a:lnSpc>
                <a:spcPct val="90000"/>
              </a:lnSpc>
            </a:pPr>
            <a:r>
              <a:rPr lang="en-US" sz="1300"/>
              <a:t>Promoted arts and education.</a:t>
            </a:r>
          </a:p>
          <a:p>
            <a:pPr lvl="1">
              <a:lnSpc>
                <a:spcPct val="90000"/>
              </a:lnSpc>
            </a:pPr>
            <a:r>
              <a:rPr lang="en-US" sz="1300"/>
              <a:t>Started schools in the cathedrals and monasteries.</a:t>
            </a:r>
          </a:p>
          <a:p>
            <a:pPr lvl="1">
              <a:lnSpc>
                <a:spcPct val="90000"/>
              </a:lnSpc>
            </a:pPr>
            <a:r>
              <a:rPr lang="en-US" sz="1300"/>
              <a:t>Preserved  classical Christian culture by teaching and copying and preserving texts.</a:t>
            </a:r>
          </a:p>
          <a:p>
            <a:pPr lvl="1">
              <a:lnSpc>
                <a:spcPct val="90000"/>
              </a:lnSpc>
            </a:pPr>
            <a:r>
              <a:rPr lang="en-US" sz="1300"/>
              <a:t>These schools endured the chaos following his death and many European universities arose from them. </a:t>
            </a:r>
          </a:p>
          <a:p>
            <a:pPr>
              <a:lnSpc>
                <a:spcPct val="90000"/>
              </a:lnSpc>
            </a:pPr>
            <a:endParaRPr lang="en-US" sz="1300"/>
          </a:p>
        </p:txBody>
      </p:sp>
    </p:spTree>
    <p:extLst>
      <p:ext uri="{BB962C8B-B14F-4D97-AF65-F5344CB8AC3E}">
        <p14:creationId xmlns:p14="http://schemas.microsoft.com/office/powerpoint/2010/main" val="2647932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7" name="Rectangle 26636">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855" y="1447800"/>
            <a:ext cx="3108626" cy="4572000"/>
          </a:xfrm>
        </p:spPr>
        <p:txBody>
          <a:bodyPr anchor="ctr">
            <a:normAutofit/>
          </a:bodyPr>
          <a:lstStyle/>
          <a:p>
            <a:pPr eaLnBrk="1" hangingPunct="1">
              <a:defRPr/>
            </a:pPr>
            <a:r>
              <a:rPr lang="en-US" sz="3200">
                <a:solidFill>
                  <a:srgbClr val="F2F2F2"/>
                </a:solidFill>
                <a:latin typeface="Calibri" pitchFamily="34" charset="0"/>
                <a:cs typeface="Calibri" pitchFamily="34" charset="0"/>
              </a:rPr>
              <a:t>Gaunilo’s Answer to the Argument of Anselm</a:t>
            </a:r>
            <a:endParaRPr lang="en-US" sz="3200">
              <a:solidFill>
                <a:srgbClr val="F2F2F2"/>
              </a:solidFill>
            </a:endParaRPr>
          </a:p>
        </p:txBody>
      </p:sp>
      <p:sp>
        <p:nvSpPr>
          <p:cNvPr id="26639" name="Freeform: Shape 26638">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41"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6643" name="Rectangle 26642">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6632" name="Content Placeholder 2">
            <a:extLst>
              <a:ext uri="{FF2B5EF4-FFF2-40B4-BE49-F238E27FC236}">
                <a16:creationId xmlns:a16="http://schemas.microsoft.com/office/drawing/2014/main" id="{C8F01218-FE0D-4EC5-A667-842C8076335E}"/>
              </a:ext>
            </a:extLst>
          </p:cNvPr>
          <p:cNvGraphicFramePr>
            <a:graphicFrameLocks noGrp="1"/>
          </p:cNvGraphicFramePr>
          <p:nvPr>
            <p:ph idx="1"/>
            <p:extLst>
              <p:ext uri="{D42A27DB-BD31-4B8C-83A1-F6EECF244321}">
                <p14:modId xmlns:p14="http://schemas.microsoft.com/office/powerpoint/2010/main" val="3203791957"/>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at Barrier Reef in Australia">
            <a:extLst>
              <a:ext uri="{FF2B5EF4-FFF2-40B4-BE49-F238E27FC236}">
                <a16:creationId xmlns:a16="http://schemas.microsoft.com/office/drawing/2014/main" id="{ACA3BD47-6406-4EF8-BB1E-BBB648D208F0}"/>
              </a:ext>
            </a:extLst>
          </p:cNvPr>
          <p:cNvPicPr>
            <a:picLocks noChangeAspect="1"/>
          </p:cNvPicPr>
          <p:nvPr/>
        </p:nvPicPr>
        <p:blipFill rotWithShape="1">
          <a:blip r:embed="rId3">
            <a:extLst>
              <a:ext uri="{28A0092B-C50C-407E-A947-70E740481C1C}">
                <a14:useLocalDpi xmlns:a14="http://schemas.microsoft.com/office/drawing/2010/main" val="0"/>
              </a:ext>
            </a:extLst>
          </a:blip>
          <a:srcRect l="22771" r="19615"/>
          <a:stretch/>
        </p:blipFill>
        <p:spPr>
          <a:xfrm>
            <a:off x="4726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7649" name="Title 1"/>
          <p:cNvSpPr>
            <a:spLocks noGrp="1"/>
          </p:cNvSpPr>
          <p:nvPr>
            <p:ph type="title"/>
          </p:nvPr>
        </p:nvSpPr>
        <p:spPr>
          <a:xfrm>
            <a:off x="2032000" y="609600"/>
            <a:ext cx="2888343" cy="1320800"/>
          </a:xfrm>
        </p:spPr>
        <p:txBody>
          <a:bodyPr>
            <a:normAutofit/>
          </a:bodyPr>
          <a:lstStyle/>
          <a:p>
            <a:pPr eaLnBrk="1" hangingPunct="1">
              <a:lnSpc>
                <a:spcPct val="90000"/>
              </a:lnSpc>
            </a:pPr>
            <a:r>
              <a:rPr lang="en-US" sz="2800">
                <a:latin typeface="Calibri" pitchFamily="34" charset="0"/>
                <a:cs typeface="Calibri" pitchFamily="34" charset="0"/>
              </a:rPr>
              <a:t>Gaunilo’s Answer to the Argument of Anselm</a:t>
            </a:r>
          </a:p>
        </p:txBody>
      </p:sp>
      <p:sp>
        <p:nvSpPr>
          <p:cNvPr id="3" name="Content Placeholder 2"/>
          <p:cNvSpPr>
            <a:spLocks noGrp="1"/>
          </p:cNvSpPr>
          <p:nvPr>
            <p:ph idx="1"/>
          </p:nvPr>
        </p:nvSpPr>
        <p:spPr>
          <a:xfrm>
            <a:off x="2032000" y="2160590"/>
            <a:ext cx="2888342" cy="3880773"/>
          </a:xfrm>
        </p:spPr>
        <p:txBody>
          <a:bodyPr>
            <a:normAutofit fontScale="92500" lnSpcReduction="20000"/>
          </a:bodyPr>
          <a:lstStyle/>
          <a:p>
            <a:pPr eaLnBrk="1" hangingPunct="1">
              <a:lnSpc>
                <a:spcPct val="90000"/>
              </a:lnSpc>
              <a:defRPr/>
            </a:pPr>
            <a:r>
              <a:rPr lang="en-US" sz="1500">
                <a:latin typeface="Calibri" pitchFamily="34" charset="0"/>
                <a:cs typeface="Calibri" pitchFamily="34" charset="0"/>
              </a:rPr>
              <a:t>Gaunilo’s Perfect Island Argument</a:t>
            </a:r>
          </a:p>
          <a:p>
            <a:pPr lvl="1" eaLnBrk="1" hangingPunct="1">
              <a:lnSpc>
                <a:spcPct val="90000"/>
              </a:lnSpc>
              <a:defRPr/>
            </a:pPr>
            <a:r>
              <a:rPr lang="en-US" sz="1500">
                <a:latin typeface="Calibri" pitchFamily="34" charset="0"/>
                <a:cs typeface="Calibri" pitchFamily="34" charset="0"/>
              </a:rPr>
              <a:t>The Perfect Island </a:t>
            </a:r>
          </a:p>
          <a:p>
            <a:pPr lvl="2" eaLnBrk="1" hangingPunct="1">
              <a:lnSpc>
                <a:spcPct val="90000"/>
              </a:lnSpc>
              <a:defRPr/>
            </a:pPr>
            <a:r>
              <a:rPr lang="en-US" sz="1500">
                <a:latin typeface="Calibri" pitchFamily="34" charset="0"/>
                <a:cs typeface="Calibri" pitchFamily="34" charset="0"/>
              </a:rPr>
              <a:t>There is an island that is impossible to find, the “lost” island. </a:t>
            </a:r>
          </a:p>
          <a:p>
            <a:pPr lvl="2" eaLnBrk="1" hangingPunct="1">
              <a:lnSpc>
                <a:spcPct val="90000"/>
              </a:lnSpc>
              <a:defRPr/>
            </a:pPr>
            <a:r>
              <a:rPr lang="en-US" sz="1500">
                <a:latin typeface="Calibri" pitchFamily="34" charset="0"/>
                <a:cs typeface="Calibri" pitchFamily="34" charset="0"/>
              </a:rPr>
              <a:t>This island has inestimable wealth and no owner or inhabitant.</a:t>
            </a:r>
          </a:p>
          <a:p>
            <a:pPr lvl="2" eaLnBrk="1" hangingPunct="1">
              <a:lnSpc>
                <a:spcPct val="90000"/>
              </a:lnSpc>
              <a:defRPr/>
            </a:pPr>
            <a:r>
              <a:rPr lang="en-US" sz="1500">
                <a:latin typeface="Calibri" pitchFamily="34" charset="0"/>
                <a:cs typeface="Calibri" pitchFamily="34" charset="0"/>
              </a:rPr>
              <a:t>Hence it is more excellent than all other countries, which are inhabited.</a:t>
            </a:r>
          </a:p>
          <a:p>
            <a:pPr lvl="2" eaLnBrk="1" hangingPunct="1">
              <a:lnSpc>
                <a:spcPct val="90000"/>
              </a:lnSpc>
              <a:defRPr/>
            </a:pPr>
            <a:r>
              <a:rPr lang="en-US" sz="1500">
                <a:latin typeface="Calibri" pitchFamily="34" charset="0"/>
                <a:cs typeface="Calibri" pitchFamily="34" charset="0"/>
              </a:rPr>
              <a:t>If someone claims there is such an island, Gaunilo would understand his words.</a:t>
            </a:r>
          </a:p>
          <a:p>
            <a:pPr lvl="2" eaLnBrk="1" hangingPunct="1">
              <a:lnSpc>
                <a:spcPct val="90000"/>
              </a:lnSpc>
              <a:buFont typeface="Wingdings 2" pitchFamily="18" charset="2"/>
              <a:buNone/>
              <a:defRPr/>
            </a:pPr>
            <a:endParaRPr lang="en-US" sz="1500">
              <a:latin typeface="Calibri" pitchFamily="34" charset="0"/>
              <a:cs typeface="Calibri" pitchFamily="34" charset="0"/>
            </a:endParaRPr>
          </a:p>
          <a:p>
            <a:pPr lvl="1" eaLnBrk="1" hangingPunct="1">
              <a:lnSpc>
                <a:spcPct val="90000"/>
              </a:lnSpc>
              <a:defRPr/>
            </a:pPr>
            <a:endParaRPr lang="en-US" sz="1500">
              <a:latin typeface="Calibri" pitchFamily="34" charset="0"/>
              <a:cs typeface="Calibri"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006601" y="816638"/>
            <a:ext cx="2525519" cy="5224724"/>
          </a:xfrm>
        </p:spPr>
        <p:txBody>
          <a:bodyPr anchor="ctr">
            <a:normAutofit/>
          </a:bodyPr>
          <a:lstStyle/>
          <a:p>
            <a:pPr eaLnBrk="1" hangingPunct="1"/>
            <a:r>
              <a:rPr lang="en-US" sz="3200" dirty="0">
                <a:latin typeface="Calibri" pitchFamily="34" charset="0"/>
                <a:cs typeface="Calibri" pitchFamily="34" charset="0"/>
              </a:rPr>
              <a:t>Gaunilo’s Answer to the Argument of Anselm</a:t>
            </a:r>
          </a:p>
        </p:txBody>
      </p:sp>
      <p:sp>
        <p:nvSpPr>
          <p:cNvPr id="3" name="Content Placeholder 2"/>
          <p:cNvSpPr>
            <a:spLocks noGrp="1"/>
          </p:cNvSpPr>
          <p:nvPr>
            <p:ph idx="1"/>
          </p:nvPr>
        </p:nvSpPr>
        <p:spPr>
          <a:xfrm>
            <a:off x="5014722" y="816638"/>
            <a:ext cx="3464779" cy="5224724"/>
          </a:xfrm>
        </p:spPr>
        <p:txBody>
          <a:bodyPr anchor="ctr">
            <a:normAutofit fontScale="92500" lnSpcReduction="20000"/>
          </a:bodyPr>
          <a:lstStyle/>
          <a:p>
            <a:pPr lvl="1">
              <a:defRPr/>
            </a:pPr>
            <a:r>
              <a:rPr lang="en-US" dirty="0">
                <a:latin typeface="Calibri" pitchFamily="34" charset="0"/>
                <a:cs typeface="Calibri" pitchFamily="34" charset="0"/>
              </a:rPr>
              <a:t>The parity of reasoning: But suppose he said:</a:t>
            </a:r>
          </a:p>
          <a:p>
            <a:pPr lvl="2">
              <a:defRPr/>
            </a:pPr>
            <a:r>
              <a:rPr lang="en-US" dirty="0">
                <a:latin typeface="Calibri" pitchFamily="34" charset="0"/>
                <a:cs typeface="Calibri" pitchFamily="34" charset="0"/>
              </a:rPr>
              <a:t>You cannot doubt that this most excellent of island exists somewhere.</a:t>
            </a:r>
          </a:p>
          <a:p>
            <a:pPr lvl="2">
              <a:defRPr/>
            </a:pPr>
            <a:r>
              <a:rPr lang="en-US" dirty="0">
                <a:latin typeface="Calibri" pitchFamily="34" charset="0"/>
                <a:cs typeface="Calibri" pitchFamily="34" charset="0"/>
              </a:rPr>
              <a:t>You have no doubt that it is in your understanding. </a:t>
            </a:r>
          </a:p>
          <a:p>
            <a:pPr lvl="2">
              <a:defRPr/>
            </a:pPr>
            <a:r>
              <a:rPr lang="en-US" dirty="0">
                <a:latin typeface="Calibri" pitchFamily="34" charset="0"/>
                <a:cs typeface="Calibri" pitchFamily="34" charset="0"/>
              </a:rPr>
              <a:t>It is more excellent not to be in the understanding alone, but to exist in the understanding and in reality. </a:t>
            </a:r>
          </a:p>
          <a:p>
            <a:pPr lvl="2">
              <a:defRPr/>
            </a:pPr>
            <a:r>
              <a:rPr lang="en-US" dirty="0">
                <a:latin typeface="Calibri" pitchFamily="34" charset="0"/>
                <a:cs typeface="Calibri" pitchFamily="34" charset="0"/>
              </a:rPr>
              <a:t>Hence, the island must exist. </a:t>
            </a:r>
          </a:p>
          <a:p>
            <a:pPr lvl="2">
              <a:defRPr/>
            </a:pPr>
            <a:r>
              <a:rPr lang="en-US" dirty="0">
                <a:latin typeface="Calibri" pitchFamily="34" charset="0"/>
                <a:cs typeface="Calibri" pitchFamily="34" charset="0"/>
              </a:rPr>
              <a:t>If it does not exist, any land which really exists will be more excellent.</a:t>
            </a:r>
          </a:p>
          <a:p>
            <a:pPr lvl="2">
              <a:defRPr/>
            </a:pPr>
            <a:r>
              <a:rPr lang="en-US" dirty="0">
                <a:latin typeface="Calibri" pitchFamily="34" charset="0"/>
                <a:cs typeface="Calibri" pitchFamily="34" charset="0"/>
              </a:rPr>
              <a:t>Hence, the island understood to be more excellent will not be more excellent.</a:t>
            </a:r>
          </a:p>
          <a:p>
            <a:pPr marL="914400" lvl="2" indent="0">
              <a:buNone/>
              <a:defRPr/>
            </a:pPr>
            <a:endParaRPr lang="en-US" dirty="0">
              <a:latin typeface="Calibri" pitchFamily="34" charset="0"/>
              <a:cs typeface="Calibri" pitchFamily="34" charset="0"/>
            </a:endParaRPr>
          </a:p>
          <a:p>
            <a:pPr lvl="2" eaLnBrk="1" hangingPunct="1">
              <a:buFont typeface="Wingdings 2" pitchFamily="18" charset="2"/>
              <a:buNone/>
              <a:defRPr/>
            </a:pPr>
            <a:endParaRPr lang="en-US" dirty="0">
              <a:latin typeface="Calibri" pitchFamily="34" charset="0"/>
              <a:cs typeface="Calibri" pitchFamily="34" charset="0"/>
            </a:endParaRPr>
          </a:p>
          <a:p>
            <a:pPr lvl="1" eaLnBrk="1" hangingPunct="1">
              <a:defRPr/>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3193036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006601" y="816638"/>
            <a:ext cx="2525519" cy="5224724"/>
          </a:xfrm>
        </p:spPr>
        <p:txBody>
          <a:bodyPr anchor="ctr">
            <a:normAutofit/>
          </a:bodyPr>
          <a:lstStyle/>
          <a:p>
            <a:pPr eaLnBrk="1" hangingPunct="1"/>
            <a:r>
              <a:rPr lang="en-US">
                <a:latin typeface="Calibri" pitchFamily="34" charset="0"/>
                <a:cs typeface="Calibri" pitchFamily="34" charset="0"/>
              </a:rPr>
              <a:t>Gaunilo’s Answer to the Argument of Anselm</a:t>
            </a:r>
          </a:p>
        </p:txBody>
      </p:sp>
      <p:sp>
        <p:nvSpPr>
          <p:cNvPr id="3" name="Content Placeholder 2"/>
          <p:cNvSpPr>
            <a:spLocks noGrp="1"/>
          </p:cNvSpPr>
          <p:nvPr>
            <p:ph idx="1"/>
          </p:nvPr>
        </p:nvSpPr>
        <p:spPr>
          <a:xfrm>
            <a:off x="5014722" y="816638"/>
            <a:ext cx="3464779" cy="5224724"/>
          </a:xfrm>
        </p:spPr>
        <p:txBody>
          <a:bodyPr anchor="ctr">
            <a:normAutofit lnSpcReduction="10000"/>
          </a:bodyPr>
          <a:lstStyle/>
          <a:p>
            <a:pPr lvl="1" eaLnBrk="1" hangingPunct="1">
              <a:defRPr/>
            </a:pPr>
            <a:r>
              <a:rPr lang="en-US">
                <a:latin typeface="Calibri" pitchFamily="34" charset="0"/>
                <a:cs typeface="Calibri" pitchFamily="34" charset="0"/>
              </a:rPr>
              <a:t>Gaunilo’s Criticism of this line of reasoning.</a:t>
            </a:r>
          </a:p>
          <a:p>
            <a:pPr lvl="2" eaLnBrk="1" hangingPunct="1">
              <a:defRPr/>
            </a:pPr>
            <a:r>
              <a:rPr lang="en-US">
                <a:latin typeface="Calibri" pitchFamily="34" charset="0"/>
                <a:cs typeface="Calibri" pitchFamily="34" charset="0"/>
              </a:rPr>
              <a:t>If someone tried to persuade him by such reasoning, he would assume the person was jesting or regard him or himself a fool.</a:t>
            </a:r>
          </a:p>
          <a:p>
            <a:pPr lvl="2" eaLnBrk="1" hangingPunct="1">
              <a:defRPr/>
            </a:pPr>
            <a:r>
              <a:rPr lang="en-US">
                <a:latin typeface="Calibri" pitchFamily="34" charset="0"/>
                <a:cs typeface="Calibri" pitchFamily="34" charset="0"/>
              </a:rPr>
              <a:t>It ought to be shown that:</a:t>
            </a:r>
          </a:p>
          <a:p>
            <a:pPr lvl="2" eaLnBrk="1" hangingPunct="1">
              <a:defRPr/>
            </a:pPr>
            <a:r>
              <a:rPr lang="en-US">
                <a:latin typeface="Calibri" pitchFamily="34" charset="0"/>
                <a:cs typeface="Calibri" pitchFamily="34" charset="0"/>
              </a:rPr>
              <a:t>The hypothetical excellence of this island exists as a real and indubitable fact.</a:t>
            </a:r>
          </a:p>
          <a:p>
            <a:pPr lvl="2" eaLnBrk="1" hangingPunct="1">
              <a:defRPr/>
            </a:pPr>
            <a:r>
              <a:rPr lang="en-US">
                <a:latin typeface="Calibri" pitchFamily="34" charset="0"/>
                <a:cs typeface="Calibri" pitchFamily="34" charset="0"/>
              </a:rPr>
              <a:t>It is not an unreal object, or one whose existence is uncertain in Gaunilo’s understanding.</a:t>
            </a:r>
          </a:p>
          <a:p>
            <a:pPr lvl="2" eaLnBrk="1" hangingPunct="1">
              <a:defRPr/>
            </a:pPr>
            <a:r>
              <a:rPr lang="en-US">
                <a:latin typeface="Calibri" pitchFamily="34" charset="0"/>
                <a:cs typeface="Calibri" pitchFamily="34" charset="0"/>
              </a:rPr>
              <a:t>He thus concludes that the method is flawed.</a:t>
            </a:r>
          </a:p>
          <a:p>
            <a:pPr lvl="2" eaLnBrk="1" hangingPunct="1">
              <a:buFont typeface="Wingdings 2" pitchFamily="18" charset="2"/>
              <a:buNone/>
              <a:defRPr/>
            </a:pPr>
            <a:endParaRPr lang="en-US" dirty="0">
              <a:latin typeface="Calibri" pitchFamily="34" charset="0"/>
              <a:cs typeface="Calibri" pitchFamily="34" charset="0"/>
            </a:endParaRPr>
          </a:p>
          <a:p>
            <a:pPr lvl="1" eaLnBrk="1" hangingPunct="1">
              <a:defRPr/>
            </a:pPr>
            <a:endParaRPr lang="en-US" dirty="0">
              <a:latin typeface="Calibri" pitchFamily="34" charset="0"/>
              <a:cs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006601" y="816638"/>
            <a:ext cx="2525519" cy="5224724"/>
          </a:xfrm>
        </p:spPr>
        <p:txBody>
          <a:bodyPr anchor="ctr">
            <a:normAutofit/>
          </a:bodyPr>
          <a:lstStyle/>
          <a:p>
            <a:pPr eaLnBrk="1" hangingPunct="1"/>
            <a:r>
              <a:rPr lang="en-US" sz="3200" dirty="0">
                <a:latin typeface="Calibri" pitchFamily="34" charset="0"/>
                <a:cs typeface="Calibri" pitchFamily="34" charset="0"/>
              </a:rPr>
              <a:t>Gaunilo’s Answer to the Argument of Anselm</a:t>
            </a:r>
          </a:p>
        </p:txBody>
      </p:sp>
      <p:sp>
        <p:nvSpPr>
          <p:cNvPr id="3" name="Content Placeholder 2"/>
          <p:cNvSpPr>
            <a:spLocks noGrp="1"/>
          </p:cNvSpPr>
          <p:nvPr>
            <p:ph idx="1"/>
          </p:nvPr>
        </p:nvSpPr>
        <p:spPr>
          <a:xfrm>
            <a:off x="4705354" y="816638"/>
            <a:ext cx="5276843" cy="5224724"/>
          </a:xfrm>
        </p:spPr>
        <p:txBody>
          <a:bodyPr anchor="ctr">
            <a:normAutofit/>
          </a:bodyPr>
          <a:lstStyle/>
          <a:p>
            <a:pPr lvl="1" eaLnBrk="1" hangingPunct="1">
              <a:defRPr/>
            </a:pPr>
            <a:r>
              <a:rPr lang="en-US" sz="1800" dirty="0">
                <a:latin typeface="Calibri" pitchFamily="34" charset="0"/>
                <a:cs typeface="Calibri" pitchFamily="34" charset="0"/>
              </a:rPr>
              <a:t>A note of Gaunilo’s method.</a:t>
            </a:r>
          </a:p>
          <a:p>
            <a:pPr lvl="2" eaLnBrk="1" hangingPunct="1">
              <a:defRPr/>
            </a:pPr>
            <a:r>
              <a:rPr lang="en-US" sz="1600" dirty="0">
                <a:latin typeface="Calibri" pitchFamily="34" charset="0"/>
                <a:cs typeface="Calibri" pitchFamily="34" charset="0"/>
              </a:rPr>
              <a:t>He is combining parity of reasoning with a reduction to absurdity.</a:t>
            </a:r>
          </a:p>
          <a:p>
            <a:pPr lvl="2" eaLnBrk="1" hangingPunct="1">
              <a:defRPr/>
            </a:pPr>
            <a:r>
              <a:rPr lang="en-US" sz="1600" dirty="0">
                <a:latin typeface="Calibri" pitchFamily="34" charset="0"/>
                <a:cs typeface="Calibri" pitchFamily="34" charset="0"/>
              </a:rPr>
              <a:t>Parity of reasoning: to use reasoning that parallels the reasoning in question.</a:t>
            </a:r>
          </a:p>
          <a:p>
            <a:pPr lvl="2" eaLnBrk="1" hangingPunct="1">
              <a:defRPr/>
            </a:pPr>
            <a:r>
              <a:rPr lang="en-US" sz="1600" dirty="0">
                <a:latin typeface="Calibri" pitchFamily="34" charset="0"/>
                <a:cs typeface="Calibri" pitchFamily="34" charset="0"/>
              </a:rPr>
              <a:t>In this case Gaunilo is using the same line of reasoning as Anselm.</a:t>
            </a:r>
          </a:p>
          <a:p>
            <a:pPr lvl="2" eaLnBrk="1" hangingPunct="1">
              <a:defRPr/>
            </a:pPr>
            <a:r>
              <a:rPr lang="en-US" sz="1600" dirty="0">
                <a:latin typeface="Calibri" pitchFamily="34" charset="0"/>
                <a:cs typeface="Calibri" pitchFamily="34" charset="0"/>
              </a:rPr>
              <a:t>Reducing to absurdity: to prove that a claim is implausible by drawing an absurd or contradictory conclusion from it.</a:t>
            </a:r>
          </a:p>
          <a:p>
            <a:pPr lvl="3" eaLnBrk="1" hangingPunct="1">
              <a:defRPr/>
            </a:pPr>
            <a:r>
              <a:rPr lang="en-US" sz="1400" dirty="0">
                <a:latin typeface="Calibri" pitchFamily="34" charset="0"/>
                <a:cs typeface="Calibri" pitchFamily="34" charset="0"/>
              </a:rPr>
              <a:t>In this case Gaunilo draws an absurd conclusion by using Anselm’s method</a:t>
            </a:r>
            <a:r>
              <a:rPr lang="en-US" dirty="0">
                <a:latin typeface="Calibri" pitchFamily="34" charset="0"/>
                <a:cs typeface="Calibri" pitchFamily="34" charset="0"/>
              </a:rPr>
              <a:t>.</a:t>
            </a:r>
          </a:p>
          <a:p>
            <a:pPr lvl="2" eaLnBrk="1" hangingPunct="1">
              <a:buFont typeface="Wingdings 2" pitchFamily="18" charset="2"/>
              <a:buNone/>
              <a:defRPr/>
            </a:pPr>
            <a:endParaRPr lang="en-US" dirty="0">
              <a:latin typeface="Calibri" pitchFamily="34" charset="0"/>
              <a:cs typeface="Calibri" pitchFamily="34" charset="0"/>
            </a:endParaRPr>
          </a:p>
          <a:p>
            <a:pPr lvl="1" eaLnBrk="1" hangingPunct="1">
              <a:defRPr/>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2212833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8673" name="Title 1"/>
          <p:cNvSpPr>
            <a:spLocks noGrp="1"/>
          </p:cNvSpPr>
          <p:nvPr>
            <p:ph type="title"/>
          </p:nvPr>
        </p:nvSpPr>
        <p:spPr>
          <a:xfrm>
            <a:off x="646111" y="452718"/>
            <a:ext cx="9404723" cy="1400530"/>
          </a:xfrm>
        </p:spPr>
        <p:txBody>
          <a:bodyPr>
            <a:normAutofit/>
          </a:bodyPr>
          <a:lstStyle/>
          <a:p>
            <a:pPr eaLnBrk="1" hangingPunct="1"/>
            <a:r>
              <a:rPr lang="en-US">
                <a:latin typeface="Calibri" pitchFamily="34" charset="0"/>
                <a:cs typeface="Calibri" pitchFamily="34" charset="0"/>
              </a:rPr>
              <a:t>Gaunilo’s Answer to the Argument of Anselm</a:t>
            </a:r>
          </a:p>
        </p:txBody>
      </p:sp>
      <p:graphicFrame>
        <p:nvGraphicFramePr>
          <p:cNvPr id="28675" name="Content Placeholder 2">
            <a:extLst>
              <a:ext uri="{FF2B5EF4-FFF2-40B4-BE49-F238E27FC236}">
                <a16:creationId xmlns:a16="http://schemas.microsoft.com/office/drawing/2014/main" id="{163CDC4E-717D-429C-8A39-F0239ACE970E}"/>
              </a:ext>
            </a:extLst>
          </p:cNvPr>
          <p:cNvGraphicFramePr>
            <a:graphicFrameLocks noGrp="1"/>
          </p:cNvGraphicFramePr>
          <p:nvPr>
            <p:ph idx="1"/>
            <p:extLst>
              <p:ext uri="{D42A27DB-BD31-4B8C-83A1-F6EECF244321}">
                <p14:modId xmlns:p14="http://schemas.microsoft.com/office/powerpoint/2010/main" val="3795816636"/>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6750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9697" name="Title 1"/>
          <p:cNvSpPr>
            <a:spLocks noGrp="1"/>
          </p:cNvSpPr>
          <p:nvPr>
            <p:ph type="title"/>
          </p:nvPr>
        </p:nvSpPr>
        <p:spPr>
          <a:xfrm>
            <a:off x="5411931" y="452718"/>
            <a:ext cx="4638903" cy="1400530"/>
          </a:xfrm>
        </p:spPr>
        <p:txBody>
          <a:bodyPr>
            <a:normAutofit/>
          </a:bodyPr>
          <a:lstStyle/>
          <a:p>
            <a:pPr eaLnBrk="1" hangingPunct="1"/>
            <a:r>
              <a:rPr lang="en-US">
                <a:latin typeface="Calibri" pitchFamily="34" charset="0"/>
                <a:cs typeface="Calibri" pitchFamily="34" charset="0"/>
              </a:rPr>
              <a:t>Anselm’s Reply to Gaunilo</a:t>
            </a:r>
          </a:p>
        </p:txBody>
      </p:sp>
      <p:sp>
        <p:nvSpPr>
          <p:cNvPr id="2970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descr="Tropical sea and rocks">
            <a:extLst>
              <a:ext uri="{FF2B5EF4-FFF2-40B4-BE49-F238E27FC236}">
                <a16:creationId xmlns:a16="http://schemas.microsoft.com/office/drawing/2014/main" id="{BD0AC457-CAAE-406D-8451-357B0FB6AE1A}"/>
              </a:ext>
            </a:extLst>
          </p:cNvPr>
          <p:cNvPicPr>
            <a:picLocks noChangeAspect="1"/>
          </p:cNvPicPr>
          <p:nvPr/>
        </p:nvPicPr>
        <p:blipFill rotWithShape="1">
          <a:blip r:embed="rId4">
            <a:extLst>
              <a:ext uri="{28A0092B-C50C-407E-A947-70E740481C1C}">
                <a14:useLocalDpi xmlns:a14="http://schemas.microsoft.com/office/drawing/2010/main" val="0"/>
              </a:ext>
            </a:extLst>
          </a:blip>
          <a:srcRect l="19431" r="39055" b="1"/>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9707" name="Rectangle 2970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698" name="Content Placeholder 2"/>
          <p:cNvSpPr>
            <a:spLocks noGrp="1"/>
          </p:cNvSpPr>
          <p:nvPr>
            <p:ph idx="1"/>
          </p:nvPr>
        </p:nvSpPr>
        <p:spPr>
          <a:xfrm>
            <a:off x="5410950" y="2052918"/>
            <a:ext cx="4638903" cy="4195481"/>
          </a:xfrm>
        </p:spPr>
        <p:txBody>
          <a:bodyPr>
            <a:normAutofit lnSpcReduction="10000"/>
          </a:bodyPr>
          <a:lstStyle/>
          <a:p>
            <a:pPr eaLnBrk="1" hangingPunct="1">
              <a:lnSpc>
                <a:spcPct val="90000"/>
              </a:lnSpc>
            </a:pPr>
            <a:r>
              <a:rPr lang="en-US" sz="1500">
                <a:latin typeface="Calibri" pitchFamily="34" charset="0"/>
                <a:cs typeface="Calibri" pitchFamily="34" charset="0"/>
              </a:rPr>
              <a:t>The Island</a:t>
            </a:r>
          </a:p>
          <a:p>
            <a:pPr lvl="1" eaLnBrk="1" hangingPunct="1">
              <a:lnSpc>
                <a:spcPct val="90000"/>
              </a:lnSpc>
            </a:pPr>
            <a:r>
              <a:rPr lang="en-US" sz="1500">
                <a:latin typeface="Calibri" pitchFamily="34" charset="0"/>
                <a:cs typeface="Calibri" pitchFamily="34" charset="0"/>
              </a:rPr>
              <a:t>Anselm’s Summary of Gaunilo’s Objection</a:t>
            </a:r>
          </a:p>
          <a:p>
            <a:pPr lvl="2" eaLnBrk="1" hangingPunct="1">
              <a:lnSpc>
                <a:spcPct val="90000"/>
              </a:lnSpc>
            </a:pPr>
            <a:r>
              <a:rPr lang="en-US" sz="1500">
                <a:latin typeface="Calibri" pitchFamily="34" charset="0"/>
                <a:cs typeface="Calibri" pitchFamily="34" charset="0"/>
              </a:rPr>
              <a:t>One should suppose an island in the ocean, which surpasses all lands in its fertility. </a:t>
            </a:r>
          </a:p>
          <a:p>
            <a:pPr lvl="2" eaLnBrk="1" hangingPunct="1">
              <a:lnSpc>
                <a:spcPct val="90000"/>
              </a:lnSpc>
            </a:pPr>
            <a:r>
              <a:rPr lang="en-US" sz="1500">
                <a:latin typeface="Calibri" pitchFamily="34" charset="0"/>
                <a:cs typeface="Calibri" pitchFamily="34" charset="0"/>
              </a:rPr>
              <a:t>Because of the impossibility of discovering what does not exist is called a lost island.</a:t>
            </a:r>
          </a:p>
          <a:p>
            <a:pPr lvl="2" eaLnBrk="1" hangingPunct="1">
              <a:lnSpc>
                <a:spcPct val="90000"/>
              </a:lnSpc>
            </a:pPr>
            <a:r>
              <a:rPr lang="en-US" sz="1500">
                <a:latin typeface="Calibri" pitchFamily="34" charset="0"/>
                <a:cs typeface="Calibri" pitchFamily="34" charset="0"/>
              </a:rPr>
              <a:t>There can be no doubt that this island truly exists in reality.</a:t>
            </a:r>
          </a:p>
          <a:p>
            <a:pPr lvl="2" eaLnBrk="1" hangingPunct="1">
              <a:lnSpc>
                <a:spcPct val="90000"/>
              </a:lnSpc>
            </a:pPr>
            <a:r>
              <a:rPr lang="en-US" sz="1500">
                <a:latin typeface="Calibri" pitchFamily="34" charset="0"/>
                <a:cs typeface="Calibri" pitchFamily="34" charset="0"/>
              </a:rPr>
              <a:t>Hence one who hears it described understands what he hears.</a:t>
            </a:r>
          </a:p>
          <a:p>
            <a:pPr lvl="1" eaLnBrk="1" hangingPunct="1">
              <a:lnSpc>
                <a:spcPct val="90000"/>
              </a:lnSpc>
            </a:pPr>
            <a:r>
              <a:rPr lang="en-US" sz="1500">
                <a:latin typeface="Calibri" pitchFamily="34" charset="0"/>
                <a:cs typeface="Calibri" pitchFamily="34" charset="0"/>
              </a:rPr>
              <a:t>Anselm’s Challenge</a:t>
            </a:r>
          </a:p>
          <a:p>
            <a:pPr lvl="2" eaLnBrk="1" hangingPunct="1">
              <a:lnSpc>
                <a:spcPct val="90000"/>
              </a:lnSpc>
            </a:pPr>
            <a:r>
              <a:rPr lang="en-US" sz="1500">
                <a:latin typeface="Calibri" pitchFamily="34" charset="0"/>
                <a:cs typeface="Calibri" pitchFamily="34" charset="0"/>
              </a:rPr>
              <a:t> If any shall devise anything existing in reality or in concept alone (except that than which a greater cannot be conceived) to which he can apply Anselm’s reasoning, he will discover it.</a:t>
            </a:r>
          </a:p>
          <a:p>
            <a:pPr lvl="2" eaLnBrk="1" hangingPunct="1">
              <a:lnSpc>
                <a:spcPct val="90000"/>
              </a:lnSpc>
              <a:buFont typeface="Wingdings 2" pitchFamily="18" charset="2"/>
              <a:buNone/>
            </a:pPr>
            <a:endParaRPr lang="en-US" sz="1500">
              <a:latin typeface="Calibri" pitchFamily="34" charset="0"/>
              <a:cs typeface="Calibri" pitchFamily="34" charset="0"/>
            </a:endParaRPr>
          </a:p>
          <a:p>
            <a:pPr lvl="1" eaLnBrk="1" hangingPunct="1">
              <a:lnSpc>
                <a:spcPct val="90000"/>
              </a:lnSpc>
            </a:pPr>
            <a:endParaRPr lang="en-US" sz="1500">
              <a:latin typeface="Calibri" pitchFamily="34" charset="0"/>
              <a:cs typeface="Calibri"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0721" name="Title 1"/>
          <p:cNvSpPr>
            <a:spLocks noGrp="1"/>
          </p:cNvSpPr>
          <p:nvPr>
            <p:ph type="title"/>
          </p:nvPr>
        </p:nvSpPr>
        <p:spPr>
          <a:xfrm>
            <a:off x="5224006" y="629266"/>
            <a:ext cx="4985469" cy="1469878"/>
          </a:xfrm>
        </p:spPr>
        <p:txBody>
          <a:bodyPr>
            <a:normAutofit/>
          </a:bodyPr>
          <a:lstStyle/>
          <a:p>
            <a:pPr eaLnBrk="1" hangingPunct="1"/>
            <a:r>
              <a:rPr lang="en-US">
                <a:latin typeface="Calibri" pitchFamily="34" charset="0"/>
                <a:cs typeface="Calibri" pitchFamily="34" charset="0"/>
              </a:rPr>
              <a:t>Anselm’s Reply to Gaunilo</a:t>
            </a:r>
          </a:p>
        </p:txBody>
      </p:sp>
      <p:pic>
        <p:nvPicPr>
          <p:cNvPr id="4" name="Picture 3" descr="A picture containing person, man, front, looking&#10;&#10;Description automatically generated">
            <a:extLst>
              <a:ext uri="{FF2B5EF4-FFF2-40B4-BE49-F238E27FC236}">
                <a16:creationId xmlns:a16="http://schemas.microsoft.com/office/drawing/2014/main" id="{35FC4C6C-DE72-4599-9115-FBA5ED53611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6000"/>
          <a:stretch/>
        </p:blipFill>
        <p:spPr>
          <a:xfrm>
            <a:off x="636914" y="1872173"/>
            <a:ext cx="4261089" cy="3195816"/>
          </a:xfrm>
          <a:prstGeom prst="rect">
            <a:avLst/>
          </a:prstGeom>
          <a:effectLst>
            <a:outerShdw blurRad="50800" dist="38100" dir="5400000" algn="t" rotWithShape="0">
              <a:prstClr val="black">
                <a:alpha val="43000"/>
              </a:prstClr>
            </a:outerShdw>
          </a:effectLst>
        </p:spPr>
      </p:pic>
      <p:sp>
        <p:nvSpPr>
          <p:cNvPr id="3" name="Content Placeholder 2"/>
          <p:cNvSpPr>
            <a:spLocks noGrp="1"/>
          </p:cNvSpPr>
          <p:nvPr>
            <p:ph idx="1"/>
          </p:nvPr>
        </p:nvSpPr>
        <p:spPr>
          <a:xfrm>
            <a:off x="5224005" y="2337683"/>
            <a:ext cx="4985470" cy="3910716"/>
          </a:xfrm>
        </p:spPr>
        <p:txBody>
          <a:bodyPr>
            <a:normAutofit/>
          </a:bodyPr>
          <a:lstStyle/>
          <a:p>
            <a:pPr eaLnBrk="1" hangingPunct="1">
              <a:defRPr/>
            </a:pPr>
            <a:r>
              <a:rPr lang="en-US">
                <a:latin typeface="Calibri" pitchFamily="34" charset="0"/>
                <a:cs typeface="Calibri" pitchFamily="34" charset="0"/>
              </a:rPr>
              <a:t>Anselm’s Reply</a:t>
            </a:r>
          </a:p>
          <a:p>
            <a:pPr lvl="1" eaLnBrk="1" hangingPunct="1">
              <a:defRPr/>
            </a:pPr>
            <a:r>
              <a:rPr lang="en-US">
                <a:latin typeface="Calibri" pitchFamily="34" charset="0"/>
                <a:cs typeface="Calibri" pitchFamily="34" charset="0"/>
              </a:rPr>
              <a:t>Part one: God cannot be conceived not to be.</a:t>
            </a:r>
          </a:p>
          <a:p>
            <a:pPr lvl="2" eaLnBrk="1" hangingPunct="1">
              <a:defRPr/>
            </a:pPr>
            <a:r>
              <a:rPr lang="en-US">
                <a:latin typeface="Calibri" pitchFamily="34" charset="0"/>
                <a:cs typeface="Calibri" pitchFamily="34" charset="0"/>
              </a:rPr>
              <a:t>This being than which a greater is inconceivable cannot be conceived not to be.</a:t>
            </a:r>
          </a:p>
          <a:p>
            <a:pPr lvl="2" eaLnBrk="1" hangingPunct="1">
              <a:defRPr/>
            </a:pPr>
            <a:r>
              <a:rPr lang="en-US">
                <a:latin typeface="Calibri" pitchFamily="34" charset="0"/>
                <a:cs typeface="Calibri" pitchFamily="34" charset="0"/>
              </a:rPr>
              <a:t>Because it exists on so assured a ground of truth.</a:t>
            </a:r>
          </a:p>
          <a:p>
            <a:pPr lvl="2" eaLnBrk="1" hangingPunct="1">
              <a:defRPr/>
            </a:pPr>
            <a:r>
              <a:rPr lang="en-US">
                <a:latin typeface="Calibri" pitchFamily="34" charset="0"/>
                <a:cs typeface="Calibri" pitchFamily="34" charset="0"/>
              </a:rPr>
              <a:t>Otherwise it would not exist at all.</a:t>
            </a:r>
          </a:p>
          <a:p>
            <a:pPr lvl="2" eaLnBrk="1" hangingPunct="1">
              <a:buFont typeface="Wingdings 2" pitchFamily="18" charset="2"/>
              <a:buNone/>
              <a:defRPr/>
            </a:pPr>
            <a:endParaRPr lang="en-US">
              <a:latin typeface="Calibri" pitchFamily="34" charset="0"/>
              <a:cs typeface="Calibri" pitchFamily="34" charset="0"/>
            </a:endParaRPr>
          </a:p>
          <a:p>
            <a:pPr lvl="1" eaLnBrk="1" hangingPunct="1">
              <a:defRPr/>
            </a:pPr>
            <a:endParaRPr lang="en-US">
              <a:latin typeface="Calibri" pitchFamily="34" charset="0"/>
              <a:cs typeface="Calibri" pitchFamily="34" charset="0"/>
            </a:endParaRPr>
          </a:p>
        </p:txBody>
      </p:sp>
      <p:sp>
        <p:nvSpPr>
          <p:cNvPr id="5" name="TextBox 4">
            <a:extLst>
              <a:ext uri="{FF2B5EF4-FFF2-40B4-BE49-F238E27FC236}">
                <a16:creationId xmlns:a16="http://schemas.microsoft.com/office/drawing/2014/main" id="{C4F13B35-FE48-436E-860D-A5927A4EA19D}"/>
              </a:ext>
            </a:extLst>
          </p:cNvPr>
          <p:cNvSpPr txBox="1"/>
          <p:nvPr/>
        </p:nvSpPr>
        <p:spPr>
          <a:xfrm>
            <a:off x="2217461" y="4867934"/>
            <a:ext cx="26805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english.stackexchange.com/questions/155216/grammatical-term-for-topicizing-in-english-thing-question-statement-about-thin/16210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atin typeface="Calibri" pitchFamily="34" charset="0"/>
                <a:cs typeface="Calibri" pitchFamily="34" charset="0"/>
              </a:rPr>
              <a:t>Anselm’s Reply to Gaunilo</a:t>
            </a:r>
          </a:p>
        </p:txBody>
      </p:sp>
      <p:sp>
        <p:nvSpPr>
          <p:cNvPr id="3" name="Content Placeholder 2"/>
          <p:cNvSpPr>
            <a:spLocks noGrp="1"/>
          </p:cNvSpPr>
          <p:nvPr>
            <p:ph idx="1"/>
          </p:nvPr>
        </p:nvSpPr>
        <p:spPr>
          <a:xfrm>
            <a:off x="1825625" y="1527175"/>
            <a:ext cx="8504238" cy="4572000"/>
          </a:xfrm>
        </p:spPr>
        <p:txBody>
          <a:bodyPr>
            <a:normAutofit/>
          </a:bodyPr>
          <a:lstStyle/>
          <a:p>
            <a:pPr lvl="1" eaLnBrk="1" hangingPunct="1">
              <a:defRPr/>
            </a:pPr>
            <a:r>
              <a:rPr lang="en-US" sz="2300" dirty="0">
                <a:latin typeface="Calibri" pitchFamily="34" charset="0"/>
                <a:cs typeface="Calibri" pitchFamily="34" charset="0"/>
              </a:rPr>
              <a:t>Part Two: The dilemma</a:t>
            </a:r>
          </a:p>
          <a:p>
            <a:pPr lvl="2" eaLnBrk="1" hangingPunct="1">
              <a:defRPr/>
            </a:pPr>
            <a:r>
              <a:rPr lang="en-US" sz="2100" dirty="0">
                <a:latin typeface="Calibri" pitchFamily="34" charset="0"/>
                <a:cs typeface="Calibri" pitchFamily="34" charset="0"/>
              </a:rPr>
              <a:t>So, if one claims he conceives this being not to exist, at the time when he conceives of this either he conceives of a being than which a greater is inconceivable or he does not conceive at all. </a:t>
            </a:r>
          </a:p>
          <a:p>
            <a:pPr lvl="2" eaLnBrk="1" hangingPunct="1">
              <a:defRPr/>
            </a:pPr>
            <a:r>
              <a:rPr lang="en-US" sz="2100" dirty="0">
                <a:latin typeface="Calibri" pitchFamily="34" charset="0"/>
                <a:cs typeface="Calibri" pitchFamily="34" charset="0"/>
              </a:rPr>
              <a:t> If he does not conceive, he does not conceive of the nonexistence of that of which he does not conceive. </a:t>
            </a:r>
          </a:p>
          <a:p>
            <a:pPr lvl="2" eaLnBrk="1" hangingPunct="1">
              <a:defRPr/>
            </a:pPr>
            <a:r>
              <a:rPr lang="en-US" sz="2100" dirty="0">
                <a:latin typeface="Calibri" pitchFamily="34" charset="0"/>
                <a:cs typeface="Calibri" pitchFamily="34" charset="0"/>
              </a:rPr>
              <a:t> If he conceives, he certainly conceives of a being which cannot be even conceived not to exist. </a:t>
            </a:r>
          </a:p>
          <a:p>
            <a:pPr lvl="2" eaLnBrk="1" hangingPunct="1">
              <a:defRPr/>
            </a:pPr>
            <a:r>
              <a:rPr lang="en-US" sz="2100" dirty="0">
                <a:latin typeface="Calibri" pitchFamily="34" charset="0"/>
                <a:cs typeface="Calibri" pitchFamily="34" charset="0"/>
              </a:rPr>
              <a:t> If it could be conceived not to exist, it could be conceived to have a beginning and an end.</a:t>
            </a:r>
          </a:p>
          <a:p>
            <a:pPr lvl="2" eaLnBrk="1" hangingPunct="1">
              <a:defRPr/>
            </a:pPr>
            <a:r>
              <a:rPr lang="en-US" sz="2100" dirty="0">
                <a:latin typeface="Calibri" pitchFamily="34" charset="0"/>
                <a:cs typeface="Calibri" pitchFamily="34" charset="0"/>
              </a:rPr>
              <a:t> This impossible.</a:t>
            </a:r>
          </a:p>
          <a:p>
            <a:pPr lvl="2" eaLnBrk="1" hangingPunct="1">
              <a:buFont typeface="Wingdings 2" pitchFamily="18" charset="2"/>
              <a:buNone/>
              <a:defRPr/>
            </a:pPr>
            <a:endParaRPr lang="en-US" sz="1900" dirty="0">
              <a:latin typeface="Calibri" pitchFamily="34" charset="0"/>
              <a:cs typeface="Calibri" pitchFamily="34" charset="0"/>
            </a:endParaRPr>
          </a:p>
          <a:p>
            <a:pPr lvl="1" eaLnBrk="1" hangingPunct="1">
              <a:lnSpc>
                <a:spcPct val="80000"/>
              </a:lnSpc>
              <a:defRPr/>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229734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atin typeface="Calibri" pitchFamily="34" charset="0"/>
                <a:cs typeface="Calibri" pitchFamily="34" charset="0"/>
              </a:rPr>
              <a:t>Anselm’s Reply to Gaunilo</a:t>
            </a:r>
          </a:p>
        </p:txBody>
      </p:sp>
      <p:sp>
        <p:nvSpPr>
          <p:cNvPr id="3" name="Content Placeholder 2"/>
          <p:cNvSpPr>
            <a:spLocks noGrp="1"/>
          </p:cNvSpPr>
          <p:nvPr>
            <p:ph idx="1"/>
          </p:nvPr>
        </p:nvSpPr>
        <p:spPr>
          <a:xfrm>
            <a:off x="1825625" y="1527175"/>
            <a:ext cx="8504238" cy="4572000"/>
          </a:xfrm>
        </p:spPr>
        <p:txBody>
          <a:bodyPr>
            <a:normAutofit/>
          </a:bodyPr>
          <a:lstStyle/>
          <a:p>
            <a:pPr lvl="1" eaLnBrk="1" hangingPunct="1">
              <a:defRPr/>
            </a:pPr>
            <a:r>
              <a:rPr lang="en-US" sz="2300">
                <a:latin typeface="Calibri" pitchFamily="34" charset="0"/>
                <a:cs typeface="Calibri" pitchFamily="34" charset="0"/>
              </a:rPr>
              <a:t>Explanatory Analogy</a:t>
            </a:r>
          </a:p>
          <a:p>
            <a:pPr lvl="2" eaLnBrk="1" hangingPunct="1">
              <a:defRPr/>
            </a:pPr>
            <a:r>
              <a:rPr lang="en-US" sz="2100">
                <a:latin typeface="Calibri" pitchFamily="34" charset="0"/>
                <a:cs typeface="Calibri" pitchFamily="34" charset="0"/>
              </a:rPr>
              <a:t>If one claims triangles do not have three sides either he conceives of a triangle or he does not. </a:t>
            </a:r>
          </a:p>
          <a:p>
            <a:pPr lvl="2" eaLnBrk="1" hangingPunct="1">
              <a:defRPr/>
            </a:pPr>
            <a:r>
              <a:rPr lang="en-US" sz="2100">
                <a:latin typeface="Calibri" pitchFamily="34" charset="0"/>
                <a:cs typeface="Calibri" pitchFamily="34" charset="0"/>
              </a:rPr>
              <a:t> If he does not conceive of a triangle, he does not conceive of a triangle not having three sides. </a:t>
            </a:r>
          </a:p>
          <a:p>
            <a:pPr lvl="2" eaLnBrk="1" hangingPunct="1">
              <a:defRPr/>
            </a:pPr>
            <a:r>
              <a:rPr lang="en-US" sz="2100">
                <a:latin typeface="Calibri" pitchFamily="34" charset="0"/>
                <a:cs typeface="Calibri" pitchFamily="34" charset="0"/>
              </a:rPr>
              <a:t> If he conceives of a  triangle, he certainly conceives of three-sided figure.</a:t>
            </a:r>
          </a:p>
          <a:p>
            <a:pPr lvl="2" eaLnBrk="1" hangingPunct="1">
              <a:defRPr/>
            </a:pPr>
            <a:r>
              <a:rPr lang="en-US" sz="2100">
                <a:latin typeface="Calibri" pitchFamily="34" charset="0"/>
                <a:cs typeface="Calibri" pitchFamily="34" charset="0"/>
              </a:rPr>
              <a:t>This impossible.</a:t>
            </a:r>
          </a:p>
          <a:p>
            <a:pPr lvl="2" eaLnBrk="1" hangingPunct="1">
              <a:buFont typeface="Wingdings 2" pitchFamily="18" charset="2"/>
              <a:buNone/>
              <a:defRPr/>
            </a:pPr>
            <a:endParaRPr lang="en-US" sz="1900">
              <a:latin typeface="Calibri" pitchFamily="34" charset="0"/>
              <a:cs typeface="Calibri" pitchFamily="34" charset="0"/>
            </a:endParaRPr>
          </a:p>
          <a:p>
            <a:pPr lvl="1" eaLnBrk="1" hangingPunct="1">
              <a:lnSpc>
                <a:spcPct val="80000"/>
              </a:lnSpc>
              <a:defRPr/>
            </a:pPr>
            <a:endParaRPr lang="en-US" sz="2100" dirty="0">
              <a:latin typeface="Calibri" pitchFamily="34" charset="0"/>
              <a:cs typeface="Calibri" pitchFamily="34" charset="0"/>
            </a:endParaRPr>
          </a:p>
        </p:txBody>
      </p:sp>
      <p:pic>
        <p:nvPicPr>
          <p:cNvPr id="4" name="Graphic 3" descr="Trigonometry">
            <a:extLst>
              <a:ext uri="{FF2B5EF4-FFF2-40B4-BE49-F238E27FC236}">
                <a16:creationId xmlns:a16="http://schemas.microsoft.com/office/drawing/2014/main" id="{C6827D2B-83CC-402D-A208-3825C4211D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3200" y="5322619"/>
            <a:ext cx="914400" cy="914400"/>
          </a:xfrm>
          <a:prstGeom prst="rect">
            <a:avLst/>
          </a:prstGeom>
        </p:spPr>
      </p:pic>
      <p:pic>
        <p:nvPicPr>
          <p:cNvPr id="6" name="Graphic 5" descr="Stop">
            <a:extLst>
              <a:ext uri="{FF2B5EF4-FFF2-40B4-BE49-F238E27FC236}">
                <a16:creationId xmlns:a16="http://schemas.microsoft.com/office/drawing/2014/main" id="{8E61C996-8B72-4AFB-A267-9590D82E29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33800" y="5322619"/>
            <a:ext cx="914400" cy="914400"/>
          </a:xfrm>
          <a:prstGeom prst="rect">
            <a:avLst/>
          </a:prstGeom>
        </p:spPr>
      </p:pic>
    </p:spTree>
    <p:extLst>
      <p:ext uri="{BB962C8B-B14F-4D97-AF65-F5344CB8AC3E}">
        <p14:creationId xmlns:p14="http://schemas.microsoft.com/office/powerpoint/2010/main" val="545335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671CB6E3-9F71-B79A-8A9C-279B4A15E5CF}"/>
            </a:ext>
          </a:extLst>
        </p:cNvPr>
        <p:cNvGrpSpPr/>
        <p:nvPr/>
      </p:nvGrpSpPr>
      <p:grpSpPr>
        <a:xfrm>
          <a:off x="0" y="0"/>
          <a:ext cx="0" cy="0"/>
          <a:chOff x="0" y="0"/>
          <a:chExt cx="0" cy="0"/>
        </a:xfrm>
      </p:grpSpPr>
      <p:sp>
        <p:nvSpPr>
          <p:cNvPr id="4103" name="Rectangle 410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AD081-1A2E-C16E-5496-9E3D46D5EC71}"/>
              </a:ext>
            </a:extLst>
          </p:cNvPr>
          <p:cNvSpPr>
            <a:spLocks noGrp="1"/>
          </p:cNvSpPr>
          <p:nvPr>
            <p:ph type="title"/>
          </p:nvPr>
        </p:nvSpPr>
        <p:spPr>
          <a:xfrm>
            <a:off x="5411931" y="452718"/>
            <a:ext cx="4638903" cy="1400530"/>
          </a:xfrm>
        </p:spPr>
        <p:txBody>
          <a:bodyPr>
            <a:normAutofit/>
          </a:bodyPr>
          <a:lstStyle/>
          <a:p>
            <a:r>
              <a:rPr lang="en-US" sz="3900"/>
              <a:t>The Early Middle Ages: Background</a:t>
            </a:r>
          </a:p>
        </p:txBody>
      </p:sp>
      <p:sp>
        <p:nvSpPr>
          <p:cNvPr id="410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098" name="Picture 2" descr="The empire in 555 under Justinian I, its greatest extent since the fall of the Western Roman Empire, vassals shaded in pink">
            <a:extLst>
              <a:ext uri="{FF2B5EF4-FFF2-40B4-BE49-F238E27FC236}">
                <a16:creationId xmlns:a16="http://schemas.microsoft.com/office/drawing/2014/main" id="{2C0AD744-A2D6-5421-71A6-BE8DA696B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69" r="22592" b="1"/>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6314537-C2AE-22A3-23FD-1FBC60ED24E2}"/>
              </a:ext>
            </a:extLst>
          </p:cNvPr>
          <p:cNvSpPr>
            <a:spLocks noGrp="1"/>
          </p:cNvSpPr>
          <p:nvPr>
            <p:ph idx="1"/>
          </p:nvPr>
        </p:nvSpPr>
        <p:spPr>
          <a:xfrm>
            <a:off x="5410950" y="2052918"/>
            <a:ext cx="4638903" cy="4195481"/>
          </a:xfrm>
        </p:spPr>
        <p:txBody>
          <a:bodyPr>
            <a:normAutofit/>
          </a:bodyPr>
          <a:lstStyle/>
          <a:p>
            <a:r>
              <a:rPr lang="en-US" dirty="0"/>
              <a:t>Byzantine Empire</a:t>
            </a:r>
          </a:p>
          <a:p>
            <a:pPr lvl="1"/>
            <a:r>
              <a:rPr lang="en-US" dirty="0"/>
              <a:t>Eastern Roman Empire.</a:t>
            </a:r>
          </a:p>
          <a:p>
            <a:pPr lvl="1"/>
            <a:r>
              <a:rPr lang="en-US" dirty="0"/>
              <a:t>Maintained much of its political and cultural integrity throughout the middle ages.</a:t>
            </a:r>
          </a:p>
          <a:p>
            <a:pPr lvl="1"/>
            <a:r>
              <a:rPr lang="en-US" dirty="0"/>
              <a:t>Two centers of learning: Athens and Alexandria.</a:t>
            </a:r>
          </a:p>
          <a:p>
            <a:pPr lvl="1"/>
            <a:r>
              <a:rPr lang="en-US" dirty="0"/>
              <a:t>Pagans and Jews were often persecuted by the Christians.</a:t>
            </a:r>
          </a:p>
          <a:p>
            <a:endParaRPr lang="en-US" dirty="0"/>
          </a:p>
        </p:txBody>
      </p:sp>
    </p:spTree>
    <p:extLst>
      <p:ext uri="{BB962C8B-B14F-4D97-AF65-F5344CB8AC3E}">
        <p14:creationId xmlns:p14="http://schemas.microsoft.com/office/powerpoint/2010/main" val="8780874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a:latin typeface="Calibri" pitchFamily="34" charset="0"/>
                <a:cs typeface="Calibri" pitchFamily="34" charset="0"/>
              </a:rPr>
              <a:t>Anselm’s Reply to Gaunilo</a:t>
            </a:r>
          </a:p>
        </p:txBody>
      </p:sp>
      <p:sp>
        <p:nvSpPr>
          <p:cNvPr id="31746" name="Content Placeholder 2"/>
          <p:cNvSpPr>
            <a:spLocks noGrp="1"/>
          </p:cNvSpPr>
          <p:nvPr>
            <p:ph idx="1"/>
          </p:nvPr>
        </p:nvSpPr>
        <p:spPr>
          <a:xfrm>
            <a:off x="1825625" y="1527175"/>
            <a:ext cx="8504238" cy="4572000"/>
          </a:xfrm>
        </p:spPr>
        <p:txBody>
          <a:bodyPr/>
          <a:lstStyle/>
          <a:p>
            <a:pPr lvl="1" eaLnBrk="1" hangingPunct="1"/>
            <a:r>
              <a:rPr lang="en-US" sz="1900"/>
              <a:t>Part Three: It’s inconceivable. </a:t>
            </a:r>
          </a:p>
          <a:p>
            <a:pPr lvl="2" eaLnBrk="1" hangingPunct="1"/>
            <a:r>
              <a:rPr lang="en-US" sz="1700"/>
              <a:t> He who conceives of this being conceives of a being which cannot be even conceived not to exist.</a:t>
            </a:r>
          </a:p>
          <a:p>
            <a:pPr lvl="2" eaLnBrk="1" hangingPunct="1"/>
            <a:r>
              <a:rPr lang="en-US" sz="1700"/>
              <a:t>But he who conceives of this being does not conceive that it does not exist.</a:t>
            </a:r>
          </a:p>
          <a:p>
            <a:pPr lvl="2" eaLnBrk="1" hangingPunct="1"/>
            <a:r>
              <a:rPr lang="en-US" sz="1700"/>
              <a:t> If he does so, then he conceives what is inconceivable. </a:t>
            </a:r>
          </a:p>
          <a:p>
            <a:pPr lvl="2" eaLnBrk="1" hangingPunct="1"/>
            <a:r>
              <a:rPr lang="en-US" sz="1700"/>
              <a:t> The nonexistence of that than which a greater cannot be conceived is inconceivable.</a:t>
            </a:r>
          </a:p>
          <a:p>
            <a:pPr lvl="2" eaLnBrk="1" hangingPunct="1">
              <a:buFont typeface="Wingdings 2" pitchFamily="18" charset="2"/>
              <a:buNone/>
            </a:pPr>
            <a:endParaRPr lang="en-US" sz="1900">
              <a:latin typeface="Calibri" pitchFamily="34" charset="0"/>
              <a:cs typeface="Calibri" pitchFamily="34" charset="0"/>
            </a:endParaRPr>
          </a:p>
          <a:p>
            <a:pPr lvl="1" eaLnBrk="1" hangingPunct="1">
              <a:lnSpc>
                <a:spcPct val="80000"/>
              </a:lnSpc>
            </a:pPr>
            <a:endParaRPr lang="en-US" sz="2100">
              <a:latin typeface="Calibri" pitchFamily="34" charset="0"/>
              <a:cs typeface="Calibri"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3ADC9-FD6E-1ADD-F2C7-AF6261A7D6EA}"/>
              </a:ext>
            </a:extLst>
          </p:cNvPr>
          <p:cNvSpPr>
            <a:spLocks noGrp="1"/>
          </p:cNvSpPr>
          <p:nvPr>
            <p:ph type="title"/>
          </p:nvPr>
        </p:nvSpPr>
        <p:spPr>
          <a:xfrm>
            <a:off x="5411931" y="452718"/>
            <a:ext cx="4638903" cy="1400530"/>
          </a:xfrm>
        </p:spPr>
        <p:txBody>
          <a:bodyPr>
            <a:normAutofit/>
          </a:bodyPr>
          <a:lstStyle/>
          <a:p>
            <a:r>
              <a:rPr lang="en-US" dirty="0"/>
              <a:t>Peter Abelard: Background</a:t>
            </a:r>
          </a:p>
        </p:txBody>
      </p:sp>
      <p:sp>
        <p:nvSpPr>
          <p:cNvPr id="1024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42" name="Picture 2">
            <a:extLst>
              <a:ext uri="{FF2B5EF4-FFF2-40B4-BE49-F238E27FC236}">
                <a16:creationId xmlns:a16="http://schemas.microsoft.com/office/drawing/2014/main" id="{34B5A3CE-02CA-219B-7F25-7D773CDF3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645"/>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10251" name="Rectangle 10250">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5DCE370-2508-EDBE-9442-53AD4E220199}"/>
              </a:ext>
            </a:extLst>
          </p:cNvPr>
          <p:cNvSpPr>
            <a:spLocks noGrp="1"/>
          </p:cNvSpPr>
          <p:nvPr>
            <p:ph idx="1"/>
          </p:nvPr>
        </p:nvSpPr>
        <p:spPr>
          <a:xfrm>
            <a:off x="5410950" y="2052918"/>
            <a:ext cx="4638903" cy="4195481"/>
          </a:xfrm>
        </p:spPr>
        <p:txBody>
          <a:bodyPr>
            <a:normAutofit/>
          </a:bodyPr>
          <a:lstStyle/>
          <a:p>
            <a:pPr>
              <a:lnSpc>
                <a:spcPct val="90000"/>
              </a:lnSpc>
            </a:pPr>
            <a:r>
              <a:rPr lang="en-US" sz="1100" dirty="0"/>
              <a:t>1079-1142</a:t>
            </a:r>
          </a:p>
          <a:p>
            <a:pPr>
              <a:lnSpc>
                <a:spcPct val="90000"/>
              </a:lnSpc>
            </a:pPr>
            <a:r>
              <a:rPr lang="en-US" sz="1100" dirty="0"/>
              <a:t>Born near Nantes France.</a:t>
            </a:r>
          </a:p>
          <a:p>
            <a:pPr>
              <a:lnSpc>
                <a:spcPct val="90000"/>
              </a:lnSpc>
            </a:pPr>
            <a:r>
              <a:rPr lang="en-US" sz="1100" dirty="0"/>
              <a:t>Studied in the schools of </a:t>
            </a:r>
            <a:r>
              <a:rPr lang="en-US" sz="1100" dirty="0" err="1"/>
              <a:t>Chartes</a:t>
            </a:r>
            <a:r>
              <a:rPr lang="en-US" sz="1100" dirty="0"/>
              <a:t> and Paris.</a:t>
            </a:r>
          </a:p>
          <a:p>
            <a:pPr>
              <a:lnSpc>
                <a:spcPct val="90000"/>
              </a:lnSpc>
            </a:pPr>
            <a:r>
              <a:rPr lang="en-US" sz="1100" dirty="0"/>
              <a:t>Seen as brilliant, but disagreeable and arrogant.</a:t>
            </a:r>
          </a:p>
          <a:p>
            <a:pPr lvl="1">
              <a:lnSpc>
                <a:spcPct val="90000"/>
              </a:lnSpc>
            </a:pPr>
            <a:r>
              <a:rPr lang="en-US" sz="1100" dirty="0"/>
              <a:t>After finishing a class, he often taught a competing class on the same subject.</a:t>
            </a:r>
          </a:p>
          <a:p>
            <a:pPr>
              <a:lnSpc>
                <a:spcPct val="90000"/>
              </a:lnSpc>
            </a:pPr>
            <a:r>
              <a:rPr lang="en-US" sz="1100" dirty="0"/>
              <a:t>Had an affair with Heloise, the niece of an official at Notre Dame.</a:t>
            </a:r>
          </a:p>
          <a:p>
            <a:pPr lvl="1">
              <a:lnSpc>
                <a:spcPct val="90000"/>
              </a:lnSpc>
            </a:pPr>
            <a:r>
              <a:rPr lang="en-US" sz="1100" dirty="0"/>
              <a:t>She became pregnant and they were married in secret.</a:t>
            </a:r>
          </a:p>
          <a:p>
            <a:pPr lvl="1">
              <a:lnSpc>
                <a:spcPct val="90000"/>
              </a:lnSpc>
            </a:pPr>
            <a:r>
              <a:rPr lang="en-US" sz="1100" dirty="0"/>
              <a:t>Her family had him castrated.</a:t>
            </a:r>
          </a:p>
          <a:p>
            <a:pPr lvl="1">
              <a:lnSpc>
                <a:spcPct val="90000"/>
              </a:lnSpc>
            </a:pPr>
            <a:r>
              <a:rPr lang="en-US" sz="900" dirty="0"/>
              <a:t>He became a monk in the abbey of St. Denis, outside Paris.</a:t>
            </a:r>
          </a:p>
          <a:p>
            <a:pPr lvl="1">
              <a:lnSpc>
                <a:spcPct val="90000"/>
              </a:lnSpc>
            </a:pPr>
            <a:r>
              <a:rPr lang="en-US" sz="1100" dirty="0"/>
              <a:t>She became a nun</a:t>
            </a:r>
          </a:p>
          <a:p>
            <a:pPr lvl="1">
              <a:lnSpc>
                <a:spcPct val="90000"/>
              </a:lnSpc>
            </a:pPr>
            <a:r>
              <a:rPr lang="en-US" sz="1100" dirty="0"/>
              <a:t>After her death in 1164 she was buried beside him.</a:t>
            </a:r>
          </a:p>
          <a:p>
            <a:pPr>
              <a:lnSpc>
                <a:spcPct val="90000"/>
              </a:lnSpc>
            </a:pPr>
            <a:endParaRPr lang="en-US" sz="1100" dirty="0"/>
          </a:p>
        </p:txBody>
      </p:sp>
    </p:spTree>
    <p:extLst>
      <p:ext uri="{BB962C8B-B14F-4D97-AF65-F5344CB8AC3E}">
        <p14:creationId xmlns:p14="http://schemas.microsoft.com/office/powerpoint/2010/main" val="2919080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51DA-99F6-CB40-A229-66CEB8791D94}"/>
              </a:ext>
            </a:extLst>
          </p:cNvPr>
          <p:cNvSpPr>
            <a:spLocks noGrp="1"/>
          </p:cNvSpPr>
          <p:nvPr>
            <p:ph type="title"/>
          </p:nvPr>
        </p:nvSpPr>
        <p:spPr/>
        <p:txBody>
          <a:bodyPr/>
          <a:lstStyle/>
          <a:p>
            <a:r>
              <a:rPr lang="en-US" dirty="0"/>
              <a:t>Peter Abelard</a:t>
            </a:r>
          </a:p>
        </p:txBody>
      </p:sp>
      <p:sp>
        <p:nvSpPr>
          <p:cNvPr id="3" name="Content Placeholder 2">
            <a:extLst>
              <a:ext uri="{FF2B5EF4-FFF2-40B4-BE49-F238E27FC236}">
                <a16:creationId xmlns:a16="http://schemas.microsoft.com/office/drawing/2014/main" id="{E816B1D2-04DF-A9F4-CE4A-6F7102474DC5}"/>
              </a:ext>
            </a:extLst>
          </p:cNvPr>
          <p:cNvSpPr>
            <a:spLocks noGrp="1"/>
          </p:cNvSpPr>
          <p:nvPr>
            <p:ph idx="1"/>
          </p:nvPr>
        </p:nvSpPr>
        <p:spPr/>
        <p:txBody>
          <a:bodyPr/>
          <a:lstStyle/>
          <a:p>
            <a:r>
              <a:rPr lang="en-US" dirty="0"/>
              <a:t>Books</a:t>
            </a:r>
          </a:p>
          <a:p>
            <a:pPr lvl="1"/>
            <a:r>
              <a:rPr lang="en-US" i="1" dirty="0"/>
              <a:t>On the Divine Unity and the Trinity</a:t>
            </a:r>
          </a:p>
          <a:p>
            <a:pPr lvl="2"/>
            <a:r>
              <a:rPr lang="en-US" dirty="0"/>
              <a:t>Condemned and burned at a council at Soissons in 1121.</a:t>
            </a:r>
          </a:p>
          <a:p>
            <a:pPr lvl="1"/>
            <a:r>
              <a:rPr lang="en-US" dirty="0"/>
              <a:t> </a:t>
            </a:r>
            <a:r>
              <a:rPr lang="en-US" i="1" dirty="0"/>
              <a:t>Introduction to Theology</a:t>
            </a:r>
            <a:r>
              <a:rPr lang="en-US" dirty="0"/>
              <a:t> </a:t>
            </a:r>
          </a:p>
          <a:p>
            <a:pPr lvl="2"/>
            <a:r>
              <a:rPr lang="en-US" dirty="0"/>
              <a:t>Lead to him being charged with heresy at a council at Sens around 1141.	</a:t>
            </a:r>
          </a:p>
          <a:p>
            <a:pPr lvl="1"/>
            <a:r>
              <a:rPr lang="en-US" i="1" dirty="0"/>
              <a:t>Sic et Non (Yes and No)</a:t>
            </a:r>
            <a:r>
              <a:rPr lang="en-US" dirty="0"/>
              <a:t> was written in 1121-1122.</a:t>
            </a:r>
          </a:p>
          <a:p>
            <a:endParaRPr lang="en-US" dirty="0"/>
          </a:p>
        </p:txBody>
      </p:sp>
    </p:spTree>
    <p:extLst>
      <p:ext uri="{BB962C8B-B14F-4D97-AF65-F5344CB8AC3E}">
        <p14:creationId xmlns:p14="http://schemas.microsoft.com/office/powerpoint/2010/main" val="3030655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B27E-AF1C-9FBF-EC27-9E9A9B251369}"/>
              </a:ext>
            </a:extLst>
          </p:cNvPr>
          <p:cNvSpPr>
            <a:spLocks noGrp="1"/>
          </p:cNvSpPr>
          <p:nvPr>
            <p:ph type="title"/>
          </p:nvPr>
        </p:nvSpPr>
        <p:spPr/>
        <p:txBody>
          <a:bodyPr/>
          <a:lstStyle/>
          <a:p>
            <a:r>
              <a:rPr lang="en-US" dirty="0"/>
              <a:t>Peter Abelard</a:t>
            </a:r>
          </a:p>
        </p:txBody>
      </p:sp>
      <p:sp>
        <p:nvSpPr>
          <p:cNvPr id="3" name="Content Placeholder 2">
            <a:extLst>
              <a:ext uri="{FF2B5EF4-FFF2-40B4-BE49-F238E27FC236}">
                <a16:creationId xmlns:a16="http://schemas.microsoft.com/office/drawing/2014/main" id="{80E98BCF-DB97-DB88-BC57-33D6358F5738}"/>
              </a:ext>
            </a:extLst>
          </p:cNvPr>
          <p:cNvSpPr>
            <a:spLocks noGrp="1"/>
          </p:cNvSpPr>
          <p:nvPr>
            <p:ph idx="1"/>
          </p:nvPr>
        </p:nvSpPr>
        <p:spPr/>
        <p:txBody>
          <a:bodyPr>
            <a:normAutofit/>
          </a:bodyPr>
          <a:lstStyle/>
          <a:p>
            <a:r>
              <a:rPr lang="en-US" dirty="0"/>
              <a:t>Sic et Non</a:t>
            </a:r>
          </a:p>
          <a:p>
            <a:pPr lvl="1"/>
            <a:r>
              <a:rPr lang="en-US" dirty="0"/>
              <a:t>Pioneered the technique of using the Aristotelian dialectic to clarify theological points.</a:t>
            </a:r>
          </a:p>
          <a:p>
            <a:pPr lvl="2"/>
            <a:r>
              <a:rPr lang="en-US" dirty="0"/>
              <a:t>This became a standard scholastic approach used by Aquinas.</a:t>
            </a:r>
          </a:p>
          <a:p>
            <a:pPr lvl="1"/>
            <a:r>
              <a:rPr lang="en-US" dirty="0"/>
              <a:t>The work presents over 150 theological questions on which the Church Fathers presenting conflicting views.</a:t>
            </a:r>
          </a:p>
          <a:p>
            <a:pPr lvl="1"/>
            <a:r>
              <a:rPr lang="en-US" dirty="0"/>
              <a:t>Goal: to challenge students to exercise their minds in resolving these conflicts.</a:t>
            </a:r>
          </a:p>
          <a:p>
            <a:pPr lvl="2"/>
            <a:r>
              <a:rPr lang="en-US" dirty="0"/>
              <a:t>“By doubting we come to questioning and by questioning we perceive the truth.”</a:t>
            </a:r>
          </a:p>
          <a:p>
            <a:pPr lvl="1"/>
            <a:r>
              <a:rPr lang="en-US" dirty="0"/>
              <a:t>While he got in trouble for his approach, he was a person of faith and wrote that he would choose his faith over philosophy.</a:t>
            </a:r>
          </a:p>
          <a:p>
            <a:endParaRPr lang="en-US" dirty="0"/>
          </a:p>
        </p:txBody>
      </p:sp>
    </p:spTree>
    <p:extLst>
      <p:ext uri="{BB962C8B-B14F-4D97-AF65-F5344CB8AC3E}">
        <p14:creationId xmlns:p14="http://schemas.microsoft.com/office/powerpoint/2010/main" val="3652562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3B3D-531C-E505-D854-A61A559FC236}"/>
              </a:ext>
            </a:extLst>
          </p:cNvPr>
          <p:cNvSpPr>
            <a:spLocks noGrp="1"/>
          </p:cNvSpPr>
          <p:nvPr>
            <p:ph type="title"/>
          </p:nvPr>
        </p:nvSpPr>
        <p:spPr/>
        <p:txBody>
          <a:bodyPr/>
          <a:lstStyle/>
          <a:p>
            <a:r>
              <a:rPr lang="en-US" dirty="0"/>
              <a:t>Peter Abelard: Moral Theory</a:t>
            </a:r>
          </a:p>
        </p:txBody>
      </p:sp>
      <p:sp>
        <p:nvSpPr>
          <p:cNvPr id="3" name="Content Placeholder 2">
            <a:extLst>
              <a:ext uri="{FF2B5EF4-FFF2-40B4-BE49-F238E27FC236}">
                <a16:creationId xmlns:a16="http://schemas.microsoft.com/office/drawing/2014/main" id="{0E95A364-BC0F-AD45-D5F9-73BEB695524B}"/>
              </a:ext>
            </a:extLst>
          </p:cNvPr>
          <p:cNvSpPr>
            <a:spLocks noGrp="1"/>
          </p:cNvSpPr>
          <p:nvPr>
            <p:ph idx="1"/>
          </p:nvPr>
        </p:nvSpPr>
        <p:spPr/>
        <p:txBody>
          <a:bodyPr>
            <a:normAutofit/>
          </a:bodyPr>
          <a:lstStyle/>
          <a:p>
            <a:r>
              <a:rPr lang="en-US" dirty="0"/>
              <a:t>Moral Theory</a:t>
            </a:r>
          </a:p>
          <a:p>
            <a:pPr lvl="1"/>
            <a:r>
              <a:rPr lang="en-US" dirty="0"/>
              <a:t>He went against the dominant legalistic view of morality.</a:t>
            </a:r>
          </a:p>
          <a:p>
            <a:pPr lvl="2"/>
            <a:r>
              <a:rPr lang="en-US" dirty="0"/>
              <a:t>Goodness is external conformity of an action to the law of God.</a:t>
            </a:r>
          </a:p>
          <a:p>
            <a:pPr lvl="2"/>
            <a:r>
              <a:rPr lang="en-US" dirty="0"/>
              <a:t> Sin is a violation of divine law, whether the agent knew the law or not.</a:t>
            </a:r>
          </a:p>
          <a:p>
            <a:pPr lvl="1"/>
            <a:r>
              <a:rPr lang="en-US" dirty="0"/>
              <a:t>“God considers not what is done, but in what spirit it is done; and the merit or praise of the agent lies not in the deed but in the intention.”</a:t>
            </a:r>
          </a:p>
          <a:p>
            <a:pPr lvl="1"/>
            <a:r>
              <a:rPr lang="en-US" dirty="0"/>
              <a:t>Sin is an expression of contempt for God by willing to do what is known to be wrong.</a:t>
            </a:r>
          </a:p>
          <a:p>
            <a:pPr lvl="1"/>
            <a:r>
              <a:rPr lang="en-US" dirty="0"/>
              <a:t>If one sincerely does what one thinks is right, then there may be an error but not sin.</a:t>
            </a:r>
          </a:p>
          <a:p>
            <a:endParaRPr lang="en-US" dirty="0"/>
          </a:p>
        </p:txBody>
      </p:sp>
    </p:spTree>
    <p:extLst>
      <p:ext uri="{BB962C8B-B14F-4D97-AF65-F5344CB8AC3E}">
        <p14:creationId xmlns:p14="http://schemas.microsoft.com/office/powerpoint/2010/main" val="20191092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2811-AD03-9520-BAB7-F978C3063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61577-F9AC-8BA4-BA4C-3DD3481D3F1C}"/>
              </a:ext>
            </a:extLst>
          </p:cNvPr>
          <p:cNvSpPr>
            <a:spLocks noGrp="1"/>
          </p:cNvSpPr>
          <p:nvPr>
            <p:ph type="title"/>
          </p:nvPr>
        </p:nvSpPr>
        <p:spPr/>
        <p:txBody>
          <a:bodyPr/>
          <a:lstStyle/>
          <a:p>
            <a:r>
              <a:rPr lang="en-US" dirty="0"/>
              <a:t>Peter Abelard: Moral Theory</a:t>
            </a:r>
          </a:p>
        </p:txBody>
      </p:sp>
      <p:sp>
        <p:nvSpPr>
          <p:cNvPr id="3" name="Content Placeholder 2">
            <a:extLst>
              <a:ext uri="{FF2B5EF4-FFF2-40B4-BE49-F238E27FC236}">
                <a16:creationId xmlns:a16="http://schemas.microsoft.com/office/drawing/2014/main" id="{0408F4B0-F638-72DC-3306-4B361AE6F1F1}"/>
              </a:ext>
            </a:extLst>
          </p:cNvPr>
          <p:cNvSpPr>
            <a:spLocks noGrp="1"/>
          </p:cNvSpPr>
          <p:nvPr>
            <p:ph idx="1"/>
          </p:nvPr>
        </p:nvSpPr>
        <p:spPr/>
        <p:txBody>
          <a:bodyPr>
            <a:normAutofit/>
          </a:bodyPr>
          <a:lstStyle/>
          <a:p>
            <a:r>
              <a:rPr lang="en-US" dirty="0"/>
              <a:t>Moral Theory</a:t>
            </a:r>
          </a:p>
          <a:p>
            <a:pPr lvl="1"/>
            <a:r>
              <a:rPr lang="en-US" dirty="0"/>
              <a:t>He went against the dominant legalistic view of morality.</a:t>
            </a:r>
          </a:p>
          <a:p>
            <a:pPr lvl="2"/>
            <a:r>
              <a:rPr lang="en-US" dirty="0"/>
              <a:t>Goodness is external conformity of an action to the law of God.</a:t>
            </a:r>
          </a:p>
          <a:p>
            <a:pPr lvl="2"/>
            <a:r>
              <a:rPr lang="en-US" dirty="0"/>
              <a:t> Sin is a violation of divine law, whether the agent knew the law or not.</a:t>
            </a:r>
          </a:p>
          <a:p>
            <a:pPr lvl="1"/>
            <a:r>
              <a:rPr lang="en-US" dirty="0"/>
              <a:t>“God considers not what is done, but in what spirit it is done; and the merit or praise of the agent lies not in the deed but in the intention.”</a:t>
            </a:r>
          </a:p>
          <a:p>
            <a:pPr lvl="1"/>
            <a:r>
              <a:rPr lang="en-US" dirty="0"/>
              <a:t>Sin is an expression of contempt for God by willing to do what is known to be wrong.</a:t>
            </a:r>
          </a:p>
          <a:p>
            <a:pPr lvl="1"/>
            <a:r>
              <a:rPr lang="en-US" dirty="0"/>
              <a:t>If one sincerely does what one thinks is right, then there may be an error but not sin.</a:t>
            </a:r>
          </a:p>
          <a:p>
            <a:endParaRPr lang="en-US" dirty="0"/>
          </a:p>
        </p:txBody>
      </p:sp>
    </p:spTree>
    <p:extLst>
      <p:ext uri="{BB962C8B-B14F-4D97-AF65-F5344CB8AC3E}">
        <p14:creationId xmlns:p14="http://schemas.microsoft.com/office/powerpoint/2010/main" val="36095968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18929-ABD7-0F2C-4234-261775ADC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FAFB9-9242-57A9-5361-0E54E2787FB9}"/>
              </a:ext>
            </a:extLst>
          </p:cNvPr>
          <p:cNvSpPr>
            <a:spLocks noGrp="1"/>
          </p:cNvSpPr>
          <p:nvPr>
            <p:ph type="title"/>
          </p:nvPr>
        </p:nvSpPr>
        <p:spPr/>
        <p:txBody>
          <a:bodyPr/>
          <a:lstStyle/>
          <a:p>
            <a:r>
              <a:rPr lang="en-US" dirty="0"/>
              <a:t>Peter Abelard: Moral Theory</a:t>
            </a:r>
          </a:p>
        </p:txBody>
      </p:sp>
      <p:sp>
        <p:nvSpPr>
          <p:cNvPr id="3" name="Content Placeholder 2">
            <a:extLst>
              <a:ext uri="{FF2B5EF4-FFF2-40B4-BE49-F238E27FC236}">
                <a16:creationId xmlns:a16="http://schemas.microsoft.com/office/drawing/2014/main" id="{1790847E-0F00-720A-203E-EA2A413909F8}"/>
              </a:ext>
            </a:extLst>
          </p:cNvPr>
          <p:cNvSpPr>
            <a:spLocks noGrp="1"/>
          </p:cNvSpPr>
          <p:nvPr>
            <p:ph idx="1"/>
          </p:nvPr>
        </p:nvSpPr>
        <p:spPr/>
        <p:txBody>
          <a:bodyPr>
            <a:normAutofit/>
          </a:bodyPr>
          <a:lstStyle/>
          <a:p>
            <a:pPr lvl="1"/>
            <a:r>
              <a:rPr lang="en-US" dirty="0"/>
              <a:t>In support he cites Jesus: “Father, forgive them, for they know not what they do.”</a:t>
            </a:r>
          </a:p>
          <a:p>
            <a:pPr lvl="1"/>
            <a:r>
              <a:rPr lang="en-US" dirty="0"/>
              <a:t>Does not support simple-minded and ignorant sincerity in morality.</a:t>
            </a:r>
          </a:p>
          <a:p>
            <a:pPr lvl="1"/>
            <a:r>
              <a:rPr lang="en-US" dirty="0"/>
              <a:t>A good person makes a concerted effort to know what is right and to act upon that.</a:t>
            </a:r>
          </a:p>
          <a:p>
            <a:pPr lvl="1"/>
            <a:r>
              <a:rPr lang="en-US" dirty="0"/>
              <a:t>A fully virtuous action is one that</a:t>
            </a:r>
          </a:p>
          <a:p>
            <a:pPr lvl="2"/>
            <a:r>
              <a:rPr lang="en-US" dirty="0"/>
              <a:t>Arises from right intention</a:t>
            </a:r>
          </a:p>
          <a:p>
            <a:pPr lvl="2"/>
            <a:r>
              <a:rPr lang="en-US" dirty="0"/>
              <a:t> Is objectively good because it is in accord with natural moral law or God’s specific commands.</a:t>
            </a:r>
          </a:p>
          <a:p>
            <a:endParaRPr lang="en-US" dirty="0"/>
          </a:p>
        </p:txBody>
      </p:sp>
    </p:spTree>
    <p:extLst>
      <p:ext uri="{BB962C8B-B14F-4D97-AF65-F5344CB8AC3E}">
        <p14:creationId xmlns:p14="http://schemas.microsoft.com/office/powerpoint/2010/main" val="12892288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04FF-55D0-4C6B-B81B-6D3FB9B65E1F}"/>
              </a:ext>
            </a:extLst>
          </p:cNvPr>
          <p:cNvSpPr>
            <a:spLocks noGrp="1"/>
          </p:cNvSpPr>
          <p:nvPr>
            <p:ph type="title"/>
          </p:nvPr>
        </p:nvSpPr>
        <p:spPr/>
        <p:txBody>
          <a:bodyPr/>
          <a:lstStyle/>
          <a:p>
            <a:r>
              <a:rPr lang="en-US" dirty="0"/>
              <a:t>Peter Abelard: Moral Theory</a:t>
            </a:r>
          </a:p>
        </p:txBody>
      </p:sp>
      <p:sp>
        <p:nvSpPr>
          <p:cNvPr id="3" name="Content Placeholder 2">
            <a:extLst>
              <a:ext uri="{FF2B5EF4-FFF2-40B4-BE49-F238E27FC236}">
                <a16:creationId xmlns:a16="http://schemas.microsoft.com/office/drawing/2014/main" id="{7768F720-503D-8AA2-DC4A-B72163EA1DAB}"/>
              </a:ext>
            </a:extLst>
          </p:cNvPr>
          <p:cNvSpPr>
            <a:spLocks noGrp="1"/>
          </p:cNvSpPr>
          <p:nvPr>
            <p:ph idx="1"/>
          </p:nvPr>
        </p:nvSpPr>
        <p:spPr/>
        <p:txBody>
          <a:bodyPr>
            <a:normAutofit fontScale="92500" lnSpcReduction="10000"/>
          </a:bodyPr>
          <a:lstStyle/>
          <a:p>
            <a:r>
              <a:rPr lang="en-US" dirty="0"/>
              <a:t>Pre-Voluntarism</a:t>
            </a:r>
          </a:p>
          <a:p>
            <a:pPr lvl="1"/>
            <a:r>
              <a:rPr lang="en-US" dirty="0"/>
              <a:t>Implies there is no necessity to God’s moral rules.</a:t>
            </a:r>
          </a:p>
          <a:p>
            <a:pPr lvl="1"/>
            <a:r>
              <a:rPr lang="en-US" dirty="0"/>
              <a:t>This explains why God commands different moralities at different times as presented in the bible.</a:t>
            </a:r>
          </a:p>
          <a:p>
            <a:pPr lvl="1"/>
            <a:r>
              <a:rPr lang="en-US" dirty="0"/>
              <a:t>This freedom of choice is essential to God as the lawgiver and to humans as law followers.</a:t>
            </a:r>
          </a:p>
          <a:p>
            <a:pPr lvl="1"/>
            <a:r>
              <a:rPr lang="en-US" dirty="0"/>
              <a:t>Regardless of the morality commanded by God at a particular time, people are obligated to obey.</a:t>
            </a:r>
          </a:p>
          <a:p>
            <a:r>
              <a:rPr lang="en-US" dirty="0"/>
              <a:t>Impact</a:t>
            </a:r>
          </a:p>
          <a:p>
            <a:pPr lvl="1"/>
            <a:r>
              <a:rPr lang="en-US" dirty="0"/>
              <a:t>He developed the theory of conceptualism.</a:t>
            </a:r>
          </a:p>
          <a:p>
            <a:pPr lvl="1"/>
            <a:r>
              <a:rPr lang="en-US" dirty="0"/>
              <a:t>He contributed to philosophy of mind and language.</a:t>
            </a:r>
          </a:p>
          <a:p>
            <a:pPr lvl="1"/>
            <a:r>
              <a:rPr lang="en-US" dirty="0"/>
              <a:t>He contributed to Scholastic methodology. </a:t>
            </a:r>
          </a:p>
          <a:p>
            <a:endParaRPr lang="en-US" dirty="0"/>
          </a:p>
        </p:txBody>
      </p:sp>
    </p:spTree>
    <p:extLst>
      <p:ext uri="{BB962C8B-B14F-4D97-AF65-F5344CB8AC3E}">
        <p14:creationId xmlns:p14="http://schemas.microsoft.com/office/powerpoint/2010/main" val="12463809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1C64-7E5D-BE1C-56E2-B90E7DB5D138}"/>
              </a:ext>
            </a:extLst>
          </p:cNvPr>
          <p:cNvSpPr>
            <a:spLocks noGrp="1"/>
          </p:cNvSpPr>
          <p:nvPr>
            <p:ph type="title"/>
          </p:nvPr>
        </p:nvSpPr>
        <p:spPr/>
        <p:txBody>
          <a:bodyPr/>
          <a:lstStyle/>
          <a:p>
            <a:r>
              <a:rPr lang="en-US" dirty="0"/>
              <a:t>Muslim Philosophers: Background</a:t>
            </a:r>
          </a:p>
        </p:txBody>
      </p:sp>
      <p:sp>
        <p:nvSpPr>
          <p:cNvPr id="3" name="Content Placeholder 2">
            <a:extLst>
              <a:ext uri="{FF2B5EF4-FFF2-40B4-BE49-F238E27FC236}">
                <a16:creationId xmlns:a16="http://schemas.microsoft.com/office/drawing/2014/main" id="{CA5E1A23-D65A-3B01-192F-5D6D9E6B4D9E}"/>
              </a:ext>
            </a:extLst>
          </p:cNvPr>
          <p:cNvSpPr>
            <a:spLocks noGrp="1"/>
          </p:cNvSpPr>
          <p:nvPr>
            <p:ph idx="1"/>
          </p:nvPr>
        </p:nvSpPr>
        <p:spPr/>
        <p:txBody>
          <a:bodyPr/>
          <a:lstStyle/>
          <a:p>
            <a:r>
              <a:rPr lang="en-US" dirty="0"/>
              <a:t>Aristotle</a:t>
            </a:r>
          </a:p>
          <a:p>
            <a:pPr lvl="1"/>
            <a:r>
              <a:rPr lang="en-US" dirty="0"/>
              <a:t>Islamic and Jewish philosophers in the Arabic world had access to the works of Plato and Aristotle.</a:t>
            </a:r>
          </a:p>
          <a:p>
            <a:pPr lvl="1"/>
            <a:r>
              <a:rPr lang="en-US" dirty="0"/>
              <a:t>Works of Aristotle and Plato came to Europe from the Islamic world.</a:t>
            </a:r>
          </a:p>
          <a:p>
            <a:pPr lvl="1"/>
            <a:r>
              <a:rPr lang="en-US" dirty="0"/>
              <a:t>Christian philosophers were influenced by the Muslim Philosophers, mainly by their acceptance of or critical response to their works.</a:t>
            </a:r>
          </a:p>
          <a:p>
            <a:endParaRPr lang="en-US" dirty="0"/>
          </a:p>
        </p:txBody>
      </p:sp>
    </p:spTree>
    <p:extLst>
      <p:ext uri="{BB962C8B-B14F-4D97-AF65-F5344CB8AC3E}">
        <p14:creationId xmlns:p14="http://schemas.microsoft.com/office/powerpoint/2010/main" val="2453517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333A-4F2F-B1D5-EE5D-5889C68EF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67664-CE99-D341-AB97-FC9535BFEAED}"/>
              </a:ext>
            </a:extLst>
          </p:cNvPr>
          <p:cNvSpPr>
            <a:spLocks noGrp="1"/>
          </p:cNvSpPr>
          <p:nvPr>
            <p:ph type="title"/>
          </p:nvPr>
        </p:nvSpPr>
        <p:spPr/>
        <p:txBody>
          <a:bodyPr/>
          <a:lstStyle/>
          <a:p>
            <a:r>
              <a:rPr lang="en-US" dirty="0"/>
              <a:t>Muslim Philosophers: Background</a:t>
            </a:r>
          </a:p>
        </p:txBody>
      </p:sp>
      <p:sp>
        <p:nvSpPr>
          <p:cNvPr id="3" name="Content Placeholder 2">
            <a:extLst>
              <a:ext uri="{FF2B5EF4-FFF2-40B4-BE49-F238E27FC236}">
                <a16:creationId xmlns:a16="http://schemas.microsoft.com/office/drawing/2014/main" id="{D0529566-7032-A1D5-BC69-6F4248C3FFD1}"/>
              </a:ext>
            </a:extLst>
          </p:cNvPr>
          <p:cNvSpPr>
            <a:spLocks noGrp="1"/>
          </p:cNvSpPr>
          <p:nvPr>
            <p:ph idx="1"/>
          </p:nvPr>
        </p:nvSpPr>
        <p:spPr/>
        <p:txBody>
          <a:bodyPr>
            <a:normAutofit lnSpcReduction="10000"/>
          </a:bodyPr>
          <a:lstStyle/>
          <a:p>
            <a:r>
              <a:rPr lang="en-US" dirty="0"/>
              <a:t>Islamic Religion</a:t>
            </a:r>
          </a:p>
          <a:p>
            <a:pPr lvl="1"/>
            <a:r>
              <a:rPr lang="en-US" dirty="0"/>
              <a:t>Islam means “submission to God’s will.”</a:t>
            </a:r>
          </a:p>
          <a:p>
            <a:pPr lvl="1"/>
            <a:r>
              <a:rPr lang="en-US" dirty="0"/>
              <a:t>Monotheistic.</a:t>
            </a:r>
          </a:p>
          <a:p>
            <a:pPr lvl="1"/>
            <a:r>
              <a:rPr lang="en-US" dirty="0"/>
              <a:t>Based on the revelations given to the prophet Muhammad (died 632).</a:t>
            </a:r>
          </a:p>
          <a:p>
            <a:pPr lvl="1"/>
            <a:r>
              <a:rPr lang="en-US" dirty="0"/>
              <a:t>Muhammad held that</a:t>
            </a:r>
          </a:p>
          <a:p>
            <a:pPr lvl="2"/>
            <a:r>
              <a:rPr lang="en-US" dirty="0"/>
              <a:t>His revelations were consistent with those of the Old and New Testaments.</a:t>
            </a:r>
          </a:p>
          <a:p>
            <a:pPr lvl="2"/>
            <a:r>
              <a:rPr lang="en-US" dirty="0"/>
              <a:t> His teachings superseded earlier revelations.</a:t>
            </a:r>
          </a:p>
          <a:p>
            <a:pPr lvl="1"/>
            <a:r>
              <a:rPr lang="en-US" dirty="0"/>
              <a:t>Muhammad’s revelations were recorded in the Koran.</a:t>
            </a:r>
          </a:p>
          <a:p>
            <a:pPr lvl="1"/>
            <a:r>
              <a:rPr lang="en-US" dirty="0"/>
              <a:t>The followers of Islam are Muslims, which means “true believers.”</a:t>
            </a:r>
          </a:p>
          <a:p>
            <a:pPr lvl="1"/>
            <a:r>
              <a:rPr lang="en-US"/>
              <a:t>By </a:t>
            </a:r>
            <a:r>
              <a:rPr lang="en-US" dirty="0"/>
              <a:t>732 Muslims had spread Islam from India through North Africa and into Spain.</a:t>
            </a:r>
          </a:p>
          <a:p>
            <a:endParaRPr lang="en-US" dirty="0"/>
          </a:p>
        </p:txBody>
      </p:sp>
    </p:spTree>
    <p:extLst>
      <p:ext uri="{BB962C8B-B14F-4D97-AF65-F5344CB8AC3E}">
        <p14:creationId xmlns:p14="http://schemas.microsoft.com/office/powerpoint/2010/main" val="2107904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9CD4F-5A0D-81C9-146B-1E45D176E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4F2EE-ACF9-43CD-B486-7DF89081823F}"/>
              </a:ext>
            </a:extLst>
          </p:cNvPr>
          <p:cNvSpPr>
            <a:spLocks noGrp="1"/>
          </p:cNvSpPr>
          <p:nvPr>
            <p:ph type="title"/>
          </p:nvPr>
        </p:nvSpPr>
        <p:spPr/>
        <p:txBody>
          <a:bodyPr/>
          <a:lstStyle/>
          <a:p>
            <a:r>
              <a:rPr lang="en-US" dirty="0"/>
              <a:t>The Early Middle Ages: Background</a:t>
            </a:r>
          </a:p>
        </p:txBody>
      </p:sp>
      <p:sp>
        <p:nvSpPr>
          <p:cNvPr id="3" name="Content Placeholder 2">
            <a:extLst>
              <a:ext uri="{FF2B5EF4-FFF2-40B4-BE49-F238E27FC236}">
                <a16:creationId xmlns:a16="http://schemas.microsoft.com/office/drawing/2014/main" id="{60134F3C-0759-91B9-9E8A-7E5E19E3B3AC}"/>
              </a:ext>
            </a:extLst>
          </p:cNvPr>
          <p:cNvSpPr>
            <a:spLocks noGrp="1"/>
          </p:cNvSpPr>
          <p:nvPr>
            <p:ph idx="1"/>
          </p:nvPr>
        </p:nvSpPr>
        <p:spPr/>
        <p:txBody>
          <a:bodyPr>
            <a:normAutofit fontScale="92500" lnSpcReduction="10000"/>
          </a:bodyPr>
          <a:lstStyle/>
          <a:p>
            <a:r>
              <a:rPr lang="en-US" dirty="0"/>
              <a:t>Alexandria</a:t>
            </a:r>
          </a:p>
          <a:p>
            <a:pPr lvl="1"/>
            <a:r>
              <a:rPr lang="en-US" dirty="0"/>
              <a:t>Had a Neoplatonic school lead by Hypatia until she was murdered by a Christian mob in 415.</a:t>
            </a:r>
          </a:p>
          <a:p>
            <a:pPr lvl="1"/>
            <a:r>
              <a:rPr lang="en-US" dirty="0"/>
              <a:t>The Bishop of Alexandria, Cyril, instituted repressive policies.</a:t>
            </a:r>
          </a:p>
          <a:p>
            <a:pPr lvl="1"/>
            <a:r>
              <a:rPr lang="en-US" dirty="0"/>
              <a:t>Christians eventually burned the Great Library, destroying works in science, philosophy, literature, etc.</a:t>
            </a:r>
          </a:p>
          <a:p>
            <a:r>
              <a:rPr lang="en-US" dirty="0"/>
              <a:t>Athens</a:t>
            </a:r>
          </a:p>
          <a:p>
            <a:pPr lvl="1"/>
            <a:r>
              <a:rPr lang="en-US" dirty="0"/>
              <a:t>Plato’s Academy and other pagan schools prospered until Emperor Justinian the Great closed them in 529.</a:t>
            </a:r>
          </a:p>
          <a:p>
            <a:pPr lvl="1"/>
            <a:r>
              <a:rPr lang="en-US" dirty="0"/>
              <a:t>Scholars managed to preserve some of the texts of the Greek philosophers.</a:t>
            </a:r>
          </a:p>
          <a:p>
            <a:r>
              <a:rPr lang="en-US" dirty="0"/>
              <a:t>The  Byzantine Empire focused on theology and politics, with little contributions being made to literature, philosophy, or science.</a:t>
            </a:r>
          </a:p>
          <a:p>
            <a:endParaRPr lang="en-US" dirty="0"/>
          </a:p>
        </p:txBody>
      </p:sp>
    </p:spTree>
    <p:extLst>
      <p:ext uri="{BB962C8B-B14F-4D97-AF65-F5344CB8AC3E}">
        <p14:creationId xmlns:p14="http://schemas.microsoft.com/office/powerpoint/2010/main" val="15153487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3193-A144-ECAE-BBB7-15F728161936}"/>
              </a:ext>
            </a:extLst>
          </p:cNvPr>
          <p:cNvSpPr>
            <a:spLocks noGrp="1"/>
          </p:cNvSpPr>
          <p:nvPr>
            <p:ph type="title"/>
          </p:nvPr>
        </p:nvSpPr>
        <p:spPr/>
        <p:txBody>
          <a:bodyPr/>
          <a:lstStyle/>
          <a:p>
            <a:r>
              <a:rPr lang="en-US" dirty="0"/>
              <a:t>Muslim Philosophers: Background</a:t>
            </a:r>
          </a:p>
        </p:txBody>
      </p:sp>
      <p:sp>
        <p:nvSpPr>
          <p:cNvPr id="3" name="Content Placeholder 2">
            <a:extLst>
              <a:ext uri="{FF2B5EF4-FFF2-40B4-BE49-F238E27FC236}">
                <a16:creationId xmlns:a16="http://schemas.microsoft.com/office/drawing/2014/main" id="{6CF5BAC2-B5CF-EDF7-6C21-9B92CD1D0599}"/>
              </a:ext>
            </a:extLst>
          </p:cNvPr>
          <p:cNvSpPr>
            <a:spLocks noGrp="1"/>
          </p:cNvSpPr>
          <p:nvPr>
            <p:ph idx="1"/>
          </p:nvPr>
        </p:nvSpPr>
        <p:spPr/>
        <p:txBody>
          <a:bodyPr>
            <a:normAutofit fontScale="77500" lnSpcReduction="20000"/>
          </a:bodyPr>
          <a:lstStyle/>
          <a:p>
            <a:r>
              <a:rPr lang="en-US" dirty="0"/>
              <a:t> Philosophy</a:t>
            </a:r>
          </a:p>
          <a:p>
            <a:pPr lvl="1"/>
            <a:r>
              <a:rPr lang="en-US" dirty="0"/>
              <a:t>Prior to Islam, Christian and heretical sects in Mesopotamia, Persia, and Syria kept the tradition of Greek science and philosophy and preserved and translated ancient Greek texts.</a:t>
            </a:r>
          </a:p>
          <a:p>
            <a:pPr lvl="1"/>
            <a:r>
              <a:rPr lang="en-US" dirty="0"/>
              <a:t>Islamic philosophy began around 800 </a:t>
            </a:r>
          </a:p>
          <a:p>
            <a:pPr lvl="2"/>
            <a:r>
              <a:rPr lang="en-US" dirty="0"/>
              <a:t>Muslim philosophers began translating Greek philosophy into Arabic and commenting on them.</a:t>
            </a:r>
          </a:p>
          <a:p>
            <a:pPr lvl="1"/>
            <a:r>
              <a:rPr lang="en-US" dirty="0"/>
              <a:t>Task: to reconcile Aristotle with the Koran.</a:t>
            </a:r>
          </a:p>
          <a:p>
            <a:pPr lvl="1"/>
            <a:r>
              <a:rPr lang="en-US" dirty="0"/>
              <a:t>Orthodoxy developed based on revealed scripture.</a:t>
            </a:r>
          </a:p>
          <a:p>
            <a:pPr lvl="1"/>
            <a:r>
              <a:rPr lang="en-US" dirty="0"/>
              <a:t>Some philosophers embraced Greek philosophy and attempted to reconcile it with scriptures to make faith conform to reason.</a:t>
            </a:r>
          </a:p>
          <a:p>
            <a:pPr lvl="1"/>
            <a:r>
              <a:rPr lang="en-US" dirty="0"/>
              <a:t>Others were suspicious of philosophy and the effect it might have on  interpretating the faith.</a:t>
            </a:r>
          </a:p>
          <a:p>
            <a:pPr lvl="1"/>
            <a:r>
              <a:rPr lang="en-US" dirty="0"/>
              <a:t>Two main groups</a:t>
            </a:r>
          </a:p>
          <a:p>
            <a:pPr lvl="2"/>
            <a:r>
              <a:rPr lang="en-US" dirty="0"/>
              <a:t>An  earlier eastern group in Baghdad</a:t>
            </a:r>
          </a:p>
          <a:p>
            <a:pPr lvl="2"/>
            <a:r>
              <a:rPr lang="en-US" dirty="0"/>
              <a:t>A later western group in Spain.</a:t>
            </a:r>
          </a:p>
          <a:p>
            <a:pPr lvl="1"/>
            <a:r>
              <a:rPr lang="en-US" dirty="0"/>
              <a:t>After Ibn Rushd, Greek philosophy was suppressed to prevent further heresy.</a:t>
            </a:r>
          </a:p>
          <a:p>
            <a:endParaRPr lang="en-US" dirty="0"/>
          </a:p>
        </p:txBody>
      </p:sp>
    </p:spTree>
    <p:extLst>
      <p:ext uri="{BB962C8B-B14F-4D97-AF65-F5344CB8AC3E}">
        <p14:creationId xmlns:p14="http://schemas.microsoft.com/office/powerpoint/2010/main" val="812676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7E65-0CA9-E5D2-93AF-487B54F8AEC0}"/>
              </a:ext>
            </a:extLst>
          </p:cNvPr>
          <p:cNvSpPr>
            <a:spLocks noGrp="1"/>
          </p:cNvSpPr>
          <p:nvPr>
            <p:ph type="title"/>
          </p:nvPr>
        </p:nvSpPr>
        <p:spPr/>
        <p:txBody>
          <a:bodyPr/>
          <a:lstStyle/>
          <a:p>
            <a:r>
              <a:rPr lang="en-US" dirty="0"/>
              <a:t>Muslim Philosophers: Background</a:t>
            </a:r>
          </a:p>
        </p:txBody>
      </p:sp>
      <p:sp>
        <p:nvSpPr>
          <p:cNvPr id="3" name="Content Placeholder 2">
            <a:extLst>
              <a:ext uri="{FF2B5EF4-FFF2-40B4-BE49-F238E27FC236}">
                <a16:creationId xmlns:a16="http://schemas.microsoft.com/office/drawing/2014/main" id="{3B260A2C-B445-11CB-1085-F6B34A12C40C}"/>
              </a:ext>
            </a:extLst>
          </p:cNvPr>
          <p:cNvSpPr>
            <a:spLocks noGrp="1"/>
          </p:cNvSpPr>
          <p:nvPr>
            <p:ph idx="1"/>
          </p:nvPr>
        </p:nvSpPr>
        <p:spPr/>
        <p:txBody>
          <a:bodyPr/>
          <a:lstStyle/>
          <a:p>
            <a:r>
              <a:rPr lang="en-US" dirty="0"/>
              <a:t>Neoplatonism</a:t>
            </a:r>
          </a:p>
          <a:p>
            <a:pPr lvl="1"/>
            <a:r>
              <a:rPr lang="en-US" dirty="0"/>
              <a:t>Neoplatonism influenced Islamic philosophy</a:t>
            </a:r>
          </a:p>
          <a:p>
            <a:pPr lvl="1"/>
            <a:r>
              <a:rPr lang="en-US" dirty="0"/>
              <a:t>Often due to mistakes in the attribution of authorship.</a:t>
            </a:r>
          </a:p>
          <a:p>
            <a:pPr lvl="1"/>
            <a:r>
              <a:rPr lang="en-US" dirty="0"/>
              <a:t>Some of Plotinus’ Enneads were translated as “Aristotle’s Theology.”</a:t>
            </a:r>
          </a:p>
          <a:p>
            <a:pPr lvl="1"/>
            <a:r>
              <a:rPr lang="en-US" dirty="0"/>
              <a:t>The</a:t>
            </a:r>
            <a:r>
              <a:rPr lang="en-US" i="1" dirty="0"/>
              <a:t> Book of Causes</a:t>
            </a:r>
            <a:r>
              <a:rPr lang="en-US" dirty="0"/>
              <a:t> by the Athenian Neo-Platonist Proclus was attributed to Aristotle.</a:t>
            </a:r>
          </a:p>
          <a:p>
            <a:pPr lvl="1"/>
            <a:r>
              <a:rPr lang="en-US" dirty="0"/>
              <a:t>Strong Neo-Platonist leaning in the interpretations of Aristotle.</a:t>
            </a:r>
          </a:p>
          <a:p>
            <a:endParaRPr lang="en-US" dirty="0"/>
          </a:p>
        </p:txBody>
      </p:sp>
    </p:spTree>
    <p:extLst>
      <p:ext uri="{BB962C8B-B14F-4D97-AF65-F5344CB8AC3E}">
        <p14:creationId xmlns:p14="http://schemas.microsoft.com/office/powerpoint/2010/main" val="2125849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D01978EC-CABA-313A-5EF1-F079B10CCB34}"/>
            </a:ext>
          </a:extLst>
        </p:cNvPr>
        <p:cNvGrpSpPr/>
        <p:nvPr/>
      </p:nvGrpSpPr>
      <p:grpSpPr>
        <a:xfrm>
          <a:off x="0" y="0"/>
          <a:ext cx="0" cy="0"/>
          <a:chOff x="0" y="0"/>
          <a:chExt cx="0" cy="0"/>
        </a:xfrm>
      </p:grpSpPr>
      <p:sp>
        <p:nvSpPr>
          <p:cNvPr id="1034" name="Rectangle 103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1C413-F1A8-59BA-3F87-741190CA804E}"/>
              </a:ext>
            </a:extLst>
          </p:cNvPr>
          <p:cNvSpPr>
            <a:spLocks noGrp="1"/>
          </p:cNvSpPr>
          <p:nvPr>
            <p:ph type="title"/>
          </p:nvPr>
        </p:nvSpPr>
        <p:spPr>
          <a:xfrm>
            <a:off x="5411931" y="452718"/>
            <a:ext cx="4638903" cy="1400530"/>
          </a:xfrm>
        </p:spPr>
        <p:txBody>
          <a:bodyPr>
            <a:normAutofit/>
          </a:bodyPr>
          <a:lstStyle/>
          <a:p>
            <a:pPr>
              <a:lnSpc>
                <a:spcPct val="90000"/>
              </a:lnSpc>
            </a:pPr>
            <a:r>
              <a:rPr lang="en-US" sz="3300"/>
              <a:t>Muslim Philosophers: Background</a:t>
            </a:r>
          </a:p>
        </p:txBody>
      </p:sp>
      <p:sp>
        <p:nvSpPr>
          <p:cNvPr id="103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6" name="Picture 2">
            <a:extLst>
              <a:ext uri="{FF2B5EF4-FFF2-40B4-BE49-F238E27FC236}">
                <a16:creationId xmlns:a16="http://schemas.microsoft.com/office/drawing/2014/main" id="{7AF5F450-1F1F-BDA9-B7AA-AA34A7ADE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366" r="27417"/>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47B1FF8-3B69-9970-4515-19346703136E}"/>
              </a:ext>
            </a:extLst>
          </p:cNvPr>
          <p:cNvSpPr>
            <a:spLocks noGrp="1"/>
          </p:cNvSpPr>
          <p:nvPr>
            <p:ph idx="1"/>
          </p:nvPr>
        </p:nvSpPr>
        <p:spPr>
          <a:xfrm>
            <a:off x="5410950" y="2052918"/>
            <a:ext cx="4638903" cy="4195481"/>
          </a:xfrm>
        </p:spPr>
        <p:txBody>
          <a:bodyPr>
            <a:normAutofit/>
          </a:bodyPr>
          <a:lstStyle/>
          <a:p>
            <a:r>
              <a:rPr lang="en-US" dirty="0"/>
              <a:t>Defeat in the West</a:t>
            </a:r>
          </a:p>
          <a:p>
            <a:pPr lvl="1"/>
            <a:r>
              <a:rPr lang="en-US" dirty="0"/>
              <a:t>1212 :Christian forces defeated a Muslim army at Las Navas de </a:t>
            </a:r>
            <a:r>
              <a:rPr lang="en-US" dirty="0" err="1"/>
              <a:t>Tolsa</a:t>
            </a:r>
            <a:r>
              <a:rPr lang="en-US" dirty="0"/>
              <a:t>, breaking their hold on Spain.</a:t>
            </a:r>
          </a:p>
          <a:p>
            <a:pPr lvl="1"/>
            <a:r>
              <a:rPr lang="en-US" dirty="0"/>
              <a:t>By the end of the century, the Christians held all of Spain except </a:t>
            </a:r>
            <a:r>
              <a:rPr lang="en-US" dirty="0" err="1"/>
              <a:t>Genada</a:t>
            </a:r>
            <a:r>
              <a:rPr lang="en-US" dirty="0"/>
              <a:t>, which was Muslim until 1492.</a:t>
            </a:r>
          </a:p>
          <a:p>
            <a:endParaRPr lang="en-US" dirty="0"/>
          </a:p>
        </p:txBody>
      </p:sp>
    </p:spTree>
    <p:extLst>
      <p:ext uri="{BB962C8B-B14F-4D97-AF65-F5344CB8AC3E}">
        <p14:creationId xmlns:p14="http://schemas.microsoft.com/office/powerpoint/2010/main" val="4149241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3A9311AB-70A7-B63D-A839-15F355AA0388}"/>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A5B8-51A3-E046-7461-3EFF7F499D1E}"/>
              </a:ext>
            </a:extLst>
          </p:cNvPr>
          <p:cNvSpPr>
            <a:spLocks noGrp="1"/>
          </p:cNvSpPr>
          <p:nvPr>
            <p:ph type="title"/>
          </p:nvPr>
        </p:nvSpPr>
        <p:spPr>
          <a:xfrm>
            <a:off x="5411931" y="452718"/>
            <a:ext cx="4638903" cy="1400530"/>
          </a:xfrm>
        </p:spPr>
        <p:txBody>
          <a:bodyPr>
            <a:normAutofit/>
          </a:bodyPr>
          <a:lstStyle/>
          <a:p>
            <a:pPr>
              <a:lnSpc>
                <a:spcPct val="90000"/>
              </a:lnSpc>
            </a:pPr>
            <a:r>
              <a:rPr lang="en-US" sz="3300"/>
              <a:t>Muslim Philosophers: </a:t>
            </a:r>
            <a:br>
              <a:rPr lang="en-US" sz="3300"/>
            </a:br>
            <a:r>
              <a:rPr lang="en-US" sz="3300"/>
              <a:t>Ibn Sina/Avicenna</a:t>
            </a:r>
          </a:p>
        </p:txBody>
      </p:sp>
      <p:sp>
        <p:nvSpPr>
          <p:cNvPr id="205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050" name="Picture 2">
            <a:extLst>
              <a:ext uri="{FF2B5EF4-FFF2-40B4-BE49-F238E27FC236}">
                <a16:creationId xmlns:a16="http://schemas.microsoft.com/office/drawing/2014/main" id="{9BA3008D-0230-3C6C-1E46-93AF05858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32"/>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94CA973-8344-84B7-F505-A8241FB9F08A}"/>
              </a:ext>
            </a:extLst>
          </p:cNvPr>
          <p:cNvSpPr>
            <a:spLocks noGrp="1"/>
          </p:cNvSpPr>
          <p:nvPr>
            <p:ph idx="1"/>
          </p:nvPr>
        </p:nvSpPr>
        <p:spPr>
          <a:xfrm>
            <a:off x="5410950" y="2052918"/>
            <a:ext cx="6669290" cy="4195481"/>
          </a:xfrm>
        </p:spPr>
        <p:txBody>
          <a:bodyPr>
            <a:normAutofit/>
          </a:bodyPr>
          <a:lstStyle/>
          <a:p>
            <a:pPr>
              <a:lnSpc>
                <a:spcPct val="90000"/>
              </a:lnSpc>
            </a:pPr>
            <a:r>
              <a:rPr lang="en-US" sz="1400" dirty="0"/>
              <a:t>Ibn Sina/Avicenna (980-1037)</a:t>
            </a:r>
          </a:p>
          <a:p>
            <a:pPr lvl="1">
              <a:lnSpc>
                <a:spcPct val="90000"/>
              </a:lnSpc>
            </a:pPr>
            <a:r>
              <a:rPr lang="en-US" sz="1400" dirty="0"/>
              <a:t>Born in Persia.</a:t>
            </a:r>
          </a:p>
          <a:p>
            <a:pPr lvl="1">
              <a:lnSpc>
                <a:spcPct val="90000"/>
              </a:lnSpc>
            </a:pPr>
            <a:r>
              <a:rPr lang="en-US" sz="1400" dirty="0"/>
              <a:t>A child prodigy</a:t>
            </a:r>
          </a:p>
          <a:p>
            <a:pPr lvl="2">
              <a:lnSpc>
                <a:spcPct val="90000"/>
              </a:lnSpc>
            </a:pPr>
            <a:r>
              <a:rPr lang="en-US" sz="1400" dirty="0"/>
              <a:t>Learned all the disciplines and great works in his youth .</a:t>
            </a:r>
          </a:p>
          <a:p>
            <a:pPr lvl="2">
              <a:lnSpc>
                <a:spcPct val="90000"/>
              </a:lnSpc>
            </a:pPr>
            <a:r>
              <a:rPr lang="en-US" sz="1400" dirty="0"/>
              <a:t>At 16 he became a physician.</a:t>
            </a:r>
          </a:p>
          <a:p>
            <a:pPr lvl="1">
              <a:lnSpc>
                <a:spcPct val="90000"/>
              </a:lnSpc>
            </a:pPr>
            <a:r>
              <a:rPr lang="en-US" sz="1400" dirty="0"/>
              <a:t>He worked as a physician and high government official.</a:t>
            </a:r>
          </a:p>
          <a:p>
            <a:pPr lvl="1">
              <a:lnSpc>
                <a:spcPct val="90000"/>
              </a:lnSpc>
            </a:pPr>
            <a:r>
              <a:rPr lang="en-US" sz="1400" dirty="0"/>
              <a:t>Wrote 160 books on numerous topics.</a:t>
            </a:r>
          </a:p>
          <a:p>
            <a:pPr lvl="1">
              <a:lnSpc>
                <a:spcPct val="90000"/>
              </a:lnSpc>
            </a:pPr>
            <a:r>
              <a:rPr lang="en-US" sz="1400" dirty="0"/>
              <a:t>Memorized Aristotle’s </a:t>
            </a:r>
            <a:r>
              <a:rPr lang="en-US" sz="1400" i="1" dirty="0"/>
              <a:t>Metaphysics </a:t>
            </a:r>
            <a:r>
              <a:rPr lang="en-US" sz="1400" dirty="0"/>
              <a:t>by reading it 40 times but did not understand it until he read Al-Farabi.</a:t>
            </a:r>
          </a:p>
          <a:p>
            <a:pPr lvl="2">
              <a:lnSpc>
                <a:spcPct val="90000"/>
              </a:lnSpc>
            </a:pPr>
            <a:r>
              <a:rPr lang="en-US" sz="1400" dirty="0"/>
              <a:t>Founder of the Muslim Aristotelian tradition </a:t>
            </a:r>
          </a:p>
          <a:p>
            <a:pPr lvl="2">
              <a:lnSpc>
                <a:spcPct val="90000"/>
              </a:lnSpc>
            </a:pPr>
            <a:r>
              <a:rPr lang="en-US" sz="1400" dirty="0"/>
              <a:t>Died in 950</a:t>
            </a:r>
          </a:p>
          <a:p>
            <a:pPr lvl="1">
              <a:lnSpc>
                <a:spcPct val="90000"/>
              </a:lnSpc>
            </a:pPr>
            <a:r>
              <a:rPr lang="en-US" sz="1400" dirty="0"/>
              <a:t>His philosophy is based on Neo-Platonism and Al-Farabi.</a:t>
            </a:r>
          </a:p>
          <a:p>
            <a:pPr lvl="1">
              <a:lnSpc>
                <a:spcPct val="90000"/>
              </a:lnSpc>
            </a:pPr>
            <a:endParaRPr lang="en-US" sz="1100" dirty="0"/>
          </a:p>
        </p:txBody>
      </p:sp>
    </p:spTree>
    <p:extLst>
      <p:ext uri="{BB962C8B-B14F-4D97-AF65-F5344CB8AC3E}">
        <p14:creationId xmlns:p14="http://schemas.microsoft.com/office/powerpoint/2010/main" val="10984085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0AA28-8D18-B0B9-D08D-D360F422A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9CEB8-FDC6-1F52-DA93-DE7AF519A88E}"/>
              </a:ext>
            </a:extLst>
          </p:cNvPr>
          <p:cNvSpPr>
            <a:spLocks noGrp="1"/>
          </p:cNvSpPr>
          <p:nvPr>
            <p:ph type="title"/>
          </p:nvPr>
        </p:nvSpPr>
        <p:spPr/>
        <p:txBody>
          <a:bodyPr/>
          <a:lstStyle/>
          <a:p>
            <a:r>
              <a:rPr lang="en-US" dirty="0"/>
              <a:t>Muslim Philosophers: </a:t>
            </a:r>
            <a:br>
              <a:rPr lang="en-US" dirty="0"/>
            </a:br>
            <a:r>
              <a:rPr lang="en-US" dirty="0"/>
              <a:t>Ibn Sina/Avicenna</a:t>
            </a:r>
          </a:p>
        </p:txBody>
      </p:sp>
      <p:sp>
        <p:nvSpPr>
          <p:cNvPr id="3" name="Content Placeholder 2">
            <a:extLst>
              <a:ext uri="{FF2B5EF4-FFF2-40B4-BE49-F238E27FC236}">
                <a16:creationId xmlns:a16="http://schemas.microsoft.com/office/drawing/2014/main" id="{B063F1F3-99A0-85D9-9F6E-E40417402F2E}"/>
              </a:ext>
            </a:extLst>
          </p:cNvPr>
          <p:cNvSpPr>
            <a:spLocks noGrp="1"/>
          </p:cNvSpPr>
          <p:nvPr>
            <p:ph idx="1"/>
          </p:nvPr>
        </p:nvSpPr>
        <p:spPr/>
        <p:txBody>
          <a:bodyPr>
            <a:normAutofit fontScale="92500"/>
          </a:bodyPr>
          <a:lstStyle/>
          <a:p>
            <a:r>
              <a:rPr lang="en-US" dirty="0"/>
              <a:t>B. Proof of God</a:t>
            </a:r>
          </a:p>
          <a:p>
            <a:r>
              <a:rPr lang="en-US" dirty="0"/>
              <a:t>		1. He argues that God’s essence necessarily entails His existence.</a:t>
            </a:r>
          </a:p>
          <a:p>
            <a:r>
              <a:rPr lang="en-US" dirty="0"/>
              <a:t>		2. This is not true of any other being-their essence does not necessitate their existence.</a:t>
            </a:r>
          </a:p>
          <a:p>
            <a:r>
              <a:rPr lang="en-US" dirty="0"/>
              <a:t>		3. If all other beings are merely possible beings and not necessary, then their existence had to be caused by an existing being.</a:t>
            </a:r>
          </a:p>
          <a:p>
            <a:r>
              <a:rPr lang="en-US" dirty="0"/>
              <a:t>		4. This series of causes involves dependent beings and as such cannot go on to infinity.</a:t>
            </a:r>
          </a:p>
          <a:p>
            <a:r>
              <a:rPr lang="en-US" dirty="0"/>
              <a:t>		5. So, there must be a necessary being that caused the merely possible to become actual.</a:t>
            </a:r>
          </a:p>
          <a:p>
            <a:r>
              <a:rPr lang="en-US" dirty="0"/>
              <a:t>		6. This is God.</a:t>
            </a:r>
          </a:p>
          <a:p>
            <a:endParaRPr lang="en-US" dirty="0"/>
          </a:p>
        </p:txBody>
      </p:sp>
    </p:spTree>
    <p:extLst>
      <p:ext uri="{BB962C8B-B14F-4D97-AF65-F5344CB8AC3E}">
        <p14:creationId xmlns:p14="http://schemas.microsoft.com/office/powerpoint/2010/main" val="4222880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A060-4FB4-36CA-D6B0-9925115BC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E2C39-74B0-60AD-57F7-89DD8CCE89EA}"/>
              </a:ext>
            </a:extLst>
          </p:cNvPr>
          <p:cNvSpPr>
            <a:spLocks noGrp="1"/>
          </p:cNvSpPr>
          <p:nvPr>
            <p:ph type="title"/>
          </p:nvPr>
        </p:nvSpPr>
        <p:spPr/>
        <p:txBody>
          <a:bodyPr/>
          <a:lstStyle/>
          <a:p>
            <a:r>
              <a:rPr lang="en-US" dirty="0"/>
              <a:t>Muslim Philosophers: </a:t>
            </a:r>
            <a:br>
              <a:rPr lang="en-US" dirty="0"/>
            </a:br>
            <a:r>
              <a:rPr lang="en-US" dirty="0"/>
              <a:t>Ibn Sina/Avicenna</a:t>
            </a:r>
          </a:p>
        </p:txBody>
      </p:sp>
      <p:sp>
        <p:nvSpPr>
          <p:cNvPr id="3" name="Content Placeholder 2">
            <a:extLst>
              <a:ext uri="{FF2B5EF4-FFF2-40B4-BE49-F238E27FC236}">
                <a16:creationId xmlns:a16="http://schemas.microsoft.com/office/drawing/2014/main" id="{47942A0C-B1E3-6F47-6CBC-907FEA326E95}"/>
              </a:ext>
            </a:extLst>
          </p:cNvPr>
          <p:cNvSpPr>
            <a:spLocks noGrp="1"/>
          </p:cNvSpPr>
          <p:nvPr>
            <p:ph idx="1"/>
          </p:nvPr>
        </p:nvSpPr>
        <p:spPr/>
        <p:txBody>
          <a:bodyPr>
            <a:normAutofit fontScale="92500" lnSpcReduction="20000"/>
          </a:bodyPr>
          <a:lstStyle/>
          <a:p>
            <a:r>
              <a:rPr lang="en-US" dirty="0"/>
              <a:t>Necessary &amp; Eternal</a:t>
            </a:r>
          </a:p>
          <a:p>
            <a:pPr lvl="1"/>
            <a:r>
              <a:rPr lang="en-US" dirty="0"/>
              <a:t>Since God is necessary and without beginning, his qualities are necessary and without beginning.</a:t>
            </a:r>
          </a:p>
          <a:p>
            <a:pPr lvl="1"/>
            <a:r>
              <a:rPr lang="en-US" dirty="0"/>
              <a:t>Includes the quality of being the creator.</a:t>
            </a:r>
          </a:p>
          <a:p>
            <a:pPr lvl="1"/>
            <a:r>
              <a:rPr lang="en-US" dirty="0"/>
              <a:t>Neo-Platonic: the world emanates from God due to rational necessity.</a:t>
            </a:r>
          </a:p>
          <a:p>
            <a:pPr lvl="1"/>
            <a:r>
              <a:rPr lang="en-US" dirty="0"/>
              <a:t>God is not free in his creation because being the creator is a necessary quality of his being.</a:t>
            </a:r>
          </a:p>
          <a:p>
            <a:pPr lvl="1"/>
            <a:r>
              <a:rPr lang="en-US" dirty="0"/>
              <a:t>If God’s qualities are eternal, then His role  creator must also be eternal.</a:t>
            </a:r>
          </a:p>
          <a:p>
            <a:pPr lvl="1"/>
            <a:r>
              <a:rPr lang="en-US" dirty="0"/>
              <a:t> So, the world must be eternal, although it is ontologically dependent on and emanates from God.</a:t>
            </a:r>
          </a:p>
          <a:p>
            <a:pPr lvl="1"/>
            <a:r>
              <a:rPr lang="en-US" dirty="0"/>
              <a:t>No created being exists necessarily in itself</a:t>
            </a:r>
          </a:p>
          <a:p>
            <a:pPr lvl="2"/>
            <a:r>
              <a:rPr lang="en-US" dirty="0"/>
              <a:t>Each is a necessary component of a world that could not be otherwise.</a:t>
            </a:r>
          </a:p>
          <a:p>
            <a:pPr lvl="1"/>
            <a:r>
              <a:rPr lang="en-US" dirty="0"/>
              <a:t>All created beings are participants in a necessary chain of causes.</a:t>
            </a:r>
          </a:p>
          <a:p>
            <a:endParaRPr lang="en-US" dirty="0"/>
          </a:p>
        </p:txBody>
      </p:sp>
    </p:spTree>
    <p:extLst>
      <p:ext uri="{BB962C8B-B14F-4D97-AF65-F5344CB8AC3E}">
        <p14:creationId xmlns:p14="http://schemas.microsoft.com/office/powerpoint/2010/main" val="3077422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FE9F-C679-D951-4047-4CBDB7860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8B541-6189-DBBB-7F6F-8173AA14E7B5}"/>
              </a:ext>
            </a:extLst>
          </p:cNvPr>
          <p:cNvSpPr>
            <a:spLocks noGrp="1"/>
          </p:cNvSpPr>
          <p:nvPr>
            <p:ph type="title"/>
          </p:nvPr>
        </p:nvSpPr>
        <p:spPr/>
        <p:txBody>
          <a:bodyPr/>
          <a:lstStyle/>
          <a:p>
            <a:r>
              <a:rPr lang="en-US" dirty="0"/>
              <a:t>Muslim Philosophers:</a:t>
            </a:r>
            <a:br>
              <a:rPr lang="en-US" dirty="0"/>
            </a:br>
            <a:r>
              <a:rPr lang="en-US" dirty="0"/>
              <a:t>Ibn Sina/Avicenna</a:t>
            </a:r>
          </a:p>
        </p:txBody>
      </p:sp>
      <p:sp>
        <p:nvSpPr>
          <p:cNvPr id="3" name="Content Placeholder 2">
            <a:extLst>
              <a:ext uri="{FF2B5EF4-FFF2-40B4-BE49-F238E27FC236}">
                <a16:creationId xmlns:a16="http://schemas.microsoft.com/office/drawing/2014/main" id="{B68EA70F-9A43-AC2E-AD7F-DD96391D4E15}"/>
              </a:ext>
            </a:extLst>
          </p:cNvPr>
          <p:cNvSpPr>
            <a:spLocks noGrp="1"/>
          </p:cNvSpPr>
          <p:nvPr>
            <p:ph idx="1"/>
          </p:nvPr>
        </p:nvSpPr>
        <p:spPr/>
        <p:txBody>
          <a:bodyPr/>
          <a:lstStyle/>
          <a:p>
            <a:r>
              <a:rPr lang="en-US" dirty="0"/>
              <a:t>Impact</a:t>
            </a:r>
          </a:p>
          <a:p>
            <a:pPr lvl="1"/>
            <a:r>
              <a:rPr lang="en-US" dirty="0"/>
              <a:t>His works were translated into Latin in the 12</a:t>
            </a:r>
            <a:r>
              <a:rPr lang="en-US" baseline="30000" dirty="0"/>
              <a:t>th</a:t>
            </a:r>
            <a:r>
              <a:rPr lang="en-US" dirty="0"/>
              <a:t> century.</a:t>
            </a:r>
          </a:p>
          <a:p>
            <a:pPr lvl="1"/>
            <a:r>
              <a:rPr lang="en-US" dirty="0"/>
              <a:t>His proof of God’s existence influenced Jewish and Christian thinkers.</a:t>
            </a:r>
          </a:p>
          <a:p>
            <a:pPr lvl="2"/>
            <a:r>
              <a:rPr lang="en-US" dirty="0"/>
              <a:t>Especially Maimonides and St. Thomas Aquinas.</a:t>
            </a:r>
          </a:p>
          <a:p>
            <a:pPr lvl="1"/>
            <a:r>
              <a:rPr lang="en-US" dirty="0"/>
              <a:t>His logical rigor impressed western thinkers.</a:t>
            </a:r>
          </a:p>
          <a:p>
            <a:endParaRPr lang="en-US" dirty="0"/>
          </a:p>
        </p:txBody>
      </p:sp>
    </p:spTree>
    <p:extLst>
      <p:ext uri="{BB962C8B-B14F-4D97-AF65-F5344CB8AC3E}">
        <p14:creationId xmlns:p14="http://schemas.microsoft.com/office/powerpoint/2010/main" val="6990672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19389ACB-7E52-2BD3-2CF5-517BFE851D87}"/>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782B4-309A-963C-B927-02A480F8FD5A}"/>
              </a:ext>
            </a:extLst>
          </p:cNvPr>
          <p:cNvSpPr>
            <a:spLocks noGrp="1"/>
          </p:cNvSpPr>
          <p:nvPr>
            <p:ph type="title"/>
          </p:nvPr>
        </p:nvSpPr>
        <p:spPr>
          <a:xfrm>
            <a:off x="5411931" y="452718"/>
            <a:ext cx="4638903" cy="1400530"/>
          </a:xfrm>
        </p:spPr>
        <p:txBody>
          <a:bodyPr>
            <a:normAutofit/>
          </a:bodyPr>
          <a:lstStyle/>
          <a:p>
            <a:pPr>
              <a:lnSpc>
                <a:spcPct val="90000"/>
              </a:lnSpc>
            </a:pPr>
            <a:r>
              <a:rPr lang="en-US" sz="3300"/>
              <a:t>Muslim Philosophers:</a:t>
            </a:r>
            <a:br>
              <a:rPr lang="en-US" sz="3300"/>
            </a:br>
            <a:r>
              <a:rPr lang="en-US" sz="3300"/>
              <a:t>Al-Ghazali</a:t>
            </a:r>
          </a:p>
        </p:txBody>
      </p:sp>
      <p:sp>
        <p:nvSpPr>
          <p:cNvPr id="308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74" name="Picture 2" descr="undefined">
            <a:extLst>
              <a:ext uri="{FF2B5EF4-FFF2-40B4-BE49-F238E27FC236}">
                <a16:creationId xmlns:a16="http://schemas.microsoft.com/office/drawing/2014/main" id="{18A3FA9A-6D2E-5A45-7404-5C2915C4A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642" r="-1" b="8824"/>
          <a:stretch>
            <a:fillRect/>
          </a:stretch>
        </p:blipFill>
        <p:spPr bwMode="auto">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223A145-D80F-DCE2-BCD1-6D73DFEF8B69}"/>
              </a:ext>
            </a:extLst>
          </p:cNvPr>
          <p:cNvSpPr>
            <a:spLocks noGrp="1"/>
          </p:cNvSpPr>
          <p:nvPr>
            <p:ph idx="1"/>
          </p:nvPr>
        </p:nvSpPr>
        <p:spPr>
          <a:xfrm>
            <a:off x="5410950" y="2052918"/>
            <a:ext cx="4638903" cy="4195481"/>
          </a:xfrm>
        </p:spPr>
        <p:txBody>
          <a:bodyPr>
            <a:normAutofit/>
          </a:bodyPr>
          <a:lstStyle/>
          <a:p>
            <a:pPr>
              <a:lnSpc>
                <a:spcPct val="90000"/>
              </a:lnSpc>
            </a:pPr>
            <a:r>
              <a:rPr lang="en-US" dirty="0"/>
              <a:t>Background</a:t>
            </a:r>
          </a:p>
          <a:p>
            <a:pPr lvl="1">
              <a:lnSpc>
                <a:spcPct val="90000"/>
              </a:lnSpc>
            </a:pPr>
            <a:r>
              <a:rPr lang="en-US" dirty="0"/>
              <a:t>1058-1111</a:t>
            </a:r>
          </a:p>
          <a:p>
            <a:pPr lvl="1">
              <a:lnSpc>
                <a:spcPct val="90000"/>
              </a:lnSpc>
            </a:pPr>
            <a:r>
              <a:rPr lang="en-US" dirty="0"/>
              <a:t>Persian philosophy</a:t>
            </a:r>
          </a:p>
          <a:p>
            <a:pPr lvl="1">
              <a:lnSpc>
                <a:spcPct val="90000"/>
              </a:lnSpc>
            </a:pPr>
            <a:r>
              <a:rPr lang="en-US" dirty="0"/>
              <a:t>Worried Greek philosophy would corrupt Islamic faith.</a:t>
            </a:r>
          </a:p>
          <a:p>
            <a:pPr>
              <a:lnSpc>
                <a:spcPct val="90000"/>
              </a:lnSpc>
            </a:pPr>
            <a:r>
              <a:rPr lang="en-US" i="1" dirty="0"/>
              <a:t>Deliverance from Error</a:t>
            </a:r>
            <a:endParaRPr lang="en-US" dirty="0"/>
          </a:p>
          <a:p>
            <a:pPr lvl="1">
              <a:lnSpc>
                <a:spcPct val="90000"/>
              </a:lnSpc>
            </a:pPr>
            <a:r>
              <a:rPr lang="en-US" dirty="0"/>
              <a:t>Autobiography.</a:t>
            </a:r>
          </a:p>
          <a:p>
            <a:pPr lvl="1">
              <a:lnSpc>
                <a:spcPct val="90000"/>
              </a:lnSpc>
            </a:pPr>
            <a:r>
              <a:rPr lang="en-US" dirty="0"/>
              <a:t>All philosophical movements are tainted by unbelief.</a:t>
            </a:r>
          </a:p>
          <a:p>
            <a:pPr>
              <a:lnSpc>
                <a:spcPct val="90000"/>
              </a:lnSpc>
            </a:pPr>
            <a:endParaRPr lang="en-US" dirty="0"/>
          </a:p>
        </p:txBody>
      </p:sp>
    </p:spTree>
    <p:extLst>
      <p:ext uri="{BB962C8B-B14F-4D97-AF65-F5344CB8AC3E}">
        <p14:creationId xmlns:p14="http://schemas.microsoft.com/office/powerpoint/2010/main" val="28325702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FCBE2-78AB-E5B5-4FFF-EBFD1AA5E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09E9C-687A-2224-6BB8-AEE93F767642}"/>
              </a:ext>
            </a:extLst>
          </p:cNvPr>
          <p:cNvSpPr>
            <a:spLocks noGrp="1"/>
          </p:cNvSpPr>
          <p:nvPr>
            <p:ph type="title"/>
          </p:nvPr>
        </p:nvSpPr>
        <p:spPr/>
        <p:txBody>
          <a:bodyPr/>
          <a:lstStyle/>
          <a:p>
            <a:r>
              <a:rPr lang="en-US" dirty="0"/>
              <a:t>Muslim Philosophers:</a:t>
            </a:r>
            <a:br>
              <a:rPr lang="en-US" dirty="0"/>
            </a:br>
            <a:r>
              <a:rPr lang="en-US" dirty="0"/>
              <a:t>Al-Ghazali</a:t>
            </a:r>
          </a:p>
        </p:txBody>
      </p:sp>
      <p:sp>
        <p:nvSpPr>
          <p:cNvPr id="3" name="Content Placeholder 2">
            <a:extLst>
              <a:ext uri="{FF2B5EF4-FFF2-40B4-BE49-F238E27FC236}">
                <a16:creationId xmlns:a16="http://schemas.microsoft.com/office/drawing/2014/main" id="{69DF4265-665F-23F6-B217-41986D737B66}"/>
              </a:ext>
            </a:extLst>
          </p:cNvPr>
          <p:cNvSpPr>
            <a:spLocks noGrp="1"/>
          </p:cNvSpPr>
          <p:nvPr>
            <p:ph idx="1"/>
          </p:nvPr>
        </p:nvSpPr>
        <p:spPr/>
        <p:txBody>
          <a:bodyPr>
            <a:normAutofit lnSpcReduction="10000"/>
          </a:bodyPr>
          <a:lstStyle/>
          <a:p>
            <a:r>
              <a:rPr lang="en-US" i="1" dirty="0"/>
              <a:t>The Destruction of the Philosophers/The Incoherence of the Philosophers</a:t>
            </a:r>
            <a:endParaRPr lang="en-US" dirty="0"/>
          </a:p>
          <a:p>
            <a:pPr lvl="1"/>
            <a:r>
              <a:rPr lang="en-US" dirty="0"/>
              <a:t>Argue against Ibn Sina and others by claiming they contradict each other and the Koran.</a:t>
            </a:r>
          </a:p>
          <a:p>
            <a:pPr lvl="1"/>
            <a:r>
              <a:rPr lang="en-US" dirty="0"/>
              <a:t>Arguments were logical in character but based in strict fundamentalism.</a:t>
            </a:r>
          </a:p>
          <a:p>
            <a:pPr lvl="1"/>
            <a:r>
              <a:rPr lang="en-US" dirty="0"/>
              <a:t>Logic</a:t>
            </a:r>
          </a:p>
          <a:p>
            <a:pPr lvl="2"/>
            <a:r>
              <a:rPr lang="en-US" dirty="0"/>
              <a:t>A useful tool, provided one did not become arrogant.</a:t>
            </a:r>
          </a:p>
          <a:p>
            <a:pPr lvl="2"/>
            <a:r>
              <a:rPr lang="en-US" dirty="0"/>
              <a:t>Cannot be used to prove anything in metaphysics.</a:t>
            </a:r>
          </a:p>
          <a:p>
            <a:pPr lvl="2"/>
            <a:r>
              <a:rPr lang="en-US" dirty="0"/>
              <a:t> Attempts to do so lead to unbelief.</a:t>
            </a:r>
          </a:p>
          <a:p>
            <a:pPr lvl="1"/>
            <a:r>
              <a:rPr lang="en-US" dirty="0"/>
              <a:t>Argued philosophical texts should be kept away from the public: </a:t>
            </a:r>
          </a:p>
          <a:p>
            <a:pPr lvl="2"/>
            <a:r>
              <a:rPr lang="en-US" dirty="0"/>
              <a:t>“just as the poor swimmer must be kept from the slippery banks, so must mankind be kept from reading these books.”</a:t>
            </a:r>
          </a:p>
          <a:p>
            <a:endParaRPr lang="en-US" dirty="0"/>
          </a:p>
        </p:txBody>
      </p:sp>
    </p:spTree>
    <p:extLst>
      <p:ext uri="{BB962C8B-B14F-4D97-AF65-F5344CB8AC3E}">
        <p14:creationId xmlns:p14="http://schemas.microsoft.com/office/powerpoint/2010/main" val="40284800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47B5-12E7-2A2F-C8B3-671F8F78D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B84FC-EFCE-A6DD-6807-209485D8B2FB}"/>
              </a:ext>
            </a:extLst>
          </p:cNvPr>
          <p:cNvSpPr>
            <a:spLocks noGrp="1"/>
          </p:cNvSpPr>
          <p:nvPr>
            <p:ph type="title"/>
          </p:nvPr>
        </p:nvSpPr>
        <p:spPr/>
        <p:txBody>
          <a:bodyPr/>
          <a:lstStyle/>
          <a:p>
            <a:r>
              <a:rPr lang="en-US" dirty="0"/>
              <a:t>Muslim Philosophers:</a:t>
            </a:r>
            <a:br>
              <a:rPr lang="en-US" dirty="0"/>
            </a:br>
            <a:r>
              <a:rPr lang="en-US" dirty="0"/>
              <a:t>Al-Ghazali</a:t>
            </a:r>
          </a:p>
        </p:txBody>
      </p:sp>
      <p:sp>
        <p:nvSpPr>
          <p:cNvPr id="3" name="Content Placeholder 2">
            <a:extLst>
              <a:ext uri="{FF2B5EF4-FFF2-40B4-BE49-F238E27FC236}">
                <a16:creationId xmlns:a16="http://schemas.microsoft.com/office/drawing/2014/main" id="{246119AD-8C2B-6C0C-DE81-903BC15FC285}"/>
              </a:ext>
            </a:extLst>
          </p:cNvPr>
          <p:cNvSpPr>
            <a:spLocks noGrp="1"/>
          </p:cNvSpPr>
          <p:nvPr>
            <p:ph idx="1"/>
          </p:nvPr>
        </p:nvSpPr>
        <p:spPr/>
        <p:txBody>
          <a:bodyPr/>
          <a:lstStyle/>
          <a:p>
            <a:r>
              <a:rPr lang="en-US" dirty="0"/>
              <a:t>Causality &amp; Miracles</a:t>
            </a:r>
          </a:p>
          <a:p>
            <a:pPr lvl="1"/>
            <a:r>
              <a:rPr lang="en-US" dirty="0"/>
              <a:t>Disagreed with Ibn Sina’s view that the causal chain necessarily emanates from God.</a:t>
            </a:r>
          </a:p>
          <a:p>
            <a:pPr lvl="1"/>
            <a:r>
              <a:rPr lang="en-US" dirty="0"/>
              <a:t>His view precludes miracles.</a:t>
            </a:r>
          </a:p>
          <a:p>
            <a:pPr lvl="1"/>
            <a:r>
              <a:rPr lang="en-US" dirty="0"/>
              <a:t>Miracle: God causes an event outside the normal course of causality.</a:t>
            </a:r>
          </a:p>
          <a:p>
            <a:pPr lvl="1"/>
            <a:r>
              <a:rPr lang="en-US" dirty="0"/>
              <a:t>As the causal system is necessary, it is impossible for God to cause a miracle.</a:t>
            </a:r>
          </a:p>
          <a:p>
            <a:pPr lvl="1"/>
            <a:r>
              <a:rPr lang="en-US" dirty="0"/>
              <a:t>Orthodox Muslim theology includes miracles, thus Al Ghazi needed to address this causal view.</a:t>
            </a:r>
          </a:p>
          <a:p>
            <a:endParaRPr lang="en-US" dirty="0"/>
          </a:p>
        </p:txBody>
      </p:sp>
    </p:spTree>
    <p:extLst>
      <p:ext uri="{BB962C8B-B14F-4D97-AF65-F5344CB8AC3E}">
        <p14:creationId xmlns:p14="http://schemas.microsoft.com/office/powerpoint/2010/main" val="11893862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827</TotalTime>
  <Words>45118</Words>
  <Application>Microsoft Office PowerPoint</Application>
  <PresentationFormat>Widescreen</PresentationFormat>
  <Paragraphs>3802</Paragraphs>
  <Slides>221</Slides>
  <Notes>206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221</vt:i4>
      </vt:variant>
    </vt:vector>
  </HeadingPairs>
  <TitlesOfParts>
    <vt:vector size="230" baseType="lpstr">
      <vt:lpstr>Aptos</vt:lpstr>
      <vt:lpstr>Arial</vt:lpstr>
      <vt:lpstr>Calibri</vt:lpstr>
      <vt:lpstr>Century Gothic</vt:lpstr>
      <vt:lpstr>Times</vt:lpstr>
      <vt:lpstr>Times New Roman</vt:lpstr>
      <vt:lpstr>Wingdings 2</vt:lpstr>
      <vt:lpstr>Wingdings 3</vt:lpstr>
      <vt:lpstr>Ion</vt:lpstr>
      <vt:lpstr>Ancient &amp; Medieval Philosophy</vt:lpstr>
      <vt:lpstr>Early Middle Ages: Background</vt:lpstr>
      <vt:lpstr>Early Middle Ages: Background</vt:lpstr>
      <vt:lpstr>Early Middle Ages: Background</vt:lpstr>
      <vt:lpstr>Early Middle Ages: Background</vt:lpstr>
      <vt:lpstr>The Early Middle Ages: Background</vt:lpstr>
      <vt:lpstr>The Early Middle Ages: Background</vt:lpstr>
      <vt:lpstr>The Early Middle Ages: Background</vt:lpstr>
      <vt:lpstr>The Early Middle Ages: Background</vt:lpstr>
      <vt:lpstr>The Early Middle Ages: Background</vt:lpstr>
      <vt:lpstr>The Early Middle Ages: Philosophy</vt:lpstr>
      <vt:lpstr>The Early Middle Ages: Philosophy</vt:lpstr>
      <vt:lpstr>The Early Middle Ages: Philosophy</vt:lpstr>
      <vt:lpstr>The Early Middle Ages: Philosophy</vt:lpstr>
      <vt:lpstr>The Early Middle Ages: Boethius</vt:lpstr>
      <vt:lpstr>The Early Middle Ages: Boethius</vt:lpstr>
      <vt:lpstr>The Early Middle Ages: Boethius</vt:lpstr>
      <vt:lpstr>The Early Middle Ages: Boethius</vt:lpstr>
      <vt:lpstr>The Early Middle Ages: Boethius</vt:lpstr>
      <vt:lpstr>The Early Middle Ages: John Scotus Erigena </vt:lpstr>
      <vt:lpstr>The Early Middle Ages: John Scotus Erigena </vt:lpstr>
      <vt:lpstr>The Early Middle Ages: John Scotus Erigena </vt:lpstr>
      <vt:lpstr>The Early Middle Ages: John Scotus Erigena </vt:lpstr>
      <vt:lpstr>The Early Middle Ages: John Scotus Erigena </vt:lpstr>
      <vt:lpstr>The Early Middle Ages: John Scotus Erigena </vt:lpstr>
      <vt:lpstr>The Early Middle Ages: John Scotus Erigena </vt:lpstr>
      <vt:lpstr>The Early Middle Ages: John Scotus Erigena </vt:lpstr>
      <vt:lpstr>The Early Middle Ages: John Scotus Erigena </vt:lpstr>
      <vt:lpstr>The Early Middle Ages: John Scotus Erigena </vt:lpstr>
      <vt:lpstr>The Early Middle Ages: John Scotus Erigena </vt:lpstr>
      <vt:lpstr>Darkness Falls</vt:lpstr>
      <vt:lpstr>11th &amp; 12th Century Philosophy: Background</vt:lpstr>
      <vt:lpstr>11th &amp; 12th Century Philosophy: Background</vt:lpstr>
      <vt:lpstr>11th &amp; 12th Century Philosophy: Background</vt:lpstr>
      <vt:lpstr>11th &amp; 12th Century Philosophy: Scholasticism</vt:lpstr>
      <vt:lpstr>11th &amp; 12th Century Philosophy: Scholasticism</vt:lpstr>
      <vt:lpstr>11th &amp; 12th Century Philosophy: Scholasticism</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The Problem of Universals</vt:lpstr>
      <vt:lpstr>Faith &amp; Reason</vt:lpstr>
      <vt:lpstr>Faith &amp; Reason</vt:lpstr>
      <vt:lpstr>Faith &amp; Reason</vt:lpstr>
      <vt:lpstr>Faith &amp; Reason</vt:lpstr>
      <vt:lpstr>Faith &amp; Reason</vt:lpstr>
      <vt:lpstr>Will &amp; Intellect</vt:lpstr>
      <vt:lpstr>Will &amp; Intellect</vt:lpstr>
      <vt:lpstr>Will &amp; Intellect</vt:lpstr>
      <vt:lpstr>St. Anselm: Background</vt:lpstr>
      <vt:lpstr>St. Anselm: Background </vt:lpstr>
      <vt:lpstr>St. Anselm’s Ontological Argument</vt:lpstr>
      <vt:lpstr>St. Anselm’s Ontological Argument</vt:lpstr>
      <vt:lpstr>St. Anselm’s Ontological Argument</vt:lpstr>
      <vt:lpstr>St. Anselm’s Ontological Argument</vt:lpstr>
      <vt:lpstr>St. Anselm’s Ontological Argument</vt:lpstr>
      <vt:lpstr>St. Anselm’s Ontological Argument</vt:lpstr>
      <vt:lpstr>Gaunilo’s Answer to the Argument of Anselm</vt:lpstr>
      <vt:lpstr>Gaunilo’s Answer to the Argument of Anselm</vt:lpstr>
      <vt:lpstr>Gaunilo’s Answer to the Argument of Anselm</vt:lpstr>
      <vt:lpstr>Gaunilo’s Answer to the Argument of Anselm</vt:lpstr>
      <vt:lpstr>Gaunilo’s Answer to the Argument of Anselm</vt:lpstr>
      <vt:lpstr>Gaunilo’s Answer to the Argument of Anselm</vt:lpstr>
      <vt:lpstr>Gaunilo’s Answer to the Argument of Anselm</vt:lpstr>
      <vt:lpstr>Gaunilo’s Answer to the Argument of Anselm</vt:lpstr>
      <vt:lpstr>Anselm’s Reply to Gaunilo</vt:lpstr>
      <vt:lpstr>Anselm’s Reply to Gaunilo</vt:lpstr>
      <vt:lpstr>Anselm’s Reply to Gaunilo</vt:lpstr>
      <vt:lpstr>Anselm’s Reply to Gaunilo</vt:lpstr>
      <vt:lpstr>Anselm’s Reply to Gaunilo</vt:lpstr>
      <vt:lpstr>Peter Abelard: Background</vt:lpstr>
      <vt:lpstr>Peter Abelard</vt:lpstr>
      <vt:lpstr>Peter Abelard</vt:lpstr>
      <vt:lpstr>Peter Abelard: Moral Theory</vt:lpstr>
      <vt:lpstr>Peter Abelard: Moral Theory</vt:lpstr>
      <vt:lpstr>Peter Abelard: Moral Theory</vt:lpstr>
      <vt:lpstr>Peter Abelard: Moral Theory</vt:lpstr>
      <vt:lpstr>Muslim Philosophers: Background</vt:lpstr>
      <vt:lpstr>Muslim Philosophers: Background</vt:lpstr>
      <vt:lpstr>Muslim Philosophers: Background</vt:lpstr>
      <vt:lpstr>Muslim Philosophers: Background</vt:lpstr>
      <vt:lpstr>Muslim Philosophers: Background</vt:lpstr>
      <vt:lpstr>Muslim Philosophers:  Ibn Sina/Avicenna</vt:lpstr>
      <vt:lpstr>Muslim Philosophers:  Ibn Sina/Avicenna</vt:lpstr>
      <vt:lpstr>Muslim Philosophers:  Ibn Sina/Avicenna</vt:lpstr>
      <vt:lpstr>Muslim Philosophers: Ibn Sina/Avicenna</vt:lpstr>
      <vt:lpstr>Muslim Philosophers: Al-Ghazali</vt:lpstr>
      <vt:lpstr>Muslim Philosophers: Al-Ghazali</vt:lpstr>
      <vt:lpstr>Muslim Philosophers: Al-Ghazali</vt:lpstr>
      <vt:lpstr>Muslim Philosophers: Al-Ghazali</vt:lpstr>
      <vt:lpstr>Muslim Philosophers: Al-Ghazali</vt:lpstr>
      <vt:lpstr>Muslim Philosophers: Al-Ghazali</vt:lpstr>
      <vt:lpstr>Muslim Philosophers: Ibn Rushd/Averroes</vt:lpstr>
      <vt:lpstr>Muslim Philosophers: Ibn Rushd/Averroes</vt:lpstr>
      <vt:lpstr>Muslim Philosophers: Ibn Rushd/Averroes</vt:lpstr>
      <vt:lpstr>Muslim Philosophers: Ibn Rushd/Averroes</vt:lpstr>
      <vt:lpstr>Muslim Philosophers: Ibn Rushd/Averroes</vt:lpstr>
      <vt:lpstr>Jewish Philosophers: Background</vt:lpstr>
      <vt:lpstr>Jewish Philosophers: Moses Maimonides</vt:lpstr>
      <vt:lpstr>The Return of Aristotle</vt:lpstr>
      <vt:lpstr>The Return of Aristotle</vt:lpstr>
      <vt:lpstr>St. Thomas Aquinas: Background</vt:lpstr>
      <vt:lpstr>St. Thomas Aquinas: Background</vt:lpstr>
      <vt:lpstr>St. Thomas Aquinas: Background</vt:lpstr>
      <vt:lpstr>St. Thomas Aquinas: Background</vt:lpstr>
      <vt:lpstr>St. Thomas Aquinas: Background</vt:lpstr>
      <vt:lpstr>St. Thomas Aquinas: Background</vt:lpstr>
      <vt:lpstr>St. Thomas Aquinas: Background</vt:lpstr>
      <vt:lpstr>St. Thomas Aquinas: Background</vt:lpstr>
      <vt:lpstr>St. Thomas Aquinas: Background</vt:lpstr>
      <vt:lpstr>St. Thomas Aquinas: Background</vt:lpstr>
      <vt:lpstr>St. Thomas Aquinas: Background </vt:lpstr>
      <vt:lpstr>St. Thomas Aquinas: Epistemology &amp; Metaphysics</vt:lpstr>
      <vt:lpstr>St. Thomas Aquinas: Epistemology &amp; Metaphysics</vt:lpstr>
      <vt:lpstr>St. Thomas Aquinas: Epistemology &amp; Metaphysics</vt:lpstr>
      <vt:lpstr>St. Thomas Aquinas: Epistemology &amp; Metaphysics</vt:lpstr>
      <vt:lpstr>St. Thomas Aquinas: Epistemology &amp; Metaphysics</vt:lpstr>
      <vt:lpstr>St. Thomas Aquinas: Epistemology &amp; Metaphysics</vt:lpstr>
      <vt:lpstr>St. Thomas Aquinas: Metaphysics</vt:lpstr>
      <vt:lpstr>St. Thomas Aquinas: Metaphysics</vt:lpstr>
      <vt:lpstr>St. Thomas Aquinas: Metaphysics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Five Ways</vt:lpstr>
      <vt:lpstr>St. Thomas Aquinas: Religious Language</vt:lpstr>
      <vt:lpstr>St. Thomas Aquinas: Religious Language</vt:lpstr>
      <vt:lpstr>St. Thomas Aquinas: Religious Language</vt:lpstr>
      <vt:lpstr>St. Thomas Aquinas: Moral Philosophy</vt:lpstr>
      <vt:lpstr>St. Thomas Aquinas: Moral Philosophy</vt:lpstr>
      <vt:lpstr>St. Thomas Aquinas: Moral Philosophy</vt:lpstr>
      <vt:lpstr>St. Thomas Aquinas: Moral Philosophy</vt:lpstr>
      <vt:lpstr>St. Thomas Aquinas: Moral Philosophy</vt:lpstr>
      <vt:lpstr>St. Thomas Aquinas: Moral Philosophy</vt:lpstr>
      <vt:lpstr>St. Thomas Aquinas: Moral Philosophy</vt:lpstr>
      <vt:lpstr>St. Thomas Aquinas: Moral Philosophy</vt:lpstr>
      <vt:lpstr>St. Thomas Aquinas: Moral Philosophy</vt:lpstr>
      <vt:lpstr>St. Thomas Aquinas: Moral Philosophy</vt:lpstr>
      <vt:lpstr>St. Thomas Aquinas: Moral Philosophy</vt:lpstr>
      <vt:lpstr>St. Thomas Aquinas: Political Philosophy</vt:lpstr>
      <vt:lpstr>St. Thomas Aquinas: Political Philosophy</vt:lpstr>
      <vt:lpstr>St. Thomas Aquinas: Political Philosophy</vt:lpstr>
      <vt:lpstr>St. Thomas Aquinas: Political Philosophy</vt:lpstr>
      <vt:lpstr>St. Thomas Aquinas: Political Philosophy</vt:lpstr>
      <vt:lpstr>Aquinas, Platonism &amp; Science</vt:lpstr>
      <vt:lpstr>Aquinas, Platonism &amp; Science</vt:lpstr>
      <vt:lpstr>Aquinas, Platonism &amp; Science</vt:lpstr>
      <vt:lpstr>End of the Middle Ages: Background</vt:lpstr>
      <vt:lpstr>End of the Middle Ages: Background</vt:lpstr>
      <vt:lpstr>End of the Middle Ages: Background</vt:lpstr>
      <vt:lpstr>End of the Middle Ages: Philosophy</vt:lpstr>
      <vt:lpstr>End of the Middle Ages: Background</vt:lpstr>
      <vt:lpstr>End of the Middle Ages: Background</vt:lpstr>
      <vt:lpstr>End of the Middle Ages: Background</vt:lpstr>
      <vt:lpstr>End of the Middle Ages: Background</vt:lpstr>
      <vt:lpstr>John Dun Scotus: Background </vt:lpstr>
      <vt:lpstr>John Dun Scotus: Background </vt:lpstr>
      <vt:lpstr>John Dun Scotus: Epistemology</vt:lpstr>
      <vt:lpstr>John Dun Scotus: Epistemology</vt:lpstr>
      <vt:lpstr>John Dun Scotus: Metaphysics</vt:lpstr>
      <vt:lpstr>John Dun Scotus: Metaphysics</vt:lpstr>
      <vt:lpstr>John Dun Scotus: Natural Theology</vt:lpstr>
      <vt:lpstr>John Dun Scotus: Metaphysics</vt:lpstr>
      <vt:lpstr>John Dun Scotus: Moral Philosophy</vt:lpstr>
      <vt:lpstr>John Dun Scotus: Moral Philosophy</vt:lpstr>
      <vt:lpstr>John Dun Scotus: Moral Philosophy</vt:lpstr>
      <vt:lpstr>John Dun Scotus: Moral Philosophy</vt:lpstr>
      <vt:lpstr>John Dun Scotus: Moral Philosophy</vt:lpstr>
      <vt:lpstr>William of Ockham: Background </vt:lpstr>
      <vt:lpstr>William of Ockham: Background </vt:lpstr>
      <vt:lpstr>William of Ockham: Themes</vt:lpstr>
      <vt:lpstr>William of Ockham: Themes</vt:lpstr>
      <vt:lpstr>William of Ockham: Epistemology</vt:lpstr>
      <vt:lpstr>William of Ockham: Epistemology</vt:lpstr>
      <vt:lpstr>William of Ockham: Epistemology Theory of Signs</vt:lpstr>
      <vt:lpstr>William of Ockham: Epistemology Theory of Signs</vt:lpstr>
      <vt:lpstr>William of Ockham: Epistemology Theory of Signs</vt:lpstr>
      <vt:lpstr>William of Ockham: Epistemology Theory of Signs</vt:lpstr>
      <vt:lpstr>William of Ockham: Metaphysics</vt:lpstr>
      <vt:lpstr>William of Ockham: Metaphysics</vt:lpstr>
      <vt:lpstr>William of Ockham: Metaphysics</vt:lpstr>
      <vt:lpstr>William of Ockham: Decline of Metaphysics</vt:lpstr>
      <vt:lpstr>William of Ockham: Decline of Metaphysics</vt:lpstr>
      <vt:lpstr>William of Ockham: Rejection of Natural Theology</vt:lpstr>
      <vt:lpstr>William of Ockham: Rejection of Natural Theology</vt:lpstr>
      <vt:lpstr>William of Ockham: Rejection of Natural Theology</vt:lpstr>
      <vt:lpstr>William of Ockham: Moral Philosophy</vt:lpstr>
      <vt:lpstr>William of Ockham: Impact</vt:lpstr>
      <vt:lpstr>William of Ockham: Impact</vt:lpstr>
      <vt:lpstr>William of Ockham: Impact</vt:lpstr>
      <vt:lpstr>Changes in Science </vt:lpstr>
      <vt:lpstr>Changes in Science: John Buridan  </vt:lpstr>
      <vt:lpstr>Mysticism </vt:lpstr>
      <vt:lpstr>Mysticism: Meister Eckhart  </vt:lpstr>
      <vt:lpstr>Mysticism: Meister Eckhart  </vt:lpstr>
      <vt:lpstr>Mysticism: Meister Eckhart  </vt:lpstr>
      <vt:lpstr>Mysticism: Meister Eckhart  </vt:lpstr>
      <vt:lpstr>The End of Medieval Philosophy </vt:lpstr>
      <vt:lpstr>The End of Medieval Philosophy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 LaBossiere</dc:creator>
  <cp:lastModifiedBy>Michael C LaBossiere</cp:lastModifiedBy>
  <cp:revision>15</cp:revision>
  <dcterms:created xsi:type="dcterms:W3CDTF">2025-04-29T20:49:12Z</dcterms:created>
  <dcterms:modified xsi:type="dcterms:W3CDTF">2025-08-13T21:55:27Z</dcterms:modified>
</cp:coreProperties>
</file>