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notesMasterIdLst>
    <p:notesMasterId r:id="rId26"/>
  </p:notesMasterIdLst>
  <p:sldIdLst>
    <p:sldId id="256" r:id="rId2"/>
    <p:sldId id="258" r:id="rId3"/>
    <p:sldId id="259" r:id="rId4"/>
    <p:sldId id="260" r:id="rId5"/>
    <p:sldId id="261" r:id="rId6"/>
    <p:sldId id="262" r:id="rId7"/>
    <p:sldId id="263" r:id="rId8"/>
    <p:sldId id="453" r:id="rId9"/>
    <p:sldId id="454" r:id="rId10"/>
    <p:sldId id="455" r:id="rId11"/>
    <p:sldId id="456" r:id="rId12"/>
    <p:sldId id="270" r:id="rId13"/>
    <p:sldId id="271" r:id="rId14"/>
    <p:sldId id="272" r:id="rId15"/>
    <p:sldId id="273" r:id="rId16"/>
    <p:sldId id="457" r:id="rId17"/>
    <p:sldId id="458" r:id="rId18"/>
    <p:sldId id="459" r:id="rId19"/>
    <p:sldId id="460" r:id="rId20"/>
    <p:sldId id="293" r:id="rId21"/>
    <p:sldId id="294" r:id="rId22"/>
    <p:sldId id="295" r:id="rId23"/>
    <p:sldId id="296" r:id="rId24"/>
    <p:sldId id="297"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988" autoAdjust="0"/>
    <p:restoredTop sz="94660"/>
  </p:normalViewPr>
  <p:slideViewPr>
    <p:cSldViewPr snapToGrid="0">
      <p:cViewPr varScale="1">
        <p:scale>
          <a:sx n="139" d="100"/>
          <a:sy n="139" d="100"/>
        </p:scale>
        <p:origin x="224" y="30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26E2BD6-80D9-4FEB-AEB4-903EB5372B44}" type="doc">
      <dgm:prSet loTypeId="urn:microsoft.com/office/officeart/2005/8/layout/default" loCatId="list" qsTypeId="urn:microsoft.com/office/officeart/2005/8/quickstyle/simple4" qsCatId="simple" csTypeId="urn:microsoft.com/office/officeart/2005/8/colors/colorful1" csCatId="colorful" phldr="1"/>
      <dgm:spPr/>
      <dgm:t>
        <a:bodyPr/>
        <a:lstStyle/>
        <a:p>
          <a:endParaRPr lang="en-US"/>
        </a:p>
      </dgm:t>
    </dgm:pt>
    <dgm:pt modelId="{1CD4DDBD-EAE4-4A20-AD94-3285B1C5D16C}">
      <dgm:prSet/>
      <dgm:spPr/>
      <dgm:t>
        <a:bodyPr/>
        <a:lstStyle/>
        <a:p>
          <a:r>
            <a:rPr lang="en-US" b="1" i="0" baseline="0" dirty="0"/>
            <a:t>Content &amp; Completeness</a:t>
          </a:r>
          <a:r>
            <a:rPr lang="en-US" b="0" i="0" baseline="0" dirty="0"/>
            <a:t>: Includes all key points from the text.</a:t>
          </a:r>
          <a:endParaRPr lang="en-US" dirty="0"/>
        </a:p>
      </dgm:t>
    </dgm:pt>
    <dgm:pt modelId="{377681B5-708D-4647-906E-FC0D224D5E9C}" type="parTrans" cxnId="{ABB2E591-2D51-4D1C-921E-8F39BFC9B4F1}">
      <dgm:prSet/>
      <dgm:spPr/>
      <dgm:t>
        <a:bodyPr/>
        <a:lstStyle/>
        <a:p>
          <a:endParaRPr lang="en-US"/>
        </a:p>
      </dgm:t>
    </dgm:pt>
    <dgm:pt modelId="{550ED970-F1CA-4B0C-83BC-39EC1978E3D5}" type="sibTrans" cxnId="{ABB2E591-2D51-4D1C-921E-8F39BFC9B4F1}">
      <dgm:prSet/>
      <dgm:spPr/>
      <dgm:t>
        <a:bodyPr/>
        <a:lstStyle/>
        <a:p>
          <a:endParaRPr lang="en-US"/>
        </a:p>
      </dgm:t>
    </dgm:pt>
    <dgm:pt modelId="{FD83D758-9212-4CCD-A261-93467DCEA330}">
      <dgm:prSet/>
      <dgm:spPr/>
      <dgm:t>
        <a:bodyPr/>
        <a:lstStyle/>
        <a:p>
          <a:r>
            <a:rPr lang="en-US" b="1" i="0" baseline="0"/>
            <a:t>Clarity</a:t>
          </a:r>
          <a:r>
            <a:rPr lang="en-US" b="0" i="0" baseline="0"/>
            <a:t>: Writing is clear and easy to follow</a:t>
          </a:r>
          <a:endParaRPr lang="en-US"/>
        </a:p>
      </dgm:t>
    </dgm:pt>
    <dgm:pt modelId="{4A2F8922-8F12-400D-AD36-5E750E94E51B}" type="parTrans" cxnId="{D7EE350D-0DEB-4E7C-A1DA-5CADF0BF3C21}">
      <dgm:prSet/>
      <dgm:spPr/>
      <dgm:t>
        <a:bodyPr/>
        <a:lstStyle/>
        <a:p>
          <a:endParaRPr lang="en-US"/>
        </a:p>
      </dgm:t>
    </dgm:pt>
    <dgm:pt modelId="{D417C9A0-CB79-475C-AE21-9A4426314C9C}" type="sibTrans" cxnId="{D7EE350D-0DEB-4E7C-A1DA-5CADF0BF3C21}">
      <dgm:prSet/>
      <dgm:spPr/>
      <dgm:t>
        <a:bodyPr/>
        <a:lstStyle/>
        <a:p>
          <a:endParaRPr lang="en-US"/>
        </a:p>
      </dgm:t>
    </dgm:pt>
    <dgm:pt modelId="{C451C955-3A11-445B-B500-A139B0C60438}">
      <dgm:prSet/>
      <dgm:spPr/>
      <dgm:t>
        <a:bodyPr/>
        <a:lstStyle/>
        <a:p>
          <a:r>
            <a:rPr lang="en-US" b="1" i="0" baseline="0"/>
            <a:t>Presentation</a:t>
          </a:r>
          <a:r>
            <a:rPr lang="en-US" b="0" i="0" baseline="0"/>
            <a:t>: Visually polished and well-formatted</a:t>
          </a:r>
          <a:endParaRPr lang="en-US"/>
        </a:p>
      </dgm:t>
    </dgm:pt>
    <dgm:pt modelId="{280BCC6B-A814-4A2D-9CEB-8745D3B11223}" type="parTrans" cxnId="{DA824684-4953-472D-B182-E30554690434}">
      <dgm:prSet/>
      <dgm:spPr/>
      <dgm:t>
        <a:bodyPr/>
        <a:lstStyle/>
        <a:p>
          <a:endParaRPr lang="en-US"/>
        </a:p>
      </dgm:t>
    </dgm:pt>
    <dgm:pt modelId="{3C42BFF9-003C-4392-987D-3967094D6C26}" type="sibTrans" cxnId="{DA824684-4953-472D-B182-E30554690434}">
      <dgm:prSet/>
      <dgm:spPr/>
      <dgm:t>
        <a:bodyPr/>
        <a:lstStyle/>
        <a:p>
          <a:endParaRPr lang="en-US"/>
        </a:p>
      </dgm:t>
    </dgm:pt>
    <dgm:pt modelId="{633CB265-5BA9-4B5C-957E-C40357301D87}">
      <dgm:prSet/>
      <dgm:spPr/>
      <dgm:t>
        <a:bodyPr/>
        <a:lstStyle/>
        <a:p>
          <a:r>
            <a:rPr lang="en-US" b="1" i="0" baseline="0"/>
            <a:t>Accuracy</a:t>
          </a:r>
          <a:r>
            <a:rPr lang="en-US" b="0" i="0" baseline="0"/>
            <a:t>: Key ideas are correctly represented</a:t>
          </a:r>
          <a:endParaRPr lang="en-US"/>
        </a:p>
      </dgm:t>
    </dgm:pt>
    <dgm:pt modelId="{B870EC7B-448F-4EDB-B426-7776AA28276A}" type="parTrans" cxnId="{FDE5E475-9AE9-46A4-A6F5-C25D506A7921}">
      <dgm:prSet/>
      <dgm:spPr/>
      <dgm:t>
        <a:bodyPr/>
        <a:lstStyle/>
        <a:p>
          <a:endParaRPr lang="en-US"/>
        </a:p>
      </dgm:t>
    </dgm:pt>
    <dgm:pt modelId="{B04E6DAD-071D-4369-A6E5-16D03293A1BA}" type="sibTrans" cxnId="{FDE5E475-9AE9-46A4-A6F5-C25D506A7921}">
      <dgm:prSet/>
      <dgm:spPr/>
      <dgm:t>
        <a:bodyPr/>
        <a:lstStyle/>
        <a:p>
          <a:endParaRPr lang="en-US"/>
        </a:p>
      </dgm:t>
    </dgm:pt>
    <dgm:pt modelId="{DEEFC76F-F2AB-4313-A79D-6B6F13AFE932}">
      <dgm:prSet/>
      <dgm:spPr/>
      <dgm:t>
        <a:bodyPr/>
        <a:lstStyle/>
        <a:p>
          <a:r>
            <a:rPr lang="en-US" b="1" i="0" baseline="0"/>
            <a:t>Conciseness</a:t>
          </a:r>
          <a:r>
            <a:rPr lang="en-US" b="0" i="0" baseline="0"/>
            <a:t>: No fluff—tight and focused writing</a:t>
          </a:r>
          <a:endParaRPr lang="en-US"/>
        </a:p>
      </dgm:t>
    </dgm:pt>
    <dgm:pt modelId="{ECD2A55C-F572-46E3-B999-2B37D95CE3E0}" type="parTrans" cxnId="{14D67273-3942-4250-A7BE-434DEB18B748}">
      <dgm:prSet/>
      <dgm:spPr/>
      <dgm:t>
        <a:bodyPr/>
        <a:lstStyle/>
        <a:p>
          <a:endParaRPr lang="en-US"/>
        </a:p>
      </dgm:t>
    </dgm:pt>
    <dgm:pt modelId="{1A032220-B7DB-42EA-BC2B-C9B543C2E674}" type="sibTrans" cxnId="{14D67273-3942-4250-A7BE-434DEB18B748}">
      <dgm:prSet/>
      <dgm:spPr/>
      <dgm:t>
        <a:bodyPr/>
        <a:lstStyle/>
        <a:p>
          <a:endParaRPr lang="en-US"/>
        </a:p>
      </dgm:t>
    </dgm:pt>
    <dgm:pt modelId="{4BC21550-F47D-4DAC-BCD3-CF06663B4DB9}">
      <dgm:prSet/>
      <dgm:spPr/>
      <dgm:t>
        <a:bodyPr/>
        <a:lstStyle/>
        <a:p>
          <a:r>
            <a:rPr lang="en-US" b="1" i="0" baseline="0"/>
            <a:t>Organization</a:t>
          </a:r>
          <a:r>
            <a:rPr lang="en-US" b="0" i="0" baseline="0"/>
            <a:t>: Logical structure and flow</a:t>
          </a:r>
          <a:endParaRPr lang="en-US"/>
        </a:p>
      </dgm:t>
    </dgm:pt>
    <dgm:pt modelId="{51B5CF0F-DDC8-479F-8A79-CBDFD3DE9493}" type="parTrans" cxnId="{1803ADE6-0548-436E-B6C9-D957C48B8E48}">
      <dgm:prSet/>
      <dgm:spPr/>
      <dgm:t>
        <a:bodyPr/>
        <a:lstStyle/>
        <a:p>
          <a:endParaRPr lang="en-US"/>
        </a:p>
      </dgm:t>
    </dgm:pt>
    <dgm:pt modelId="{9A2DEED4-AA77-4BA5-A09D-D3FEF9593190}" type="sibTrans" cxnId="{1803ADE6-0548-436E-B6C9-D957C48B8E48}">
      <dgm:prSet/>
      <dgm:spPr/>
      <dgm:t>
        <a:bodyPr/>
        <a:lstStyle/>
        <a:p>
          <a:endParaRPr lang="en-US"/>
        </a:p>
      </dgm:t>
    </dgm:pt>
    <dgm:pt modelId="{D082FBFD-F06D-4CAF-9F04-B545EE990018}">
      <dgm:prSet/>
      <dgm:spPr/>
      <dgm:t>
        <a:bodyPr/>
        <a:lstStyle/>
        <a:p>
          <a:r>
            <a:rPr lang="en-US" b="1" i="0" baseline="0"/>
            <a:t>Citations</a:t>
          </a:r>
          <a:r>
            <a:rPr lang="en-US" b="0" i="0" baseline="0"/>
            <a:t>: Properly cite quotes/paraphrases to avoid plagiarism</a:t>
          </a:r>
          <a:endParaRPr lang="en-US"/>
        </a:p>
      </dgm:t>
    </dgm:pt>
    <dgm:pt modelId="{D3C978A1-EC3F-4F9D-BF72-5AF1393BFA8F}" type="parTrans" cxnId="{9349643C-344B-4A33-BDA7-626CFD41CFD0}">
      <dgm:prSet/>
      <dgm:spPr/>
      <dgm:t>
        <a:bodyPr/>
        <a:lstStyle/>
        <a:p>
          <a:endParaRPr lang="en-US"/>
        </a:p>
      </dgm:t>
    </dgm:pt>
    <dgm:pt modelId="{D89BF33C-A469-40E4-A167-0E3E48B8FD45}" type="sibTrans" cxnId="{9349643C-344B-4A33-BDA7-626CFD41CFD0}">
      <dgm:prSet/>
      <dgm:spPr/>
      <dgm:t>
        <a:bodyPr/>
        <a:lstStyle/>
        <a:p>
          <a:endParaRPr lang="en-US"/>
        </a:p>
      </dgm:t>
    </dgm:pt>
    <dgm:pt modelId="{E8A193AD-87A0-4550-9C5B-745F8509AAC3}">
      <dgm:prSet/>
      <dgm:spPr/>
      <dgm:t>
        <a:bodyPr/>
        <a:lstStyle/>
        <a:p>
          <a:r>
            <a:rPr lang="en-US" b="1" i="0" baseline="0"/>
            <a:t>Originality</a:t>
          </a:r>
          <a:r>
            <a:rPr lang="en-US" b="0" i="0" baseline="0"/>
            <a:t>: Written in your own words—no copying</a:t>
          </a:r>
          <a:endParaRPr lang="en-US"/>
        </a:p>
      </dgm:t>
    </dgm:pt>
    <dgm:pt modelId="{859C842C-F244-4C57-A929-1A6E32C61738}" type="parTrans" cxnId="{3E0A9532-F368-4EAB-A7D1-6CCA5C606ABA}">
      <dgm:prSet/>
      <dgm:spPr/>
      <dgm:t>
        <a:bodyPr/>
        <a:lstStyle/>
        <a:p>
          <a:endParaRPr lang="en-US"/>
        </a:p>
      </dgm:t>
    </dgm:pt>
    <dgm:pt modelId="{98A43D9A-5C3C-4468-961B-420286AC5701}" type="sibTrans" cxnId="{3E0A9532-F368-4EAB-A7D1-6CCA5C606ABA}">
      <dgm:prSet/>
      <dgm:spPr/>
      <dgm:t>
        <a:bodyPr/>
        <a:lstStyle/>
        <a:p>
          <a:endParaRPr lang="en-US"/>
        </a:p>
      </dgm:t>
    </dgm:pt>
    <dgm:pt modelId="{8D1FC238-0AFE-40D2-869F-DDF54EEFC0A4}">
      <dgm:prSet/>
      <dgm:spPr/>
      <dgm:t>
        <a:bodyPr/>
        <a:lstStyle/>
        <a:p>
          <a:r>
            <a:rPr lang="en-US" b="1" i="0" baseline="0"/>
            <a:t>Relevance</a:t>
          </a:r>
          <a:r>
            <a:rPr lang="en-US" b="0" i="0" baseline="0"/>
            <a:t>: Stays focused—no off-topic commentary or critique</a:t>
          </a:r>
          <a:endParaRPr lang="en-US"/>
        </a:p>
      </dgm:t>
    </dgm:pt>
    <dgm:pt modelId="{B202B627-1228-4BDD-AF33-FC98BAD213ED}" type="parTrans" cxnId="{7C8D4528-8D48-446B-86CE-B5C7D0E68F6B}">
      <dgm:prSet/>
      <dgm:spPr/>
      <dgm:t>
        <a:bodyPr/>
        <a:lstStyle/>
        <a:p>
          <a:endParaRPr lang="en-US"/>
        </a:p>
      </dgm:t>
    </dgm:pt>
    <dgm:pt modelId="{311C0637-537C-4F8D-8603-DC82E60127F6}" type="sibTrans" cxnId="{7C8D4528-8D48-446B-86CE-B5C7D0E68F6B}">
      <dgm:prSet/>
      <dgm:spPr/>
      <dgm:t>
        <a:bodyPr/>
        <a:lstStyle/>
        <a:p>
          <a:endParaRPr lang="en-US"/>
        </a:p>
      </dgm:t>
    </dgm:pt>
    <dgm:pt modelId="{4995E4F8-4C6D-43F0-8D21-2E57783178A3}" type="pres">
      <dgm:prSet presAssocID="{C26E2BD6-80D9-4FEB-AEB4-903EB5372B44}" presName="diagram" presStyleCnt="0">
        <dgm:presLayoutVars>
          <dgm:dir/>
          <dgm:resizeHandles val="exact"/>
        </dgm:presLayoutVars>
      </dgm:prSet>
      <dgm:spPr/>
    </dgm:pt>
    <dgm:pt modelId="{1C1DA0C0-29A5-4F9E-B821-94E0B590DF5C}" type="pres">
      <dgm:prSet presAssocID="{1CD4DDBD-EAE4-4A20-AD94-3285B1C5D16C}" presName="node" presStyleLbl="node1" presStyleIdx="0" presStyleCnt="9">
        <dgm:presLayoutVars>
          <dgm:bulletEnabled val="1"/>
        </dgm:presLayoutVars>
      </dgm:prSet>
      <dgm:spPr/>
    </dgm:pt>
    <dgm:pt modelId="{64B59579-15B2-435E-AD13-7956D95DDA97}" type="pres">
      <dgm:prSet presAssocID="{550ED970-F1CA-4B0C-83BC-39EC1978E3D5}" presName="sibTrans" presStyleCnt="0"/>
      <dgm:spPr/>
    </dgm:pt>
    <dgm:pt modelId="{6416504F-10C6-4500-80B6-3A643D1EE796}" type="pres">
      <dgm:prSet presAssocID="{FD83D758-9212-4CCD-A261-93467DCEA330}" presName="node" presStyleLbl="node1" presStyleIdx="1" presStyleCnt="9">
        <dgm:presLayoutVars>
          <dgm:bulletEnabled val="1"/>
        </dgm:presLayoutVars>
      </dgm:prSet>
      <dgm:spPr/>
    </dgm:pt>
    <dgm:pt modelId="{E09142F0-69E5-471F-844B-5FDD33EFB5DC}" type="pres">
      <dgm:prSet presAssocID="{D417C9A0-CB79-475C-AE21-9A4426314C9C}" presName="sibTrans" presStyleCnt="0"/>
      <dgm:spPr/>
    </dgm:pt>
    <dgm:pt modelId="{179AC04F-4EF6-45E2-A2BF-7BBC6AFF7A3C}" type="pres">
      <dgm:prSet presAssocID="{C451C955-3A11-445B-B500-A139B0C60438}" presName="node" presStyleLbl="node1" presStyleIdx="2" presStyleCnt="9">
        <dgm:presLayoutVars>
          <dgm:bulletEnabled val="1"/>
        </dgm:presLayoutVars>
      </dgm:prSet>
      <dgm:spPr/>
    </dgm:pt>
    <dgm:pt modelId="{DF37DBBA-7467-46FC-884F-60CB25BAF259}" type="pres">
      <dgm:prSet presAssocID="{3C42BFF9-003C-4392-987D-3967094D6C26}" presName="sibTrans" presStyleCnt="0"/>
      <dgm:spPr/>
    </dgm:pt>
    <dgm:pt modelId="{1C4F8C5A-4E49-4FF7-8DD2-C656FC928A86}" type="pres">
      <dgm:prSet presAssocID="{633CB265-5BA9-4B5C-957E-C40357301D87}" presName="node" presStyleLbl="node1" presStyleIdx="3" presStyleCnt="9">
        <dgm:presLayoutVars>
          <dgm:bulletEnabled val="1"/>
        </dgm:presLayoutVars>
      </dgm:prSet>
      <dgm:spPr/>
    </dgm:pt>
    <dgm:pt modelId="{CF0889EE-E0A2-4168-9E33-949940B69CB2}" type="pres">
      <dgm:prSet presAssocID="{B04E6DAD-071D-4369-A6E5-16D03293A1BA}" presName="sibTrans" presStyleCnt="0"/>
      <dgm:spPr/>
    </dgm:pt>
    <dgm:pt modelId="{7687968B-7E1B-44D0-B87A-564727B53B56}" type="pres">
      <dgm:prSet presAssocID="{DEEFC76F-F2AB-4313-A79D-6B6F13AFE932}" presName="node" presStyleLbl="node1" presStyleIdx="4" presStyleCnt="9">
        <dgm:presLayoutVars>
          <dgm:bulletEnabled val="1"/>
        </dgm:presLayoutVars>
      </dgm:prSet>
      <dgm:spPr/>
    </dgm:pt>
    <dgm:pt modelId="{5A70E54C-3D61-4CFF-B3B1-91E1FA391982}" type="pres">
      <dgm:prSet presAssocID="{1A032220-B7DB-42EA-BC2B-C9B543C2E674}" presName="sibTrans" presStyleCnt="0"/>
      <dgm:spPr/>
    </dgm:pt>
    <dgm:pt modelId="{03A9E1E2-7CA7-4132-AE2D-1D4706F125A8}" type="pres">
      <dgm:prSet presAssocID="{4BC21550-F47D-4DAC-BCD3-CF06663B4DB9}" presName="node" presStyleLbl="node1" presStyleIdx="5" presStyleCnt="9">
        <dgm:presLayoutVars>
          <dgm:bulletEnabled val="1"/>
        </dgm:presLayoutVars>
      </dgm:prSet>
      <dgm:spPr/>
    </dgm:pt>
    <dgm:pt modelId="{47498EA4-0153-40E6-9368-5E5E1F1BADC5}" type="pres">
      <dgm:prSet presAssocID="{9A2DEED4-AA77-4BA5-A09D-D3FEF9593190}" presName="sibTrans" presStyleCnt="0"/>
      <dgm:spPr/>
    </dgm:pt>
    <dgm:pt modelId="{20C6C258-E7AE-42EE-A0E1-98979601DA39}" type="pres">
      <dgm:prSet presAssocID="{D082FBFD-F06D-4CAF-9F04-B545EE990018}" presName="node" presStyleLbl="node1" presStyleIdx="6" presStyleCnt="9">
        <dgm:presLayoutVars>
          <dgm:bulletEnabled val="1"/>
        </dgm:presLayoutVars>
      </dgm:prSet>
      <dgm:spPr/>
    </dgm:pt>
    <dgm:pt modelId="{B5F7C1C6-6220-4159-9CA1-B83E5183566A}" type="pres">
      <dgm:prSet presAssocID="{D89BF33C-A469-40E4-A167-0E3E48B8FD45}" presName="sibTrans" presStyleCnt="0"/>
      <dgm:spPr/>
    </dgm:pt>
    <dgm:pt modelId="{B05A1E1B-143C-4D41-9606-ACAA6E474B89}" type="pres">
      <dgm:prSet presAssocID="{E8A193AD-87A0-4550-9C5B-745F8509AAC3}" presName="node" presStyleLbl="node1" presStyleIdx="7" presStyleCnt="9">
        <dgm:presLayoutVars>
          <dgm:bulletEnabled val="1"/>
        </dgm:presLayoutVars>
      </dgm:prSet>
      <dgm:spPr/>
    </dgm:pt>
    <dgm:pt modelId="{1B8F1D22-8F79-47A0-9813-2FA033ABC232}" type="pres">
      <dgm:prSet presAssocID="{98A43D9A-5C3C-4468-961B-420286AC5701}" presName="sibTrans" presStyleCnt="0"/>
      <dgm:spPr/>
    </dgm:pt>
    <dgm:pt modelId="{020CF891-9BC8-4C8F-8838-AF96832DE3B1}" type="pres">
      <dgm:prSet presAssocID="{8D1FC238-0AFE-40D2-869F-DDF54EEFC0A4}" presName="node" presStyleLbl="node1" presStyleIdx="8" presStyleCnt="9">
        <dgm:presLayoutVars>
          <dgm:bulletEnabled val="1"/>
        </dgm:presLayoutVars>
      </dgm:prSet>
      <dgm:spPr/>
    </dgm:pt>
  </dgm:ptLst>
  <dgm:cxnLst>
    <dgm:cxn modelId="{D7EE350D-0DEB-4E7C-A1DA-5CADF0BF3C21}" srcId="{C26E2BD6-80D9-4FEB-AEB4-903EB5372B44}" destId="{FD83D758-9212-4CCD-A261-93467DCEA330}" srcOrd="1" destOrd="0" parTransId="{4A2F8922-8F12-400D-AD36-5E750E94E51B}" sibTransId="{D417C9A0-CB79-475C-AE21-9A4426314C9C}"/>
    <dgm:cxn modelId="{F4DC8511-B602-492A-AE84-1B76A889A29C}" type="presOf" srcId="{C451C955-3A11-445B-B500-A139B0C60438}" destId="{179AC04F-4EF6-45E2-A2BF-7BBC6AFF7A3C}" srcOrd="0" destOrd="0" presId="urn:microsoft.com/office/officeart/2005/8/layout/default"/>
    <dgm:cxn modelId="{7C8D4528-8D48-446B-86CE-B5C7D0E68F6B}" srcId="{C26E2BD6-80D9-4FEB-AEB4-903EB5372B44}" destId="{8D1FC238-0AFE-40D2-869F-DDF54EEFC0A4}" srcOrd="8" destOrd="0" parTransId="{B202B627-1228-4BDD-AF33-FC98BAD213ED}" sibTransId="{311C0637-537C-4F8D-8603-DC82E60127F6}"/>
    <dgm:cxn modelId="{F4AFA731-7930-46E3-A67F-8877841DBB7F}" type="presOf" srcId="{1CD4DDBD-EAE4-4A20-AD94-3285B1C5D16C}" destId="{1C1DA0C0-29A5-4F9E-B821-94E0B590DF5C}" srcOrd="0" destOrd="0" presId="urn:microsoft.com/office/officeart/2005/8/layout/default"/>
    <dgm:cxn modelId="{3E0A9532-F368-4EAB-A7D1-6CCA5C606ABA}" srcId="{C26E2BD6-80D9-4FEB-AEB4-903EB5372B44}" destId="{E8A193AD-87A0-4550-9C5B-745F8509AAC3}" srcOrd="7" destOrd="0" parTransId="{859C842C-F244-4C57-A929-1A6E32C61738}" sibTransId="{98A43D9A-5C3C-4468-961B-420286AC5701}"/>
    <dgm:cxn modelId="{9349643C-344B-4A33-BDA7-626CFD41CFD0}" srcId="{C26E2BD6-80D9-4FEB-AEB4-903EB5372B44}" destId="{D082FBFD-F06D-4CAF-9F04-B545EE990018}" srcOrd="6" destOrd="0" parTransId="{D3C978A1-EC3F-4F9D-BF72-5AF1393BFA8F}" sibTransId="{D89BF33C-A469-40E4-A167-0E3E48B8FD45}"/>
    <dgm:cxn modelId="{47777565-B088-47F6-B578-C1D91880C453}" type="presOf" srcId="{C26E2BD6-80D9-4FEB-AEB4-903EB5372B44}" destId="{4995E4F8-4C6D-43F0-8D21-2E57783178A3}" srcOrd="0" destOrd="0" presId="urn:microsoft.com/office/officeart/2005/8/layout/default"/>
    <dgm:cxn modelId="{969CCB45-F3A7-4C68-8662-74AFA4316E91}" type="presOf" srcId="{D082FBFD-F06D-4CAF-9F04-B545EE990018}" destId="{20C6C258-E7AE-42EE-A0E1-98979601DA39}" srcOrd="0" destOrd="0" presId="urn:microsoft.com/office/officeart/2005/8/layout/default"/>
    <dgm:cxn modelId="{90A8BE46-FEF3-40D5-80BB-DBABBA77CE74}" type="presOf" srcId="{8D1FC238-0AFE-40D2-869F-DDF54EEFC0A4}" destId="{020CF891-9BC8-4C8F-8838-AF96832DE3B1}" srcOrd="0" destOrd="0" presId="urn:microsoft.com/office/officeart/2005/8/layout/default"/>
    <dgm:cxn modelId="{5F012C4C-8A9C-4228-9AAF-C8C5FCC5966B}" type="presOf" srcId="{E8A193AD-87A0-4550-9C5B-745F8509AAC3}" destId="{B05A1E1B-143C-4D41-9606-ACAA6E474B89}" srcOrd="0" destOrd="0" presId="urn:microsoft.com/office/officeart/2005/8/layout/default"/>
    <dgm:cxn modelId="{14D67273-3942-4250-A7BE-434DEB18B748}" srcId="{C26E2BD6-80D9-4FEB-AEB4-903EB5372B44}" destId="{DEEFC76F-F2AB-4313-A79D-6B6F13AFE932}" srcOrd="4" destOrd="0" parTransId="{ECD2A55C-F572-46E3-B999-2B37D95CE3E0}" sibTransId="{1A032220-B7DB-42EA-BC2B-C9B543C2E674}"/>
    <dgm:cxn modelId="{FDE5E475-9AE9-46A4-A6F5-C25D506A7921}" srcId="{C26E2BD6-80D9-4FEB-AEB4-903EB5372B44}" destId="{633CB265-5BA9-4B5C-957E-C40357301D87}" srcOrd="3" destOrd="0" parTransId="{B870EC7B-448F-4EDB-B426-7776AA28276A}" sibTransId="{B04E6DAD-071D-4369-A6E5-16D03293A1BA}"/>
    <dgm:cxn modelId="{DA824684-4953-472D-B182-E30554690434}" srcId="{C26E2BD6-80D9-4FEB-AEB4-903EB5372B44}" destId="{C451C955-3A11-445B-B500-A139B0C60438}" srcOrd="2" destOrd="0" parTransId="{280BCC6B-A814-4A2D-9CEB-8745D3B11223}" sibTransId="{3C42BFF9-003C-4392-987D-3967094D6C26}"/>
    <dgm:cxn modelId="{ABB2E591-2D51-4D1C-921E-8F39BFC9B4F1}" srcId="{C26E2BD6-80D9-4FEB-AEB4-903EB5372B44}" destId="{1CD4DDBD-EAE4-4A20-AD94-3285B1C5D16C}" srcOrd="0" destOrd="0" parTransId="{377681B5-708D-4647-906E-FC0D224D5E9C}" sibTransId="{550ED970-F1CA-4B0C-83BC-39EC1978E3D5}"/>
    <dgm:cxn modelId="{6993C5A7-CF8D-4669-B2EB-A7DC57DA00F4}" type="presOf" srcId="{4BC21550-F47D-4DAC-BCD3-CF06663B4DB9}" destId="{03A9E1E2-7CA7-4132-AE2D-1D4706F125A8}" srcOrd="0" destOrd="0" presId="urn:microsoft.com/office/officeart/2005/8/layout/default"/>
    <dgm:cxn modelId="{857A8BCC-E8B4-492E-8287-0085AED29E2C}" type="presOf" srcId="{633CB265-5BA9-4B5C-957E-C40357301D87}" destId="{1C4F8C5A-4E49-4FF7-8DD2-C656FC928A86}" srcOrd="0" destOrd="0" presId="urn:microsoft.com/office/officeart/2005/8/layout/default"/>
    <dgm:cxn modelId="{1803ADE6-0548-436E-B6C9-D957C48B8E48}" srcId="{C26E2BD6-80D9-4FEB-AEB4-903EB5372B44}" destId="{4BC21550-F47D-4DAC-BCD3-CF06663B4DB9}" srcOrd="5" destOrd="0" parTransId="{51B5CF0F-DDC8-479F-8A79-CBDFD3DE9493}" sibTransId="{9A2DEED4-AA77-4BA5-A09D-D3FEF9593190}"/>
    <dgm:cxn modelId="{12AE66EB-D227-4A39-829D-AA04CB8E70C6}" type="presOf" srcId="{DEEFC76F-F2AB-4313-A79D-6B6F13AFE932}" destId="{7687968B-7E1B-44D0-B87A-564727B53B56}" srcOrd="0" destOrd="0" presId="urn:microsoft.com/office/officeart/2005/8/layout/default"/>
    <dgm:cxn modelId="{A7EF73EC-39D8-4DD8-8760-5F8173095395}" type="presOf" srcId="{FD83D758-9212-4CCD-A261-93467DCEA330}" destId="{6416504F-10C6-4500-80B6-3A643D1EE796}" srcOrd="0" destOrd="0" presId="urn:microsoft.com/office/officeart/2005/8/layout/default"/>
    <dgm:cxn modelId="{BB544A61-EF38-47FB-8D78-316D0333AA04}" type="presParOf" srcId="{4995E4F8-4C6D-43F0-8D21-2E57783178A3}" destId="{1C1DA0C0-29A5-4F9E-B821-94E0B590DF5C}" srcOrd="0" destOrd="0" presId="urn:microsoft.com/office/officeart/2005/8/layout/default"/>
    <dgm:cxn modelId="{0E0C9E8F-FB0D-4738-84A1-69BA147F4DEA}" type="presParOf" srcId="{4995E4F8-4C6D-43F0-8D21-2E57783178A3}" destId="{64B59579-15B2-435E-AD13-7956D95DDA97}" srcOrd="1" destOrd="0" presId="urn:microsoft.com/office/officeart/2005/8/layout/default"/>
    <dgm:cxn modelId="{3940EE3B-4C6C-4689-B3AD-401203274487}" type="presParOf" srcId="{4995E4F8-4C6D-43F0-8D21-2E57783178A3}" destId="{6416504F-10C6-4500-80B6-3A643D1EE796}" srcOrd="2" destOrd="0" presId="urn:microsoft.com/office/officeart/2005/8/layout/default"/>
    <dgm:cxn modelId="{F32C2642-5211-47B4-B2A9-538023473768}" type="presParOf" srcId="{4995E4F8-4C6D-43F0-8D21-2E57783178A3}" destId="{E09142F0-69E5-471F-844B-5FDD33EFB5DC}" srcOrd="3" destOrd="0" presId="urn:microsoft.com/office/officeart/2005/8/layout/default"/>
    <dgm:cxn modelId="{5C41F99E-E433-49A3-B712-F28828B47A08}" type="presParOf" srcId="{4995E4F8-4C6D-43F0-8D21-2E57783178A3}" destId="{179AC04F-4EF6-45E2-A2BF-7BBC6AFF7A3C}" srcOrd="4" destOrd="0" presId="urn:microsoft.com/office/officeart/2005/8/layout/default"/>
    <dgm:cxn modelId="{FEB6CD4B-A6A4-493B-84BC-F653E57B94D3}" type="presParOf" srcId="{4995E4F8-4C6D-43F0-8D21-2E57783178A3}" destId="{DF37DBBA-7467-46FC-884F-60CB25BAF259}" srcOrd="5" destOrd="0" presId="urn:microsoft.com/office/officeart/2005/8/layout/default"/>
    <dgm:cxn modelId="{7C4B4B4C-B375-4BF4-B4DD-D2C217999CB5}" type="presParOf" srcId="{4995E4F8-4C6D-43F0-8D21-2E57783178A3}" destId="{1C4F8C5A-4E49-4FF7-8DD2-C656FC928A86}" srcOrd="6" destOrd="0" presId="urn:microsoft.com/office/officeart/2005/8/layout/default"/>
    <dgm:cxn modelId="{A690F724-39A3-49E9-BABE-59FDBEF0C1D6}" type="presParOf" srcId="{4995E4F8-4C6D-43F0-8D21-2E57783178A3}" destId="{CF0889EE-E0A2-4168-9E33-949940B69CB2}" srcOrd="7" destOrd="0" presId="urn:microsoft.com/office/officeart/2005/8/layout/default"/>
    <dgm:cxn modelId="{E914E9CF-48E4-4DDB-8DDF-BE0B39B58216}" type="presParOf" srcId="{4995E4F8-4C6D-43F0-8D21-2E57783178A3}" destId="{7687968B-7E1B-44D0-B87A-564727B53B56}" srcOrd="8" destOrd="0" presId="urn:microsoft.com/office/officeart/2005/8/layout/default"/>
    <dgm:cxn modelId="{DC774713-8E38-48DB-AEF3-B40D287DEB3F}" type="presParOf" srcId="{4995E4F8-4C6D-43F0-8D21-2E57783178A3}" destId="{5A70E54C-3D61-4CFF-B3B1-91E1FA391982}" srcOrd="9" destOrd="0" presId="urn:microsoft.com/office/officeart/2005/8/layout/default"/>
    <dgm:cxn modelId="{59EDB143-26C2-4121-A6A1-D9724BB13BE0}" type="presParOf" srcId="{4995E4F8-4C6D-43F0-8D21-2E57783178A3}" destId="{03A9E1E2-7CA7-4132-AE2D-1D4706F125A8}" srcOrd="10" destOrd="0" presId="urn:microsoft.com/office/officeart/2005/8/layout/default"/>
    <dgm:cxn modelId="{9A17D781-642A-45EB-A39C-FA5E3263AA25}" type="presParOf" srcId="{4995E4F8-4C6D-43F0-8D21-2E57783178A3}" destId="{47498EA4-0153-40E6-9368-5E5E1F1BADC5}" srcOrd="11" destOrd="0" presId="urn:microsoft.com/office/officeart/2005/8/layout/default"/>
    <dgm:cxn modelId="{D5FE418A-F892-4095-8675-FD300E41273E}" type="presParOf" srcId="{4995E4F8-4C6D-43F0-8D21-2E57783178A3}" destId="{20C6C258-E7AE-42EE-A0E1-98979601DA39}" srcOrd="12" destOrd="0" presId="urn:microsoft.com/office/officeart/2005/8/layout/default"/>
    <dgm:cxn modelId="{3BD037A3-A435-4BFF-B1F0-00E5E61973FC}" type="presParOf" srcId="{4995E4F8-4C6D-43F0-8D21-2E57783178A3}" destId="{B5F7C1C6-6220-4159-9CA1-B83E5183566A}" srcOrd="13" destOrd="0" presId="urn:microsoft.com/office/officeart/2005/8/layout/default"/>
    <dgm:cxn modelId="{CFCD322E-261B-461E-A5B1-2ADA58566756}" type="presParOf" srcId="{4995E4F8-4C6D-43F0-8D21-2E57783178A3}" destId="{B05A1E1B-143C-4D41-9606-ACAA6E474B89}" srcOrd="14" destOrd="0" presId="urn:microsoft.com/office/officeart/2005/8/layout/default"/>
    <dgm:cxn modelId="{74FA18EF-27BD-4999-AB32-6885B9D2C506}" type="presParOf" srcId="{4995E4F8-4C6D-43F0-8D21-2E57783178A3}" destId="{1B8F1D22-8F79-47A0-9813-2FA033ABC232}" srcOrd="15" destOrd="0" presId="urn:microsoft.com/office/officeart/2005/8/layout/default"/>
    <dgm:cxn modelId="{DDEDDD70-77DB-4A14-AF75-D45EBE43B7CA}" type="presParOf" srcId="{4995E4F8-4C6D-43F0-8D21-2E57783178A3}" destId="{020CF891-9BC8-4C8F-8838-AF96832DE3B1}" srcOrd="1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E702479B-C293-4D28-887C-EA2EF9F39768}" type="doc">
      <dgm:prSet loTypeId="urn:microsoft.com/office/officeart/2005/8/layout/default" loCatId="list" qsTypeId="urn:microsoft.com/office/officeart/2005/8/quickstyle/simple4" qsCatId="simple" csTypeId="urn:microsoft.com/office/officeart/2005/8/colors/colorful2" csCatId="colorful"/>
      <dgm:spPr/>
      <dgm:t>
        <a:bodyPr/>
        <a:lstStyle/>
        <a:p>
          <a:endParaRPr lang="en-US"/>
        </a:p>
      </dgm:t>
    </dgm:pt>
    <dgm:pt modelId="{55460844-A54A-437F-9CB1-6EBD89ABC0D2}">
      <dgm:prSet/>
      <dgm:spPr/>
      <dgm:t>
        <a:bodyPr/>
        <a:lstStyle/>
        <a:p>
          <a:r>
            <a:rPr lang="en-US" b="1" i="0" baseline="0"/>
            <a:t>Completeness</a:t>
          </a:r>
          <a:r>
            <a:rPr lang="en-US" b="0" i="0" baseline="0"/>
            <a:t>: Clearly states positions and addresses all key issues</a:t>
          </a:r>
          <a:endParaRPr lang="en-US"/>
        </a:p>
      </dgm:t>
    </dgm:pt>
    <dgm:pt modelId="{E279B552-FE27-4015-9133-34CF97270FE8}" type="parTrans" cxnId="{9D1E48E2-7165-4DCB-9BC0-0AD4EF4C6FBA}">
      <dgm:prSet/>
      <dgm:spPr/>
      <dgm:t>
        <a:bodyPr/>
        <a:lstStyle/>
        <a:p>
          <a:endParaRPr lang="en-US"/>
        </a:p>
      </dgm:t>
    </dgm:pt>
    <dgm:pt modelId="{F42C8F85-5799-4E0C-AAEF-9B2EBDF3C897}" type="sibTrans" cxnId="{9D1E48E2-7165-4DCB-9BC0-0AD4EF4C6FBA}">
      <dgm:prSet/>
      <dgm:spPr/>
      <dgm:t>
        <a:bodyPr/>
        <a:lstStyle/>
        <a:p>
          <a:endParaRPr lang="en-US"/>
        </a:p>
      </dgm:t>
    </dgm:pt>
    <dgm:pt modelId="{D5131F0E-4275-4698-8F3A-4D3E64561B48}">
      <dgm:prSet/>
      <dgm:spPr/>
      <dgm:t>
        <a:bodyPr/>
        <a:lstStyle/>
        <a:p>
          <a:r>
            <a:rPr lang="en-US" b="1" i="0" baseline="0"/>
            <a:t>Clarity</a:t>
          </a:r>
          <a:r>
            <a:rPr lang="en-US" b="0" i="0" baseline="0"/>
            <a:t>: Writing is easy to follow and well-articulated</a:t>
          </a:r>
          <a:endParaRPr lang="en-US"/>
        </a:p>
      </dgm:t>
    </dgm:pt>
    <dgm:pt modelId="{D32D974B-A354-4455-9EA5-C31906931969}" type="parTrans" cxnId="{3E1A6F21-66AC-4D36-B2E9-1BBC7D7B1A10}">
      <dgm:prSet/>
      <dgm:spPr/>
      <dgm:t>
        <a:bodyPr/>
        <a:lstStyle/>
        <a:p>
          <a:endParaRPr lang="en-US"/>
        </a:p>
      </dgm:t>
    </dgm:pt>
    <dgm:pt modelId="{269DFD8E-88FC-4564-A3BE-8F6EB7CCE0FE}" type="sibTrans" cxnId="{3E1A6F21-66AC-4D36-B2E9-1BBC7D7B1A10}">
      <dgm:prSet/>
      <dgm:spPr/>
      <dgm:t>
        <a:bodyPr/>
        <a:lstStyle/>
        <a:p>
          <a:endParaRPr lang="en-US"/>
        </a:p>
      </dgm:t>
    </dgm:pt>
    <dgm:pt modelId="{816EC6FC-859D-4E5F-A583-BFD7529051EA}">
      <dgm:prSet/>
      <dgm:spPr/>
      <dgm:t>
        <a:bodyPr/>
        <a:lstStyle/>
        <a:p>
          <a:r>
            <a:rPr lang="en-US" b="1" i="0" baseline="0"/>
            <a:t>Presentation</a:t>
          </a:r>
          <a:r>
            <a:rPr lang="en-US" b="0" i="0" baseline="0"/>
            <a:t>: Visually polished and professionally formatted</a:t>
          </a:r>
          <a:endParaRPr lang="en-US"/>
        </a:p>
      </dgm:t>
    </dgm:pt>
    <dgm:pt modelId="{6CF487C9-34BE-46B2-9C4D-E6FC6E376007}" type="parTrans" cxnId="{B8077F0C-8A40-45AD-A1D0-E889BE1C797D}">
      <dgm:prSet/>
      <dgm:spPr/>
      <dgm:t>
        <a:bodyPr/>
        <a:lstStyle/>
        <a:p>
          <a:endParaRPr lang="en-US"/>
        </a:p>
      </dgm:t>
    </dgm:pt>
    <dgm:pt modelId="{E4F993C1-E826-44DA-9BF3-CAC976BDA944}" type="sibTrans" cxnId="{B8077F0C-8A40-45AD-A1D0-E889BE1C797D}">
      <dgm:prSet/>
      <dgm:spPr/>
      <dgm:t>
        <a:bodyPr/>
        <a:lstStyle/>
        <a:p>
          <a:endParaRPr lang="en-US"/>
        </a:p>
      </dgm:t>
    </dgm:pt>
    <dgm:pt modelId="{A0EA6381-1426-412F-98B4-233577CDF099}">
      <dgm:prSet/>
      <dgm:spPr/>
      <dgm:t>
        <a:bodyPr/>
        <a:lstStyle/>
        <a:p>
          <a:r>
            <a:rPr lang="en-US" b="1" i="0" baseline="0"/>
            <a:t>Organization</a:t>
          </a:r>
          <a:r>
            <a:rPr lang="en-US" b="0" i="0" baseline="0"/>
            <a:t>: Logical structure and smooth flow of ideas</a:t>
          </a:r>
          <a:endParaRPr lang="en-US"/>
        </a:p>
      </dgm:t>
    </dgm:pt>
    <dgm:pt modelId="{D62F8E01-7D66-4D75-932F-247973E4F83F}" type="parTrans" cxnId="{04329852-1B47-4460-9CBA-30848B56BABC}">
      <dgm:prSet/>
      <dgm:spPr/>
      <dgm:t>
        <a:bodyPr/>
        <a:lstStyle/>
        <a:p>
          <a:endParaRPr lang="en-US"/>
        </a:p>
      </dgm:t>
    </dgm:pt>
    <dgm:pt modelId="{EFD1919C-8C73-49A6-8039-41403E9EBDA0}" type="sibTrans" cxnId="{04329852-1B47-4460-9CBA-30848B56BABC}">
      <dgm:prSet/>
      <dgm:spPr/>
      <dgm:t>
        <a:bodyPr/>
        <a:lstStyle/>
        <a:p>
          <a:endParaRPr lang="en-US"/>
        </a:p>
      </dgm:t>
    </dgm:pt>
    <dgm:pt modelId="{55A710A6-7CC1-4D88-B6E5-61702628DA66}">
      <dgm:prSet/>
      <dgm:spPr/>
      <dgm:t>
        <a:bodyPr/>
        <a:lstStyle/>
        <a:p>
          <a:r>
            <a:rPr lang="en-US" b="1" i="0" baseline="0"/>
            <a:t>Citations</a:t>
          </a:r>
          <a:r>
            <a:rPr lang="en-US" b="0" i="0" baseline="0"/>
            <a:t>: Quotes/paraphrases are properly cited to avoid plagiarism</a:t>
          </a:r>
          <a:endParaRPr lang="en-US"/>
        </a:p>
      </dgm:t>
    </dgm:pt>
    <dgm:pt modelId="{C97D475A-098B-482B-A8C4-8F344FCDBE57}" type="parTrans" cxnId="{ADDFD3FA-C20B-4F22-8013-D2783757A315}">
      <dgm:prSet/>
      <dgm:spPr/>
      <dgm:t>
        <a:bodyPr/>
        <a:lstStyle/>
        <a:p>
          <a:endParaRPr lang="en-US"/>
        </a:p>
      </dgm:t>
    </dgm:pt>
    <dgm:pt modelId="{4B6FC6B8-A641-4394-AAE4-214A2871DF52}" type="sibTrans" cxnId="{ADDFD3FA-C20B-4F22-8013-D2783757A315}">
      <dgm:prSet/>
      <dgm:spPr/>
      <dgm:t>
        <a:bodyPr/>
        <a:lstStyle/>
        <a:p>
          <a:endParaRPr lang="en-US"/>
        </a:p>
      </dgm:t>
    </dgm:pt>
    <dgm:pt modelId="{15DC51C1-738C-44A9-B537-A4DF855D32B6}">
      <dgm:prSet/>
      <dgm:spPr/>
      <dgm:t>
        <a:bodyPr/>
        <a:lstStyle/>
        <a:p>
          <a:r>
            <a:rPr lang="en-US" b="1" i="0" baseline="0"/>
            <a:t>Originality</a:t>
          </a:r>
          <a:r>
            <a:rPr lang="en-US" b="0" i="0" baseline="0"/>
            <a:t>: Written in the student’s own words—no copying</a:t>
          </a:r>
          <a:endParaRPr lang="en-US"/>
        </a:p>
      </dgm:t>
    </dgm:pt>
    <dgm:pt modelId="{D89D7631-65BD-476C-9F6F-BFA6F776FF7A}" type="parTrans" cxnId="{5FEFAE2C-70BF-497E-8DF7-2388F16A504E}">
      <dgm:prSet/>
      <dgm:spPr/>
      <dgm:t>
        <a:bodyPr/>
        <a:lstStyle/>
        <a:p>
          <a:endParaRPr lang="en-US"/>
        </a:p>
      </dgm:t>
    </dgm:pt>
    <dgm:pt modelId="{5BE8E064-C40D-4D95-A6A5-1147BA196D08}" type="sibTrans" cxnId="{5FEFAE2C-70BF-497E-8DF7-2388F16A504E}">
      <dgm:prSet/>
      <dgm:spPr/>
      <dgm:t>
        <a:bodyPr/>
        <a:lstStyle/>
        <a:p>
          <a:endParaRPr lang="en-US"/>
        </a:p>
      </dgm:t>
    </dgm:pt>
    <dgm:pt modelId="{AF7ABE75-948A-48B0-8BE0-7D722CA21ECE}">
      <dgm:prSet/>
      <dgm:spPr/>
      <dgm:t>
        <a:bodyPr/>
        <a:lstStyle/>
        <a:p>
          <a:r>
            <a:rPr lang="en-US" b="1" i="0" baseline="0"/>
            <a:t>Relevance</a:t>
          </a:r>
          <a:r>
            <a:rPr lang="en-US" b="0" i="0" baseline="0"/>
            <a:t>: Directly addresses the assigned philosophical issues</a:t>
          </a:r>
          <a:endParaRPr lang="en-US"/>
        </a:p>
      </dgm:t>
    </dgm:pt>
    <dgm:pt modelId="{241BB3B3-4E99-492A-A560-1725050C0956}" type="parTrans" cxnId="{2A8BC8BE-271D-48A3-BCC2-2B55BDFE1AEE}">
      <dgm:prSet/>
      <dgm:spPr/>
      <dgm:t>
        <a:bodyPr/>
        <a:lstStyle/>
        <a:p>
          <a:endParaRPr lang="en-US"/>
        </a:p>
      </dgm:t>
    </dgm:pt>
    <dgm:pt modelId="{EAC271A5-1FD7-478B-9055-3EDDBF612BA1}" type="sibTrans" cxnId="{2A8BC8BE-271D-48A3-BCC2-2B55BDFE1AEE}">
      <dgm:prSet/>
      <dgm:spPr/>
      <dgm:t>
        <a:bodyPr/>
        <a:lstStyle/>
        <a:p>
          <a:endParaRPr lang="en-US"/>
        </a:p>
      </dgm:t>
    </dgm:pt>
    <dgm:pt modelId="{93C9D11C-8868-4643-AEB4-00E47F1F8683}">
      <dgm:prSet/>
      <dgm:spPr/>
      <dgm:t>
        <a:bodyPr/>
        <a:lstStyle/>
        <a:p>
          <a:r>
            <a:rPr lang="en-US" b="1" i="0" baseline="0"/>
            <a:t>Argument Quality</a:t>
          </a:r>
          <a:r>
            <a:rPr lang="en-US" b="0" i="0" baseline="0"/>
            <a:t>: Uses plausible premises and sound reasoning</a:t>
          </a:r>
          <a:endParaRPr lang="en-US"/>
        </a:p>
      </dgm:t>
    </dgm:pt>
    <dgm:pt modelId="{498AAF48-ED41-4EA8-8F50-348B85161549}" type="parTrans" cxnId="{D8911060-BC9A-4E76-AB88-DEE7D9BC85DF}">
      <dgm:prSet/>
      <dgm:spPr/>
      <dgm:t>
        <a:bodyPr/>
        <a:lstStyle/>
        <a:p>
          <a:endParaRPr lang="en-US"/>
        </a:p>
      </dgm:t>
    </dgm:pt>
    <dgm:pt modelId="{B1EB4278-CB46-45C2-A7E3-C35B90284630}" type="sibTrans" cxnId="{D8911060-BC9A-4E76-AB88-DEE7D9BC85DF}">
      <dgm:prSet/>
      <dgm:spPr/>
      <dgm:t>
        <a:bodyPr/>
        <a:lstStyle/>
        <a:p>
          <a:endParaRPr lang="en-US"/>
        </a:p>
      </dgm:t>
    </dgm:pt>
    <dgm:pt modelId="{5890F934-EC54-4EB0-AF88-44EED38D2200}" type="pres">
      <dgm:prSet presAssocID="{E702479B-C293-4D28-887C-EA2EF9F39768}" presName="diagram" presStyleCnt="0">
        <dgm:presLayoutVars>
          <dgm:dir/>
          <dgm:resizeHandles val="exact"/>
        </dgm:presLayoutVars>
      </dgm:prSet>
      <dgm:spPr/>
    </dgm:pt>
    <dgm:pt modelId="{7400F9CA-DB7D-412A-9165-2C49B4D5BD5E}" type="pres">
      <dgm:prSet presAssocID="{55460844-A54A-437F-9CB1-6EBD89ABC0D2}" presName="node" presStyleLbl="node1" presStyleIdx="0" presStyleCnt="8">
        <dgm:presLayoutVars>
          <dgm:bulletEnabled val="1"/>
        </dgm:presLayoutVars>
      </dgm:prSet>
      <dgm:spPr/>
    </dgm:pt>
    <dgm:pt modelId="{C8F6A8DB-5941-4D68-8A55-5B431D0F4BE2}" type="pres">
      <dgm:prSet presAssocID="{F42C8F85-5799-4E0C-AAEF-9B2EBDF3C897}" presName="sibTrans" presStyleCnt="0"/>
      <dgm:spPr/>
    </dgm:pt>
    <dgm:pt modelId="{5B92CA12-6BB2-49B5-BDFC-6EB1FE663DCF}" type="pres">
      <dgm:prSet presAssocID="{D5131F0E-4275-4698-8F3A-4D3E64561B48}" presName="node" presStyleLbl="node1" presStyleIdx="1" presStyleCnt="8">
        <dgm:presLayoutVars>
          <dgm:bulletEnabled val="1"/>
        </dgm:presLayoutVars>
      </dgm:prSet>
      <dgm:spPr/>
    </dgm:pt>
    <dgm:pt modelId="{F32AADC4-7253-4327-BB0E-06A47ADE0062}" type="pres">
      <dgm:prSet presAssocID="{269DFD8E-88FC-4564-A3BE-8F6EB7CCE0FE}" presName="sibTrans" presStyleCnt="0"/>
      <dgm:spPr/>
    </dgm:pt>
    <dgm:pt modelId="{513F35AA-6D1E-416F-8CF5-2194614ABBD6}" type="pres">
      <dgm:prSet presAssocID="{816EC6FC-859D-4E5F-A583-BFD7529051EA}" presName="node" presStyleLbl="node1" presStyleIdx="2" presStyleCnt="8">
        <dgm:presLayoutVars>
          <dgm:bulletEnabled val="1"/>
        </dgm:presLayoutVars>
      </dgm:prSet>
      <dgm:spPr/>
    </dgm:pt>
    <dgm:pt modelId="{2A3BE199-22E1-4AD1-9EEE-EA356284E187}" type="pres">
      <dgm:prSet presAssocID="{E4F993C1-E826-44DA-9BF3-CAC976BDA944}" presName="sibTrans" presStyleCnt="0"/>
      <dgm:spPr/>
    </dgm:pt>
    <dgm:pt modelId="{5EBD9584-37BB-4440-BB95-242A623CAE4E}" type="pres">
      <dgm:prSet presAssocID="{A0EA6381-1426-412F-98B4-233577CDF099}" presName="node" presStyleLbl="node1" presStyleIdx="3" presStyleCnt="8">
        <dgm:presLayoutVars>
          <dgm:bulletEnabled val="1"/>
        </dgm:presLayoutVars>
      </dgm:prSet>
      <dgm:spPr/>
    </dgm:pt>
    <dgm:pt modelId="{D3C3DCEE-4434-4ADE-924A-4C63B8FA5CE6}" type="pres">
      <dgm:prSet presAssocID="{EFD1919C-8C73-49A6-8039-41403E9EBDA0}" presName="sibTrans" presStyleCnt="0"/>
      <dgm:spPr/>
    </dgm:pt>
    <dgm:pt modelId="{487211F3-F153-4B07-ADD0-68180E1B5DF9}" type="pres">
      <dgm:prSet presAssocID="{55A710A6-7CC1-4D88-B6E5-61702628DA66}" presName="node" presStyleLbl="node1" presStyleIdx="4" presStyleCnt="8">
        <dgm:presLayoutVars>
          <dgm:bulletEnabled val="1"/>
        </dgm:presLayoutVars>
      </dgm:prSet>
      <dgm:spPr/>
    </dgm:pt>
    <dgm:pt modelId="{1D95FAFA-7C97-404C-8240-1C5DD0004A03}" type="pres">
      <dgm:prSet presAssocID="{4B6FC6B8-A641-4394-AAE4-214A2871DF52}" presName="sibTrans" presStyleCnt="0"/>
      <dgm:spPr/>
    </dgm:pt>
    <dgm:pt modelId="{B2F4251C-B364-430B-A639-BFC98EDC3648}" type="pres">
      <dgm:prSet presAssocID="{15DC51C1-738C-44A9-B537-A4DF855D32B6}" presName="node" presStyleLbl="node1" presStyleIdx="5" presStyleCnt="8">
        <dgm:presLayoutVars>
          <dgm:bulletEnabled val="1"/>
        </dgm:presLayoutVars>
      </dgm:prSet>
      <dgm:spPr/>
    </dgm:pt>
    <dgm:pt modelId="{146FF331-1D4C-4E35-8848-1D4B645D625D}" type="pres">
      <dgm:prSet presAssocID="{5BE8E064-C40D-4D95-A6A5-1147BA196D08}" presName="sibTrans" presStyleCnt="0"/>
      <dgm:spPr/>
    </dgm:pt>
    <dgm:pt modelId="{D674D733-883C-423F-9353-00199FB24E9D}" type="pres">
      <dgm:prSet presAssocID="{AF7ABE75-948A-48B0-8BE0-7D722CA21ECE}" presName="node" presStyleLbl="node1" presStyleIdx="6" presStyleCnt="8">
        <dgm:presLayoutVars>
          <dgm:bulletEnabled val="1"/>
        </dgm:presLayoutVars>
      </dgm:prSet>
      <dgm:spPr/>
    </dgm:pt>
    <dgm:pt modelId="{3E1E8D9F-6873-4C6B-83B1-7C09BE31F6E8}" type="pres">
      <dgm:prSet presAssocID="{EAC271A5-1FD7-478B-9055-3EDDBF612BA1}" presName="sibTrans" presStyleCnt="0"/>
      <dgm:spPr/>
    </dgm:pt>
    <dgm:pt modelId="{C3878A48-3788-43BE-9C6A-459952927B70}" type="pres">
      <dgm:prSet presAssocID="{93C9D11C-8868-4643-AEB4-00E47F1F8683}" presName="node" presStyleLbl="node1" presStyleIdx="7" presStyleCnt="8">
        <dgm:presLayoutVars>
          <dgm:bulletEnabled val="1"/>
        </dgm:presLayoutVars>
      </dgm:prSet>
      <dgm:spPr/>
    </dgm:pt>
  </dgm:ptLst>
  <dgm:cxnLst>
    <dgm:cxn modelId="{B8077F0C-8A40-45AD-A1D0-E889BE1C797D}" srcId="{E702479B-C293-4D28-887C-EA2EF9F39768}" destId="{816EC6FC-859D-4E5F-A583-BFD7529051EA}" srcOrd="2" destOrd="0" parTransId="{6CF487C9-34BE-46B2-9C4D-E6FC6E376007}" sibTransId="{E4F993C1-E826-44DA-9BF3-CAC976BDA944}"/>
    <dgm:cxn modelId="{3E1A6F21-66AC-4D36-B2E9-1BBC7D7B1A10}" srcId="{E702479B-C293-4D28-887C-EA2EF9F39768}" destId="{D5131F0E-4275-4698-8F3A-4D3E64561B48}" srcOrd="1" destOrd="0" parTransId="{D32D974B-A354-4455-9EA5-C31906931969}" sibTransId="{269DFD8E-88FC-4564-A3BE-8F6EB7CCE0FE}"/>
    <dgm:cxn modelId="{5FEFAE2C-70BF-497E-8DF7-2388F16A504E}" srcId="{E702479B-C293-4D28-887C-EA2EF9F39768}" destId="{15DC51C1-738C-44A9-B537-A4DF855D32B6}" srcOrd="5" destOrd="0" parTransId="{D89D7631-65BD-476C-9F6F-BFA6F776FF7A}" sibTransId="{5BE8E064-C40D-4D95-A6A5-1147BA196D08}"/>
    <dgm:cxn modelId="{C6AA2038-E566-41B1-96A9-53F2A80D0951}" type="presOf" srcId="{55460844-A54A-437F-9CB1-6EBD89ABC0D2}" destId="{7400F9CA-DB7D-412A-9165-2C49B4D5BD5E}" srcOrd="0" destOrd="0" presId="urn:microsoft.com/office/officeart/2005/8/layout/default"/>
    <dgm:cxn modelId="{EC104A5E-3515-403C-8566-6CF71267B967}" type="presOf" srcId="{AF7ABE75-948A-48B0-8BE0-7D722CA21ECE}" destId="{D674D733-883C-423F-9353-00199FB24E9D}" srcOrd="0" destOrd="0" presId="urn:microsoft.com/office/officeart/2005/8/layout/default"/>
    <dgm:cxn modelId="{D8911060-BC9A-4E76-AB88-DEE7D9BC85DF}" srcId="{E702479B-C293-4D28-887C-EA2EF9F39768}" destId="{93C9D11C-8868-4643-AEB4-00E47F1F8683}" srcOrd="7" destOrd="0" parTransId="{498AAF48-ED41-4EA8-8F50-348B85161549}" sibTransId="{B1EB4278-CB46-45C2-A7E3-C35B90284630}"/>
    <dgm:cxn modelId="{04329852-1B47-4460-9CBA-30848B56BABC}" srcId="{E702479B-C293-4D28-887C-EA2EF9F39768}" destId="{A0EA6381-1426-412F-98B4-233577CDF099}" srcOrd="3" destOrd="0" parTransId="{D62F8E01-7D66-4D75-932F-247973E4F83F}" sibTransId="{EFD1919C-8C73-49A6-8039-41403E9EBDA0}"/>
    <dgm:cxn modelId="{11BB5292-C077-427C-B745-76BF01B6E5ED}" type="presOf" srcId="{816EC6FC-859D-4E5F-A583-BFD7529051EA}" destId="{513F35AA-6D1E-416F-8CF5-2194614ABBD6}" srcOrd="0" destOrd="0" presId="urn:microsoft.com/office/officeart/2005/8/layout/default"/>
    <dgm:cxn modelId="{D62ACB9A-CD6E-4191-8829-6F8E6EC25483}" type="presOf" srcId="{93C9D11C-8868-4643-AEB4-00E47F1F8683}" destId="{C3878A48-3788-43BE-9C6A-459952927B70}" srcOrd="0" destOrd="0" presId="urn:microsoft.com/office/officeart/2005/8/layout/default"/>
    <dgm:cxn modelId="{C87840B3-4E6A-4001-B3DF-93687188D44E}" type="presOf" srcId="{A0EA6381-1426-412F-98B4-233577CDF099}" destId="{5EBD9584-37BB-4440-BB95-242A623CAE4E}" srcOrd="0" destOrd="0" presId="urn:microsoft.com/office/officeart/2005/8/layout/default"/>
    <dgm:cxn modelId="{9F49BAB3-5D34-4BB9-ADA7-9945A76AB702}" type="presOf" srcId="{55A710A6-7CC1-4D88-B6E5-61702628DA66}" destId="{487211F3-F153-4B07-ADD0-68180E1B5DF9}" srcOrd="0" destOrd="0" presId="urn:microsoft.com/office/officeart/2005/8/layout/default"/>
    <dgm:cxn modelId="{1BFB49B5-DE02-4EF2-9934-199B8609A728}" type="presOf" srcId="{E702479B-C293-4D28-887C-EA2EF9F39768}" destId="{5890F934-EC54-4EB0-AF88-44EED38D2200}" srcOrd="0" destOrd="0" presId="urn:microsoft.com/office/officeart/2005/8/layout/default"/>
    <dgm:cxn modelId="{2A8BC8BE-271D-48A3-BCC2-2B55BDFE1AEE}" srcId="{E702479B-C293-4D28-887C-EA2EF9F39768}" destId="{AF7ABE75-948A-48B0-8BE0-7D722CA21ECE}" srcOrd="6" destOrd="0" parTransId="{241BB3B3-4E99-492A-A560-1725050C0956}" sibTransId="{EAC271A5-1FD7-478B-9055-3EDDBF612BA1}"/>
    <dgm:cxn modelId="{36B1E5C6-C162-4A4A-870A-37C9DC722D79}" type="presOf" srcId="{D5131F0E-4275-4698-8F3A-4D3E64561B48}" destId="{5B92CA12-6BB2-49B5-BDFC-6EB1FE663DCF}" srcOrd="0" destOrd="0" presId="urn:microsoft.com/office/officeart/2005/8/layout/default"/>
    <dgm:cxn modelId="{7051DEDE-D213-452B-9CF6-14B0C7338B13}" type="presOf" srcId="{15DC51C1-738C-44A9-B537-A4DF855D32B6}" destId="{B2F4251C-B364-430B-A639-BFC98EDC3648}" srcOrd="0" destOrd="0" presId="urn:microsoft.com/office/officeart/2005/8/layout/default"/>
    <dgm:cxn modelId="{9D1E48E2-7165-4DCB-9BC0-0AD4EF4C6FBA}" srcId="{E702479B-C293-4D28-887C-EA2EF9F39768}" destId="{55460844-A54A-437F-9CB1-6EBD89ABC0D2}" srcOrd="0" destOrd="0" parTransId="{E279B552-FE27-4015-9133-34CF97270FE8}" sibTransId="{F42C8F85-5799-4E0C-AAEF-9B2EBDF3C897}"/>
    <dgm:cxn modelId="{ADDFD3FA-C20B-4F22-8013-D2783757A315}" srcId="{E702479B-C293-4D28-887C-EA2EF9F39768}" destId="{55A710A6-7CC1-4D88-B6E5-61702628DA66}" srcOrd="4" destOrd="0" parTransId="{C97D475A-098B-482B-A8C4-8F344FCDBE57}" sibTransId="{4B6FC6B8-A641-4394-AAE4-214A2871DF52}"/>
    <dgm:cxn modelId="{B8B32D6C-D6F9-4331-AE1E-30B7EB02F5AD}" type="presParOf" srcId="{5890F934-EC54-4EB0-AF88-44EED38D2200}" destId="{7400F9CA-DB7D-412A-9165-2C49B4D5BD5E}" srcOrd="0" destOrd="0" presId="urn:microsoft.com/office/officeart/2005/8/layout/default"/>
    <dgm:cxn modelId="{45CD0240-029B-483B-A4C3-9664711C3D8F}" type="presParOf" srcId="{5890F934-EC54-4EB0-AF88-44EED38D2200}" destId="{C8F6A8DB-5941-4D68-8A55-5B431D0F4BE2}" srcOrd="1" destOrd="0" presId="urn:microsoft.com/office/officeart/2005/8/layout/default"/>
    <dgm:cxn modelId="{9F5E4542-C923-44F0-BB3A-157405493848}" type="presParOf" srcId="{5890F934-EC54-4EB0-AF88-44EED38D2200}" destId="{5B92CA12-6BB2-49B5-BDFC-6EB1FE663DCF}" srcOrd="2" destOrd="0" presId="urn:microsoft.com/office/officeart/2005/8/layout/default"/>
    <dgm:cxn modelId="{20696DCC-3B93-4935-B8CF-F60959BC6175}" type="presParOf" srcId="{5890F934-EC54-4EB0-AF88-44EED38D2200}" destId="{F32AADC4-7253-4327-BB0E-06A47ADE0062}" srcOrd="3" destOrd="0" presId="urn:microsoft.com/office/officeart/2005/8/layout/default"/>
    <dgm:cxn modelId="{733D3ACD-7A95-4B48-B943-1D2EC3349785}" type="presParOf" srcId="{5890F934-EC54-4EB0-AF88-44EED38D2200}" destId="{513F35AA-6D1E-416F-8CF5-2194614ABBD6}" srcOrd="4" destOrd="0" presId="urn:microsoft.com/office/officeart/2005/8/layout/default"/>
    <dgm:cxn modelId="{E4787756-EA05-4EF2-AFD9-3C3841AC266C}" type="presParOf" srcId="{5890F934-EC54-4EB0-AF88-44EED38D2200}" destId="{2A3BE199-22E1-4AD1-9EEE-EA356284E187}" srcOrd="5" destOrd="0" presId="urn:microsoft.com/office/officeart/2005/8/layout/default"/>
    <dgm:cxn modelId="{F32F4506-AA1E-4516-96D2-3E6B5C440AC8}" type="presParOf" srcId="{5890F934-EC54-4EB0-AF88-44EED38D2200}" destId="{5EBD9584-37BB-4440-BB95-242A623CAE4E}" srcOrd="6" destOrd="0" presId="urn:microsoft.com/office/officeart/2005/8/layout/default"/>
    <dgm:cxn modelId="{CEFFB156-BF43-40CC-B227-447C6380C604}" type="presParOf" srcId="{5890F934-EC54-4EB0-AF88-44EED38D2200}" destId="{D3C3DCEE-4434-4ADE-924A-4C63B8FA5CE6}" srcOrd="7" destOrd="0" presId="urn:microsoft.com/office/officeart/2005/8/layout/default"/>
    <dgm:cxn modelId="{1DF527CE-7888-4B15-B802-3993E5886FC8}" type="presParOf" srcId="{5890F934-EC54-4EB0-AF88-44EED38D2200}" destId="{487211F3-F153-4B07-ADD0-68180E1B5DF9}" srcOrd="8" destOrd="0" presId="urn:microsoft.com/office/officeart/2005/8/layout/default"/>
    <dgm:cxn modelId="{41D7A4C7-1810-45A6-BC42-64E342FEB645}" type="presParOf" srcId="{5890F934-EC54-4EB0-AF88-44EED38D2200}" destId="{1D95FAFA-7C97-404C-8240-1C5DD0004A03}" srcOrd="9" destOrd="0" presId="urn:microsoft.com/office/officeart/2005/8/layout/default"/>
    <dgm:cxn modelId="{DB476E50-E172-40AF-A9D8-687D33CE273F}" type="presParOf" srcId="{5890F934-EC54-4EB0-AF88-44EED38D2200}" destId="{B2F4251C-B364-430B-A639-BFC98EDC3648}" srcOrd="10" destOrd="0" presId="urn:microsoft.com/office/officeart/2005/8/layout/default"/>
    <dgm:cxn modelId="{8987B749-D7E9-41DD-9C9D-479FF05E3C92}" type="presParOf" srcId="{5890F934-EC54-4EB0-AF88-44EED38D2200}" destId="{146FF331-1D4C-4E35-8848-1D4B645D625D}" srcOrd="11" destOrd="0" presId="urn:microsoft.com/office/officeart/2005/8/layout/default"/>
    <dgm:cxn modelId="{EACCC614-82E9-4F4B-99A5-6DB9E21A4FD0}" type="presParOf" srcId="{5890F934-EC54-4EB0-AF88-44EED38D2200}" destId="{D674D733-883C-423F-9353-00199FB24E9D}" srcOrd="12" destOrd="0" presId="urn:microsoft.com/office/officeart/2005/8/layout/default"/>
    <dgm:cxn modelId="{F3BFF333-415D-4B33-A96B-745C89B6861E}" type="presParOf" srcId="{5890F934-EC54-4EB0-AF88-44EED38D2200}" destId="{3E1E8D9F-6873-4C6B-83B1-7C09BE31F6E8}" srcOrd="13" destOrd="0" presId="urn:microsoft.com/office/officeart/2005/8/layout/default"/>
    <dgm:cxn modelId="{57A41826-2923-4065-8A9C-C35386CA988C}" type="presParOf" srcId="{5890F934-EC54-4EB0-AF88-44EED38D2200}" destId="{C3878A48-3788-43BE-9C6A-459952927B70}" srcOrd="14"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C1DA0C0-29A5-4F9E-B821-94E0B590DF5C}">
      <dsp:nvSpPr>
        <dsp:cNvPr id="0" name=""/>
        <dsp:cNvSpPr/>
      </dsp:nvSpPr>
      <dsp:spPr>
        <a:xfrm>
          <a:off x="411752" y="1478"/>
          <a:ext cx="2045262" cy="1227157"/>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dirty="0"/>
            <a:t>Content &amp; Completeness</a:t>
          </a:r>
          <a:r>
            <a:rPr lang="en-US" sz="1600" b="0" i="0" kern="1200" baseline="0" dirty="0"/>
            <a:t>: Includes all key points from the text.</a:t>
          </a:r>
          <a:endParaRPr lang="en-US" sz="1600" kern="1200" dirty="0"/>
        </a:p>
      </dsp:txBody>
      <dsp:txXfrm>
        <a:off x="411752" y="1478"/>
        <a:ext cx="2045262" cy="1227157"/>
      </dsp:txXfrm>
    </dsp:sp>
    <dsp:sp modelId="{6416504F-10C6-4500-80B6-3A643D1EE796}">
      <dsp:nvSpPr>
        <dsp:cNvPr id="0" name=""/>
        <dsp:cNvSpPr/>
      </dsp:nvSpPr>
      <dsp:spPr>
        <a:xfrm>
          <a:off x="2661541" y="1478"/>
          <a:ext cx="2045262" cy="1227157"/>
        </a:xfrm>
        <a:prstGeom prst="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Clarity</a:t>
          </a:r>
          <a:r>
            <a:rPr lang="en-US" sz="1600" b="0" i="0" kern="1200" baseline="0"/>
            <a:t>: Writing is clear and easy to follow</a:t>
          </a:r>
          <a:endParaRPr lang="en-US" sz="1600" kern="1200"/>
        </a:p>
      </dsp:txBody>
      <dsp:txXfrm>
        <a:off x="2661541" y="1478"/>
        <a:ext cx="2045262" cy="1227157"/>
      </dsp:txXfrm>
    </dsp:sp>
    <dsp:sp modelId="{179AC04F-4EF6-45E2-A2BF-7BBC6AFF7A3C}">
      <dsp:nvSpPr>
        <dsp:cNvPr id="0" name=""/>
        <dsp:cNvSpPr/>
      </dsp:nvSpPr>
      <dsp:spPr>
        <a:xfrm>
          <a:off x="4911329" y="1478"/>
          <a:ext cx="2045262" cy="1227157"/>
        </a:xfrm>
        <a:prstGeom prst="rect">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Presentation</a:t>
          </a:r>
          <a:r>
            <a:rPr lang="en-US" sz="1600" b="0" i="0" kern="1200" baseline="0"/>
            <a:t>: Visually polished and well-formatted</a:t>
          </a:r>
          <a:endParaRPr lang="en-US" sz="1600" kern="1200"/>
        </a:p>
      </dsp:txBody>
      <dsp:txXfrm>
        <a:off x="4911329" y="1478"/>
        <a:ext cx="2045262" cy="1227157"/>
      </dsp:txXfrm>
    </dsp:sp>
    <dsp:sp modelId="{1C4F8C5A-4E49-4FF7-8DD2-C656FC928A86}">
      <dsp:nvSpPr>
        <dsp:cNvPr id="0" name=""/>
        <dsp:cNvSpPr/>
      </dsp:nvSpPr>
      <dsp:spPr>
        <a:xfrm>
          <a:off x="7161117" y="1478"/>
          <a:ext cx="2045262" cy="1227157"/>
        </a:xfrm>
        <a:prstGeom prst="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Accuracy</a:t>
          </a:r>
          <a:r>
            <a:rPr lang="en-US" sz="1600" b="0" i="0" kern="1200" baseline="0"/>
            <a:t>: Key ideas are correctly represented</a:t>
          </a:r>
          <a:endParaRPr lang="en-US" sz="1600" kern="1200"/>
        </a:p>
      </dsp:txBody>
      <dsp:txXfrm>
        <a:off x="7161117" y="1478"/>
        <a:ext cx="2045262" cy="1227157"/>
      </dsp:txXfrm>
    </dsp:sp>
    <dsp:sp modelId="{7687968B-7E1B-44D0-B87A-564727B53B56}">
      <dsp:nvSpPr>
        <dsp:cNvPr id="0" name=""/>
        <dsp:cNvSpPr/>
      </dsp:nvSpPr>
      <dsp:spPr>
        <a:xfrm>
          <a:off x="411752" y="1433162"/>
          <a:ext cx="2045262" cy="1227157"/>
        </a:xfrm>
        <a:prstGeom prst="rect">
          <a:avLst/>
        </a:prstGeom>
        <a:gradFill rotWithShape="0">
          <a:gsLst>
            <a:gs pos="0">
              <a:schemeClr val="accent6">
                <a:hueOff val="0"/>
                <a:satOff val="0"/>
                <a:lumOff val="0"/>
                <a:alphaOff val="0"/>
                <a:tint val="96000"/>
                <a:lumMod val="100000"/>
              </a:schemeClr>
            </a:gs>
            <a:gs pos="78000">
              <a:schemeClr val="accent6">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Conciseness</a:t>
          </a:r>
          <a:r>
            <a:rPr lang="en-US" sz="1600" b="0" i="0" kern="1200" baseline="0"/>
            <a:t>: No fluff—tight and focused writing</a:t>
          </a:r>
          <a:endParaRPr lang="en-US" sz="1600" kern="1200"/>
        </a:p>
      </dsp:txBody>
      <dsp:txXfrm>
        <a:off x="411752" y="1433162"/>
        <a:ext cx="2045262" cy="1227157"/>
      </dsp:txXfrm>
    </dsp:sp>
    <dsp:sp modelId="{03A9E1E2-7CA7-4132-AE2D-1D4706F125A8}">
      <dsp:nvSpPr>
        <dsp:cNvPr id="0" name=""/>
        <dsp:cNvSpPr/>
      </dsp:nvSpPr>
      <dsp:spPr>
        <a:xfrm>
          <a:off x="2661541" y="1433162"/>
          <a:ext cx="2045262" cy="1227157"/>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Organization</a:t>
          </a:r>
          <a:r>
            <a:rPr lang="en-US" sz="1600" b="0" i="0" kern="1200" baseline="0"/>
            <a:t>: Logical structure and flow</a:t>
          </a:r>
          <a:endParaRPr lang="en-US" sz="1600" kern="1200"/>
        </a:p>
      </dsp:txBody>
      <dsp:txXfrm>
        <a:off x="2661541" y="1433162"/>
        <a:ext cx="2045262" cy="1227157"/>
      </dsp:txXfrm>
    </dsp:sp>
    <dsp:sp modelId="{20C6C258-E7AE-42EE-A0E1-98979601DA39}">
      <dsp:nvSpPr>
        <dsp:cNvPr id="0" name=""/>
        <dsp:cNvSpPr/>
      </dsp:nvSpPr>
      <dsp:spPr>
        <a:xfrm>
          <a:off x="4911329" y="1433162"/>
          <a:ext cx="2045262" cy="1227157"/>
        </a:xfrm>
        <a:prstGeom prst="rect">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Citations</a:t>
          </a:r>
          <a:r>
            <a:rPr lang="en-US" sz="1600" b="0" i="0" kern="1200" baseline="0"/>
            <a:t>: Properly cite quotes/paraphrases to avoid plagiarism</a:t>
          </a:r>
          <a:endParaRPr lang="en-US" sz="1600" kern="1200"/>
        </a:p>
      </dsp:txBody>
      <dsp:txXfrm>
        <a:off x="4911329" y="1433162"/>
        <a:ext cx="2045262" cy="1227157"/>
      </dsp:txXfrm>
    </dsp:sp>
    <dsp:sp modelId="{B05A1E1B-143C-4D41-9606-ACAA6E474B89}">
      <dsp:nvSpPr>
        <dsp:cNvPr id="0" name=""/>
        <dsp:cNvSpPr/>
      </dsp:nvSpPr>
      <dsp:spPr>
        <a:xfrm>
          <a:off x="7161117" y="1433162"/>
          <a:ext cx="2045262" cy="1227157"/>
        </a:xfrm>
        <a:prstGeom prst="rect">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Originality</a:t>
          </a:r>
          <a:r>
            <a:rPr lang="en-US" sz="1600" b="0" i="0" kern="1200" baseline="0"/>
            <a:t>: Written in your own words—no copying</a:t>
          </a:r>
          <a:endParaRPr lang="en-US" sz="1600" kern="1200"/>
        </a:p>
      </dsp:txBody>
      <dsp:txXfrm>
        <a:off x="7161117" y="1433162"/>
        <a:ext cx="2045262" cy="1227157"/>
      </dsp:txXfrm>
    </dsp:sp>
    <dsp:sp modelId="{020CF891-9BC8-4C8F-8838-AF96832DE3B1}">
      <dsp:nvSpPr>
        <dsp:cNvPr id="0" name=""/>
        <dsp:cNvSpPr/>
      </dsp:nvSpPr>
      <dsp:spPr>
        <a:xfrm>
          <a:off x="3786435" y="2864845"/>
          <a:ext cx="2045262" cy="1227157"/>
        </a:xfrm>
        <a:prstGeom prst="rect">
          <a:avLst/>
        </a:prstGeom>
        <a:gradFill rotWithShape="0">
          <a:gsLst>
            <a:gs pos="0">
              <a:schemeClr val="accent5">
                <a:hueOff val="0"/>
                <a:satOff val="0"/>
                <a:lumOff val="0"/>
                <a:alphaOff val="0"/>
                <a:tint val="96000"/>
                <a:lumMod val="100000"/>
              </a:schemeClr>
            </a:gs>
            <a:gs pos="78000">
              <a:schemeClr val="accent5">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Relevance</a:t>
          </a:r>
          <a:r>
            <a:rPr lang="en-US" sz="1600" b="0" i="0" kern="1200" baseline="0"/>
            <a:t>: Stays focused—no off-topic commentary or critique</a:t>
          </a:r>
          <a:endParaRPr lang="en-US" sz="1600" kern="1200"/>
        </a:p>
      </dsp:txBody>
      <dsp:txXfrm>
        <a:off x="3786435" y="2864845"/>
        <a:ext cx="2045262" cy="12271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400F9CA-DB7D-412A-9165-2C49B4D5BD5E}">
      <dsp:nvSpPr>
        <dsp:cNvPr id="0" name=""/>
        <dsp:cNvSpPr/>
      </dsp:nvSpPr>
      <dsp:spPr>
        <a:xfrm>
          <a:off x="0" y="380367"/>
          <a:ext cx="2080240" cy="1248144"/>
        </a:xfrm>
        <a:prstGeom prst="rect">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Completeness</a:t>
          </a:r>
          <a:r>
            <a:rPr lang="en-US" sz="1600" b="0" i="0" kern="1200" baseline="0"/>
            <a:t>: Clearly states positions and addresses all key issues</a:t>
          </a:r>
          <a:endParaRPr lang="en-US" sz="1600" kern="1200"/>
        </a:p>
      </dsp:txBody>
      <dsp:txXfrm>
        <a:off x="0" y="380367"/>
        <a:ext cx="2080240" cy="1248144"/>
      </dsp:txXfrm>
    </dsp:sp>
    <dsp:sp modelId="{5B92CA12-6BB2-49B5-BDFC-6EB1FE663DCF}">
      <dsp:nvSpPr>
        <dsp:cNvPr id="0" name=""/>
        <dsp:cNvSpPr/>
      </dsp:nvSpPr>
      <dsp:spPr>
        <a:xfrm>
          <a:off x="2288264" y="380367"/>
          <a:ext cx="2080240" cy="1248144"/>
        </a:xfrm>
        <a:prstGeom prst="rect">
          <a:avLst/>
        </a:prstGeom>
        <a:gradFill rotWithShape="0">
          <a:gsLst>
            <a:gs pos="0">
              <a:schemeClr val="accent2">
                <a:hueOff val="-423469"/>
                <a:satOff val="2029"/>
                <a:lumOff val="1877"/>
                <a:alphaOff val="0"/>
                <a:tint val="96000"/>
                <a:lumMod val="100000"/>
              </a:schemeClr>
            </a:gs>
            <a:gs pos="78000">
              <a:schemeClr val="accent2">
                <a:hueOff val="-423469"/>
                <a:satOff val="2029"/>
                <a:lumOff val="187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Clarity</a:t>
          </a:r>
          <a:r>
            <a:rPr lang="en-US" sz="1600" b="0" i="0" kern="1200" baseline="0"/>
            <a:t>: Writing is easy to follow and well-articulated</a:t>
          </a:r>
          <a:endParaRPr lang="en-US" sz="1600" kern="1200"/>
        </a:p>
      </dsp:txBody>
      <dsp:txXfrm>
        <a:off x="2288264" y="380367"/>
        <a:ext cx="2080240" cy="1248144"/>
      </dsp:txXfrm>
    </dsp:sp>
    <dsp:sp modelId="{513F35AA-6D1E-416F-8CF5-2194614ABBD6}">
      <dsp:nvSpPr>
        <dsp:cNvPr id="0" name=""/>
        <dsp:cNvSpPr/>
      </dsp:nvSpPr>
      <dsp:spPr>
        <a:xfrm>
          <a:off x="4576528" y="380367"/>
          <a:ext cx="2080240" cy="1248144"/>
        </a:xfrm>
        <a:prstGeom prst="rect">
          <a:avLst/>
        </a:prstGeom>
        <a:gradFill rotWithShape="0">
          <a:gsLst>
            <a:gs pos="0">
              <a:schemeClr val="accent2">
                <a:hueOff val="-846939"/>
                <a:satOff val="4057"/>
                <a:lumOff val="3753"/>
                <a:alphaOff val="0"/>
                <a:tint val="96000"/>
                <a:lumMod val="100000"/>
              </a:schemeClr>
            </a:gs>
            <a:gs pos="78000">
              <a:schemeClr val="accent2">
                <a:hueOff val="-846939"/>
                <a:satOff val="4057"/>
                <a:lumOff val="3753"/>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Presentation</a:t>
          </a:r>
          <a:r>
            <a:rPr lang="en-US" sz="1600" b="0" i="0" kern="1200" baseline="0"/>
            <a:t>: Visually polished and professionally formatted</a:t>
          </a:r>
          <a:endParaRPr lang="en-US" sz="1600" kern="1200"/>
        </a:p>
      </dsp:txBody>
      <dsp:txXfrm>
        <a:off x="4576528" y="380367"/>
        <a:ext cx="2080240" cy="1248144"/>
      </dsp:txXfrm>
    </dsp:sp>
    <dsp:sp modelId="{5EBD9584-37BB-4440-BB95-242A623CAE4E}">
      <dsp:nvSpPr>
        <dsp:cNvPr id="0" name=""/>
        <dsp:cNvSpPr/>
      </dsp:nvSpPr>
      <dsp:spPr>
        <a:xfrm>
          <a:off x="0" y="1836535"/>
          <a:ext cx="2080240" cy="1248144"/>
        </a:xfrm>
        <a:prstGeom prst="rect">
          <a:avLst/>
        </a:prstGeom>
        <a:gradFill rotWithShape="0">
          <a:gsLst>
            <a:gs pos="0">
              <a:schemeClr val="accent2">
                <a:hueOff val="-1270408"/>
                <a:satOff val="6086"/>
                <a:lumOff val="5630"/>
                <a:alphaOff val="0"/>
                <a:tint val="96000"/>
                <a:lumMod val="100000"/>
              </a:schemeClr>
            </a:gs>
            <a:gs pos="78000">
              <a:schemeClr val="accent2">
                <a:hueOff val="-1270408"/>
                <a:satOff val="6086"/>
                <a:lumOff val="563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Organization</a:t>
          </a:r>
          <a:r>
            <a:rPr lang="en-US" sz="1600" b="0" i="0" kern="1200" baseline="0"/>
            <a:t>: Logical structure and smooth flow of ideas</a:t>
          </a:r>
          <a:endParaRPr lang="en-US" sz="1600" kern="1200"/>
        </a:p>
      </dsp:txBody>
      <dsp:txXfrm>
        <a:off x="0" y="1836535"/>
        <a:ext cx="2080240" cy="1248144"/>
      </dsp:txXfrm>
    </dsp:sp>
    <dsp:sp modelId="{487211F3-F153-4B07-ADD0-68180E1B5DF9}">
      <dsp:nvSpPr>
        <dsp:cNvPr id="0" name=""/>
        <dsp:cNvSpPr/>
      </dsp:nvSpPr>
      <dsp:spPr>
        <a:xfrm>
          <a:off x="2288264" y="1836535"/>
          <a:ext cx="2080240" cy="1248144"/>
        </a:xfrm>
        <a:prstGeom prst="rect">
          <a:avLst/>
        </a:prstGeom>
        <a:gradFill rotWithShape="0">
          <a:gsLst>
            <a:gs pos="0">
              <a:schemeClr val="accent2">
                <a:hueOff val="-1693878"/>
                <a:satOff val="8114"/>
                <a:lumOff val="7507"/>
                <a:alphaOff val="0"/>
                <a:tint val="96000"/>
                <a:lumMod val="100000"/>
              </a:schemeClr>
            </a:gs>
            <a:gs pos="78000">
              <a:schemeClr val="accent2">
                <a:hueOff val="-1693878"/>
                <a:satOff val="8114"/>
                <a:lumOff val="750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Citations</a:t>
          </a:r>
          <a:r>
            <a:rPr lang="en-US" sz="1600" b="0" i="0" kern="1200" baseline="0"/>
            <a:t>: Quotes/paraphrases are properly cited to avoid plagiarism</a:t>
          </a:r>
          <a:endParaRPr lang="en-US" sz="1600" kern="1200"/>
        </a:p>
      </dsp:txBody>
      <dsp:txXfrm>
        <a:off x="2288264" y="1836535"/>
        <a:ext cx="2080240" cy="1248144"/>
      </dsp:txXfrm>
    </dsp:sp>
    <dsp:sp modelId="{B2F4251C-B364-430B-A639-BFC98EDC3648}">
      <dsp:nvSpPr>
        <dsp:cNvPr id="0" name=""/>
        <dsp:cNvSpPr/>
      </dsp:nvSpPr>
      <dsp:spPr>
        <a:xfrm>
          <a:off x="4576528" y="1836535"/>
          <a:ext cx="2080240" cy="1248144"/>
        </a:xfrm>
        <a:prstGeom prst="rect">
          <a:avLst/>
        </a:prstGeom>
        <a:gradFill rotWithShape="0">
          <a:gsLst>
            <a:gs pos="0">
              <a:schemeClr val="accent2">
                <a:hueOff val="-2117347"/>
                <a:satOff val="10143"/>
                <a:lumOff val="9384"/>
                <a:alphaOff val="0"/>
                <a:tint val="96000"/>
                <a:lumMod val="100000"/>
              </a:schemeClr>
            </a:gs>
            <a:gs pos="78000">
              <a:schemeClr val="accent2">
                <a:hueOff val="-2117347"/>
                <a:satOff val="10143"/>
                <a:lumOff val="9384"/>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Originality</a:t>
          </a:r>
          <a:r>
            <a:rPr lang="en-US" sz="1600" b="0" i="0" kern="1200" baseline="0"/>
            <a:t>: Written in the student’s own words—no copying</a:t>
          </a:r>
          <a:endParaRPr lang="en-US" sz="1600" kern="1200"/>
        </a:p>
      </dsp:txBody>
      <dsp:txXfrm>
        <a:off x="4576528" y="1836535"/>
        <a:ext cx="2080240" cy="1248144"/>
      </dsp:txXfrm>
    </dsp:sp>
    <dsp:sp modelId="{D674D733-883C-423F-9353-00199FB24E9D}">
      <dsp:nvSpPr>
        <dsp:cNvPr id="0" name=""/>
        <dsp:cNvSpPr/>
      </dsp:nvSpPr>
      <dsp:spPr>
        <a:xfrm>
          <a:off x="1144132" y="3292703"/>
          <a:ext cx="2080240" cy="1248144"/>
        </a:xfrm>
        <a:prstGeom prst="rect">
          <a:avLst/>
        </a:prstGeom>
        <a:gradFill rotWithShape="0">
          <a:gsLst>
            <a:gs pos="0">
              <a:schemeClr val="accent2">
                <a:hueOff val="-2540817"/>
                <a:satOff val="12171"/>
                <a:lumOff val="11260"/>
                <a:alphaOff val="0"/>
                <a:tint val="96000"/>
                <a:lumMod val="100000"/>
              </a:schemeClr>
            </a:gs>
            <a:gs pos="78000">
              <a:schemeClr val="accent2">
                <a:hueOff val="-2540817"/>
                <a:satOff val="12171"/>
                <a:lumOff val="11260"/>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Relevance</a:t>
          </a:r>
          <a:r>
            <a:rPr lang="en-US" sz="1600" b="0" i="0" kern="1200" baseline="0"/>
            <a:t>: Directly addresses the assigned philosophical issues</a:t>
          </a:r>
          <a:endParaRPr lang="en-US" sz="1600" kern="1200"/>
        </a:p>
      </dsp:txBody>
      <dsp:txXfrm>
        <a:off x="1144132" y="3292703"/>
        <a:ext cx="2080240" cy="1248144"/>
      </dsp:txXfrm>
    </dsp:sp>
    <dsp:sp modelId="{C3878A48-3788-43BE-9C6A-459952927B70}">
      <dsp:nvSpPr>
        <dsp:cNvPr id="0" name=""/>
        <dsp:cNvSpPr/>
      </dsp:nvSpPr>
      <dsp:spPr>
        <a:xfrm>
          <a:off x="3432396" y="3292703"/>
          <a:ext cx="2080240" cy="1248144"/>
        </a:xfrm>
        <a:prstGeom prst="rect">
          <a:avLst/>
        </a:prstGeom>
        <a:gradFill rotWithShape="0">
          <a:gsLst>
            <a:gs pos="0">
              <a:schemeClr val="accent2">
                <a:hueOff val="-2964286"/>
                <a:satOff val="14200"/>
                <a:lumOff val="13137"/>
                <a:alphaOff val="0"/>
                <a:tint val="96000"/>
                <a:lumMod val="100000"/>
              </a:schemeClr>
            </a:gs>
            <a:gs pos="78000">
              <a:schemeClr val="accent2">
                <a:hueOff val="-2964286"/>
                <a:satOff val="14200"/>
                <a:lumOff val="13137"/>
                <a:alphaOff val="0"/>
                <a:shade val="94000"/>
                <a:lumMod val="94000"/>
              </a:schemeClr>
            </a:gs>
          </a:gsLst>
          <a:lin ang="5400000" scaled="0"/>
        </a:gradFill>
        <a:ln>
          <a:noFill/>
        </a:ln>
        <a:effectLst>
          <a:outerShdw blurRad="38100" dist="254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b="1" i="0" kern="1200" baseline="0"/>
            <a:t>Argument Quality</a:t>
          </a:r>
          <a:r>
            <a:rPr lang="en-US" sz="1600" b="0" i="0" kern="1200" baseline="0"/>
            <a:t>: Uses plausible premises and sound reasoning</a:t>
          </a:r>
          <a:endParaRPr lang="en-US" sz="1600" kern="1200"/>
        </a:p>
      </dsp:txBody>
      <dsp:txXfrm>
        <a:off x="3432396" y="3292703"/>
        <a:ext cx="2080240" cy="1248144"/>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D03877-2C18-46D5-8877-6BB7703C4688}" type="datetimeFigureOut">
              <a:rPr lang="en-US" smtClean="0"/>
              <a:t>8/29/2025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03F48C-755C-4CC8-B3DA-A3E61026EE63}" type="slidenum">
              <a:rPr lang="en-US" smtClean="0"/>
              <a:t>‹#›</a:t>
            </a:fld>
            <a:endParaRPr lang="en-US"/>
          </a:p>
        </p:txBody>
      </p:sp>
    </p:spTree>
    <p:extLst>
      <p:ext uri="{BB962C8B-B14F-4D97-AF65-F5344CB8AC3E}">
        <p14:creationId xmlns:p14="http://schemas.microsoft.com/office/powerpoint/2010/main" val="33743001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VI Education in goodness is best undertaken by the state. </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A. First Argument-Education of the Youth</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1. Obtaining a right training for goodness from an early age is hard, unless one has been brought up under the right laws.</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2. This is because a temperate and hardy way of life is not pleasant to most people, especially when young.</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3. Therefore, upbringing and occupations should be regulated by law, because they will cease to be irksome when they have become habitual.</a:t>
            </a:r>
            <a:endParaRPr lang="en-US" sz="12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D45C828-57DC-4370-A237-E2DF43380F58}" type="slidenum">
              <a:rPr lang="en-US" smtClean="0"/>
              <a:t>8</a:t>
            </a:fld>
            <a:endParaRPr lang="en-US"/>
          </a:p>
        </p:txBody>
      </p:sp>
    </p:spTree>
    <p:extLst>
      <p:ext uri="{BB962C8B-B14F-4D97-AF65-F5344CB8AC3E}">
        <p14:creationId xmlns:p14="http://schemas.microsoft.com/office/powerpoint/2010/main" val="6250151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B. Second Argument-Regulation of Life</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1. It is not enough to have received the right upbringing and supervision in youth.</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2. They must keep observing their regimen and accustoming themselves to it even after they are grown up.</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3. Laws will be needed to regulate these activities and to cover the whole of life.</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4. For most people are readier to submit to compulsion and punishment than to arguments and fine ideals.</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5. Some think that Legislators should</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a. Encourage people to goodness and appeal to their finer feelings, in the hope that their habits will respond.</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b. Also inflict chastisement and penalties on any who disobey through deficiency of character and to deport the incorrigible.			6. A good man, whose life is related to a fine ideal, will listen to reason.</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7. The bad man, whose object is pleasure, must be controlled by pain, like a beast of burden.</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a. The pains inflicted should be those most contrary to the favored pleasures.</a:t>
            </a:r>
            <a:endParaRPr lang="en-US" sz="12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D45C828-57DC-4370-A237-E2DF43380F58}" type="slidenum">
              <a:rPr lang="en-US" smtClean="0"/>
              <a:t>9</a:t>
            </a:fld>
            <a:endParaRPr lang="en-US"/>
          </a:p>
        </p:txBody>
      </p:sp>
    </p:spTree>
    <p:extLst>
      <p:ext uri="{BB962C8B-B14F-4D97-AF65-F5344CB8AC3E}">
        <p14:creationId xmlns:p14="http://schemas.microsoft.com/office/powerpoint/2010/main" val="21261572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D. Third Argument-Guidance</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1. To be a good man one must have been brought up in the right way and trained in the right habits and must spend the rest of his life in reputable occupations, doing no wrong either with or against one’s will.</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2. This can be achieved by living under the guidance of some intelligence or right system that has effective force.</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3. The orders that a father or an individual gives have no forceful or compulsive power in general, unless he is a king.</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4. Law, being the pronouncement of a kind of practical wisdom or intelligence, does have the power of compulsion.</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5. Although people resent it when their impulses are opposed by human agents, even if they are in the right, the law causes no irritation by enjoining decent behavior.</a:t>
            </a:r>
            <a:endParaRPr lang="en-US" sz="12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D45C828-57DC-4370-A237-E2DF43380F58}" type="slidenum">
              <a:rPr lang="en-US" smtClean="0"/>
              <a:t>10</a:t>
            </a:fld>
            <a:endParaRPr lang="en-US"/>
          </a:p>
        </p:txBody>
      </p:sp>
    </p:spTree>
    <p:extLst>
      <p:ext uri="{BB962C8B-B14F-4D97-AF65-F5344CB8AC3E}">
        <p14:creationId xmlns:p14="http://schemas.microsoft.com/office/powerpoint/2010/main" val="242723640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E. Parents-Second Choice</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1. If neglected by the state, it can be supplied by the parent; but it calls for some knowledge of legislative science.</a:t>
            </a:r>
            <a:endParaRPr lang="en-US" sz="1200" dirty="0">
              <a:effectLst/>
              <a:latin typeface="Times New Roman" panose="02020603050405020304" pitchFamily="18" charset="0"/>
              <a:ea typeface="Times New Roman" panose="02020603050405020304" pitchFamily="18" charset="0"/>
            </a:endParaRPr>
          </a:p>
          <a:p>
            <a:pPr marL="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		2. The best solution would be to introduce a proper system of public supervision of these matters.</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3. If neglected by the state, it would be right for each individual to help his children and friends on the way to goodness, and that he should have the power or at least the choice of doing this.</a:t>
            </a:r>
            <a:endParaRPr lang="en-US" sz="1200" dirty="0">
              <a:effectLst/>
              <a:latin typeface="Times New Roman" panose="02020603050405020304" pitchFamily="18" charset="0"/>
              <a:ea typeface="Times New Roman" panose="02020603050405020304" pitchFamily="18" charset="0"/>
            </a:endParaRPr>
          </a:p>
          <a:p>
            <a:pPr marL="215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4. Producing a right disposition in a person is not a task for anybody: if anyone can do it, it is the man with knowledge.</a:t>
            </a:r>
            <a:endParaRPr lang="en-US" sz="1200" dirty="0">
              <a:effectLst/>
              <a:latin typeface="Times New Roman" panose="02020603050405020304" pitchFamily="18" charset="0"/>
              <a:ea typeface="Times New Roman" panose="02020603050405020304" pitchFamily="18" charset="0"/>
            </a:endParaRPr>
          </a:p>
          <a:p>
            <a:pPr marL="342900" marR="0" hangingPunct="0">
              <a:lnSpc>
                <a:spcPts val="1200"/>
              </a:lnSpc>
              <a:spcBef>
                <a:spcPts val="0"/>
              </a:spcBef>
              <a:spcAft>
                <a:spcPts val="0"/>
              </a:spcAft>
              <a:tabLst>
                <a:tab pos="-914400" algn="l"/>
                <a:tab pos="-457200" algn="l"/>
                <a:tab pos="114300" algn="l"/>
                <a:tab pos="215900" algn="l"/>
                <a:tab pos="342900" algn="l"/>
                <a:tab pos="457200" algn="l"/>
                <a:tab pos="571500" algn="l"/>
                <a:tab pos="685800" algn="l"/>
                <a:tab pos="914400" algn="l"/>
                <a:tab pos="1371600" algn="l"/>
                <a:tab pos="1828800" algn="l"/>
                <a:tab pos="2286000" algn="l"/>
                <a:tab pos="2743200" algn="l"/>
                <a:tab pos="3200400" algn="l"/>
                <a:tab pos="3657600" algn="l"/>
                <a:tab pos="4114800" algn="l"/>
                <a:tab pos="4572000" algn="l"/>
                <a:tab pos="5029200" algn="l"/>
              </a:tabLst>
            </a:pPr>
            <a:r>
              <a:rPr lang="en-US" sz="1200" dirty="0">
                <a:solidFill>
                  <a:srgbClr val="000000"/>
                </a:solidFill>
                <a:effectLst/>
                <a:latin typeface="Times New Roman" panose="02020603050405020304" pitchFamily="18" charset="0"/>
                <a:ea typeface="Times New Roman" panose="02020603050405020304" pitchFamily="18" charset="0"/>
              </a:rPr>
              <a:t>a. Just as in the case of medicine and all other professions that call for application and practical understanding.</a:t>
            </a:r>
            <a:endParaRPr lang="en-US" sz="1200" dirty="0">
              <a:effectLst/>
              <a:latin typeface="Times New Roman" panose="02020603050405020304" pitchFamily="18" charset="0"/>
              <a:ea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0D45C828-57DC-4370-A237-E2DF43380F58}" type="slidenum">
              <a:rPr lang="en-US" smtClean="0"/>
              <a:t>11</a:t>
            </a:fld>
            <a:endParaRPr lang="en-US"/>
          </a:p>
        </p:txBody>
      </p:sp>
    </p:spTree>
    <p:extLst>
      <p:ext uri="{BB962C8B-B14F-4D97-AF65-F5344CB8AC3E}">
        <p14:creationId xmlns:p14="http://schemas.microsoft.com/office/powerpoint/2010/main" val="19818795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Option 1-Direct Defense of Aristotle’s Case</a:t>
            </a:r>
            <a:r>
              <a:rPr lang="en-US" sz="1200" kern="1200" dirty="0">
                <a:solidFill>
                  <a:schemeClr val="tx1"/>
                </a:solidFill>
                <a:effectLst/>
                <a:latin typeface="+mn-lt"/>
                <a:ea typeface="+mn-ea"/>
                <a:cs typeface="+mn-cs"/>
              </a:rPr>
              <a:t>: Chose this option if you agree with Aristotle and want to argue in defense of his actual arguments. If you select this option you need to support his three main arguments with arguments of your own. This can be done in two ways. The first is to argue for each of his key premises (showing that they are plausible) and then argue that the argument as a whole works (arguing that the reasoning is good). Second, you can provide an argument in support of each argument. For example, you could defend his first argument by using an analogy between moral education and education in subjects like science and math. The point of the analogy would be to conclude that the state should be the moral educator for the same reason(s) that it should be the educator in math, science and other such topics. It is possible to use both methods in the same paper.</a:t>
            </a:r>
          </a:p>
          <a:p>
            <a:endParaRPr lang="en-US" dirty="0"/>
          </a:p>
        </p:txBody>
      </p:sp>
      <p:sp>
        <p:nvSpPr>
          <p:cNvPr id="4" name="Slide Number Placeholder 3"/>
          <p:cNvSpPr>
            <a:spLocks noGrp="1"/>
          </p:cNvSpPr>
          <p:nvPr>
            <p:ph type="sldNum" sz="quarter" idx="5"/>
          </p:nvPr>
        </p:nvSpPr>
        <p:spPr/>
        <p:txBody>
          <a:bodyPr/>
          <a:lstStyle/>
          <a:p>
            <a:fld id="{AC03F48C-755C-4CC8-B3DA-A3E61026EE63}" type="slidenum">
              <a:rPr lang="en-US" smtClean="0"/>
              <a:t>16</a:t>
            </a:fld>
            <a:endParaRPr lang="en-US"/>
          </a:p>
        </p:txBody>
      </p:sp>
    </p:spTree>
    <p:extLst>
      <p:ext uri="{BB962C8B-B14F-4D97-AF65-F5344CB8AC3E}">
        <p14:creationId xmlns:p14="http://schemas.microsoft.com/office/powerpoint/2010/main" val="11476223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i="1" kern="1200" dirty="0">
                <a:solidFill>
                  <a:schemeClr val="tx1"/>
                </a:solidFill>
                <a:effectLst/>
                <a:latin typeface="+mn-lt"/>
                <a:ea typeface="+mn-ea"/>
                <a:cs typeface="+mn-cs"/>
              </a:rPr>
              <a:t>Option 3-Defense of Aristotle’s Claim With New Arguments:</a:t>
            </a:r>
            <a:r>
              <a:rPr lang="en-US" sz="1200" kern="1200" dirty="0">
                <a:solidFill>
                  <a:schemeClr val="tx1"/>
                </a:solidFill>
                <a:effectLst/>
                <a:latin typeface="+mn-lt"/>
                <a:ea typeface="+mn-ea"/>
                <a:cs typeface="+mn-cs"/>
              </a:rPr>
              <a:t> Chose this option is you agree with Aristotle but would prefer providing new arguments in support of his claim that education in goodness is best undertaken by the state. If you select this option, you will not defend Aristotle’s three main arguments. Instead, you will strike out on your own and provide new reasons as to why the state should be the moral educator. For example, you could make an analogy between morality and traffic laws and argue that just as state-based uniformity is needed in the case of traffic laws, so to must the state provide the moral education. A similar sort of analogy could be drawn between state-based education in language and state-based education in morality. </a:t>
            </a:r>
          </a:p>
          <a:p>
            <a:endParaRPr lang="en-US" dirty="0"/>
          </a:p>
        </p:txBody>
      </p:sp>
      <p:sp>
        <p:nvSpPr>
          <p:cNvPr id="4" name="Slide Number Placeholder 3"/>
          <p:cNvSpPr>
            <a:spLocks noGrp="1"/>
          </p:cNvSpPr>
          <p:nvPr>
            <p:ph type="sldNum" sz="quarter" idx="5"/>
          </p:nvPr>
        </p:nvSpPr>
        <p:spPr/>
        <p:txBody>
          <a:bodyPr/>
          <a:lstStyle/>
          <a:p>
            <a:fld id="{AC03F48C-755C-4CC8-B3DA-A3E61026EE63}" type="slidenum">
              <a:rPr lang="en-US" smtClean="0"/>
              <a:t>18</a:t>
            </a:fld>
            <a:endParaRPr lang="en-US"/>
          </a:p>
        </p:txBody>
      </p:sp>
    </p:spTree>
    <p:extLst>
      <p:ext uri="{BB962C8B-B14F-4D97-AF65-F5344CB8AC3E}">
        <p14:creationId xmlns:p14="http://schemas.microsoft.com/office/powerpoint/2010/main" val="30633408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1. Completeness:</a:t>
            </a:r>
            <a:r>
              <a:rPr lang="en-US" sz="1200" kern="1200" dirty="0">
                <a:solidFill>
                  <a:schemeClr val="tx1"/>
                </a:solidFill>
                <a:effectLst/>
                <a:latin typeface="+mn-lt"/>
                <a:ea typeface="+mn-ea"/>
                <a:cs typeface="+mn-cs"/>
              </a:rPr>
              <a:t> Are the positions on the issues clearly stated? Does the argument section cover all the issues? The more complete, the better. </a:t>
            </a:r>
          </a:p>
          <a:p>
            <a:r>
              <a:rPr lang="en-US" sz="1200" b="1" kern="1200" dirty="0">
                <a:solidFill>
                  <a:schemeClr val="tx1"/>
                </a:solidFill>
                <a:effectLst/>
                <a:latin typeface="+mn-lt"/>
                <a:ea typeface="+mn-ea"/>
                <a:cs typeface="+mn-cs"/>
              </a:rPr>
              <a:t>2. Clarity:</a:t>
            </a:r>
            <a:r>
              <a:rPr lang="en-US" sz="1200" kern="1200" dirty="0">
                <a:solidFill>
                  <a:schemeClr val="tx1"/>
                </a:solidFill>
                <a:effectLst/>
                <a:latin typeface="+mn-lt"/>
                <a:ea typeface="+mn-ea"/>
                <a:cs typeface="+mn-cs"/>
              </a:rPr>
              <a:t> How clear is the writing? The more clarity the better.</a:t>
            </a:r>
          </a:p>
          <a:p>
            <a:r>
              <a:rPr lang="en-US" sz="1200" b="1" kern="1200" dirty="0">
                <a:solidFill>
                  <a:schemeClr val="tx1"/>
                </a:solidFill>
                <a:effectLst/>
                <a:latin typeface="+mn-lt"/>
                <a:ea typeface="+mn-ea"/>
                <a:cs typeface="+mn-cs"/>
              </a:rPr>
              <a:t>3. Presentation:</a:t>
            </a:r>
            <a:r>
              <a:rPr lang="en-US" sz="1200" kern="1200" dirty="0">
                <a:solidFill>
                  <a:schemeClr val="tx1"/>
                </a:solidFill>
                <a:effectLst/>
                <a:latin typeface="+mn-lt"/>
                <a:ea typeface="+mn-ea"/>
                <a:cs typeface="+mn-cs"/>
              </a:rPr>
              <a:t> How well is the argument section presented? The higher the quality of the presentation the better.</a:t>
            </a:r>
          </a:p>
          <a:p>
            <a:r>
              <a:rPr lang="en-US" sz="1200" b="1" kern="1200" dirty="0">
                <a:solidFill>
                  <a:schemeClr val="tx1"/>
                </a:solidFill>
                <a:effectLst/>
                <a:latin typeface="+mn-lt"/>
                <a:ea typeface="+mn-ea"/>
                <a:cs typeface="+mn-cs"/>
              </a:rPr>
              <a:t>4. Organization:</a:t>
            </a:r>
            <a:r>
              <a:rPr lang="en-US" sz="1200" kern="1200" dirty="0">
                <a:solidFill>
                  <a:schemeClr val="tx1"/>
                </a:solidFill>
                <a:effectLst/>
                <a:latin typeface="+mn-lt"/>
                <a:ea typeface="+mn-ea"/>
                <a:cs typeface="+mn-cs"/>
              </a:rPr>
              <a:t> How well organized is the argument section? The greater the quality of the organization, the better.</a:t>
            </a:r>
          </a:p>
          <a:p>
            <a:r>
              <a:rPr lang="en-US" sz="1200" b="1" kern="1200" dirty="0">
                <a:solidFill>
                  <a:schemeClr val="tx1"/>
                </a:solidFill>
                <a:effectLst/>
                <a:latin typeface="+mn-lt"/>
                <a:ea typeface="+mn-ea"/>
                <a:cs typeface="+mn-cs"/>
              </a:rPr>
              <a:t>5. Citations:</a:t>
            </a:r>
            <a:r>
              <a:rPr lang="en-US" sz="1200" kern="1200" dirty="0">
                <a:solidFill>
                  <a:schemeClr val="tx1"/>
                </a:solidFill>
                <a:effectLst/>
                <a:latin typeface="+mn-lt"/>
                <a:ea typeface="+mn-ea"/>
                <a:cs typeface="+mn-cs"/>
              </a:rPr>
              <a:t> Are direct quotes/paraphrases properly cited? Failure to properly cite costs points and can result in plagiarism. </a:t>
            </a:r>
          </a:p>
          <a:p>
            <a:r>
              <a:rPr lang="en-US" sz="1200" b="1" kern="1200" dirty="0">
                <a:solidFill>
                  <a:schemeClr val="tx1"/>
                </a:solidFill>
                <a:effectLst/>
                <a:latin typeface="+mn-lt"/>
                <a:ea typeface="+mn-ea"/>
                <a:cs typeface="+mn-cs"/>
              </a:rPr>
              <a:t>6. Originality:</a:t>
            </a:r>
            <a:r>
              <a:rPr lang="en-US" sz="1200" kern="1200" dirty="0">
                <a:solidFill>
                  <a:schemeClr val="tx1"/>
                </a:solidFill>
                <a:effectLst/>
                <a:latin typeface="+mn-lt"/>
                <a:ea typeface="+mn-ea"/>
                <a:cs typeface="+mn-cs"/>
              </a:rPr>
              <a:t> To what degree is the argument section in the student’s own words? The greater the originality, the better.</a:t>
            </a:r>
          </a:p>
          <a:p>
            <a:r>
              <a:rPr lang="en-US" sz="1200" b="1" kern="1200" dirty="0">
                <a:solidFill>
                  <a:schemeClr val="tx1"/>
                </a:solidFill>
                <a:effectLst/>
                <a:latin typeface="+mn-lt"/>
                <a:ea typeface="+mn-ea"/>
                <a:cs typeface="+mn-cs"/>
              </a:rPr>
              <a:t>7. Relevance:</a:t>
            </a:r>
            <a:r>
              <a:rPr lang="en-US" sz="1200" kern="1200" dirty="0">
                <a:solidFill>
                  <a:schemeClr val="tx1"/>
                </a:solidFill>
                <a:effectLst/>
                <a:latin typeface="+mn-lt"/>
                <a:ea typeface="+mn-ea"/>
                <a:cs typeface="+mn-cs"/>
              </a:rPr>
              <a:t> To what degree does the argument section address the issues? The greater the degree of relevance, the better.</a:t>
            </a:r>
          </a:p>
          <a:p>
            <a:r>
              <a:rPr lang="en-US" sz="1200" b="1" kern="1200" dirty="0">
                <a:solidFill>
                  <a:schemeClr val="tx1"/>
                </a:solidFill>
                <a:effectLst/>
                <a:latin typeface="+mn-lt"/>
                <a:ea typeface="+mn-ea"/>
                <a:cs typeface="+mn-cs"/>
              </a:rPr>
              <a:t>8. Argument Quality:</a:t>
            </a:r>
            <a:r>
              <a:rPr lang="en-US" sz="1200" kern="1200" dirty="0">
                <a:solidFill>
                  <a:schemeClr val="tx1"/>
                </a:solidFill>
                <a:effectLst/>
                <a:latin typeface="+mn-lt"/>
                <a:ea typeface="+mn-ea"/>
                <a:cs typeface="+mn-cs"/>
              </a:rPr>
              <a:t> Do the arguments presented 1) have plausible premises and 2) present good reasoning? The greater the quality of the arguments, the better. </a:t>
            </a:r>
          </a:p>
          <a:p>
            <a:endParaRPr lang="en-US" dirty="0"/>
          </a:p>
        </p:txBody>
      </p:sp>
      <p:sp>
        <p:nvSpPr>
          <p:cNvPr id="4" name="Slide Number Placeholder 3"/>
          <p:cNvSpPr>
            <a:spLocks noGrp="1"/>
          </p:cNvSpPr>
          <p:nvPr>
            <p:ph type="sldNum" sz="quarter" idx="5"/>
          </p:nvPr>
        </p:nvSpPr>
        <p:spPr/>
        <p:txBody>
          <a:bodyPr/>
          <a:lstStyle/>
          <a:p>
            <a:fld id="{AC03F48C-755C-4CC8-B3DA-A3E61026EE63}" type="slidenum">
              <a:rPr lang="en-US" smtClean="0"/>
              <a:t>20</a:t>
            </a:fld>
            <a:endParaRPr lang="en-US"/>
          </a:p>
        </p:txBody>
      </p:sp>
    </p:spTree>
    <p:extLst>
      <p:ext uri="{BB962C8B-B14F-4D97-AF65-F5344CB8AC3E}">
        <p14:creationId xmlns:p14="http://schemas.microsoft.com/office/powerpoint/2010/main" val="234967657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37617350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1097984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1716256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256719201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094638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3764170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166541919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4081839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415776421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9841739-DF17-4D4C-A932-BFAC2A9617DA}" type="datetimeFigureOut">
              <a:rPr lang="en-US" smtClean="0"/>
              <a:t>8/29/2025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1221277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9841739-DF17-4D4C-A932-BFAC2A9617DA}"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25758182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9841739-DF17-4D4C-A932-BFAC2A9617DA}" type="datetimeFigureOut">
              <a:rPr lang="en-US" smtClean="0"/>
              <a:t>8/29/2025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388682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9841739-DF17-4D4C-A932-BFAC2A9617DA}" type="datetimeFigureOut">
              <a:rPr lang="en-US" smtClean="0"/>
              <a:t>8/29/2025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2568387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9841739-DF17-4D4C-A932-BFAC2A9617DA}" type="datetimeFigureOut">
              <a:rPr lang="en-US" smtClean="0"/>
              <a:t>8/29/2025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17643508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9841739-DF17-4D4C-A932-BFAC2A9617DA}"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34388487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9841739-DF17-4D4C-A932-BFAC2A9617DA}" type="datetimeFigureOut">
              <a:rPr lang="en-US" smtClean="0"/>
              <a:t>8/29/2025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040412-5A9E-46F9-B9DB-879C2CE0EF2E}" type="slidenum">
              <a:rPr lang="en-US" smtClean="0"/>
              <a:t>‹#›</a:t>
            </a:fld>
            <a:endParaRPr lang="en-US"/>
          </a:p>
        </p:txBody>
      </p:sp>
    </p:spTree>
    <p:extLst>
      <p:ext uri="{BB962C8B-B14F-4D97-AF65-F5344CB8AC3E}">
        <p14:creationId xmlns:p14="http://schemas.microsoft.com/office/powerpoint/2010/main" val="580641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8" name="Group 7"/>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lumOff val="1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9841739-DF17-4D4C-A932-BFAC2A9617DA}" type="datetimeFigureOut">
              <a:rPr lang="en-US" smtClean="0"/>
              <a:t>8/29/2025</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C040412-5A9E-46F9-B9DB-879C2CE0EF2E}" type="slidenum">
              <a:rPr lang="en-US" smtClean="0"/>
              <a:t>‹#›</a:t>
            </a:fld>
            <a:endParaRPr lang="en-US"/>
          </a:p>
        </p:txBody>
      </p:sp>
    </p:spTree>
    <p:extLst>
      <p:ext uri="{BB962C8B-B14F-4D97-AF65-F5344CB8AC3E}">
        <p14:creationId xmlns:p14="http://schemas.microsoft.com/office/powerpoint/2010/main" val="4256770549"/>
      </p:ext>
    </p:extLst>
  </p:cSld>
  <p:clrMap bg1="dk1" tx1="lt1" bg2="dk2" tx2="lt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F79EF7-EB56-DA1B-B213-8E8BF5CE371C}"/>
              </a:ext>
            </a:extLst>
          </p:cNvPr>
          <p:cNvSpPr>
            <a:spLocks noGrp="1"/>
          </p:cNvSpPr>
          <p:nvPr>
            <p:ph type="ctrTitle"/>
          </p:nvPr>
        </p:nvSpPr>
        <p:spPr>
          <a:xfrm>
            <a:off x="890338" y="640080"/>
            <a:ext cx="3734014" cy="3566160"/>
          </a:xfrm>
        </p:spPr>
        <p:txBody>
          <a:bodyPr anchor="b">
            <a:normAutofit/>
          </a:bodyPr>
          <a:lstStyle/>
          <a:p>
            <a:pPr algn="l"/>
            <a:r>
              <a:rPr lang="en-US" sz="5400"/>
              <a:t>Aristotle Paper</a:t>
            </a:r>
            <a:endParaRPr lang="en-US" sz="5400" dirty="0"/>
          </a:p>
        </p:txBody>
      </p:sp>
      <p:sp>
        <p:nvSpPr>
          <p:cNvPr id="3" name="Subtitle 2">
            <a:extLst>
              <a:ext uri="{FF2B5EF4-FFF2-40B4-BE49-F238E27FC236}">
                <a16:creationId xmlns:a16="http://schemas.microsoft.com/office/drawing/2014/main" id="{47B6933F-8687-ACD3-FCF2-4432270D5BFD}"/>
              </a:ext>
            </a:extLst>
          </p:cNvPr>
          <p:cNvSpPr>
            <a:spLocks noGrp="1"/>
          </p:cNvSpPr>
          <p:nvPr>
            <p:ph type="subTitle" idx="1"/>
          </p:nvPr>
        </p:nvSpPr>
        <p:spPr>
          <a:xfrm>
            <a:off x="890339" y="4636008"/>
            <a:ext cx="3734014" cy="1572768"/>
          </a:xfrm>
        </p:spPr>
        <p:txBody>
          <a:bodyPr>
            <a:normAutofit/>
          </a:bodyPr>
          <a:lstStyle/>
          <a:p>
            <a:pPr algn="l"/>
            <a:r>
              <a:rPr lang="en-US"/>
              <a:t>Ancient &amp; Medieval Philosophy</a:t>
            </a:r>
          </a:p>
        </p:txBody>
      </p:sp>
    </p:spTree>
    <p:extLst>
      <p:ext uri="{BB962C8B-B14F-4D97-AF65-F5344CB8AC3E}">
        <p14:creationId xmlns:p14="http://schemas.microsoft.com/office/powerpoint/2010/main" val="41848748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Aristotle: Moral Education</a:t>
            </a:r>
          </a:p>
        </p:txBody>
      </p:sp>
      <p:sp>
        <p:nvSpPr>
          <p:cNvPr id="3" name="Content Placeholder 2"/>
          <p:cNvSpPr>
            <a:spLocks noGrp="1"/>
          </p:cNvSpPr>
          <p:nvPr>
            <p:ph idx="1"/>
          </p:nvPr>
        </p:nvSpPr>
        <p:spPr/>
        <p:txBody>
          <a:bodyPr>
            <a:normAutofit/>
          </a:bodyPr>
          <a:lstStyle/>
          <a:p>
            <a:r>
              <a:rPr lang="en-US" dirty="0"/>
              <a:t>Education in Goodness</a:t>
            </a:r>
          </a:p>
          <a:p>
            <a:pPr lvl="1"/>
            <a:r>
              <a:rPr lang="en-US" dirty="0"/>
              <a:t>Guidance</a:t>
            </a:r>
          </a:p>
          <a:p>
            <a:pPr lvl="2"/>
            <a:r>
              <a:rPr lang="en-US" dirty="0"/>
              <a:t>To be a good man one must have been brought up in the right way and trained in the right habits and must spend the rest of his life in reputable occupations, doing no wrong either with or against one’s will.</a:t>
            </a:r>
          </a:p>
          <a:p>
            <a:pPr lvl="2"/>
            <a:r>
              <a:rPr lang="en-US" dirty="0"/>
              <a:t>Living under the guidance of a right system that has effective force.</a:t>
            </a:r>
          </a:p>
          <a:p>
            <a:pPr lvl="2"/>
            <a:r>
              <a:rPr lang="en-US" dirty="0"/>
              <a:t>The orders a father or an individual gives have no forceful or compulsive power in general, unless he is a king.</a:t>
            </a:r>
          </a:p>
          <a:p>
            <a:pPr lvl="2"/>
            <a:r>
              <a:rPr lang="en-US" dirty="0"/>
              <a:t> Law, being the pronouncement of a kind of practical wisdom or intelligence, does have the power of compulsion.</a:t>
            </a:r>
          </a:p>
          <a:p>
            <a:pPr lvl="2"/>
            <a:r>
              <a:rPr lang="en-US" dirty="0"/>
              <a:t>Although people resent it when their impulses are opposed by human agents, the law causes no irritation by enjoining decent behavior.</a:t>
            </a:r>
          </a:p>
          <a:p>
            <a:pPr lvl="2"/>
            <a:endParaRPr lang="en-US" dirty="0"/>
          </a:p>
        </p:txBody>
      </p:sp>
    </p:spTree>
    <p:extLst>
      <p:ext uri="{BB962C8B-B14F-4D97-AF65-F5344CB8AC3E}">
        <p14:creationId xmlns:p14="http://schemas.microsoft.com/office/powerpoint/2010/main" val="29950891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3502" y="609600"/>
            <a:ext cx="8596668" cy="1320800"/>
          </a:xfrm>
        </p:spPr>
        <p:txBody>
          <a:bodyPr>
            <a:normAutofit/>
          </a:bodyPr>
          <a:lstStyle/>
          <a:p>
            <a:r>
              <a:rPr lang="en-US" dirty="0"/>
              <a:t>Aristotle: Moral Education</a:t>
            </a:r>
          </a:p>
        </p:txBody>
      </p:sp>
      <p:sp>
        <p:nvSpPr>
          <p:cNvPr id="3" name="Content Placeholder 2"/>
          <p:cNvSpPr>
            <a:spLocks noGrp="1"/>
          </p:cNvSpPr>
          <p:nvPr>
            <p:ph idx="1"/>
          </p:nvPr>
        </p:nvSpPr>
        <p:spPr>
          <a:xfrm>
            <a:off x="1333502" y="2160590"/>
            <a:ext cx="8470898" cy="3429260"/>
          </a:xfrm>
        </p:spPr>
        <p:txBody>
          <a:bodyPr>
            <a:normAutofit/>
          </a:bodyPr>
          <a:lstStyle/>
          <a:p>
            <a:r>
              <a:rPr lang="en-US"/>
              <a:t>Education in Goodness</a:t>
            </a:r>
          </a:p>
          <a:p>
            <a:pPr lvl="1"/>
            <a:r>
              <a:rPr lang="en-US"/>
              <a:t>Parents-Second Choice</a:t>
            </a:r>
          </a:p>
          <a:p>
            <a:pPr lvl="2"/>
            <a:r>
              <a:rPr lang="en-US"/>
              <a:t>If neglected by the state, it can be supplied by the parent; it calls for knowledge of legislative science.</a:t>
            </a:r>
          </a:p>
          <a:p>
            <a:pPr lvl="2"/>
            <a:r>
              <a:rPr lang="en-US"/>
              <a:t>Best solution: introduce a proper system of public supervision of these matters.</a:t>
            </a:r>
          </a:p>
          <a:p>
            <a:pPr lvl="2"/>
            <a:r>
              <a:rPr lang="en-US"/>
              <a:t>If neglected by the state, it would be right for to help  children and friends on the way to goodness, and that he should have the power or at least the choice of doing this.</a:t>
            </a:r>
          </a:p>
          <a:p>
            <a:pPr lvl="2"/>
            <a:r>
              <a:rPr lang="en-US"/>
              <a:t>Producing a right disposition in a person is not a task for anybody: if anyone can do it, it is the man with knowledge.</a:t>
            </a:r>
          </a:p>
          <a:p>
            <a:pPr lvl="3"/>
            <a:r>
              <a:rPr lang="en-US"/>
              <a:t>Analogy to practical professions.</a:t>
            </a:r>
          </a:p>
          <a:p>
            <a:pPr lvl="2"/>
            <a:endParaRPr lang="en-US"/>
          </a:p>
        </p:txBody>
      </p:sp>
    </p:spTree>
    <p:extLst>
      <p:ext uri="{BB962C8B-B14F-4D97-AF65-F5344CB8AC3E}">
        <p14:creationId xmlns:p14="http://schemas.microsoft.com/office/powerpoint/2010/main" val="1403907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4D16F1A-5D78-4402-81FF-31A98AFD6B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F7465BC1-7412-727D-933C-8D383EC384EE}"/>
              </a:ext>
            </a:extLst>
          </p:cNvPr>
          <p:cNvSpPr>
            <a:spLocks noGrp="1"/>
          </p:cNvSpPr>
          <p:nvPr>
            <p:ph type="title"/>
          </p:nvPr>
        </p:nvSpPr>
        <p:spPr>
          <a:xfrm>
            <a:off x="1286933" y="609600"/>
            <a:ext cx="10197494" cy="1099457"/>
          </a:xfrm>
        </p:spPr>
        <p:txBody>
          <a:bodyPr>
            <a:normAutofit/>
          </a:bodyPr>
          <a:lstStyle/>
          <a:p>
            <a:r>
              <a:rPr lang="en-US" dirty="0"/>
              <a:t>Summary Assessment</a:t>
            </a:r>
          </a:p>
        </p:txBody>
      </p:sp>
      <p:sp>
        <p:nvSpPr>
          <p:cNvPr id="12" name="Isosceles Triangle 11">
            <a:extLst>
              <a:ext uri="{FF2B5EF4-FFF2-40B4-BE49-F238E27FC236}">
                <a16:creationId xmlns:a16="http://schemas.microsoft.com/office/drawing/2014/main" id="{1B2FB7F0-6A45-43E8-88A7-48E46E6D48C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4" name="Isosceles Triangle 13">
            <a:extLst>
              <a:ext uri="{FF2B5EF4-FFF2-40B4-BE49-F238E27FC236}">
                <a16:creationId xmlns:a16="http://schemas.microsoft.com/office/drawing/2014/main" id="{6BA9C607-662B-4FBB-A3F3-CF593AD736C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1743267"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aphicFrame>
        <p:nvGraphicFramePr>
          <p:cNvPr id="6" name="Rectangle 1">
            <a:extLst>
              <a:ext uri="{FF2B5EF4-FFF2-40B4-BE49-F238E27FC236}">
                <a16:creationId xmlns:a16="http://schemas.microsoft.com/office/drawing/2014/main" id="{8B067324-E4D8-2DDF-A0F3-1729ADB32E30}"/>
              </a:ext>
            </a:extLst>
          </p:cNvPr>
          <p:cNvGraphicFramePr>
            <a:graphicFrameLocks noGrp="1"/>
          </p:cNvGraphicFramePr>
          <p:nvPr>
            <p:ph idx="1"/>
            <p:extLst>
              <p:ext uri="{D42A27DB-BD31-4B8C-83A1-F6EECF244321}">
                <p14:modId xmlns:p14="http://schemas.microsoft.com/office/powerpoint/2010/main" val="1105924808"/>
              </p:ext>
            </p:extLst>
          </p:nvPr>
        </p:nvGraphicFramePr>
        <p:xfrm>
          <a:off x="1286933" y="1948543"/>
          <a:ext cx="9618133" cy="409348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03438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A7A5A5-F7BA-0F51-1E7E-2833F4C6E426}"/>
              </a:ext>
            </a:extLst>
          </p:cNvPr>
          <p:cNvSpPr>
            <a:spLocks noGrp="1"/>
          </p:cNvSpPr>
          <p:nvPr>
            <p:ph type="title"/>
          </p:nvPr>
        </p:nvSpPr>
        <p:spPr/>
        <p:txBody>
          <a:bodyPr/>
          <a:lstStyle/>
          <a:p>
            <a:r>
              <a:rPr lang="en-US" dirty="0"/>
              <a:t>Summary Rubric</a:t>
            </a:r>
          </a:p>
        </p:txBody>
      </p:sp>
      <p:sp>
        <p:nvSpPr>
          <p:cNvPr id="3" name="Content Placeholder 2">
            <a:extLst>
              <a:ext uri="{FF2B5EF4-FFF2-40B4-BE49-F238E27FC236}">
                <a16:creationId xmlns:a16="http://schemas.microsoft.com/office/drawing/2014/main" id="{1A2C58D8-9102-F810-B0FF-3A7E18EE5781}"/>
              </a:ext>
            </a:extLst>
          </p:cNvPr>
          <p:cNvSpPr>
            <a:spLocks noGrp="1"/>
          </p:cNvSpPr>
          <p:nvPr>
            <p:ph idx="1"/>
          </p:nvPr>
        </p:nvSpPr>
        <p:spPr/>
        <p:txBody>
          <a:bodyPr>
            <a:normAutofit/>
          </a:bodyPr>
          <a:lstStyle/>
          <a:p>
            <a:r>
              <a:rPr lang="en-US" b="1" dirty="0"/>
              <a:t>Excellent Summary</a:t>
            </a:r>
            <a:r>
              <a:rPr lang="en-US" dirty="0"/>
              <a:t> (A) (41-45 points)</a:t>
            </a:r>
          </a:p>
          <a:p>
            <a:pPr lvl="1"/>
            <a:r>
              <a:rPr lang="en-US" dirty="0"/>
              <a:t>Clearly and concisely presents all the key points in your own words.</a:t>
            </a:r>
          </a:p>
          <a:p>
            <a:pPr lvl="1"/>
            <a:r>
              <a:rPr lang="en-US" dirty="0"/>
              <a:t> Clearly shows the connections between the key points.</a:t>
            </a:r>
          </a:p>
          <a:p>
            <a:pPr lvl="1"/>
            <a:r>
              <a:rPr lang="en-US" dirty="0"/>
              <a:t>Presents the summary as a coherent whole.</a:t>
            </a:r>
          </a:p>
          <a:p>
            <a:pPr lvl="1"/>
            <a:r>
              <a:rPr lang="en-US" dirty="0"/>
              <a:t>Clearly presents the arguments in the text and shows their structure and relation to the whole.</a:t>
            </a:r>
          </a:p>
          <a:p>
            <a:pPr lvl="1"/>
            <a:r>
              <a:rPr lang="en-US" dirty="0"/>
              <a:t>Is extremely well organized.</a:t>
            </a:r>
          </a:p>
          <a:p>
            <a:r>
              <a:rPr lang="en-US" b="1" dirty="0"/>
              <a:t>Good Summary</a:t>
            </a:r>
            <a:r>
              <a:rPr lang="en-US" dirty="0"/>
              <a:t> (B) (36-40 points)</a:t>
            </a:r>
          </a:p>
          <a:p>
            <a:pPr lvl="1"/>
            <a:r>
              <a:rPr lang="en-US" dirty="0"/>
              <a:t>Does most of what an excellent summary does, but has some flaws that prevent it from being excellent.</a:t>
            </a:r>
          </a:p>
          <a:p>
            <a:endParaRPr lang="en-US" dirty="0"/>
          </a:p>
        </p:txBody>
      </p:sp>
    </p:spTree>
    <p:extLst>
      <p:ext uri="{BB962C8B-B14F-4D97-AF65-F5344CB8AC3E}">
        <p14:creationId xmlns:p14="http://schemas.microsoft.com/office/powerpoint/2010/main" val="6033261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B4ADF-0E01-F824-5B54-D3C1928C5483}"/>
              </a:ext>
            </a:extLst>
          </p:cNvPr>
          <p:cNvSpPr>
            <a:spLocks noGrp="1"/>
          </p:cNvSpPr>
          <p:nvPr>
            <p:ph type="title"/>
          </p:nvPr>
        </p:nvSpPr>
        <p:spPr/>
        <p:txBody>
          <a:bodyPr/>
          <a:lstStyle/>
          <a:p>
            <a:r>
              <a:rPr lang="en-US" dirty="0"/>
              <a:t>Summary Rubric</a:t>
            </a:r>
          </a:p>
        </p:txBody>
      </p:sp>
      <p:sp>
        <p:nvSpPr>
          <p:cNvPr id="3" name="Content Placeholder 2">
            <a:extLst>
              <a:ext uri="{FF2B5EF4-FFF2-40B4-BE49-F238E27FC236}">
                <a16:creationId xmlns:a16="http://schemas.microsoft.com/office/drawing/2014/main" id="{5598B42D-34D1-3251-9A7A-89F9D5214F48}"/>
              </a:ext>
            </a:extLst>
          </p:cNvPr>
          <p:cNvSpPr>
            <a:spLocks noGrp="1"/>
          </p:cNvSpPr>
          <p:nvPr>
            <p:ph idx="1"/>
          </p:nvPr>
        </p:nvSpPr>
        <p:spPr/>
        <p:txBody>
          <a:bodyPr>
            <a:normAutofit fontScale="92500" lnSpcReduction="20000"/>
          </a:bodyPr>
          <a:lstStyle/>
          <a:p>
            <a:r>
              <a:rPr lang="en-US" b="1" dirty="0"/>
              <a:t>Adequate summary</a:t>
            </a:r>
            <a:r>
              <a:rPr lang="en-US" dirty="0"/>
              <a:t> (C) (32-35 points)</a:t>
            </a:r>
          </a:p>
          <a:p>
            <a:pPr lvl="1"/>
            <a:r>
              <a:rPr lang="en-US" dirty="0"/>
              <a:t>Presents all the key points.</a:t>
            </a:r>
          </a:p>
          <a:p>
            <a:pPr lvl="1"/>
            <a:r>
              <a:rPr lang="en-US" dirty="0"/>
              <a:t>Is adequately clear and organized.</a:t>
            </a:r>
          </a:p>
          <a:p>
            <a:pPr lvl="1"/>
            <a:r>
              <a:rPr lang="en-US" dirty="0"/>
              <a:t>Does not achieve the quality of a good summary, but does not have any major flaws.</a:t>
            </a:r>
          </a:p>
          <a:p>
            <a:r>
              <a:rPr lang="en-US" b="1" dirty="0"/>
              <a:t>Poor Summary</a:t>
            </a:r>
            <a:r>
              <a:rPr lang="en-US" dirty="0"/>
              <a:t> (D) (27-31 points)</a:t>
            </a:r>
          </a:p>
          <a:p>
            <a:pPr lvl="1"/>
            <a:r>
              <a:rPr lang="en-US" dirty="0"/>
              <a:t>Leaves out some key points.</a:t>
            </a:r>
          </a:p>
          <a:p>
            <a:pPr lvl="1"/>
            <a:r>
              <a:rPr lang="en-US" dirty="0"/>
              <a:t>Is unclear and /or presented in a disorganized manner.</a:t>
            </a:r>
          </a:p>
          <a:p>
            <a:pPr lvl="1"/>
            <a:r>
              <a:rPr lang="en-US" dirty="0"/>
              <a:t>Has a few major flaws or numerous minor flaws.</a:t>
            </a:r>
          </a:p>
          <a:p>
            <a:r>
              <a:rPr lang="en-US" b="1" dirty="0"/>
              <a:t>Failing summary</a:t>
            </a:r>
            <a:r>
              <a:rPr lang="en-US" dirty="0"/>
              <a:t> (F) (0-26 points)</a:t>
            </a:r>
          </a:p>
          <a:p>
            <a:pPr lvl="1"/>
            <a:r>
              <a:rPr lang="en-US" dirty="0"/>
              <a:t>Leaves out most key points.</a:t>
            </a:r>
          </a:p>
          <a:p>
            <a:pPr lvl="1"/>
            <a:r>
              <a:rPr lang="en-US" dirty="0"/>
              <a:t>Is very unclear and/or disorganized.</a:t>
            </a:r>
          </a:p>
          <a:p>
            <a:pPr lvl="1"/>
            <a:r>
              <a:rPr lang="en-US" dirty="0"/>
              <a:t>Has many major flaws.</a:t>
            </a:r>
          </a:p>
          <a:p>
            <a:endParaRPr lang="en-US" dirty="0"/>
          </a:p>
        </p:txBody>
      </p:sp>
    </p:spTree>
    <p:extLst>
      <p:ext uri="{BB962C8B-B14F-4D97-AF65-F5344CB8AC3E}">
        <p14:creationId xmlns:p14="http://schemas.microsoft.com/office/powerpoint/2010/main" val="21154425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069AD-E048-5A15-985F-307667AB42C1}"/>
              </a:ext>
            </a:extLst>
          </p:cNvPr>
          <p:cNvSpPr>
            <a:spLocks noGrp="1"/>
          </p:cNvSpPr>
          <p:nvPr>
            <p:ph type="title"/>
          </p:nvPr>
        </p:nvSpPr>
        <p:spPr/>
        <p:txBody>
          <a:bodyPr/>
          <a:lstStyle/>
          <a:p>
            <a:r>
              <a:rPr lang="en-US" dirty="0"/>
              <a:t>Part III: Argument</a:t>
            </a:r>
          </a:p>
        </p:txBody>
      </p:sp>
      <p:sp>
        <p:nvSpPr>
          <p:cNvPr id="3" name="Content Placeholder 2">
            <a:extLst>
              <a:ext uri="{FF2B5EF4-FFF2-40B4-BE49-F238E27FC236}">
                <a16:creationId xmlns:a16="http://schemas.microsoft.com/office/drawing/2014/main" id="{BD9519DB-F00B-6ACF-7547-0FEAAEA3F0F2}"/>
              </a:ext>
            </a:extLst>
          </p:cNvPr>
          <p:cNvSpPr>
            <a:spLocks noGrp="1"/>
          </p:cNvSpPr>
          <p:nvPr>
            <p:ph idx="1"/>
          </p:nvPr>
        </p:nvSpPr>
        <p:spPr/>
        <p:txBody>
          <a:bodyPr/>
          <a:lstStyle/>
          <a:p>
            <a:r>
              <a:rPr lang="en-US" dirty="0"/>
              <a:t>250+ Words</a:t>
            </a:r>
          </a:p>
          <a:p>
            <a:r>
              <a:rPr lang="en-US" dirty="0"/>
              <a:t>45 Points</a:t>
            </a:r>
          </a:p>
          <a:p>
            <a:r>
              <a:rPr lang="en-US" dirty="0"/>
              <a:t>State your position on the overall </a:t>
            </a:r>
            <a:r>
              <a:rPr lang="en-US" dirty="0" err="1"/>
              <a:t>issue:Is</a:t>
            </a:r>
            <a:r>
              <a:rPr lang="en-US" dirty="0"/>
              <a:t> education in goodness best undertaken by the state?</a:t>
            </a:r>
          </a:p>
          <a:p>
            <a:r>
              <a:rPr lang="en-US" dirty="0"/>
              <a:t>You can select a context   (time &amp; place).</a:t>
            </a:r>
          </a:p>
          <a:p>
            <a:endParaRPr lang="en-US" dirty="0"/>
          </a:p>
        </p:txBody>
      </p:sp>
    </p:spTree>
    <p:extLst>
      <p:ext uri="{BB962C8B-B14F-4D97-AF65-F5344CB8AC3E}">
        <p14:creationId xmlns:p14="http://schemas.microsoft.com/office/powerpoint/2010/main" val="39045670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D5B545-6A4D-B96D-B7AC-78D7743A0DCC}"/>
              </a:ext>
            </a:extLst>
          </p:cNvPr>
          <p:cNvSpPr>
            <a:spLocks noGrp="1"/>
          </p:cNvSpPr>
          <p:nvPr>
            <p:ph type="title"/>
          </p:nvPr>
        </p:nvSpPr>
        <p:spPr/>
        <p:txBody>
          <a:bodyPr/>
          <a:lstStyle/>
          <a:p>
            <a:r>
              <a:rPr lang="en-US" dirty="0"/>
              <a:t>Option 1: Direct Defense of Aristotle</a:t>
            </a:r>
          </a:p>
        </p:txBody>
      </p:sp>
      <p:sp>
        <p:nvSpPr>
          <p:cNvPr id="3" name="Content Placeholder 2">
            <a:extLst>
              <a:ext uri="{FF2B5EF4-FFF2-40B4-BE49-F238E27FC236}">
                <a16:creationId xmlns:a16="http://schemas.microsoft.com/office/drawing/2014/main" id="{CA34CCE5-F8A1-A245-C4C3-2875021B770E}"/>
              </a:ext>
            </a:extLst>
          </p:cNvPr>
          <p:cNvSpPr>
            <a:spLocks noGrp="1"/>
          </p:cNvSpPr>
          <p:nvPr>
            <p:ph idx="1"/>
          </p:nvPr>
        </p:nvSpPr>
        <p:spPr/>
        <p:txBody>
          <a:bodyPr>
            <a:normAutofit fontScale="85000" lnSpcReduction="20000"/>
          </a:bodyPr>
          <a:lstStyle/>
          <a:p>
            <a:r>
              <a:rPr lang="en-US" b="1" dirty="0"/>
              <a:t>Choose this option if you agree with Aristotle and want to defend his actual arguments.</a:t>
            </a:r>
            <a:endParaRPr lang="en-US" dirty="0"/>
          </a:p>
          <a:p>
            <a:r>
              <a:rPr lang="en-US" b="1" dirty="0"/>
              <a:t>🔍 Your Task:</a:t>
            </a:r>
          </a:p>
          <a:p>
            <a:pPr lvl="1"/>
            <a:r>
              <a:rPr lang="en-US" dirty="0"/>
              <a:t>Support </a:t>
            </a:r>
            <a:r>
              <a:rPr lang="en-US" b="1" dirty="0"/>
              <a:t>all three of Aristotle’s main arguments</a:t>
            </a:r>
            <a:r>
              <a:rPr lang="en-US" dirty="0"/>
              <a:t> using your own reasoning</a:t>
            </a:r>
          </a:p>
          <a:p>
            <a:r>
              <a:rPr lang="en-US" b="1" dirty="0"/>
              <a:t>🛠️ Two Ways to Defend:</a:t>
            </a:r>
          </a:p>
          <a:p>
            <a:pPr lvl="1"/>
            <a:r>
              <a:rPr lang="en-US" b="1" dirty="0"/>
              <a:t>Premise Support</a:t>
            </a:r>
            <a:endParaRPr lang="en-US" dirty="0"/>
          </a:p>
          <a:p>
            <a:pPr lvl="2"/>
            <a:r>
              <a:rPr lang="en-US" dirty="0"/>
              <a:t>Argue that each key premise is plausible</a:t>
            </a:r>
          </a:p>
          <a:p>
            <a:pPr lvl="2"/>
            <a:r>
              <a:rPr lang="en-US" dirty="0"/>
              <a:t>Show that the overall reasoning is sound</a:t>
            </a:r>
          </a:p>
          <a:p>
            <a:pPr lvl="1"/>
            <a:r>
              <a:rPr lang="en-US" b="1" dirty="0"/>
              <a:t>Argument Support</a:t>
            </a:r>
            <a:endParaRPr lang="en-US" dirty="0"/>
          </a:p>
          <a:p>
            <a:pPr lvl="2"/>
            <a:r>
              <a:rPr lang="en-US" dirty="0"/>
              <a:t>Provide a new argument that reinforces each of Aristotle’s</a:t>
            </a:r>
          </a:p>
          <a:p>
            <a:pPr lvl="2"/>
            <a:r>
              <a:rPr lang="en-US" dirty="0"/>
              <a:t>Example:</a:t>
            </a:r>
          </a:p>
          <a:p>
            <a:pPr lvl="3"/>
            <a:r>
              <a:rPr lang="en-US" dirty="0"/>
              <a:t>Use analogy: moral education ↔ math/science education</a:t>
            </a:r>
          </a:p>
          <a:p>
            <a:pPr lvl="3"/>
            <a:r>
              <a:rPr lang="en-US" dirty="0"/>
              <a:t>Conclusion: The state should be the moral educator just as it teaches academic subjects</a:t>
            </a:r>
          </a:p>
          <a:p>
            <a:r>
              <a:rPr lang="en-US" dirty="0"/>
              <a:t> You may use </a:t>
            </a:r>
            <a:r>
              <a:rPr lang="en-US" b="1" dirty="0"/>
              <a:t>both methods</a:t>
            </a:r>
            <a:r>
              <a:rPr lang="en-US" dirty="0"/>
              <a:t> in the same paper</a:t>
            </a:r>
          </a:p>
          <a:p>
            <a:endParaRPr lang="en-US" dirty="0"/>
          </a:p>
        </p:txBody>
      </p:sp>
    </p:spTree>
    <p:extLst>
      <p:ext uri="{BB962C8B-B14F-4D97-AF65-F5344CB8AC3E}">
        <p14:creationId xmlns:p14="http://schemas.microsoft.com/office/powerpoint/2010/main" val="39736643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93E40C-0AE3-DC20-ACFB-C37E0A69A8D0}"/>
              </a:ext>
            </a:extLst>
          </p:cNvPr>
          <p:cNvSpPr>
            <a:spLocks noGrp="1"/>
          </p:cNvSpPr>
          <p:nvPr>
            <p:ph type="title"/>
          </p:nvPr>
        </p:nvSpPr>
        <p:spPr/>
        <p:txBody>
          <a:bodyPr/>
          <a:lstStyle/>
          <a:p>
            <a:r>
              <a:rPr lang="en-US" dirty="0"/>
              <a:t>Option 2: Critiquing Aristotle’s Case</a:t>
            </a:r>
          </a:p>
        </p:txBody>
      </p:sp>
      <p:sp>
        <p:nvSpPr>
          <p:cNvPr id="3" name="Content Placeholder 2">
            <a:extLst>
              <a:ext uri="{FF2B5EF4-FFF2-40B4-BE49-F238E27FC236}">
                <a16:creationId xmlns:a16="http://schemas.microsoft.com/office/drawing/2014/main" id="{B610F5CC-C1A8-C607-B688-5E2B270B9D7C}"/>
              </a:ext>
            </a:extLst>
          </p:cNvPr>
          <p:cNvSpPr>
            <a:spLocks noGrp="1"/>
          </p:cNvSpPr>
          <p:nvPr>
            <p:ph idx="1"/>
          </p:nvPr>
        </p:nvSpPr>
        <p:spPr/>
        <p:txBody>
          <a:bodyPr>
            <a:normAutofit fontScale="92500" lnSpcReduction="20000"/>
          </a:bodyPr>
          <a:lstStyle/>
          <a:p>
            <a:r>
              <a:rPr lang="en-US" b="1" dirty="0"/>
              <a:t>Choose this option if you disagree with Aristotle and want to challenge his actual arguments.</a:t>
            </a:r>
            <a:endParaRPr lang="en-US" dirty="0"/>
          </a:p>
          <a:p>
            <a:r>
              <a:rPr lang="en-US" b="1" dirty="0"/>
              <a:t>🔍 Your Task:</a:t>
            </a:r>
          </a:p>
          <a:p>
            <a:pPr lvl="1"/>
            <a:r>
              <a:rPr lang="en-US" dirty="0"/>
              <a:t>Undercut </a:t>
            </a:r>
            <a:r>
              <a:rPr lang="en-US" b="1" dirty="0"/>
              <a:t>each of Aristotle’s three main arguments</a:t>
            </a:r>
            <a:r>
              <a:rPr lang="en-US" dirty="0"/>
              <a:t> using your own reasoning</a:t>
            </a:r>
          </a:p>
          <a:p>
            <a:r>
              <a:rPr lang="en-US" b="1" dirty="0"/>
              <a:t>🛠️ How to Attack:</a:t>
            </a:r>
          </a:p>
          <a:p>
            <a:pPr lvl="1"/>
            <a:r>
              <a:rPr lang="en-US" b="1" dirty="0"/>
              <a:t>Premise Critique</a:t>
            </a:r>
            <a:endParaRPr lang="en-US" dirty="0"/>
          </a:p>
          <a:p>
            <a:pPr lvl="2"/>
            <a:r>
              <a:rPr lang="en-US" dirty="0"/>
              <a:t>Argue that key premises are </a:t>
            </a:r>
            <a:r>
              <a:rPr lang="en-US" b="1" dirty="0"/>
              <a:t>implausible or flawed</a:t>
            </a:r>
            <a:endParaRPr lang="en-US" dirty="0"/>
          </a:p>
          <a:p>
            <a:pPr lvl="2"/>
            <a:r>
              <a:rPr lang="en-US" dirty="0"/>
              <a:t>Example: Challenge the 5th premise of Argument #3 by showing that people do find the law irritating</a:t>
            </a:r>
          </a:p>
          <a:p>
            <a:pPr lvl="1"/>
            <a:r>
              <a:rPr lang="en-US" b="1" dirty="0"/>
              <a:t>Reasoning Breakdown</a:t>
            </a:r>
            <a:endParaRPr lang="en-US" dirty="0"/>
          </a:p>
          <a:p>
            <a:pPr lvl="2"/>
            <a:r>
              <a:rPr lang="en-US" dirty="0"/>
              <a:t>Show that flawed premises </a:t>
            </a:r>
            <a:r>
              <a:rPr lang="en-US" b="1" dirty="0"/>
              <a:t>undermine the argument’s logic</a:t>
            </a:r>
            <a:endParaRPr lang="en-US" dirty="0"/>
          </a:p>
          <a:p>
            <a:pPr lvl="2"/>
            <a:r>
              <a:rPr lang="en-US" dirty="0"/>
              <a:t>Argue that the reasoning </a:t>
            </a:r>
            <a:r>
              <a:rPr lang="en-US" b="1" dirty="0"/>
              <a:t>fails as a whole</a:t>
            </a:r>
            <a:endParaRPr lang="en-US" dirty="0"/>
          </a:p>
          <a:p>
            <a:r>
              <a:rPr lang="en-US" dirty="0"/>
              <a:t>Use evidence, examples, and philosophical standards to support your critique</a:t>
            </a:r>
          </a:p>
          <a:p>
            <a:endParaRPr lang="en-US" dirty="0"/>
          </a:p>
        </p:txBody>
      </p:sp>
    </p:spTree>
    <p:extLst>
      <p:ext uri="{BB962C8B-B14F-4D97-AF65-F5344CB8AC3E}">
        <p14:creationId xmlns:p14="http://schemas.microsoft.com/office/powerpoint/2010/main" val="19479638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28F137-8703-F917-3975-1722D53D1D2E}"/>
              </a:ext>
            </a:extLst>
          </p:cNvPr>
          <p:cNvSpPr>
            <a:spLocks noGrp="1"/>
          </p:cNvSpPr>
          <p:nvPr>
            <p:ph type="title"/>
          </p:nvPr>
        </p:nvSpPr>
        <p:spPr/>
        <p:txBody>
          <a:bodyPr/>
          <a:lstStyle/>
          <a:p>
            <a:r>
              <a:rPr lang="en-US" dirty="0"/>
              <a:t>Option 3: New Defense of Aristotle’</a:t>
            </a:r>
          </a:p>
        </p:txBody>
      </p:sp>
      <p:sp>
        <p:nvSpPr>
          <p:cNvPr id="3" name="Content Placeholder 2">
            <a:extLst>
              <a:ext uri="{FF2B5EF4-FFF2-40B4-BE49-F238E27FC236}">
                <a16:creationId xmlns:a16="http://schemas.microsoft.com/office/drawing/2014/main" id="{CF228271-0BA8-3281-A60E-351A2A2D3170}"/>
              </a:ext>
            </a:extLst>
          </p:cNvPr>
          <p:cNvSpPr>
            <a:spLocks noGrp="1"/>
          </p:cNvSpPr>
          <p:nvPr>
            <p:ph idx="1"/>
          </p:nvPr>
        </p:nvSpPr>
        <p:spPr/>
        <p:txBody>
          <a:bodyPr>
            <a:normAutofit fontScale="92500" lnSpcReduction="20000"/>
          </a:bodyPr>
          <a:lstStyle/>
          <a:p>
            <a:r>
              <a:rPr lang="en-US" b="1" dirty="0"/>
              <a:t>Choose this option if you agree with Aristotle’s conclusion but want to support it with your own arguments.</a:t>
            </a:r>
            <a:endParaRPr lang="en-US" dirty="0"/>
          </a:p>
          <a:p>
            <a:r>
              <a:rPr lang="en-US" b="1" dirty="0"/>
              <a:t>🔍 Your Task:</a:t>
            </a:r>
          </a:p>
          <a:p>
            <a:pPr lvl="1"/>
            <a:r>
              <a:rPr lang="en-US" dirty="0"/>
              <a:t>Argue that </a:t>
            </a:r>
            <a:r>
              <a:rPr lang="en-US" b="1" dirty="0"/>
              <a:t>moral education is best undertaken by the state</a:t>
            </a:r>
            <a:endParaRPr lang="en-US" dirty="0"/>
          </a:p>
          <a:p>
            <a:pPr lvl="1"/>
            <a:r>
              <a:rPr lang="en-US" dirty="0"/>
              <a:t>Do </a:t>
            </a:r>
            <a:r>
              <a:rPr lang="en-US" b="1" dirty="0"/>
              <a:t>not</a:t>
            </a:r>
            <a:r>
              <a:rPr lang="en-US" dirty="0"/>
              <a:t> rely on Aristotle’s three original arguments</a:t>
            </a:r>
          </a:p>
          <a:p>
            <a:r>
              <a:rPr lang="en-US" b="1" dirty="0"/>
              <a:t>🛠️ How to Defend:</a:t>
            </a:r>
          </a:p>
          <a:p>
            <a:pPr lvl="1"/>
            <a:r>
              <a:rPr lang="en-US" dirty="0"/>
              <a:t>Provide </a:t>
            </a:r>
            <a:r>
              <a:rPr lang="en-US" b="1" dirty="0"/>
              <a:t>new reasons</a:t>
            </a:r>
            <a:r>
              <a:rPr lang="en-US" dirty="0"/>
              <a:t> supporting state-led moral education</a:t>
            </a:r>
          </a:p>
          <a:p>
            <a:pPr lvl="1"/>
            <a:r>
              <a:rPr lang="en-US" dirty="0"/>
              <a:t>Use analogies or examples to build your case</a:t>
            </a:r>
          </a:p>
          <a:p>
            <a:pPr lvl="2"/>
            <a:r>
              <a:rPr lang="en-US" dirty="0"/>
              <a:t>Example:</a:t>
            </a:r>
          </a:p>
          <a:p>
            <a:pPr lvl="3"/>
            <a:r>
              <a:rPr lang="en-US" b="1" dirty="0"/>
              <a:t>Traffic Laws Analogy</a:t>
            </a:r>
            <a:r>
              <a:rPr lang="en-US" dirty="0"/>
              <a:t>: Just as uniformity is needed in traffic laws, moral education requires centralized guidance</a:t>
            </a:r>
          </a:p>
          <a:p>
            <a:pPr lvl="3"/>
            <a:r>
              <a:rPr lang="en-US" b="1" dirty="0"/>
              <a:t>Language Analogy</a:t>
            </a:r>
            <a:r>
              <a:rPr lang="en-US" dirty="0"/>
              <a:t>: State-based language education parallels the need for consistent moral instruction</a:t>
            </a:r>
          </a:p>
          <a:p>
            <a:r>
              <a:rPr lang="en-US" dirty="0"/>
              <a:t>Be original, clear, and philosophically grounded</a:t>
            </a:r>
          </a:p>
          <a:p>
            <a:endParaRPr lang="en-US" dirty="0"/>
          </a:p>
        </p:txBody>
      </p:sp>
    </p:spTree>
    <p:extLst>
      <p:ext uri="{BB962C8B-B14F-4D97-AF65-F5344CB8AC3E}">
        <p14:creationId xmlns:p14="http://schemas.microsoft.com/office/powerpoint/2010/main" val="4905514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8FB056-559B-4C2D-F97C-EA0E5BCA9837}"/>
              </a:ext>
            </a:extLst>
          </p:cNvPr>
          <p:cNvSpPr>
            <a:spLocks noGrp="1"/>
          </p:cNvSpPr>
          <p:nvPr>
            <p:ph type="title"/>
          </p:nvPr>
        </p:nvSpPr>
        <p:spPr/>
        <p:txBody>
          <a:bodyPr/>
          <a:lstStyle/>
          <a:p>
            <a:r>
              <a:rPr lang="en-US" dirty="0"/>
              <a:t>Option 4: Challenging Aristotle’s Claim with New Arguments</a:t>
            </a:r>
          </a:p>
        </p:txBody>
      </p:sp>
      <p:sp>
        <p:nvSpPr>
          <p:cNvPr id="3" name="Content Placeholder 2">
            <a:extLst>
              <a:ext uri="{FF2B5EF4-FFF2-40B4-BE49-F238E27FC236}">
                <a16:creationId xmlns:a16="http://schemas.microsoft.com/office/drawing/2014/main" id="{D9873B48-97F8-093B-3F5A-CD03533BB3D9}"/>
              </a:ext>
            </a:extLst>
          </p:cNvPr>
          <p:cNvSpPr>
            <a:spLocks noGrp="1"/>
          </p:cNvSpPr>
          <p:nvPr>
            <p:ph idx="1"/>
          </p:nvPr>
        </p:nvSpPr>
        <p:spPr/>
        <p:txBody>
          <a:bodyPr>
            <a:normAutofit fontScale="70000" lnSpcReduction="20000"/>
          </a:bodyPr>
          <a:lstStyle/>
          <a:p>
            <a:r>
              <a:rPr lang="en-US" b="1" dirty="0"/>
              <a:t>Choose this option if you disagree with Aristotle’s conclusion and want to offer your own reasons against state-led moral education.</a:t>
            </a:r>
            <a:endParaRPr lang="en-US" dirty="0"/>
          </a:p>
          <a:p>
            <a:r>
              <a:rPr lang="en-US" b="1" dirty="0"/>
              <a:t>🔍 Your Task:</a:t>
            </a:r>
          </a:p>
          <a:p>
            <a:pPr lvl="1"/>
            <a:r>
              <a:rPr lang="en-US" dirty="0"/>
              <a:t>Argue that the </a:t>
            </a:r>
            <a:r>
              <a:rPr lang="en-US" b="1" dirty="0"/>
              <a:t>state should not be the moral educator</a:t>
            </a:r>
            <a:endParaRPr lang="en-US" dirty="0"/>
          </a:p>
          <a:p>
            <a:pPr lvl="1"/>
            <a:r>
              <a:rPr lang="en-US" dirty="0"/>
              <a:t>Do </a:t>
            </a:r>
            <a:r>
              <a:rPr lang="en-US" b="1" dirty="0"/>
              <a:t>not</a:t>
            </a:r>
            <a:r>
              <a:rPr lang="en-US" dirty="0"/>
              <a:t> critique Aristotle’s three original arguments</a:t>
            </a:r>
          </a:p>
          <a:p>
            <a:r>
              <a:rPr lang="en-US" b="1" dirty="0"/>
              <a:t>🛠️ Possible Lines of Attack:</a:t>
            </a:r>
          </a:p>
          <a:p>
            <a:pPr lvl="1"/>
            <a:r>
              <a:rPr lang="en-US" b="1" dirty="0"/>
              <a:t>Moral Autonomy</a:t>
            </a:r>
            <a:r>
              <a:rPr lang="en-US" dirty="0"/>
              <a:t>:</a:t>
            </a:r>
          </a:p>
          <a:p>
            <a:pPr lvl="2"/>
            <a:r>
              <a:rPr lang="en-US" dirty="0"/>
              <a:t>Imposing a single morality may itself be immoral</a:t>
            </a:r>
          </a:p>
          <a:p>
            <a:pPr lvl="1"/>
            <a:r>
              <a:rPr lang="en-US" b="1" dirty="0"/>
              <a:t>Practical Concerns</a:t>
            </a:r>
            <a:r>
              <a:rPr lang="en-US" dirty="0"/>
              <a:t>:</a:t>
            </a:r>
          </a:p>
          <a:p>
            <a:pPr lvl="2"/>
            <a:r>
              <a:rPr lang="en-US" dirty="0"/>
              <a:t>Who funds moral education?</a:t>
            </a:r>
          </a:p>
          <a:p>
            <a:pPr lvl="2"/>
            <a:r>
              <a:rPr lang="en-US" dirty="0"/>
              <a:t>Which morality gets chosen?</a:t>
            </a:r>
          </a:p>
          <a:p>
            <a:r>
              <a:rPr lang="en-US" b="1" dirty="0"/>
              <a:t>Knowledge Critique</a:t>
            </a:r>
            <a:r>
              <a:rPr lang="en-US" dirty="0"/>
              <a:t>:</a:t>
            </a:r>
          </a:p>
          <a:p>
            <a:pPr lvl="1"/>
            <a:r>
              <a:rPr lang="en-US" dirty="0"/>
              <a:t>Use Aristotle’s own standard: moral educators must have proper knowledge</a:t>
            </a:r>
          </a:p>
          <a:p>
            <a:pPr lvl="1"/>
            <a:r>
              <a:rPr lang="en-US" dirty="0"/>
              <a:t>Ask: Do politicians possess sufficient moral wisdom?</a:t>
            </a:r>
          </a:p>
          <a:p>
            <a:r>
              <a:rPr lang="en-US" dirty="0"/>
              <a:t> Tie all arguments directly to the central issue: </a:t>
            </a:r>
            <a:r>
              <a:rPr lang="en-US" i="1" dirty="0"/>
              <a:t>Is the state the best agent for moral education?</a:t>
            </a:r>
            <a:endParaRPr lang="en-US" dirty="0"/>
          </a:p>
          <a:p>
            <a:endParaRPr lang="en-US" dirty="0"/>
          </a:p>
        </p:txBody>
      </p:sp>
    </p:spTree>
    <p:extLst>
      <p:ext uri="{BB962C8B-B14F-4D97-AF65-F5344CB8AC3E}">
        <p14:creationId xmlns:p14="http://schemas.microsoft.com/office/powerpoint/2010/main" val="2787402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343C00-E87C-8AA8-91D6-D0EE207E877B}"/>
              </a:ext>
            </a:extLst>
          </p:cNvPr>
          <p:cNvSpPr>
            <a:spLocks noGrp="1"/>
          </p:cNvSpPr>
          <p:nvPr>
            <p:ph type="title"/>
          </p:nvPr>
        </p:nvSpPr>
        <p:spPr>
          <a:xfrm>
            <a:off x="2786047" y="609600"/>
            <a:ext cx="6487955" cy="1320800"/>
          </a:xfrm>
        </p:spPr>
        <p:txBody>
          <a:bodyPr>
            <a:normAutofit/>
          </a:bodyPr>
          <a:lstStyle/>
          <a:p>
            <a:r>
              <a:rPr lang="en-US" dirty="0"/>
              <a:t>The Draft</a:t>
            </a:r>
          </a:p>
        </p:txBody>
      </p:sp>
      <p:pic>
        <p:nvPicPr>
          <p:cNvPr id="5" name="Picture 4" descr="Piles of paper">
            <a:extLst>
              <a:ext uri="{FF2B5EF4-FFF2-40B4-BE49-F238E27FC236}">
                <a16:creationId xmlns:a16="http://schemas.microsoft.com/office/drawing/2014/main" id="{8E31A998-A635-D521-5C58-82FB9392FDD5}"/>
              </a:ext>
            </a:extLst>
          </p:cNvPr>
          <p:cNvPicPr>
            <a:picLocks noChangeAspect="1"/>
          </p:cNvPicPr>
          <p:nvPr/>
        </p:nvPicPr>
        <p:blipFill>
          <a:blip r:embed="rId2">
            <a:duotone>
              <a:prstClr val="black"/>
              <a:schemeClr val="tx2">
                <a:tint val="45000"/>
                <a:satMod val="400000"/>
              </a:schemeClr>
            </a:duotone>
          </a:blip>
          <a:srcRect l="46261" r="27199" b="1"/>
          <a:stretch>
            <a:fillRect/>
          </a:stretch>
        </p:blipFill>
        <p:spPr>
          <a:xfrm>
            <a:off x="20" y="10"/>
            <a:ext cx="2734036" cy="6876278"/>
          </a:xfrm>
          <a:custGeom>
            <a:avLst/>
            <a:gdLst/>
            <a:ahLst/>
            <a:cxnLst/>
            <a:rect l="l" t="t" r="r" b="b"/>
            <a:pathLst>
              <a:path w="2734056" h="6858000">
                <a:moveTo>
                  <a:pt x="0" y="0"/>
                </a:moveTo>
                <a:lnTo>
                  <a:pt x="1674254" y="0"/>
                </a:lnTo>
                <a:lnTo>
                  <a:pt x="2734056" y="6850199"/>
                </a:lnTo>
                <a:lnTo>
                  <a:pt x="2734056" y="6858000"/>
                </a:lnTo>
                <a:lnTo>
                  <a:pt x="842596" y="6858000"/>
                </a:lnTo>
                <a:lnTo>
                  <a:pt x="0" y="1191846"/>
                </a:lnTo>
                <a:close/>
              </a:path>
            </a:pathLst>
          </a:custGeom>
        </p:spPr>
      </p:pic>
      <p:sp>
        <p:nvSpPr>
          <p:cNvPr id="9" name="Isosceles Triangle 8">
            <a:extLst>
              <a:ext uri="{FF2B5EF4-FFF2-40B4-BE49-F238E27FC236}">
                <a16:creationId xmlns:a16="http://schemas.microsoft.com/office/drawing/2014/main" id="{68EE4C72-F2C4-48C0-A42A-6D8069047A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1191846"/>
            <a:ext cx="842596" cy="5666154"/>
          </a:xfrm>
          <a:prstGeom prst="triangle">
            <a:avLst>
              <a:gd name="adj" fmla="val 100000"/>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3" name="Content Placeholder 2">
            <a:extLst>
              <a:ext uri="{FF2B5EF4-FFF2-40B4-BE49-F238E27FC236}">
                <a16:creationId xmlns:a16="http://schemas.microsoft.com/office/drawing/2014/main" id="{1423B108-AA37-2242-B17F-314FA898547C}"/>
              </a:ext>
            </a:extLst>
          </p:cNvPr>
          <p:cNvSpPr>
            <a:spLocks noGrp="1"/>
          </p:cNvSpPr>
          <p:nvPr>
            <p:ph idx="1"/>
          </p:nvPr>
        </p:nvSpPr>
        <p:spPr>
          <a:xfrm>
            <a:off x="2786047" y="2160589"/>
            <a:ext cx="6487955" cy="3880773"/>
          </a:xfrm>
        </p:spPr>
        <p:txBody>
          <a:bodyPr>
            <a:normAutofit/>
          </a:bodyPr>
          <a:lstStyle/>
          <a:p>
            <a:r>
              <a:rPr lang="en-US" b="1" dirty="0"/>
              <a:t>Draft Due</a:t>
            </a:r>
            <a:r>
              <a:rPr lang="en-US" dirty="0"/>
              <a:t>:</a:t>
            </a:r>
          </a:p>
          <a:p>
            <a:pPr lvl="1"/>
            <a:r>
              <a:rPr lang="en-US" dirty="0"/>
              <a:t>Submit via Canvas assignment</a:t>
            </a:r>
          </a:p>
          <a:p>
            <a:pPr lvl="1"/>
            <a:r>
              <a:rPr lang="en-US" dirty="0"/>
              <a:t>Can submit early or multiple drafts</a:t>
            </a:r>
          </a:p>
          <a:p>
            <a:pPr lvl="1"/>
            <a:r>
              <a:rPr lang="en-US" dirty="0"/>
              <a:t>Drafts are scored and commented on, but </a:t>
            </a:r>
            <a:r>
              <a:rPr lang="en-US" b="1" dirty="0"/>
              <a:t>not graded</a:t>
            </a:r>
            <a:endParaRPr lang="en-US" dirty="0"/>
          </a:p>
          <a:p>
            <a:pPr lvl="1"/>
            <a:r>
              <a:rPr lang="en-US" dirty="0"/>
              <a:t>Does </a:t>
            </a:r>
            <a:r>
              <a:rPr lang="en-US" b="1" dirty="0"/>
              <a:t>not</a:t>
            </a:r>
            <a:r>
              <a:rPr lang="en-US" dirty="0"/>
              <a:t> count toward final grade</a:t>
            </a:r>
          </a:p>
          <a:p>
            <a:r>
              <a:rPr lang="en-US" b="1" dirty="0"/>
              <a:t>Draft Available Until</a:t>
            </a:r>
            <a:r>
              <a:rPr lang="en-US" dirty="0"/>
              <a:t>:</a:t>
            </a:r>
          </a:p>
          <a:p>
            <a:pPr lvl="1"/>
            <a:r>
              <a:rPr lang="en-US" dirty="0"/>
              <a:t>Final opportunity to submit a draft</a:t>
            </a:r>
          </a:p>
          <a:p>
            <a:pPr lvl="1"/>
            <a:r>
              <a:rPr lang="en-US" dirty="0"/>
              <a:t>Same rules as above (Canvas only, multiple drafts allowed)</a:t>
            </a:r>
          </a:p>
          <a:p>
            <a:endParaRPr lang="en-US" dirty="0"/>
          </a:p>
        </p:txBody>
      </p:sp>
    </p:spTree>
    <p:extLst>
      <p:ext uri="{BB962C8B-B14F-4D97-AF65-F5344CB8AC3E}">
        <p14:creationId xmlns:p14="http://schemas.microsoft.com/office/powerpoint/2010/main" val="38821451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1DA27254-207B-4B52-973B-03A6D7C253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F648684-F595-8020-3297-55D3132EBC59}"/>
              </a:ext>
            </a:extLst>
          </p:cNvPr>
          <p:cNvSpPr>
            <a:spLocks noGrp="1"/>
          </p:cNvSpPr>
          <p:nvPr>
            <p:ph type="title"/>
          </p:nvPr>
        </p:nvSpPr>
        <p:spPr>
          <a:xfrm>
            <a:off x="652481" y="1382486"/>
            <a:ext cx="3547581" cy="4093028"/>
          </a:xfrm>
        </p:spPr>
        <p:txBody>
          <a:bodyPr anchor="ctr">
            <a:normAutofit/>
          </a:bodyPr>
          <a:lstStyle/>
          <a:p>
            <a:r>
              <a:rPr lang="en-US" sz="4400"/>
              <a:t>Argument Assessment </a:t>
            </a:r>
          </a:p>
        </p:txBody>
      </p:sp>
      <p:grpSp>
        <p:nvGrpSpPr>
          <p:cNvPr id="12" name="Group 11">
            <a:extLst>
              <a:ext uri="{FF2B5EF4-FFF2-40B4-BE49-F238E27FC236}">
                <a16:creationId xmlns:a16="http://schemas.microsoft.com/office/drawing/2014/main" id="{AE3358E8-FEB4-4E5C-903A-92C75E6BDD18}"/>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329267" y="-8467"/>
            <a:ext cx="4766733" cy="6866467"/>
            <a:chOff x="7425267" y="-8467"/>
            <a:chExt cx="4766733" cy="6866467"/>
          </a:xfrm>
        </p:grpSpPr>
        <p:cxnSp>
          <p:nvCxnSpPr>
            <p:cNvPr id="13" name="Straight Connector 12">
              <a:extLst>
                <a:ext uri="{FF2B5EF4-FFF2-40B4-BE49-F238E27FC236}">
                  <a16:creationId xmlns:a16="http://schemas.microsoft.com/office/drawing/2014/main" id="{65FE9BA5-5847-4FF3-960A-4E3AC28E3756}"/>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rgbClr val="BFBFBF">
                  <a:alpha val="75000"/>
                </a:srgbClr>
              </a:solidFill>
            </a:ln>
          </p:spPr>
          <p:style>
            <a:lnRef idx="2">
              <a:schemeClr val="accent1"/>
            </a:lnRef>
            <a:fillRef idx="0">
              <a:schemeClr val="accent1"/>
            </a:fillRef>
            <a:effectRef idx="1">
              <a:schemeClr val="accent1"/>
            </a:effectRef>
            <a:fontRef idx="minor">
              <a:schemeClr val="tx1"/>
            </a:fontRef>
          </p:style>
        </p:cxnSp>
        <p:cxnSp>
          <p:nvCxnSpPr>
            <p:cNvPr id="14" name="Straight Connector 13">
              <a:extLst>
                <a:ext uri="{FF2B5EF4-FFF2-40B4-BE49-F238E27FC236}">
                  <a16:creationId xmlns:a16="http://schemas.microsoft.com/office/drawing/2014/main" id="{76D98C19-CACB-4DEB-9AA7-5E1D776DBCE9}"/>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rgbClr val="BFBFBF">
                  <a:alpha val="80000"/>
                </a:srgbClr>
              </a:solidFill>
            </a:ln>
          </p:spPr>
          <p:style>
            <a:lnRef idx="2">
              <a:schemeClr val="accent1"/>
            </a:lnRef>
            <a:fillRef idx="0">
              <a:schemeClr val="accent1"/>
            </a:fillRef>
            <a:effectRef idx="1">
              <a:schemeClr val="accent1"/>
            </a:effectRef>
            <a:fontRef idx="minor">
              <a:schemeClr val="tx1"/>
            </a:fontRef>
          </p:style>
        </p:cxnSp>
        <p:sp>
          <p:nvSpPr>
            <p:cNvPr id="15" name="Rectangle 23">
              <a:extLst>
                <a:ext uri="{FF2B5EF4-FFF2-40B4-BE49-F238E27FC236}">
                  <a16:creationId xmlns:a16="http://schemas.microsoft.com/office/drawing/2014/main" id="{8EA0C28F-AA7D-46C7-8D8A-CE97E7EB071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6" name="Rectangle 25">
              <a:extLst>
                <a:ext uri="{FF2B5EF4-FFF2-40B4-BE49-F238E27FC236}">
                  <a16:creationId xmlns:a16="http://schemas.microsoft.com/office/drawing/2014/main" id="{50B7A449-3821-4275-97E9-6B1FF91DE1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7" name="Isosceles Triangle 16">
              <a:extLst>
                <a:ext uri="{FF2B5EF4-FFF2-40B4-BE49-F238E27FC236}">
                  <a16:creationId xmlns:a16="http://schemas.microsoft.com/office/drawing/2014/main" id="{D15285ED-C1E9-4539-9551-2D9D3B897DB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8" name="Rectangle 27">
              <a:extLst>
                <a:ext uri="{FF2B5EF4-FFF2-40B4-BE49-F238E27FC236}">
                  <a16:creationId xmlns:a16="http://schemas.microsoft.com/office/drawing/2014/main" id="{A57A772B-029C-402F-8961-04AD1B61124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19" name="Rectangle 28">
              <a:extLst>
                <a:ext uri="{FF2B5EF4-FFF2-40B4-BE49-F238E27FC236}">
                  <a16:creationId xmlns:a16="http://schemas.microsoft.com/office/drawing/2014/main" id="{43A98072-A351-47FB-8807-1EEDBF77E34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0" name="Rectangle 29">
              <a:extLst>
                <a:ext uri="{FF2B5EF4-FFF2-40B4-BE49-F238E27FC236}">
                  <a16:creationId xmlns:a16="http://schemas.microsoft.com/office/drawing/2014/main" id="{3BC2C561-1ADE-495B-A04A-92DE414F5D5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
          <p:nvSpPr>
            <p:cNvPr id="21" name="Isosceles Triangle 20">
              <a:extLst>
                <a:ext uri="{FF2B5EF4-FFF2-40B4-BE49-F238E27FC236}">
                  <a16:creationId xmlns:a16="http://schemas.microsoft.com/office/drawing/2014/main" id="{FE633B79-4994-47EC-9479-56BA3E3A580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grpSp>
      <p:sp>
        <p:nvSpPr>
          <p:cNvPr id="23" name="Rectangle 22">
            <a:extLst>
              <a:ext uri="{FF2B5EF4-FFF2-40B4-BE49-F238E27FC236}">
                <a16:creationId xmlns:a16="http://schemas.microsoft.com/office/drawing/2014/main" id="{D6188152-70CA-4742-AA0D-863A7FDB47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977719" y="0"/>
            <a:ext cx="621428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6" name="Rectangle 1">
            <a:extLst>
              <a:ext uri="{FF2B5EF4-FFF2-40B4-BE49-F238E27FC236}">
                <a16:creationId xmlns:a16="http://schemas.microsoft.com/office/drawing/2014/main" id="{894394F1-3FAF-FC0F-0AE9-6CBBE733764A}"/>
              </a:ext>
            </a:extLst>
          </p:cNvPr>
          <p:cNvGraphicFramePr>
            <a:graphicFrameLocks noGrp="1"/>
          </p:cNvGraphicFramePr>
          <p:nvPr>
            <p:ph idx="1"/>
            <p:extLst>
              <p:ext uri="{D42A27DB-BD31-4B8C-83A1-F6EECF244321}">
                <p14:modId xmlns:p14="http://schemas.microsoft.com/office/powerpoint/2010/main" val="2044028268"/>
              </p:ext>
            </p:extLst>
          </p:nvPr>
        </p:nvGraphicFramePr>
        <p:xfrm>
          <a:off x="4876847" y="944563"/>
          <a:ext cx="6656769" cy="492121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5214153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FFD3BA-CD56-1582-39F5-C76DEF755CC1}"/>
              </a:ext>
            </a:extLst>
          </p:cNvPr>
          <p:cNvSpPr>
            <a:spLocks noGrp="1"/>
          </p:cNvSpPr>
          <p:nvPr>
            <p:ph type="title"/>
          </p:nvPr>
        </p:nvSpPr>
        <p:spPr/>
        <p:txBody>
          <a:bodyPr/>
          <a:lstStyle/>
          <a:p>
            <a:r>
              <a:rPr lang="en-US" dirty="0"/>
              <a:t>Argument Rubric</a:t>
            </a:r>
          </a:p>
        </p:txBody>
      </p:sp>
      <p:sp>
        <p:nvSpPr>
          <p:cNvPr id="3" name="Content Placeholder 2">
            <a:extLst>
              <a:ext uri="{FF2B5EF4-FFF2-40B4-BE49-F238E27FC236}">
                <a16:creationId xmlns:a16="http://schemas.microsoft.com/office/drawing/2014/main" id="{272BE630-FBB2-D351-DD09-C5A43A0DC631}"/>
              </a:ext>
            </a:extLst>
          </p:cNvPr>
          <p:cNvSpPr>
            <a:spLocks noGrp="1"/>
          </p:cNvSpPr>
          <p:nvPr>
            <p:ph idx="1"/>
          </p:nvPr>
        </p:nvSpPr>
        <p:spPr/>
        <p:txBody>
          <a:bodyPr/>
          <a:lstStyle/>
          <a:p>
            <a:r>
              <a:rPr lang="en-US" b="1" dirty="0"/>
              <a:t>Excellent Argument Section</a:t>
            </a:r>
            <a:r>
              <a:rPr lang="en-US" dirty="0"/>
              <a:t> (A) (41-45 points)</a:t>
            </a:r>
          </a:p>
          <a:p>
            <a:pPr lvl="1"/>
            <a:r>
              <a:rPr lang="en-US" dirty="0"/>
              <a:t>Clearly and concisely presents your position on the issue.</a:t>
            </a:r>
          </a:p>
          <a:p>
            <a:pPr lvl="1"/>
            <a:r>
              <a:rPr lang="en-US" dirty="0"/>
              <a:t>Presents effective and well-developed arguments.</a:t>
            </a:r>
          </a:p>
          <a:p>
            <a:pPr lvl="1"/>
            <a:r>
              <a:rPr lang="en-US" dirty="0"/>
              <a:t>Presents the argument section of the work as a coherent whole.</a:t>
            </a:r>
          </a:p>
          <a:p>
            <a:pPr lvl="1"/>
            <a:r>
              <a:rPr lang="en-US" dirty="0"/>
              <a:t>Clearly presents how the arguments impact on the overall issue.</a:t>
            </a:r>
          </a:p>
          <a:p>
            <a:pPr lvl="1"/>
            <a:r>
              <a:rPr lang="en-US" dirty="0"/>
              <a:t>Is extremely well organized.</a:t>
            </a:r>
          </a:p>
          <a:p>
            <a:r>
              <a:rPr lang="en-US" b="1" dirty="0"/>
              <a:t>Good Argument Section</a:t>
            </a:r>
            <a:r>
              <a:rPr lang="en-US" dirty="0"/>
              <a:t> (B) (36-40 points)</a:t>
            </a:r>
          </a:p>
          <a:p>
            <a:pPr lvl="1"/>
            <a:r>
              <a:rPr lang="en-US" dirty="0"/>
              <a:t>Does most of what an excellent argument does, but has some minor flaws.</a:t>
            </a:r>
          </a:p>
          <a:p>
            <a:endParaRPr lang="en-US" dirty="0"/>
          </a:p>
        </p:txBody>
      </p:sp>
    </p:spTree>
    <p:extLst>
      <p:ext uri="{BB962C8B-B14F-4D97-AF65-F5344CB8AC3E}">
        <p14:creationId xmlns:p14="http://schemas.microsoft.com/office/powerpoint/2010/main" val="2714661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F81414-8A77-9948-310B-FA5077DA6FEE}"/>
              </a:ext>
            </a:extLst>
          </p:cNvPr>
          <p:cNvSpPr>
            <a:spLocks noGrp="1"/>
          </p:cNvSpPr>
          <p:nvPr>
            <p:ph type="title"/>
          </p:nvPr>
        </p:nvSpPr>
        <p:spPr/>
        <p:txBody>
          <a:bodyPr/>
          <a:lstStyle/>
          <a:p>
            <a:r>
              <a:rPr lang="en-US" dirty="0"/>
              <a:t>Argument Rubric</a:t>
            </a:r>
          </a:p>
        </p:txBody>
      </p:sp>
      <p:sp>
        <p:nvSpPr>
          <p:cNvPr id="3" name="Content Placeholder 2">
            <a:extLst>
              <a:ext uri="{FF2B5EF4-FFF2-40B4-BE49-F238E27FC236}">
                <a16:creationId xmlns:a16="http://schemas.microsoft.com/office/drawing/2014/main" id="{029BBFFD-2B3B-0C03-358E-2AC11DE05B97}"/>
              </a:ext>
            </a:extLst>
          </p:cNvPr>
          <p:cNvSpPr>
            <a:spLocks noGrp="1"/>
          </p:cNvSpPr>
          <p:nvPr>
            <p:ph idx="1"/>
          </p:nvPr>
        </p:nvSpPr>
        <p:spPr/>
        <p:txBody>
          <a:bodyPr>
            <a:normAutofit fontScale="92500" lnSpcReduction="20000"/>
          </a:bodyPr>
          <a:lstStyle/>
          <a:p>
            <a:r>
              <a:rPr lang="en-US" b="1" dirty="0"/>
              <a:t>Adequate Argument Section</a:t>
            </a:r>
            <a:r>
              <a:rPr lang="en-US" dirty="0"/>
              <a:t> (C) (32-35 points)</a:t>
            </a:r>
          </a:p>
          <a:p>
            <a:pPr lvl="1"/>
            <a:r>
              <a:rPr lang="en-US" dirty="0"/>
              <a:t>States your position.</a:t>
            </a:r>
          </a:p>
          <a:p>
            <a:pPr lvl="1"/>
            <a:r>
              <a:rPr lang="en-US" dirty="0"/>
              <a:t>Presents basic arguments that are relevant.</a:t>
            </a:r>
          </a:p>
          <a:p>
            <a:pPr lvl="1"/>
            <a:r>
              <a:rPr lang="en-US" dirty="0"/>
              <a:t>Does not achieve the quality of a good argument section but does not have any major flaws.</a:t>
            </a:r>
          </a:p>
          <a:p>
            <a:r>
              <a:rPr lang="en-US" b="1" dirty="0"/>
              <a:t>Poor Argument Section</a:t>
            </a:r>
            <a:r>
              <a:rPr lang="en-US" dirty="0"/>
              <a:t> (D) (27-31 points)</a:t>
            </a:r>
          </a:p>
          <a:p>
            <a:pPr lvl="1"/>
            <a:r>
              <a:rPr lang="en-US" dirty="0"/>
              <a:t>Does not clearly present your position.</a:t>
            </a:r>
          </a:p>
          <a:p>
            <a:pPr lvl="1"/>
            <a:r>
              <a:rPr lang="en-US" dirty="0"/>
              <a:t> Presents weak or poor arguments.</a:t>
            </a:r>
          </a:p>
          <a:p>
            <a:pPr lvl="1"/>
            <a:r>
              <a:rPr lang="en-US" dirty="0"/>
              <a:t>Contains some fallacies.</a:t>
            </a:r>
          </a:p>
          <a:p>
            <a:pPr lvl="1"/>
            <a:r>
              <a:rPr lang="en-US" dirty="0"/>
              <a:t>Is poorly organized.</a:t>
            </a:r>
          </a:p>
          <a:p>
            <a:pPr lvl="1"/>
            <a:r>
              <a:rPr lang="en-US" dirty="0"/>
              <a:t>Is incomplete.</a:t>
            </a:r>
          </a:p>
          <a:p>
            <a:pPr lvl="1"/>
            <a:r>
              <a:rPr lang="en-US" dirty="0"/>
              <a:t>Has some other major flaws or has numerous other minor flaws.</a:t>
            </a:r>
          </a:p>
          <a:p>
            <a:endParaRPr lang="en-US" dirty="0"/>
          </a:p>
        </p:txBody>
      </p:sp>
    </p:spTree>
    <p:extLst>
      <p:ext uri="{BB962C8B-B14F-4D97-AF65-F5344CB8AC3E}">
        <p14:creationId xmlns:p14="http://schemas.microsoft.com/office/powerpoint/2010/main" val="34246181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9C854-E90E-2323-7E88-DD821C0EF4CB}"/>
              </a:ext>
            </a:extLst>
          </p:cNvPr>
          <p:cNvSpPr>
            <a:spLocks noGrp="1"/>
          </p:cNvSpPr>
          <p:nvPr>
            <p:ph type="title"/>
          </p:nvPr>
        </p:nvSpPr>
        <p:spPr/>
        <p:txBody>
          <a:bodyPr/>
          <a:lstStyle/>
          <a:p>
            <a:r>
              <a:rPr lang="en-US" dirty="0"/>
              <a:t>Argument Rubric</a:t>
            </a:r>
          </a:p>
        </p:txBody>
      </p:sp>
      <p:sp>
        <p:nvSpPr>
          <p:cNvPr id="3" name="Content Placeholder 2">
            <a:extLst>
              <a:ext uri="{FF2B5EF4-FFF2-40B4-BE49-F238E27FC236}">
                <a16:creationId xmlns:a16="http://schemas.microsoft.com/office/drawing/2014/main" id="{5F1D949A-0F28-1BAF-77E1-68C9D430CFFB}"/>
              </a:ext>
            </a:extLst>
          </p:cNvPr>
          <p:cNvSpPr>
            <a:spLocks noGrp="1"/>
          </p:cNvSpPr>
          <p:nvPr>
            <p:ph idx="1"/>
          </p:nvPr>
        </p:nvSpPr>
        <p:spPr/>
        <p:txBody>
          <a:bodyPr/>
          <a:lstStyle/>
          <a:p>
            <a:r>
              <a:rPr lang="en-US" b="1" dirty="0"/>
              <a:t>Failing Argument Section</a:t>
            </a:r>
            <a:r>
              <a:rPr lang="en-US" dirty="0"/>
              <a:t> (F) (0-26 points)</a:t>
            </a:r>
          </a:p>
          <a:p>
            <a:pPr lvl="1"/>
            <a:r>
              <a:rPr lang="en-US" dirty="0"/>
              <a:t>Contains very poor arguments.</a:t>
            </a:r>
          </a:p>
          <a:p>
            <a:pPr lvl="1"/>
            <a:r>
              <a:rPr lang="en-US" dirty="0"/>
              <a:t>Contains fallacies.</a:t>
            </a:r>
          </a:p>
          <a:p>
            <a:pPr lvl="1"/>
            <a:r>
              <a:rPr lang="en-US" dirty="0"/>
              <a:t>Is unclear.</a:t>
            </a:r>
          </a:p>
          <a:p>
            <a:pPr lvl="1"/>
            <a:r>
              <a:rPr lang="en-US" dirty="0"/>
              <a:t>Is poorly presented.</a:t>
            </a:r>
          </a:p>
          <a:p>
            <a:pPr lvl="1"/>
            <a:r>
              <a:rPr lang="en-US" dirty="0"/>
              <a:t>Is very poorly organized.</a:t>
            </a:r>
          </a:p>
          <a:p>
            <a:pPr lvl="1"/>
            <a:r>
              <a:rPr lang="en-US" dirty="0"/>
              <a:t>Is incomplete.</a:t>
            </a:r>
          </a:p>
          <a:p>
            <a:pPr lvl="1"/>
            <a:r>
              <a:rPr lang="en-US" dirty="0"/>
              <a:t>Has many other major flaws.</a:t>
            </a:r>
          </a:p>
          <a:p>
            <a:endParaRPr lang="en-US" dirty="0"/>
          </a:p>
        </p:txBody>
      </p:sp>
    </p:spTree>
    <p:extLst>
      <p:ext uri="{BB962C8B-B14F-4D97-AF65-F5344CB8AC3E}">
        <p14:creationId xmlns:p14="http://schemas.microsoft.com/office/powerpoint/2010/main" val="24478009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519104-FE88-894E-B678-E66F4E8C66C9}"/>
              </a:ext>
            </a:extLst>
          </p:cNvPr>
          <p:cNvSpPr>
            <a:spLocks noGrp="1"/>
          </p:cNvSpPr>
          <p:nvPr>
            <p:ph type="title"/>
          </p:nvPr>
        </p:nvSpPr>
        <p:spPr/>
        <p:txBody>
          <a:bodyPr/>
          <a:lstStyle/>
          <a:p>
            <a:r>
              <a:rPr lang="en-US" dirty="0"/>
              <a:t>Part IV: Conclusion</a:t>
            </a:r>
          </a:p>
        </p:txBody>
      </p:sp>
      <p:sp>
        <p:nvSpPr>
          <p:cNvPr id="3" name="Content Placeholder 2">
            <a:extLst>
              <a:ext uri="{FF2B5EF4-FFF2-40B4-BE49-F238E27FC236}">
                <a16:creationId xmlns:a16="http://schemas.microsoft.com/office/drawing/2014/main" id="{6C76F1EB-2683-9502-A4B6-6CAAB4BB10E6}"/>
              </a:ext>
            </a:extLst>
          </p:cNvPr>
          <p:cNvSpPr>
            <a:spLocks noGrp="1"/>
          </p:cNvSpPr>
          <p:nvPr>
            <p:ph idx="1"/>
          </p:nvPr>
        </p:nvSpPr>
        <p:spPr/>
        <p:txBody>
          <a:bodyPr/>
          <a:lstStyle/>
          <a:p>
            <a:r>
              <a:rPr lang="en-US" dirty="0"/>
              <a:t>5 Points</a:t>
            </a:r>
          </a:p>
          <a:p>
            <a:r>
              <a:rPr lang="en-US" dirty="0"/>
              <a:t>125 Words or Less</a:t>
            </a:r>
          </a:p>
          <a:p>
            <a:r>
              <a:rPr lang="en-US" dirty="0"/>
              <a:t>Points</a:t>
            </a:r>
          </a:p>
          <a:p>
            <a:pPr lvl="1"/>
            <a:r>
              <a:rPr lang="en-US" dirty="0"/>
              <a:t>Summary Statement</a:t>
            </a:r>
          </a:p>
          <a:p>
            <a:pPr lvl="1"/>
            <a:r>
              <a:rPr lang="en-US" dirty="0"/>
              <a:t>Position Statement</a:t>
            </a:r>
          </a:p>
          <a:p>
            <a:pPr lvl="1"/>
            <a:r>
              <a:rPr lang="en-US" dirty="0"/>
              <a:t>Argument Statement</a:t>
            </a:r>
          </a:p>
          <a:p>
            <a:pPr lvl="1"/>
            <a:r>
              <a:rPr lang="en-US" dirty="0"/>
              <a:t>Final Remark</a:t>
            </a:r>
          </a:p>
          <a:p>
            <a:endParaRPr lang="en-US" dirty="0"/>
          </a:p>
        </p:txBody>
      </p:sp>
    </p:spTree>
    <p:extLst>
      <p:ext uri="{BB962C8B-B14F-4D97-AF65-F5344CB8AC3E}">
        <p14:creationId xmlns:p14="http://schemas.microsoft.com/office/powerpoint/2010/main" val="1230567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50B544-7172-331D-195A-A9E74AEF4B1E}"/>
              </a:ext>
            </a:extLst>
          </p:cNvPr>
          <p:cNvSpPr>
            <a:spLocks noGrp="1"/>
          </p:cNvSpPr>
          <p:nvPr>
            <p:ph type="title"/>
          </p:nvPr>
        </p:nvSpPr>
        <p:spPr/>
        <p:txBody>
          <a:bodyPr/>
          <a:lstStyle/>
          <a:p>
            <a:r>
              <a:rPr lang="en-US" dirty="0"/>
              <a:t>Paper Deadlines</a:t>
            </a:r>
          </a:p>
        </p:txBody>
      </p:sp>
      <p:sp>
        <p:nvSpPr>
          <p:cNvPr id="3" name="Content Placeholder 2">
            <a:extLst>
              <a:ext uri="{FF2B5EF4-FFF2-40B4-BE49-F238E27FC236}">
                <a16:creationId xmlns:a16="http://schemas.microsoft.com/office/drawing/2014/main" id="{175A6A10-FB2D-D1B2-15AF-ADF03E832DDE}"/>
              </a:ext>
            </a:extLst>
          </p:cNvPr>
          <p:cNvSpPr>
            <a:spLocks noGrp="1"/>
          </p:cNvSpPr>
          <p:nvPr>
            <p:ph idx="1"/>
          </p:nvPr>
        </p:nvSpPr>
        <p:spPr/>
        <p:txBody>
          <a:bodyPr>
            <a:normAutofit/>
          </a:bodyPr>
          <a:lstStyle/>
          <a:p>
            <a:r>
              <a:rPr lang="en-US" b="1" dirty="0"/>
              <a:t>“On Time” / +5 Bonus Deadline</a:t>
            </a:r>
            <a:r>
              <a:rPr lang="en-US" dirty="0"/>
              <a:t>:</a:t>
            </a:r>
          </a:p>
          <a:p>
            <a:pPr lvl="1"/>
            <a:r>
              <a:rPr lang="en-US" dirty="0"/>
              <a:t>Submit via Canvas as a readable Word or PDF file</a:t>
            </a:r>
          </a:p>
          <a:p>
            <a:pPr lvl="1"/>
            <a:r>
              <a:rPr lang="en-US" dirty="0"/>
              <a:t>No printed or emailed copies accepted</a:t>
            </a:r>
          </a:p>
          <a:p>
            <a:pPr lvl="1"/>
            <a:r>
              <a:rPr lang="en-US" dirty="0"/>
              <a:t>Earn </a:t>
            </a:r>
            <a:r>
              <a:rPr lang="en-US" b="1" dirty="0"/>
              <a:t>+5 bonus points</a:t>
            </a:r>
            <a:r>
              <a:rPr lang="en-US" dirty="0"/>
              <a:t> if submitted by this date</a:t>
            </a:r>
          </a:p>
          <a:p>
            <a:pPr lvl="1"/>
            <a:r>
              <a:rPr lang="en-US" b="1" dirty="0"/>
              <a:t>No extensions allowed</a:t>
            </a:r>
            <a:endParaRPr lang="en-US" dirty="0"/>
          </a:p>
          <a:p>
            <a:r>
              <a:rPr lang="en-US" b="1" dirty="0"/>
              <a:t>“Emergency” Deadline</a:t>
            </a:r>
            <a:r>
              <a:rPr lang="en-US" dirty="0"/>
              <a:t>:</a:t>
            </a:r>
          </a:p>
          <a:p>
            <a:pPr lvl="1"/>
            <a:r>
              <a:rPr lang="en-US" dirty="0"/>
              <a:t>Full credit deadline for unexpected issues</a:t>
            </a:r>
          </a:p>
          <a:p>
            <a:pPr lvl="1"/>
            <a:r>
              <a:rPr lang="en-US" dirty="0"/>
              <a:t>No documentation or permission required</a:t>
            </a:r>
          </a:p>
          <a:p>
            <a:pPr lvl="1"/>
            <a:r>
              <a:rPr lang="en-US" dirty="0"/>
              <a:t>Extensions possible via formal request</a:t>
            </a:r>
          </a:p>
          <a:p>
            <a:pPr lvl="1"/>
            <a:r>
              <a:rPr lang="en-US" dirty="0"/>
              <a:t>Canvas submission only (Word or PDF format)</a:t>
            </a:r>
          </a:p>
          <a:p>
            <a:endParaRPr lang="en-US" dirty="0"/>
          </a:p>
        </p:txBody>
      </p:sp>
    </p:spTree>
    <p:extLst>
      <p:ext uri="{BB962C8B-B14F-4D97-AF65-F5344CB8AC3E}">
        <p14:creationId xmlns:p14="http://schemas.microsoft.com/office/powerpoint/2010/main" val="17819806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A8321-4E72-D54C-1F9F-3E1C48040C63}"/>
              </a:ext>
            </a:extLst>
          </p:cNvPr>
          <p:cNvSpPr>
            <a:spLocks noGrp="1"/>
          </p:cNvSpPr>
          <p:nvPr>
            <p:ph type="title"/>
          </p:nvPr>
        </p:nvSpPr>
        <p:spPr/>
        <p:txBody>
          <a:bodyPr/>
          <a:lstStyle/>
          <a:p>
            <a:r>
              <a:rPr lang="en-US" b="1" dirty="0"/>
              <a:t>Paper Deadlines</a:t>
            </a:r>
            <a:br>
              <a:rPr lang="en-US" b="1" dirty="0"/>
            </a:br>
            <a:endParaRPr lang="en-US" dirty="0"/>
          </a:p>
        </p:txBody>
      </p:sp>
      <p:sp>
        <p:nvSpPr>
          <p:cNvPr id="3" name="Content Placeholder 2">
            <a:extLst>
              <a:ext uri="{FF2B5EF4-FFF2-40B4-BE49-F238E27FC236}">
                <a16:creationId xmlns:a16="http://schemas.microsoft.com/office/drawing/2014/main" id="{0C04F324-0536-950D-BFB5-43F1DD54904A}"/>
              </a:ext>
            </a:extLst>
          </p:cNvPr>
          <p:cNvSpPr>
            <a:spLocks noGrp="1"/>
          </p:cNvSpPr>
          <p:nvPr>
            <p:ph idx="1"/>
          </p:nvPr>
        </p:nvSpPr>
        <p:spPr/>
        <p:txBody>
          <a:bodyPr/>
          <a:lstStyle/>
          <a:p>
            <a:r>
              <a:rPr lang="en-US" b="1" dirty="0"/>
              <a:t>50% Deadline</a:t>
            </a:r>
            <a:endParaRPr lang="en-US" dirty="0"/>
          </a:p>
          <a:p>
            <a:pPr lvl="1"/>
            <a:r>
              <a:rPr lang="en-US" dirty="0"/>
              <a:t>Final chance to submit the paper for </a:t>
            </a:r>
            <a:r>
              <a:rPr lang="en-US" b="1" dirty="0"/>
              <a:t>partial credit (50%)</a:t>
            </a:r>
            <a:endParaRPr lang="en-US" dirty="0"/>
          </a:p>
          <a:p>
            <a:pPr lvl="1"/>
            <a:r>
              <a:rPr lang="en-US" dirty="0"/>
              <a:t>Submissions </a:t>
            </a:r>
            <a:r>
              <a:rPr lang="en-US" b="1" dirty="0"/>
              <a:t>after this date receive a 0</a:t>
            </a:r>
            <a:endParaRPr lang="en-US" dirty="0"/>
          </a:p>
          <a:p>
            <a:pPr lvl="1"/>
            <a:r>
              <a:rPr lang="en-US" dirty="0"/>
              <a:t>Must be submitted via </a:t>
            </a:r>
            <a:r>
              <a:rPr lang="en-US" b="1" dirty="0"/>
              <a:t>Canvas assignment</a:t>
            </a:r>
            <a:endParaRPr lang="en-US" dirty="0"/>
          </a:p>
          <a:p>
            <a:pPr lvl="1"/>
            <a:r>
              <a:rPr lang="en-US" dirty="0"/>
              <a:t>File must be </a:t>
            </a:r>
            <a:r>
              <a:rPr lang="en-US" b="1" dirty="0"/>
              <a:t>readable Word or PDF</a:t>
            </a:r>
          </a:p>
          <a:p>
            <a:endParaRPr lang="en-US" b="1" dirty="0"/>
          </a:p>
          <a:p>
            <a:r>
              <a:rPr lang="en-US" b="1" dirty="0"/>
              <a:t>The Paper Only Needs to Be Turned in Once!</a:t>
            </a:r>
            <a:endParaRPr lang="en-US" dirty="0"/>
          </a:p>
          <a:p>
            <a:endParaRPr lang="en-US" dirty="0"/>
          </a:p>
        </p:txBody>
      </p:sp>
    </p:spTree>
    <p:extLst>
      <p:ext uri="{BB962C8B-B14F-4D97-AF65-F5344CB8AC3E}">
        <p14:creationId xmlns:p14="http://schemas.microsoft.com/office/powerpoint/2010/main" val="9081883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07395-39E1-543B-B179-600A74A1ED7B}"/>
              </a:ext>
            </a:extLst>
          </p:cNvPr>
          <p:cNvSpPr>
            <a:spLocks noGrp="1"/>
          </p:cNvSpPr>
          <p:nvPr>
            <p:ph type="title"/>
          </p:nvPr>
        </p:nvSpPr>
        <p:spPr>
          <a:xfrm>
            <a:off x="677334" y="609600"/>
            <a:ext cx="8452950" cy="1320800"/>
          </a:xfrm>
        </p:spPr>
        <p:txBody>
          <a:bodyPr/>
          <a:lstStyle/>
          <a:p>
            <a:r>
              <a:rPr lang="en-US" dirty="0"/>
              <a:t>Aristotle: The State &amp; Education </a:t>
            </a:r>
          </a:p>
        </p:txBody>
      </p:sp>
      <p:sp>
        <p:nvSpPr>
          <p:cNvPr id="3" name="Content Placeholder 2">
            <a:extLst>
              <a:ext uri="{FF2B5EF4-FFF2-40B4-BE49-F238E27FC236}">
                <a16:creationId xmlns:a16="http://schemas.microsoft.com/office/drawing/2014/main" id="{E3582C01-A033-C85E-80EE-E052D7475BE7}"/>
              </a:ext>
            </a:extLst>
          </p:cNvPr>
          <p:cNvSpPr>
            <a:spLocks noGrp="1"/>
          </p:cNvSpPr>
          <p:nvPr>
            <p:ph idx="1"/>
          </p:nvPr>
        </p:nvSpPr>
        <p:spPr/>
        <p:txBody>
          <a:bodyPr/>
          <a:lstStyle/>
          <a:p>
            <a:r>
              <a:rPr lang="en-US" b="1" dirty="0"/>
              <a:t>Reading:</a:t>
            </a:r>
            <a:r>
              <a:rPr lang="en-US" dirty="0"/>
              <a:t> Aristotle’s “Habit and Virtue.”  </a:t>
            </a:r>
          </a:p>
          <a:p>
            <a:r>
              <a:rPr lang="en-US" b="1" dirty="0"/>
              <a:t>Thesis: </a:t>
            </a:r>
            <a:r>
              <a:rPr lang="en-US" dirty="0"/>
              <a:t>The purpose of this paper is to summarize and critically evaluate Aristotle’s case that education in goodness is best undertaken by the state.</a:t>
            </a:r>
          </a:p>
          <a:p>
            <a:r>
              <a:rPr lang="en-US" b="1" dirty="0"/>
              <a:t>Issue:</a:t>
            </a:r>
            <a:r>
              <a:rPr lang="en-US" dirty="0"/>
              <a:t> Is education in goodness best undertaken by the state?</a:t>
            </a:r>
          </a:p>
          <a:p>
            <a:endParaRPr lang="en-US" dirty="0"/>
          </a:p>
          <a:p>
            <a:endParaRPr lang="en-US" dirty="0"/>
          </a:p>
        </p:txBody>
      </p:sp>
    </p:spTree>
    <p:extLst>
      <p:ext uri="{BB962C8B-B14F-4D97-AF65-F5344CB8AC3E}">
        <p14:creationId xmlns:p14="http://schemas.microsoft.com/office/powerpoint/2010/main" val="117658354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4D0DDB-179E-AADB-6FF6-C22E24DA69DA}"/>
              </a:ext>
            </a:extLst>
          </p:cNvPr>
          <p:cNvSpPr>
            <a:spLocks noGrp="1"/>
          </p:cNvSpPr>
          <p:nvPr>
            <p:ph type="title"/>
          </p:nvPr>
        </p:nvSpPr>
        <p:spPr/>
        <p:txBody>
          <a:bodyPr/>
          <a:lstStyle/>
          <a:p>
            <a:r>
              <a:rPr lang="en-US" dirty="0"/>
              <a:t>Part I: Introduction</a:t>
            </a:r>
          </a:p>
        </p:txBody>
      </p:sp>
      <p:sp>
        <p:nvSpPr>
          <p:cNvPr id="3" name="Content Placeholder 2">
            <a:extLst>
              <a:ext uri="{FF2B5EF4-FFF2-40B4-BE49-F238E27FC236}">
                <a16:creationId xmlns:a16="http://schemas.microsoft.com/office/drawing/2014/main" id="{6EEEDE70-66E0-AC53-73EE-53DC0E0F4B93}"/>
              </a:ext>
            </a:extLst>
          </p:cNvPr>
          <p:cNvSpPr>
            <a:spLocks noGrp="1"/>
          </p:cNvSpPr>
          <p:nvPr>
            <p:ph idx="1"/>
          </p:nvPr>
        </p:nvSpPr>
        <p:spPr/>
        <p:txBody>
          <a:bodyPr>
            <a:normAutofit/>
          </a:bodyPr>
          <a:lstStyle/>
          <a:p>
            <a:r>
              <a:rPr lang="en-US" b="1" dirty="0"/>
              <a:t>125 Words or less</a:t>
            </a:r>
          </a:p>
          <a:p>
            <a:r>
              <a:rPr lang="en-US" b="1" dirty="0"/>
              <a:t>5 Points</a:t>
            </a:r>
          </a:p>
          <a:p>
            <a:r>
              <a:rPr lang="en-US" b="1" dirty="0"/>
              <a:t>Points</a:t>
            </a:r>
          </a:p>
          <a:p>
            <a:pPr lvl="1"/>
            <a:r>
              <a:rPr lang="en-US" b="1" dirty="0"/>
              <a:t>Thesis</a:t>
            </a:r>
            <a:endParaRPr lang="en-US" dirty="0"/>
          </a:p>
          <a:p>
            <a:pPr lvl="1"/>
            <a:r>
              <a:rPr lang="en-US" b="1" dirty="0"/>
              <a:t>Summary Statement</a:t>
            </a:r>
          </a:p>
          <a:p>
            <a:pPr lvl="1"/>
            <a:r>
              <a:rPr lang="en-US" b="1" dirty="0"/>
              <a:t>Position Statement</a:t>
            </a:r>
            <a:endParaRPr lang="en-US" dirty="0"/>
          </a:p>
          <a:p>
            <a:pPr lvl="1"/>
            <a:r>
              <a:rPr lang="en-US" b="1" dirty="0"/>
              <a:t>Argument Statement</a:t>
            </a:r>
            <a:endParaRPr lang="en-US" dirty="0"/>
          </a:p>
          <a:p>
            <a:pPr lvl="1"/>
            <a:r>
              <a:rPr lang="en-US" b="1" dirty="0"/>
              <a:t>Minimal Background</a:t>
            </a:r>
            <a:endParaRPr lang="en-US" dirty="0"/>
          </a:p>
          <a:p>
            <a:endParaRPr lang="en-US" dirty="0"/>
          </a:p>
        </p:txBody>
      </p:sp>
    </p:spTree>
    <p:extLst>
      <p:ext uri="{BB962C8B-B14F-4D97-AF65-F5344CB8AC3E}">
        <p14:creationId xmlns:p14="http://schemas.microsoft.com/office/powerpoint/2010/main" val="20727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D02ACE-6F06-483A-5C29-D05FC54636AA}"/>
              </a:ext>
            </a:extLst>
          </p:cNvPr>
          <p:cNvSpPr>
            <a:spLocks noGrp="1"/>
          </p:cNvSpPr>
          <p:nvPr>
            <p:ph type="title"/>
          </p:nvPr>
        </p:nvSpPr>
        <p:spPr/>
        <p:txBody>
          <a:bodyPr/>
          <a:lstStyle/>
          <a:p>
            <a:r>
              <a:rPr lang="en-US" dirty="0"/>
              <a:t>Part II: Summary</a:t>
            </a:r>
          </a:p>
        </p:txBody>
      </p:sp>
      <p:sp>
        <p:nvSpPr>
          <p:cNvPr id="3" name="Content Placeholder 2">
            <a:extLst>
              <a:ext uri="{FF2B5EF4-FFF2-40B4-BE49-F238E27FC236}">
                <a16:creationId xmlns:a16="http://schemas.microsoft.com/office/drawing/2014/main" id="{2AD280D9-5223-4249-468A-D202C48A3395}"/>
              </a:ext>
            </a:extLst>
          </p:cNvPr>
          <p:cNvSpPr>
            <a:spLocks noGrp="1"/>
          </p:cNvSpPr>
          <p:nvPr>
            <p:ph idx="1"/>
          </p:nvPr>
        </p:nvSpPr>
        <p:spPr/>
        <p:txBody>
          <a:bodyPr>
            <a:normAutofit/>
          </a:bodyPr>
          <a:lstStyle/>
          <a:p>
            <a:r>
              <a:rPr lang="en-US" dirty="0"/>
              <a:t>250+ Words</a:t>
            </a:r>
          </a:p>
          <a:p>
            <a:r>
              <a:rPr lang="en-US" dirty="0"/>
              <a:t>45 Points</a:t>
            </a:r>
          </a:p>
          <a:p>
            <a:r>
              <a:rPr lang="en-US" dirty="0"/>
              <a:t>Convey the Key Points </a:t>
            </a:r>
          </a:p>
          <a:p>
            <a:pPr lvl="1"/>
            <a:r>
              <a:rPr lang="en-US" dirty="0"/>
              <a:t>Clearly</a:t>
            </a:r>
          </a:p>
          <a:p>
            <a:pPr lvl="1"/>
            <a:r>
              <a:rPr lang="en-US" dirty="0"/>
              <a:t>Concisely</a:t>
            </a:r>
          </a:p>
          <a:p>
            <a:pPr lvl="1"/>
            <a:r>
              <a:rPr lang="en-US" dirty="0"/>
              <a:t>Accurately</a:t>
            </a:r>
          </a:p>
          <a:p>
            <a:pPr lvl="1"/>
            <a:r>
              <a:rPr lang="en-US" dirty="0"/>
              <a:t>In your own words</a:t>
            </a:r>
          </a:p>
          <a:p>
            <a:pPr lvl="1"/>
            <a:endParaRPr lang="en-US" dirty="0"/>
          </a:p>
        </p:txBody>
      </p:sp>
    </p:spTree>
    <p:extLst>
      <p:ext uri="{BB962C8B-B14F-4D97-AF65-F5344CB8AC3E}">
        <p14:creationId xmlns:p14="http://schemas.microsoft.com/office/powerpoint/2010/main" val="25874463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Aristotle: Moral Education</a:t>
            </a:r>
          </a:p>
        </p:txBody>
      </p:sp>
      <p:sp>
        <p:nvSpPr>
          <p:cNvPr id="3" name="Content Placeholder 2"/>
          <p:cNvSpPr>
            <a:spLocks noGrp="1"/>
          </p:cNvSpPr>
          <p:nvPr>
            <p:ph idx="1"/>
          </p:nvPr>
        </p:nvSpPr>
        <p:spPr/>
        <p:txBody>
          <a:bodyPr/>
          <a:lstStyle/>
          <a:p>
            <a:r>
              <a:rPr lang="en-US" dirty="0"/>
              <a:t>Education in Goodness</a:t>
            </a:r>
          </a:p>
          <a:p>
            <a:pPr lvl="1"/>
            <a:r>
              <a:rPr lang="en-US" dirty="0"/>
              <a:t>Education of the Youth</a:t>
            </a:r>
          </a:p>
          <a:p>
            <a:pPr lvl="2"/>
            <a:r>
              <a:rPr lang="en-US" dirty="0"/>
              <a:t>Obtaining a right training for goodness from an early age is hard, unless one has been brought up under the right laws.</a:t>
            </a:r>
          </a:p>
          <a:p>
            <a:pPr lvl="2"/>
            <a:r>
              <a:rPr lang="en-US" dirty="0"/>
              <a:t>A temperate and hardy way of life is not pleasant, especially when young.</a:t>
            </a:r>
          </a:p>
          <a:p>
            <a:pPr lvl="2"/>
            <a:r>
              <a:rPr lang="en-US" dirty="0"/>
              <a:t>Therefore, upbringing and occupations should be regulated by law, because they will cease to be irksome when they have become habitual.</a:t>
            </a:r>
          </a:p>
          <a:p>
            <a:pPr lvl="2"/>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Aristotle: Moral Education</a:t>
            </a:r>
          </a:p>
        </p:txBody>
      </p:sp>
      <p:sp>
        <p:nvSpPr>
          <p:cNvPr id="3" name="Content Placeholder 2"/>
          <p:cNvSpPr>
            <a:spLocks noGrp="1"/>
          </p:cNvSpPr>
          <p:nvPr>
            <p:ph idx="1"/>
          </p:nvPr>
        </p:nvSpPr>
        <p:spPr/>
        <p:txBody>
          <a:bodyPr>
            <a:normAutofit fontScale="92500" lnSpcReduction="10000"/>
          </a:bodyPr>
          <a:lstStyle/>
          <a:p>
            <a:r>
              <a:rPr lang="en-US" dirty="0"/>
              <a:t>Education in Goodness</a:t>
            </a:r>
          </a:p>
          <a:p>
            <a:pPr lvl="1"/>
            <a:r>
              <a:rPr lang="en-US" dirty="0"/>
              <a:t>Regulation of Life</a:t>
            </a:r>
          </a:p>
          <a:p>
            <a:pPr lvl="2"/>
            <a:r>
              <a:rPr lang="en-US" dirty="0"/>
              <a:t> It is not enough to have received the right upbringing and supervision in youth.</a:t>
            </a:r>
          </a:p>
          <a:p>
            <a:pPr lvl="2"/>
            <a:r>
              <a:rPr lang="en-US" dirty="0"/>
              <a:t> Must keep observing their regimen and accustoming themselves to it</a:t>
            </a:r>
          </a:p>
          <a:p>
            <a:pPr lvl="2"/>
            <a:r>
              <a:rPr lang="en-US" dirty="0"/>
              <a:t> Laws will be needed to regulate these activities and to cover the whole of life.</a:t>
            </a:r>
          </a:p>
          <a:p>
            <a:pPr lvl="2"/>
            <a:r>
              <a:rPr lang="en-US" dirty="0"/>
              <a:t> Most are readier to submit to compulsion and punishment than to arguments and fine ideals.</a:t>
            </a:r>
          </a:p>
          <a:p>
            <a:pPr lvl="2"/>
            <a:r>
              <a:rPr lang="en-US" dirty="0"/>
              <a:t> Some think that Legislators should</a:t>
            </a:r>
          </a:p>
          <a:p>
            <a:pPr lvl="3"/>
            <a:r>
              <a:rPr lang="en-US" dirty="0"/>
              <a:t> Encourage people to goodness and appeal to their finer feelings</a:t>
            </a:r>
          </a:p>
          <a:p>
            <a:pPr lvl="3"/>
            <a:r>
              <a:rPr lang="en-US" dirty="0"/>
              <a:t>Inflict chastisement and penalties on any who disobey through deficiency of character and to deport the incorrigible.</a:t>
            </a:r>
          </a:p>
          <a:p>
            <a:pPr lvl="2"/>
            <a:r>
              <a:rPr lang="en-US" dirty="0"/>
              <a:t> A good man, whose life is related to a fine ideal, will listen to reason.</a:t>
            </a:r>
          </a:p>
          <a:p>
            <a:pPr lvl="2"/>
            <a:r>
              <a:rPr lang="en-US" dirty="0"/>
              <a:t> The bad man, whose object is pleasure, must be controlled by pain, like a beast</a:t>
            </a:r>
          </a:p>
          <a:p>
            <a:pPr lvl="3"/>
            <a:r>
              <a:rPr lang="en-US" dirty="0"/>
              <a:t>The pains inflicted should be those most contrary to the favored pleasures.</a:t>
            </a:r>
          </a:p>
          <a:p>
            <a:pPr lvl="2"/>
            <a:endParaRPr lang="en-US" dirty="0"/>
          </a:p>
        </p:txBody>
      </p:sp>
    </p:spTree>
    <p:extLst>
      <p:ext uri="{BB962C8B-B14F-4D97-AF65-F5344CB8AC3E}">
        <p14:creationId xmlns:p14="http://schemas.microsoft.com/office/powerpoint/2010/main" val="157007378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8C59B386-999D-4CB6-B907-9F3997C027C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Facet</Template>
  <TotalTime>155</TotalTime>
  <Words>2933</Words>
  <Application>Microsoft Office PowerPoint</Application>
  <PresentationFormat>Widescreen</PresentationFormat>
  <Paragraphs>267</Paragraphs>
  <Slides>24</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24</vt:i4>
      </vt:variant>
    </vt:vector>
  </HeadingPairs>
  <TitlesOfParts>
    <vt:vector size="30" baseType="lpstr">
      <vt:lpstr>Aptos</vt:lpstr>
      <vt:lpstr>Arial</vt:lpstr>
      <vt:lpstr>Times New Roman</vt:lpstr>
      <vt:lpstr>Trebuchet MS</vt:lpstr>
      <vt:lpstr>Wingdings 3</vt:lpstr>
      <vt:lpstr>Facet</vt:lpstr>
      <vt:lpstr>Aristotle Paper</vt:lpstr>
      <vt:lpstr>The Draft</vt:lpstr>
      <vt:lpstr>Paper Deadlines</vt:lpstr>
      <vt:lpstr>Paper Deadlines </vt:lpstr>
      <vt:lpstr>Aristotle: The State &amp; Education </vt:lpstr>
      <vt:lpstr>Part I: Introduction</vt:lpstr>
      <vt:lpstr>Part II: Summary</vt:lpstr>
      <vt:lpstr>Aristotle: Moral Education</vt:lpstr>
      <vt:lpstr>Aristotle: Moral Education</vt:lpstr>
      <vt:lpstr>Aristotle: Moral Education</vt:lpstr>
      <vt:lpstr>Aristotle: Moral Education</vt:lpstr>
      <vt:lpstr>Summary Assessment</vt:lpstr>
      <vt:lpstr>Summary Rubric</vt:lpstr>
      <vt:lpstr>Summary Rubric</vt:lpstr>
      <vt:lpstr>Part III: Argument</vt:lpstr>
      <vt:lpstr>Option 1: Direct Defense of Aristotle</vt:lpstr>
      <vt:lpstr>Option 2: Critiquing Aristotle’s Case</vt:lpstr>
      <vt:lpstr>Option 3: New Defense of Aristotle’</vt:lpstr>
      <vt:lpstr>Option 4: Challenging Aristotle’s Claim with New Arguments</vt:lpstr>
      <vt:lpstr>Argument Assessment </vt:lpstr>
      <vt:lpstr>Argument Rubric</vt:lpstr>
      <vt:lpstr>Argument Rubric</vt:lpstr>
      <vt:lpstr>Argument Rubric</vt:lpstr>
      <vt:lpstr>Part IV: 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Labossiere, Michael C.</dc:creator>
  <cp:lastModifiedBy>Labossiere, Michael C.</cp:lastModifiedBy>
  <cp:revision>10</cp:revision>
  <dcterms:created xsi:type="dcterms:W3CDTF">2025-08-26T19:26:08Z</dcterms:created>
  <dcterms:modified xsi:type="dcterms:W3CDTF">2025-08-29T15:57:07Z</dcterms:modified>
</cp:coreProperties>
</file>