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5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35634-BD20-4752-9216-0CAF2DFB04CA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783D73-CD69-4CF1-A658-10BB0823D0D1}">
      <dgm:prSet/>
      <dgm:spPr/>
      <dgm:t>
        <a:bodyPr/>
        <a:lstStyle/>
        <a:p>
          <a:r>
            <a:rPr lang="en-US" b="1" dirty="0"/>
            <a:t>The Meno:</a:t>
          </a:r>
          <a:r>
            <a:rPr lang="en-US" dirty="0"/>
            <a:t> A summary and argument style paper.</a:t>
          </a:r>
          <a:r>
            <a:rPr lang="en-US" b="1" dirty="0"/>
            <a:t> </a:t>
          </a:r>
          <a:endParaRPr lang="en-US" dirty="0"/>
        </a:p>
      </dgm:t>
    </dgm:pt>
    <dgm:pt modelId="{9C7D3510-A8C6-4B40-BE64-9A36EFED7A0B}" type="parTrans" cxnId="{B0F95AF6-4A85-40CD-AC88-04631C51BB5F}">
      <dgm:prSet/>
      <dgm:spPr/>
      <dgm:t>
        <a:bodyPr/>
        <a:lstStyle/>
        <a:p>
          <a:endParaRPr lang="en-US"/>
        </a:p>
      </dgm:t>
    </dgm:pt>
    <dgm:pt modelId="{FF2690BF-2CBC-4FFC-97AD-DC9F5CD95503}" type="sibTrans" cxnId="{B0F95AF6-4A85-40CD-AC88-04631C51BB5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CEE5819-027E-44E8-97EC-AEFA0CF15303}">
      <dgm:prSet/>
      <dgm:spPr/>
      <dgm:t>
        <a:bodyPr/>
        <a:lstStyle/>
        <a:p>
          <a:r>
            <a:rPr lang="en-US" b="1" dirty="0"/>
            <a:t>Aristotle’s Moral Education: </a:t>
          </a:r>
          <a:r>
            <a:rPr lang="en-US" dirty="0"/>
            <a:t>A</a:t>
          </a:r>
          <a:r>
            <a:rPr lang="en-US" b="1" dirty="0"/>
            <a:t> </a:t>
          </a:r>
          <a:r>
            <a:rPr lang="en-US" dirty="0"/>
            <a:t>summary and argument style paper.</a:t>
          </a:r>
          <a:r>
            <a:rPr lang="en-US" b="1" dirty="0"/>
            <a:t> </a:t>
          </a:r>
          <a:endParaRPr lang="en-US" dirty="0"/>
        </a:p>
      </dgm:t>
    </dgm:pt>
    <dgm:pt modelId="{840DBC0C-F51D-4C31-9A27-74D234ED2A5F}" type="parTrans" cxnId="{D1A0BF62-1718-45B7-AC28-D7942D24D738}">
      <dgm:prSet/>
      <dgm:spPr/>
      <dgm:t>
        <a:bodyPr/>
        <a:lstStyle/>
        <a:p>
          <a:endParaRPr lang="en-US"/>
        </a:p>
      </dgm:t>
    </dgm:pt>
    <dgm:pt modelId="{D1CB7A6E-BA58-4F74-AEA9-0FAAE32C7743}" type="sibTrans" cxnId="{D1A0BF62-1718-45B7-AC28-D7942D24D738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D1AF7E5-2EBC-47C5-8DC1-57FE37330972}">
      <dgm:prSet/>
      <dgm:spPr/>
      <dgm:t>
        <a:bodyPr/>
        <a:lstStyle/>
        <a:p>
          <a:r>
            <a:rPr lang="en-US" b="1" dirty="0"/>
            <a:t>Case Paper: </a:t>
          </a:r>
          <a:r>
            <a:rPr lang="en-US" dirty="0"/>
            <a:t>An argument and objection-reply paper. You can create your own case</a:t>
          </a:r>
        </a:p>
      </dgm:t>
    </dgm:pt>
    <dgm:pt modelId="{45F91901-092D-4C29-9534-8D2AAB879E6B}" type="parTrans" cxnId="{B777C3ED-EDA9-468A-8528-7CDA6BD25994}">
      <dgm:prSet/>
      <dgm:spPr/>
      <dgm:t>
        <a:bodyPr/>
        <a:lstStyle/>
        <a:p>
          <a:endParaRPr lang="en-US"/>
        </a:p>
      </dgm:t>
    </dgm:pt>
    <dgm:pt modelId="{3D3A7227-04AF-4A16-8F7D-BB46C1B7F112}" type="sibTrans" cxnId="{B777C3ED-EDA9-468A-8528-7CDA6BD2599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3AFF114-C30E-4743-85CD-6BBA5781C0AF}" type="pres">
      <dgm:prSet presAssocID="{7BF35634-BD20-4752-9216-0CAF2DFB04CA}" presName="Name0" presStyleCnt="0">
        <dgm:presLayoutVars>
          <dgm:animLvl val="lvl"/>
          <dgm:resizeHandles val="exact"/>
        </dgm:presLayoutVars>
      </dgm:prSet>
      <dgm:spPr/>
    </dgm:pt>
    <dgm:pt modelId="{A9371466-49E8-495D-8B52-6085C7F7B296}" type="pres">
      <dgm:prSet presAssocID="{48783D73-CD69-4CF1-A658-10BB0823D0D1}" presName="compositeNode" presStyleCnt="0">
        <dgm:presLayoutVars>
          <dgm:bulletEnabled val="1"/>
        </dgm:presLayoutVars>
      </dgm:prSet>
      <dgm:spPr/>
    </dgm:pt>
    <dgm:pt modelId="{34DF70CA-AD58-46F1-8519-660BDEF0B8DB}" type="pres">
      <dgm:prSet presAssocID="{48783D73-CD69-4CF1-A658-10BB0823D0D1}" presName="bgRect" presStyleLbl="bgAccFollowNode1" presStyleIdx="0" presStyleCnt="3"/>
      <dgm:spPr/>
    </dgm:pt>
    <dgm:pt modelId="{275A0CFB-2AB6-491C-8028-1BD7913C1F3F}" type="pres">
      <dgm:prSet presAssocID="{FF2690BF-2CBC-4FFC-97AD-DC9F5CD95503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08C2667E-2D83-48E9-9F48-992B69B8459F}" type="pres">
      <dgm:prSet presAssocID="{48783D73-CD69-4CF1-A658-10BB0823D0D1}" presName="bottomLine" presStyleLbl="alignNode1" presStyleIdx="1" presStyleCnt="6">
        <dgm:presLayoutVars/>
      </dgm:prSet>
      <dgm:spPr/>
    </dgm:pt>
    <dgm:pt modelId="{1615DBD0-CABE-4D64-BA3A-F9EE698A04E5}" type="pres">
      <dgm:prSet presAssocID="{48783D73-CD69-4CF1-A658-10BB0823D0D1}" presName="nodeText" presStyleLbl="bgAccFollowNode1" presStyleIdx="0" presStyleCnt="3">
        <dgm:presLayoutVars>
          <dgm:bulletEnabled val="1"/>
        </dgm:presLayoutVars>
      </dgm:prSet>
      <dgm:spPr/>
    </dgm:pt>
    <dgm:pt modelId="{534634D6-D3A6-491C-9418-C18F2DD386C5}" type="pres">
      <dgm:prSet presAssocID="{FF2690BF-2CBC-4FFC-97AD-DC9F5CD95503}" presName="sibTrans" presStyleCnt="0"/>
      <dgm:spPr/>
    </dgm:pt>
    <dgm:pt modelId="{0F350169-14EC-4117-B545-ADF972AE039C}" type="pres">
      <dgm:prSet presAssocID="{0CEE5819-027E-44E8-97EC-AEFA0CF15303}" presName="compositeNode" presStyleCnt="0">
        <dgm:presLayoutVars>
          <dgm:bulletEnabled val="1"/>
        </dgm:presLayoutVars>
      </dgm:prSet>
      <dgm:spPr/>
    </dgm:pt>
    <dgm:pt modelId="{515C946B-68FB-4E4B-BDD2-872870ECEFF7}" type="pres">
      <dgm:prSet presAssocID="{0CEE5819-027E-44E8-97EC-AEFA0CF15303}" presName="bgRect" presStyleLbl="bgAccFollowNode1" presStyleIdx="1" presStyleCnt="3"/>
      <dgm:spPr/>
    </dgm:pt>
    <dgm:pt modelId="{BF73ACBB-3CD9-4764-A956-B9BE836407EB}" type="pres">
      <dgm:prSet presAssocID="{D1CB7A6E-BA58-4F74-AEA9-0FAAE32C7743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2F79B2F7-3B1F-4508-B673-22999AA530A3}" type="pres">
      <dgm:prSet presAssocID="{0CEE5819-027E-44E8-97EC-AEFA0CF15303}" presName="bottomLine" presStyleLbl="alignNode1" presStyleIdx="3" presStyleCnt="6">
        <dgm:presLayoutVars/>
      </dgm:prSet>
      <dgm:spPr/>
    </dgm:pt>
    <dgm:pt modelId="{E4128ACF-DD3F-4963-A4F0-6F232EBD7EDE}" type="pres">
      <dgm:prSet presAssocID="{0CEE5819-027E-44E8-97EC-AEFA0CF15303}" presName="nodeText" presStyleLbl="bgAccFollowNode1" presStyleIdx="1" presStyleCnt="3">
        <dgm:presLayoutVars>
          <dgm:bulletEnabled val="1"/>
        </dgm:presLayoutVars>
      </dgm:prSet>
      <dgm:spPr/>
    </dgm:pt>
    <dgm:pt modelId="{36C0FD40-FDCC-4969-B203-54BFDB925352}" type="pres">
      <dgm:prSet presAssocID="{D1CB7A6E-BA58-4F74-AEA9-0FAAE32C7743}" presName="sibTrans" presStyleCnt="0"/>
      <dgm:spPr/>
    </dgm:pt>
    <dgm:pt modelId="{734C3227-F5D7-4E54-949C-AE2FC9D639C0}" type="pres">
      <dgm:prSet presAssocID="{9D1AF7E5-2EBC-47C5-8DC1-57FE37330972}" presName="compositeNode" presStyleCnt="0">
        <dgm:presLayoutVars>
          <dgm:bulletEnabled val="1"/>
        </dgm:presLayoutVars>
      </dgm:prSet>
      <dgm:spPr/>
    </dgm:pt>
    <dgm:pt modelId="{F742C324-6C14-4D1A-BC3F-43A4424F911F}" type="pres">
      <dgm:prSet presAssocID="{9D1AF7E5-2EBC-47C5-8DC1-57FE37330972}" presName="bgRect" presStyleLbl="bgAccFollowNode1" presStyleIdx="2" presStyleCnt="3"/>
      <dgm:spPr/>
    </dgm:pt>
    <dgm:pt modelId="{1C02341A-380D-4488-A476-2DE13B471AA8}" type="pres">
      <dgm:prSet presAssocID="{3D3A7227-04AF-4A16-8F7D-BB46C1B7F112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78838060-028F-477A-870F-4C8BF1602ACB}" type="pres">
      <dgm:prSet presAssocID="{9D1AF7E5-2EBC-47C5-8DC1-57FE37330972}" presName="bottomLine" presStyleLbl="alignNode1" presStyleIdx="5" presStyleCnt="6">
        <dgm:presLayoutVars/>
      </dgm:prSet>
      <dgm:spPr/>
    </dgm:pt>
    <dgm:pt modelId="{6C7FEDFB-01D9-4E0E-A8F8-FFCE19A73E32}" type="pres">
      <dgm:prSet presAssocID="{9D1AF7E5-2EBC-47C5-8DC1-57FE37330972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CF69AA0E-A209-4412-B1AD-C7325DEEEF59}" type="presOf" srcId="{3D3A7227-04AF-4A16-8F7D-BB46C1B7F112}" destId="{1C02341A-380D-4488-A476-2DE13B471AA8}" srcOrd="0" destOrd="0" presId="urn:microsoft.com/office/officeart/2016/7/layout/BasicLinearProcessNumbered"/>
    <dgm:cxn modelId="{DB1C8717-6804-44F8-B21B-FDE6B66847F6}" type="presOf" srcId="{0CEE5819-027E-44E8-97EC-AEFA0CF15303}" destId="{515C946B-68FB-4E4B-BDD2-872870ECEFF7}" srcOrd="0" destOrd="0" presId="urn:microsoft.com/office/officeart/2016/7/layout/BasicLinearProcessNumbered"/>
    <dgm:cxn modelId="{EC10B427-F201-43DD-854A-26C853A36796}" type="presOf" srcId="{9D1AF7E5-2EBC-47C5-8DC1-57FE37330972}" destId="{F742C324-6C14-4D1A-BC3F-43A4424F911F}" srcOrd="0" destOrd="0" presId="urn:microsoft.com/office/officeart/2016/7/layout/BasicLinearProcessNumbered"/>
    <dgm:cxn modelId="{65007133-97C9-46F8-8D28-5A6F9AD0F868}" type="presOf" srcId="{7BF35634-BD20-4752-9216-0CAF2DFB04CA}" destId="{E3AFF114-C30E-4743-85CD-6BBA5781C0AF}" srcOrd="0" destOrd="0" presId="urn:microsoft.com/office/officeart/2016/7/layout/BasicLinearProcessNumbered"/>
    <dgm:cxn modelId="{64997A3F-F5F8-4539-A03E-6AC2F0DF42CA}" type="presOf" srcId="{FF2690BF-2CBC-4FFC-97AD-DC9F5CD95503}" destId="{275A0CFB-2AB6-491C-8028-1BD7913C1F3F}" srcOrd="0" destOrd="0" presId="urn:microsoft.com/office/officeart/2016/7/layout/BasicLinearProcessNumbered"/>
    <dgm:cxn modelId="{D1A0BF62-1718-45B7-AC28-D7942D24D738}" srcId="{7BF35634-BD20-4752-9216-0CAF2DFB04CA}" destId="{0CEE5819-027E-44E8-97EC-AEFA0CF15303}" srcOrd="1" destOrd="0" parTransId="{840DBC0C-F51D-4C31-9A27-74D234ED2A5F}" sibTransId="{D1CB7A6E-BA58-4F74-AEA9-0FAAE32C7743}"/>
    <dgm:cxn modelId="{291B0E58-B2DB-416F-BF37-E3AA9F4ECBDB}" type="presOf" srcId="{48783D73-CD69-4CF1-A658-10BB0823D0D1}" destId="{34DF70CA-AD58-46F1-8519-660BDEF0B8DB}" srcOrd="0" destOrd="0" presId="urn:microsoft.com/office/officeart/2016/7/layout/BasicLinearProcessNumbered"/>
    <dgm:cxn modelId="{CA5FC98E-FCFE-47EC-B066-C87FA81401C7}" type="presOf" srcId="{0CEE5819-027E-44E8-97EC-AEFA0CF15303}" destId="{E4128ACF-DD3F-4963-A4F0-6F232EBD7EDE}" srcOrd="1" destOrd="0" presId="urn:microsoft.com/office/officeart/2016/7/layout/BasicLinearProcessNumbered"/>
    <dgm:cxn modelId="{F8F85DB9-1B8F-47D8-9F0C-8E1EAD96FE54}" type="presOf" srcId="{48783D73-CD69-4CF1-A658-10BB0823D0D1}" destId="{1615DBD0-CABE-4D64-BA3A-F9EE698A04E5}" srcOrd="1" destOrd="0" presId="urn:microsoft.com/office/officeart/2016/7/layout/BasicLinearProcessNumbered"/>
    <dgm:cxn modelId="{B777C3ED-EDA9-468A-8528-7CDA6BD25994}" srcId="{7BF35634-BD20-4752-9216-0CAF2DFB04CA}" destId="{9D1AF7E5-2EBC-47C5-8DC1-57FE37330972}" srcOrd="2" destOrd="0" parTransId="{45F91901-092D-4C29-9534-8D2AAB879E6B}" sibTransId="{3D3A7227-04AF-4A16-8F7D-BB46C1B7F112}"/>
    <dgm:cxn modelId="{B0F95AF6-4A85-40CD-AC88-04631C51BB5F}" srcId="{7BF35634-BD20-4752-9216-0CAF2DFB04CA}" destId="{48783D73-CD69-4CF1-A658-10BB0823D0D1}" srcOrd="0" destOrd="0" parTransId="{9C7D3510-A8C6-4B40-BE64-9A36EFED7A0B}" sibTransId="{FF2690BF-2CBC-4FFC-97AD-DC9F5CD95503}"/>
    <dgm:cxn modelId="{F9C153FB-8F8C-4339-9944-3C20E92BBCFD}" type="presOf" srcId="{D1CB7A6E-BA58-4F74-AEA9-0FAAE32C7743}" destId="{BF73ACBB-3CD9-4764-A956-B9BE836407EB}" srcOrd="0" destOrd="0" presId="urn:microsoft.com/office/officeart/2016/7/layout/BasicLinearProcessNumbered"/>
    <dgm:cxn modelId="{FDA913FD-B1BF-4BEB-8576-729428C371AC}" type="presOf" srcId="{9D1AF7E5-2EBC-47C5-8DC1-57FE37330972}" destId="{6C7FEDFB-01D9-4E0E-A8F8-FFCE19A73E32}" srcOrd="1" destOrd="0" presId="urn:microsoft.com/office/officeart/2016/7/layout/BasicLinearProcessNumbered"/>
    <dgm:cxn modelId="{AB4D1C83-0C63-4CD8-9D8C-FDB2484AB83C}" type="presParOf" srcId="{E3AFF114-C30E-4743-85CD-6BBA5781C0AF}" destId="{A9371466-49E8-495D-8B52-6085C7F7B296}" srcOrd="0" destOrd="0" presId="urn:microsoft.com/office/officeart/2016/7/layout/BasicLinearProcessNumbered"/>
    <dgm:cxn modelId="{06307354-96AD-4894-9AE4-2B87CEF12E46}" type="presParOf" srcId="{A9371466-49E8-495D-8B52-6085C7F7B296}" destId="{34DF70CA-AD58-46F1-8519-660BDEF0B8DB}" srcOrd="0" destOrd="0" presId="urn:microsoft.com/office/officeart/2016/7/layout/BasicLinearProcessNumbered"/>
    <dgm:cxn modelId="{7241412F-3850-4BB0-AE04-ED4DFFA3FEE5}" type="presParOf" srcId="{A9371466-49E8-495D-8B52-6085C7F7B296}" destId="{275A0CFB-2AB6-491C-8028-1BD7913C1F3F}" srcOrd="1" destOrd="0" presId="urn:microsoft.com/office/officeart/2016/7/layout/BasicLinearProcessNumbered"/>
    <dgm:cxn modelId="{6815FE5C-FAA2-4B69-BC75-64688C5C09E9}" type="presParOf" srcId="{A9371466-49E8-495D-8B52-6085C7F7B296}" destId="{08C2667E-2D83-48E9-9F48-992B69B8459F}" srcOrd="2" destOrd="0" presId="urn:microsoft.com/office/officeart/2016/7/layout/BasicLinearProcessNumbered"/>
    <dgm:cxn modelId="{4EDAE4D6-31C4-42EC-8742-81E20710CB6B}" type="presParOf" srcId="{A9371466-49E8-495D-8B52-6085C7F7B296}" destId="{1615DBD0-CABE-4D64-BA3A-F9EE698A04E5}" srcOrd="3" destOrd="0" presId="urn:microsoft.com/office/officeart/2016/7/layout/BasicLinearProcessNumbered"/>
    <dgm:cxn modelId="{C3F2FDE2-8088-4F31-9C89-EEE450FC7C61}" type="presParOf" srcId="{E3AFF114-C30E-4743-85CD-6BBA5781C0AF}" destId="{534634D6-D3A6-491C-9418-C18F2DD386C5}" srcOrd="1" destOrd="0" presId="urn:microsoft.com/office/officeart/2016/7/layout/BasicLinearProcessNumbered"/>
    <dgm:cxn modelId="{2E25C3CC-88D9-42A7-9181-C54D303ADD64}" type="presParOf" srcId="{E3AFF114-C30E-4743-85CD-6BBA5781C0AF}" destId="{0F350169-14EC-4117-B545-ADF972AE039C}" srcOrd="2" destOrd="0" presId="urn:microsoft.com/office/officeart/2016/7/layout/BasicLinearProcessNumbered"/>
    <dgm:cxn modelId="{7EB3F33D-3FC4-4694-8F1F-C24744C7B623}" type="presParOf" srcId="{0F350169-14EC-4117-B545-ADF972AE039C}" destId="{515C946B-68FB-4E4B-BDD2-872870ECEFF7}" srcOrd="0" destOrd="0" presId="urn:microsoft.com/office/officeart/2016/7/layout/BasicLinearProcessNumbered"/>
    <dgm:cxn modelId="{44C9690B-A54F-48EB-A525-D8AFAD4C385F}" type="presParOf" srcId="{0F350169-14EC-4117-B545-ADF972AE039C}" destId="{BF73ACBB-3CD9-4764-A956-B9BE836407EB}" srcOrd="1" destOrd="0" presId="urn:microsoft.com/office/officeart/2016/7/layout/BasicLinearProcessNumbered"/>
    <dgm:cxn modelId="{7F0E364B-666E-4C33-BD2E-37575FD30C2B}" type="presParOf" srcId="{0F350169-14EC-4117-B545-ADF972AE039C}" destId="{2F79B2F7-3B1F-4508-B673-22999AA530A3}" srcOrd="2" destOrd="0" presId="urn:microsoft.com/office/officeart/2016/7/layout/BasicLinearProcessNumbered"/>
    <dgm:cxn modelId="{72B1E606-5AFA-469A-AE9E-E013FF290915}" type="presParOf" srcId="{0F350169-14EC-4117-B545-ADF972AE039C}" destId="{E4128ACF-DD3F-4963-A4F0-6F232EBD7EDE}" srcOrd="3" destOrd="0" presId="urn:microsoft.com/office/officeart/2016/7/layout/BasicLinearProcessNumbered"/>
    <dgm:cxn modelId="{62470F79-D4C4-473A-B69A-4D8D7049FA23}" type="presParOf" srcId="{E3AFF114-C30E-4743-85CD-6BBA5781C0AF}" destId="{36C0FD40-FDCC-4969-B203-54BFDB925352}" srcOrd="3" destOrd="0" presId="urn:microsoft.com/office/officeart/2016/7/layout/BasicLinearProcessNumbered"/>
    <dgm:cxn modelId="{77ECDF52-FEDF-42B7-A860-355E3FBFCC1E}" type="presParOf" srcId="{E3AFF114-C30E-4743-85CD-6BBA5781C0AF}" destId="{734C3227-F5D7-4E54-949C-AE2FC9D639C0}" srcOrd="4" destOrd="0" presId="urn:microsoft.com/office/officeart/2016/7/layout/BasicLinearProcessNumbered"/>
    <dgm:cxn modelId="{A92977DA-1862-4F69-BD6A-51641619E495}" type="presParOf" srcId="{734C3227-F5D7-4E54-949C-AE2FC9D639C0}" destId="{F742C324-6C14-4D1A-BC3F-43A4424F911F}" srcOrd="0" destOrd="0" presId="urn:microsoft.com/office/officeart/2016/7/layout/BasicLinearProcessNumbered"/>
    <dgm:cxn modelId="{8AFE6F70-5644-4755-9578-8BE8B7063CF5}" type="presParOf" srcId="{734C3227-F5D7-4E54-949C-AE2FC9D639C0}" destId="{1C02341A-380D-4488-A476-2DE13B471AA8}" srcOrd="1" destOrd="0" presId="urn:microsoft.com/office/officeart/2016/7/layout/BasicLinearProcessNumbered"/>
    <dgm:cxn modelId="{93862A84-2BBC-4531-9AEF-06242BE6C203}" type="presParOf" srcId="{734C3227-F5D7-4E54-949C-AE2FC9D639C0}" destId="{78838060-028F-477A-870F-4C8BF1602ACB}" srcOrd="2" destOrd="0" presId="urn:microsoft.com/office/officeart/2016/7/layout/BasicLinearProcessNumbered"/>
    <dgm:cxn modelId="{26235AD8-8844-4DB5-9E2A-B9B7842860F7}" type="presParOf" srcId="{734C3227-F5D7-4E54-949C-AE2FC9D639C0}" destId="{6C7FEDFB-01D9-4E0E-A8F8-FFCE19A73E3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F70CA-AD58-46F1-8519-660BDEF0B8DB}">
      <dsp:nvSpPr>
        <dsp:cNvPr id="0" name=""/>
        <dsp:cNvSpPr/>
      </dsp:nvSpPr>
      <dsp:spPr>
        <a:xfrm>
          <a:off x="0" y="0"/>
          <a:ext cx="3005666" cy="40934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333" tIns="330200" rIns="234333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The Meno:</a:t>
          </a:r>
          <a:r>
            <a:rPr lang="en-US" sz="2200" kern="1200" dirty="0"/>
            <a:t> A summary and argument style paper.</a:t>
          </a:r>
          <a:r>
            <a:rPr lang="en-US" sz="2200" b="1" kern="1200" dirty="0"/>
            <a:t> </a:t>
          </a:r>
          <a:endParaRPr lang="en-US" sz="2200" kern="1200" dirty="0"/>
        </a:p>
      </dsp:txBody>
      <dsp:txXfrm>
        <a:off x="0" y="1555523"/>
        <a:ext cx="3005666" cy="2456089"/>
      </dsp:txXfrm>
    </dsp:sp>
    <dsp:sp modelId="{275A0CFB-2AB6-491C-8028-1BD7913C1F3F}">
      <dsp:nvSpPr>
        <dsp:cNvPr id="0" name=""/>
        <dsp:cNvSpPr/>
      </dsp:nvSpPr>
      <dsp:spPr>
        <a:xfrm>
          <a:off x="888810" y="409348"/>
          <a:ext cx="1228044" cy="122804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743" tIns="12700" rIns="9574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068653" y="589191"/>
        <a:ext cx="868358" cy="868358"/>
      </dsp:txXfrm>
    </dsp:sp>
    <dsp:sp modelId="{08C2667E-2D83-48E9-9F48-992B69B8459F}">
      <dsp:nvSpPr>
        <dsp:cNvPr id="0" name=""/>
        <dsp:cNvSpPr/>
      </dsp:nvSpPr>
      <dsp:spPr>
        <a:xfrm>
          <a:off x="0" y="4093410"/>
          <a:ext cx="3005666" cy="72"/>
        </a:xfrm>
        <a:prstGeom prst="rect">
          <a:avLst/>
        </a:prstGeom>
        <a:gradFill rotWithShape="0">
          <a:gsLst>
            <a:gs pos="0">
              <a:schemeClr val="accent2">
                <a:hueOff val="-592857"/>
                <a:satOff val="2840"/>
                <a:lumOff val="2627"/>
                <a:alphaOff val="0"/>
                <a:tint val="96000"/>
                <a:lumMod val="100000"/>
              </a:schemeClr>
            </a:gs>
            <a:gs pos="78000">
              <a:schemeClr val="accent2">
                <a:hueOff val="-592857"/>
                <a:satOff val="2840"/>
                <a:lumOff val="2627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592857"/>
              <a:satOff val="2840"/>
              <a:lumOff val="262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5C946B-68FB-4E4B-BDD2-872870ECEFF7}">
      <dsp:nvSpPr>
        <dsp:cNvPr id="0" name=""/>
        <dsp:cNvSpPr/>
      </dsp:nvSpPr>
      <dsp:spPr>
        <a:xfrm>
          <a:off x="3306233" y="0"/>
          <a:ext cx="3005666" cy="4093482"/>
        </a:xfrm>
        <a:prstGeom prst="rect">
          <a:avLst/>
        </a:prstGeom>
        <a:solidFill>
          <a:schemeClr val="accent2">
            <a:tint val="40000"/>
            <a:alpha val="90000"/>
            <a:hueOff val="-2045920"/>
            <a:satOff val="22554"/>
            <a:lumOff val="2148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2045920"/>
              <a:satOff val="22554"/>
              <a:lumOff val="21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333" tIns="330200" rIns="234333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Aristotle’s Moral Education: </a:t>
          </a:r>
          <a:r>
            <a:rPr lang="en-US" sz="2200" kern="1200" dirty="0"/>
            <a:t>A</a:t>
          </a:r>
          <a:r>
            <a:rPr lang="en-US" sz="2200" b="1" kern="1200" dirty="0"/>
            <a:t> </a:t>
          </a:r>
          <a:r>
            <a:rPr lang="en-US" sz="2200" kern="1200" dirty="0"/>
            <a:t>summary and argument style paper.</a:t>
          </a:r>
          <a:r>
            <a:rPr lang="en-US" sz="2200" b="1" kern="1200" dirty="0"/>
            <a:t> </a:t>
          </a:r>
          <a:endParaRPr lang="en-US" sz="2200" kern="1200" dirty="0"/>
        </a:p>
      </dsp:txBody>
      <dsp:txXfrm>
        <a:off x="3306233" y="1555523"/>
        <a:ext cx="3005666" cy="2456089"/>
      </dsp:txXfrm>
    </dsp:sp>
    <dsp:sp modelId="{BF73ACBB-3CD9-4764-A956-B9BE836407EB}">
      <dsp:nvSpPr>
        <dsp:cNvPr id="0" name=""/>
        <dsp:cNvSpPr/>
      </dsp:nvSpPr>
      <dsp:spPr>
        <a:xfrm>
          <a:off x="4195044" y="409348"/>
          <a:ext cx="1228044" cy="1228044"/>
        </a:xfrm>
        <a:prstGeom prst="ellipse">
          <a:avLst/>
        </a:prstGeom>
        <a:gradFill rotWithShape="0">
          <a:gsLst>
            <a:gs pos="0">
              <a:schemeClr val="accent2">
                <a:hueOff val="-1185714"/>
                <a:satOff val="5680"/>
                <a:lumOff val="5255"/>
                <a:alphaOff val="0"/>
                <a:tint val="96000"/>
                <a:lumMod val="100000"/>
              </a:schemeClr>
            </a:gs>
            <a:gs pos="78000">
              <a:schemeClr val="accent2">
                <a:hueOff val="-1185714"/>
                <a:satOff val="5680"/>
                <a:lumOff val="5255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1185714"/>
              <a:satOff val="5680"/>
              <a:lumOff val="525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743" tIns="12700" rIns="9574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374887" y="589191"/>
        <a:ext cx="868358" cy="868358"/>
      </dsp:txXfrm>
    </dsp:sp>
    <dsp:sp modelId="{2F79B2F7-3B1F-4508-B673-22999AA530A3}">
      <dsp:nvSpPr>
        <dsp:cNvPr id="0" name=""/>
        <dsp:cNvSpPr/>
      </dsp:nvSpPr>
      <dsp:spPr>
        <a:xfrm>
          <a:off x="3306233" y="4093410"/>
          <a:ext cx="3005666" cy="72"/>
        </a:xfrm>
        <a:prstGeom prst="rect">
          <a:avLst/>
        </a:prstGeom>
        <a:gradFill rotWithShape="0">
          <a:gsLst>
            <a:gs pos="0">
              <a:schemeClr val="accent2">
                <a:hueOff val="-1778572"/>
                <a:satOff val="8520"/>
                <a:lumOff val="7882"/>
                <a:alphaOff val="0"/>
                <a:tint val="96000"/>
                <a:lumMod val="100000"/>
              </a:schemeClr>
            </a:gs>
            <a:gs pos="78000">
              <a:schemeClr val="accent2">
                <a:hueOff val="-1778572"/>
                <a:satOff val="8520"/>
                <a:lumOff val="7882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1778572"/>
              <a:satOff val="8520"/>
              <a:lumOff val="788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42C324-6C14-4D1A-BC3F-43A4424F911F}">
      <dsp:nvSpPr>
        <dsp:cNvPr id="0" name=""/>
        <dsp:cNvSpPr/>
      </dsp:nvSpPr>
      <dsp:spPr>
        <a:xfrm>
          <a:off x="6612466" y="0"/>
          <a:ext cx="3005666" cy="4093482"/>
        </a:xfrm>
        <a:prstGeom prst="rect">
          <a:avLst/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333" tIns="330200" rIns="234333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Case Paper: </a:t>
          </a:r>
          <a:r>
            <a:rPr lang="en-US" sz="2200" kern="1200" dirty="0"/>
            <a:t>An argument and objection-reply paper. You can create your own case</a:t>
          </a:r>
        </a:p>
      </dsp:txBody>
      <dsp:txXfrm>
        <a:off x="6612466" y="1555523"/>
        <a:ext cx="3005666" cy="2456089"/>
      </dsp:txXfrm>
    </dsp:sp>
    <dsp:sp modelId="{1C02341A-380D-4488-A476-2DE13B471AA8}">
      <dsp:nvSpPr>
        <dsp:cNvPr id="0" name=""/>
        <dsp:cNvSpPr/>
      </dsp:nvSpPr>
      <dsp:spPr>
        <a:xfrm>
          <a:off x="7501277" y="409348"/>
          <a:ext cx="1228044" cy="1228044"/>
        </a:xfrm>
        <a:prstGeom prst="ellipse">
          <a:avLst/>
        </a:prstGeom>
        <a:gradFill rotWithShape="0">
          <a:gsLst>
            <a:gs pos="0">
              <a:schemeClr val="accent2">
                <a:hueOff val="-2371429"/>
                <a:satOff val="11360"/>
                <a:lumOff val="10510"/>
                <a:alphaOff val="0"/>
                <a:tint val="96000"/>
                <a:lumMod val="100000"/>
              </a:schemeClr>
            </a:gs>
            <a:gs pos="78000">
              <a:schemeClr val="accent2">
                <a:hueOff val="-2371429"/>
                <a:satOff val="11360"/>
                <a:lumOff val="1051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371429"/>
              <a:satOff val="11360"/>
              <a:lumOff val="1051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743" tIns="12700" rIns="9574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7681120" y="589191"/>
        <a:ext cx="868358" cy="868358"/>
      </dsp:txXfrm>
    </dsp:sp>
    <dsp:sp modelId="{78838060-028F-477A-870F-4C8BF1602ACB}">
      <dsp:nvSpPr>
        <dsp:cNvPr id="0" name=""/>
        <dsp:cNvSpPr/>
      </dsp:nvSpPr>
      <dsp:spPr>
        <a:xfrm>
          <a:off x="6612466" y="4093410"/>
          <a:ext cx="3005666" cy="72"/>
        </a:xfrm>
        <a:prstGeom prst="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26F5-4AE7-4527-A375-ABD81BBC834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335-6844-49C4-85BF-BE2A0474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8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26F5-4AE7-4527-A375-ABD81BBC834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335-6844-49C4-85BF-BE2A0474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7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26F5-4AE7-4527-A375-ABD81BBC834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335-6844-49C4-85BF-BE2A047452A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9877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26F5-4AE7-4527-A375-ABD81BBC834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335-6844-49C4-85BF-BE2A0474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30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26F5-4AE7-4527-A375-ABD81BBC834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335-6844-49C4-85BF-BE2A047452A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736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26F5-4AE7-4527-A375-ABD81BBC834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335-6844-49C4-85BF-BE2A0474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92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26F5-4AE7-4527-A375-ABD81BBC834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335-6844-49C4-85BF-BE2A0474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46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26F5-4AE7-4527-A375-ABD81BBC834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335-6844-49C4-85BF-BE2A0474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1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26F5-4AE7-4527-A375-ABD81BBC834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335-6844-49C4-85BF-BE2A0474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1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26F5-4AE7-4527-A375-ABD81BBC834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335-6844-49C4-85BF-BE2A0474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8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26F5-4AE7-4527-A375-ABD81BBC834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335-6844-49C4-85BF-BE2A0474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26F5-4AE7-4527-A375-ABD81BBC834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335-6844-49C4-85BF-BE2A0474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2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26F5-4AE7-4527-A375-ABD81BBC834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335-6844-49C4-85BF-BE2A0474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3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26F5-4AE7-4527-A375-ABD81BBC834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335-6844-49C4-85BF-BE2A0474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26F5-4AE7-4527-A375-ABD81BBC834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335-6844-49C4-85BF-BE2A0474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26F5-4AE7-4527-A375-ABD81BBC834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335-6844-49C4-85BF-BE2A0474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6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26F5-4AE7-4527-A375-ABD81BBC834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EC6335-6844-49C4-85BF-BE2A0474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7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79EF7-EB56-DA1B-B213-8E8BF5CE3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Course Paper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6933F-8687-ACD3-FCF2-4432270D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/>
              <a:t>Ancient &amp; Medieval Philosophy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958D10-8FAC-1E94-2EE1-B7EFEFC352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487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E7F76-9485-5F11-0414-BE10C05D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Paper Options: Pick One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EC7679E-64F0-DA7F-838F-0AFC27792C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71656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879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3C00-E87C-8AA8-91D6-D0EE207E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r>
              <a:rPr lang="en-US" dirty="0"/>
              <a:t>The Draft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B108-AA37-2242-B17F-314FA8985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60589"/>
            <a:ext cx="6487955" cy="3880773"/>
          </a:xfrm>
        </p:spPr>
        <p:txBody>
          <a:bodyPr>
            <a:normAutofit/>
          </a:bodyPr>
          <a:lstStyle/>
          <a:p>
            <a:r>
              <a:rPr lang="en-US" b="1" dirty="0"/>
              <a:t>Draft Due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Submit via Canvas assignment</a:t>
            </a:r>
          </a:p>
          <a:p>
            <a:pPr lvl="1"/>
            <a:r>
              <a:rPr lang="en-US" dirty="0"/>
              <a:t>Can submit early or multiple drafts</a:t>
            </a:r>
          </a:p>
          <a:p>
            <a:pPr lvl="1"/>
            <a:r>
              <a:rPr lang="en-US" dirty="0"/>
              <a:t>Drafts are scored and commented on, but </a:t>
            </a:r>
            <a:r>
              <a:rPr lang="en-US" b="1" dirty="0"/>
              <a:t>not graded</a:t>
            </a:r>
            <a:endParaRPr lang="en-US" dirty="0"/>
          </a:p>
          <a:p>
            <a:pPr lvl="1"/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count toward final grade</a:t>
            </a:r>
          </a:p>
          <a:p>
            <a:r>
              <a:rPr lang="en-US" b="1" dirty="0"/>
              <a:t>Draft Available Until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Final opportunity to submit a draft</a:t>
            </a:r>
          </a:p>
          <a:p>
            <a:pPr lvl="1"/>
            <a:r>
              <a:rPr lang="en-US" dirty="0"/>
              <a:t>Same rules as above (Canvas only, multiple drafts allowed)</a:t>
            </a:r>
          </a:p>
          <a:p>
            <a:endParaRPr lang="en-US" dirty="0"/>
          </a:p>
        </p:txBody>
      </p:sp>
      <p:pic>
        <p:nvPicPr>
          <p:cNvPr id="5" name="Picture 4" descr="Piles of paper">
            <a:extLst>
              <a:ext uri="{FF2B5EF4-FFF2-40B4-BE49-F238E27FC236}">
                <a16:creationId xmlns:a16="http://schemas.microsoft.com/office/drawing/2014/main" id="{8E31A998-A635-D521-5C58-82FB9392FD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6261" r="27199" b="1"/>
          <a:stretch>
            <a:fillRect/>
          </a:stretch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214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50B544-7172-331D-195A-A9E74AEF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Paper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6A10-FB2D-D1B2-15AF-ADF03E832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b="1" dirty="0"/>
              <a:t>“On Time” / +5 Bonus Deadline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Submit via Canvas as a readable Word or PDF file</a:t>
            </a:r>
          </a:p>
          <a:p>
            <a:pPr lvl="1"/>
            <a:r>
              <a:rPr lang="en-US" dirty="0"/>
              <a:t>No printed or emailed copies accepted</a:t>
            </a:r>
          </a:p>
          <a:p>
            <a:pPr lvl="1"/>
            <a:r>
              <a:rPr lang="en-US" dirty="0"/>
              <a:t>Earn </a:t>
            </a:r>
            <a:r>
              <a:rPr lang="en-US" b="1" dirty="0"/>
              <a:t>+5 bonus points</a:t>
            </a:r>
            <a:r>
              <a:rPr lang="en-US" dirty="0"/>
              <a:t> if submitted by this date</a:t>
            </a:r>
          </a:p>
          <a:p>
            <a:pPr lvl="1"/>
            <a:r>
              <a:rPr lang="en-US" b="1" dirty="0"/>
              <a:t>No extensions allowed</a:t>
            </a:r>
            <a:endParaRPr lang="en-US" dirty="0"/>
          </a:p>
          <a:p>
            <a:r>
              <a:rPr lang="en-US" b="1" dirty="0"/>
              <a:t>“Emergency” Deadline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Full credit deadline for unexpected issues</a:t>
            </a:r>
          </a:p>
          <a:p>
            <a:pPr lvl="1"/>
            <a:r>
              <a:rPr lang="en-US" dirty="0"/>
              <a:t>No documentation or permission required</a:t>
            </a:r>
          </a:p>
          <a:p>
            <a:pPr lvl="1"/>
            <a:r>
              <a:rPr lang="en-US" dirty="0"/>
              <a:t>Extensions possible via formal request</a:t>
            </a:r>
          </a:p>
          <a:p>
            <a:pPr lvl="1"/>
            <a:r>
              <a:rPr lang="en-US" dirty="0"/>
              <a:t>Canvas submission only (Word or PDF format)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80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A8321-4E72-D54C-1F9F-3E1C48040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Paper Deadlines</a:t>
            </a:r>
            <a:b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4F324-0536-950D-BFB5-43F1DD549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50% Deadline</a:t>
            </a:r>
            <a:endParaRPr lang="en-US">
              <a:solidFill>
                <a:srgbClr val="FFFFFF"/>
              </a:solidFill>
            </a:endParaRPr>
          </a:p>
          <a:p>
            <a:pPr lvl="1"/>
            <a:r>
              <a:rPr lang="en-US">
                <a:solidFill>
                  <a:srgbClr val="FFFFFF"/>
                </a:solidFill>
              </a:rPr>
              <a:t>Final chance to submit the paper for </a:t>
            </a:r>
            <a:r>
              <a:rPr lang="en-US" b="1">
                <a:solidFill>
                  <a:srgbClr val="FFFFFF"/>
                </a:solidFill>
              </a:rPr>
              <a:t>partial credit (50%)</a:t>
            </a:r>
            <a:endParaRPr lang="en-US">
              <a:solidFill>
                <a:srgbClr val="FFFFFF"/>
              </a:solidFill>
            </a:endParaRPr>
          </a:p>
          <a:p>
            <a:pPr lvl="1"/>
            <a:r>
              <a:rPr lang="en-US">
                <a:solidFill>
                  <a:srgbClr val="FFFFFF"/>
                </a:solidFill>
              </a:rPr>
              <a:t>Submissions </a:t>
            </a:r>
            <a:r>
              <a:rPr lang="en-US" b="1">
                <a:solidFill>
                  <a:srgbClr val="FFFFFF"/>
                </a:solidFill>
              </a:rPr>
              <a:t>after this date receive a 0</a:t>
            </a:r>
            <a:endParaRPr lang="en-US">
              <a:solidFill>
                <a:srgbClr val="FFFFFF"/>
              </a:solidFill>
            </a:endParaRPr>
          </a:p>
          <a:p>
            <a:pPr lvl="1"/>
            <a:r>
              <a:rPr lang="en-US">
                <a:solidFill>
                  <a:srgbClr val="FFFFFF"/>
                </a:solidFill>
              </a:rPr>
              <a:t>Must be submitted via </a:t>
            </a:r>
            <a:r>
              <a:rPr lang="en-US" b="1">
                <a:solidFill>
                  <a:srgbClr val="FFFFFF"/>
                </a:solidFill>
              </a:rPr>
              <a:t>Canvas assignment</a:t>
            </a:r>
            <a:endParaRPr lang="en-US">
              <a:solidFill>
                <a:srgbClr val="FFFFFF"/>
              </a:solidFill>
            </a:endParaRPr>
          </a:p>
          <a:p>
            <a:pPr lvl="1"/>
            <a:r>
              <a:rPr lang="en-US">
                <a:solidFill>
                  <a:srgbClr val="FFFFFF"/>
                </a:solidFill>
              </a:rPr>
              <a:t>File must be </a:t>
            </a:r>
            <a:r>
              <a:rPr lang="en-US" b="1">
                <a:solidFill>
                  <a:srgbClr val="FFFFFF"/>
                </a:solidFill>
              </a:rPr>
              <a:t>readable Word or PDF</a:t>
            </a:r>
          </a:p>
          <a:p>
            <a:endParaRPr lang="en-US" b="1">
              <a:solidFill>
                <a:srgbClr val="FFFFFF"/>
              </a:solidFill>
            </a:endParaRPr>
          </a:p>
          <a:p>
            <a:r>
              <a:rPr lang="en-US" b="1">
                <a:solidFill>
                  <a:srgbClr val="FFFFFF"/>
                </a:solidFill>
              </a:rPr>
              <a:t>The Paper Only Needs to Be Turned in Once!</a:t>
            </a:r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88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222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Course Paper</vt:lpstr>
      <vt:lpstr>Paper Options: Pick One</vt:lpstr>
      <vt:lpstr>The Draft</vt:lpstr>
      <vt:lpstr>Paper Deadlines</vt:lpstr>
      <vt:lpstr>Paper Deadlines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Labossiere, Michael C.</dc:creator>
  <cp:lastModifiedBy>Michael C LaBossiere</cp:lastModifiedBy>
  <cp:revision>2</cp:revision>
  <dcterms:created xsi:type="dcterms:W3CDTF">2025-08-26T21:27:22Z</dcterms:created>
  <dcterms:modified xsi:type="dcterms:W3CDTF">2025-08-27T18:46:03Z</dcterms:modified>
</cp:coreProperties>
</file>